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vml" ContentType="application/vnd.openxmlformats-officedocument.vmlDrawing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3" r:id="rId1"/>
  </p:sldMasterIdLst>
  <p:notesMasterIdLst>
    <p:notesMasterId r:id="rId49"/>
  </p:notesMasterIdLst>
  <p:handoutMasterIdLst>
    <p:handoutMasterId r:id="rId50"/>
  </p:handoutMasterIdLst>
  <p:sldIdLst>
    <p:sldId id="1021" r:id="rId2"/>
    <p:sldId id="1148" r:id="rId3"/>
    <p:sldId id="1149" r:id="rId4"/>
    <p:sldId id="1150" r:id="rId5"/>
    <p:sldId id="1151" r:id="rId6"/>
    <p:sldId id="1152" r:id="rId7"/>
    <p:sldId id="1153" r:id="rId8"/>
    <p:sldId id="1154" r:id="rId9"/>
    <p:sldId id="1155" r:id="rId10"/>
    <p:sldId id="1156" r:id="rId11"/>
    <p:sldId id="1130" r:id="rId12"/>
    <p:sldId id="1131" r:id="rId13"/>
    <p:sldId id="1132" r:id="rId14"/>
    <p:sldId id="1133" r:id="rId15"/>
    <p:sldId id="1134" r:id="rId16"/>
    <p:sldId id="1135" r:id="rId17"/>
    <p:sldId id="1140" r:id="rId18"/>
    <p:sldId id="1141" r:id="rId19"/>
    <p:sldId id="1142" r:id="rId20"/>
    <p:sldId id="1143" r:id="rId21"/>
    <p:sldId id="1144" r:id="rId22"/>
    <p:sldId id="1145" r:id="rId23"/>
    <p:sldId id="1146" r:id="rId24"/>
    <p:sldId id="1125" r:id="rId25"/>
    <p:sldId id="1157" r:id="rId26"/>
    <p:sldId id="924" r:id="rId27"/>
    <p:sldId id="1147" r:id="rId28"/>
    <p:sldId id="1082" r:id="rId29"/>
    <p:sldId id="1110" r:id="rId30"/>
    <p:sldId id="1124" r:id="rId31"/>
    <p:sldId id="1112" r:id="rId32"/>
    <p:sldId id="1113" r:id="rId33"/>
    <p:sldId id="1114" r:id="rId34"/>
    <p:sldId id="1122" r:id="rId35"/>
    <p:sldId id="1108" r:id="rId36"/>
    <p:sldId id="1101" r:id="rId37"/>
    <p:sldId id="1098" r:id="rId38"/>
    <p:sldId id="1160" r:id="rId39"/>
    <p:sldId id="1042" r:id="rId40"/>
    <p:sldId id="1158" r:id="rId41"/>
    <p:sldId id="877" r:id="rId42"/>
    <p:sldId id="1159" r:id="rId43"/>
    <p:sldId id="1086" r:id="rId44"/>
    <p:sldId id="1138" r:id="rId45"/>
    <p:sldId id="1139" r:id="rId46"/>
    <p:sldId id="1137" r:id="rId47"/>
    <p:sldId id="1032" r:id="rId48"/>
  </p:sldIdLst>
  <p:sldSz cx="9906000" cy="6858000" type="A4"/>
  <p:notesSz cx="6858000" cy="97107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b="1" kern="1200">
        <a:solidFill>
          <a:srgbClr val="FF0000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92D050"/>
    <a:srgbClr val="FFFFFF"/>
    <a:srgbClr val="334F15"/>
    <a:srgbClr val="FF0000"/>
    <a:srgbClr val="FFFF00"/>
    <a:srgbClr val="CC0000"/>
    <a:srgbClr val="0000FF"/>
    <a:srgbClr val="0000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édio 1 - Ênfas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Estilo Médio 1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2" d="100"/>
          <a:sy n="72" d="100"/>
        </p:scale>
        <p:origin x="-282" y="-72"/>
      </p:cViewPr>
      <p:guideLst>
        <p:guide orient="horz" pos="2544"/>
        <p:guide pos="3120"/>
      </p:guideLst>
    </p:cSldViewPr>
  </p:slideViewPr>
  <p:outlineViewPr>
    <p:cViewPr>
      <p:scale>
        <a:sx n="75" d="100"/>
        <a:sy n="7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1038"/>
      </p:cViewPr>
      <p:guideLst>
        <p:guide orient="horz" pos="3059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49A471B6-CA72-0E45-9F7B-05A75A5578A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065013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7788" y="0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>
            <a:lvl1pPr algn="r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728663"/>
            <a:ext cx="5257800" cy="364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11688"/>
            <a:ext cx="5029200" cy="43703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Clique para editar os estilos do texto mestre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4963"/>
            <a:ext cx="2970213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l" defTabSz="942975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348" tIns="47174" rIns="94348" bIns="47174" numCol="1" anchor="b" anchorCtr="0" compatLnSpc="1">
            <a:prstTxWarp prst="textNoShape">
              <a:avLst/>
            </a:prstTxWarp>
          </a:bodyPr>
          <a:lstStyle>
            <a:lvl1pPr algn="r" defTabSz="942975" eaLnBrk="0" hangingPunct="0">
              <a:defRPr sz="1200" b="0">
                <a:solidFill>
                  <a:schemeClr val="tx1"/>
                </a:solidFill>
                <a:cs typeface="Arial" charset="0"/>
              </a:defRPr>
            </a:lvl1pPr>
          </a:lstStyle>
          <a:p>
            <a:pPr>
              <a:defRPr/>
            </a:pPr>
            <a:fld id="{EF66BBA7-7013-D945-9006-0BB2B5D9788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15835015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2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AB30DBD-0CBA-3F4D-8598-398F79E29C23}" type="slidenum">
              <a:rPr lang="pt-BR" sz="1200" b="0">
                <a:solidFill>
                  <a:schemeClr val="tx1"/>
                </a:solidFill>
              </a:rPr>
              <a:pPr/>
              <a:t>1</a:t>
            </a:fld>
            <a:endParaRPr lang="pt-BR" sz="1200" b="0">
              <a:solidFill>
                <a:schemeClr val="tx1"/>
              </a:solidFill>
            </a:endParaRPr>
          </a:p>
        </p:txBody>
      </p:sp>
      <p:sp>
        <p:nvSpPr>
          <p:cNvPr id="5123" name="Notes Placeholder 1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  <p:sp>
        <p:nvSpPr>
          <p:cNvPr id="8601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9802E03B-F981-DB4E-86D8-35AA7C0A68DC}" type="slidenum">
              <a:rPr lang="pt-BR" sz="1200" b="0">
                <a:solidFill>
                  <a:schemeClr val="tx1"/>
                </a:solidFill>
                <a:cs typeface="Arial" charset="0"/>
              </a:rPr>
              <a:pPr/>
              <a:t>17</a:t>
            </a:fld>
            <a:endParaRPr lang="pt-B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es-ES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CaixaDeTexto 3"/>
          <p:cNvSpPr txBox="1">
            <a:spLocks noChangeArrowheads="1"/>
          </p:cNvSpPr>
          <p:nvPr/>
        </p:nvSpPr>
        <p:spPr bwMode="auto">
          <a:xfrm>
            <a:off x="642938" y="4711700"/>
            <a:ext cx="5786437" cy="138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pt-BR" sz="1200">
                <a:solidFill>
                  <a:schemeClr val="tx1"/>
                </a:solidFill>
              </a:rPr>
              <a:t>Recursos desvinculados de áreas sociais em outra cor, pois podem ser tributários. </a:t>
            </a:r>
          </a:p>
          <a:p>
            <a:pPr eaLnBrk="1" hangingPunct="1"/>
            <a:r>
              <a:rPr lang="pt-BR" sz="1200">
                <a:solidFill>
                  <a:schemeClr val="tx1"/>
                </a:solidFill>
              </a:rPr>
              <a:t>Com a desvinculação permitida pelas MP 435 e 450 foram destinados diretamente para pagar dívida. </a:t>
            </a:r>
          </a:p>
          <a:p>
            <a:pPr eaLnBrk="1" hangingPunct="1"/>
            <a:r>
              <a:rPr lang="pt-BR" sz="1200">
                <a:solidFill>
                  <a:schemeClr val="tx1"/>
                </a:solidFill>
              </a:rPr>
              <a:t>DE QUE ADIANTA REDUZIR O SUPERÁVIT PRIMÁRIO EM R$ 23 BILHÕES SE JÁ FORAM DESVINCULADOS EM 2008 R$ 50 BILHÕES DAS ÁREAS SOCIAIS COM AS MPS 435 E 450, PARA O PAGAMENTO DA DÍVIDA???????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839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FCC9638-73FD-8540-864B-9AA0BF81F300}" type="slidenum">
              <a:rPr lang="pt-BR" sz="1200" b="0">
                <a:solidFill>
                  <a:schemeClr val="tx1"/>
                </a:solidFill>
              </a:rPr>
              <a:pPr/>
              <a:t>26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32772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33796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45060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  <p:sp>
        <p:nvSpPr>
          <p:cNvPr id="36868" name="Espaço Reservado para Anotações 3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66BBA7-7013-D945-9006-0BB2B5D97884}" type="slidenum">
              <a:rPr lang="pt-BR" smtClean="0"/>
              <a:pPr>
                <a:defRPr/>
              </a:pPr>
              <a:t>36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311025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9"/>
          <p:cNvSpPr txBox="1">
            <a:spLocks noGrp="1" noChangeArrowheads="1"/>
          </p:cNvSpPr>
          <p:nvPr/>
        </p:nvSpPr>
        <p:spPr bwMode="auto">
          <a:xfrm>
            <a:off x="3887788" y="9224963"/>
            <a:ext cx="29702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4348" tIns="47174" rIns="94348" bIns="47174" anchor="b"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r">
              <a:buFont typeface="Times New Roman" charset="0"/>
              <a:buNone/>
            </a:pPr>
            <a:fld id="{556A72BC-E69B-9940-8526-54AF35364D0C}" type="slidenum">
              <a:rPr lang="en-GB" sz="1200" b="0">
                <a:solidFill>
                  <a:schemeClr val="tx1"/>
                </a:solidFill>
                <a:ea typeface="MS PGothic" charset="0"/>
                <a:cs typeface="MS PGothic" charset="0"/>
              </a:rPr>
              <a:pPr algn="r">
                <a:buFont typeface="Times New Roman" charset="0"/>
                <a:buNone/>
              </a:pPr>
              <a:t>40</a:t>
            </a:fld>
            <a:endParaRPr lang="en-GB" sz="1200" b="0">
              <a:solidFill>
                <a:schemeClr val="tx1"/>
              </a:solidFill>
              <a:ea typeface="MS PGothic" charset="0"/>
              <a:cs typeface="MS PGothic" charset="0"/>
            </a:endParaRPr>
          </a:p>
        </p:txBody>
      </p:sp>
      <p:sp>
        <p:nvSpPr>
          <p:cNvPr id="144387" name="Text Box 1"/>
          <p:cNvSpPr txBox="1">
            <a:spLocks noChangeArrowheads="1"/>
          </p:cNvSpPr>
          <p:nvPr/>
        </p:nvSpPr>
        <p:spPr bwMode="auto">
          <a:xfrm>
            <a:off x="1258888" y="728663"/>
            <a:ext cx="4340225" cy="3641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pt-BR">
              <a:ea typeface="MS PGothic" charset="0"/>
              <a:cs typeface="MS PGothic" charset="0"/>
            </a:endParaRPr>
          </a:p>
        </p:txBody>
      </p:sp>
      <p:sp>
        <p:nvSpPr>
          <p:cNvPr id="144388" name="Rectangle 2"/>
          <p:cNvSpPr>
            <a:spLocks noGrp="1" noChangeArrowheads="1"/>
          </p:cNvSpPr>
          <p:nvPr>
            <p:ph type="body"/>
          </p:nvPr>
        </p:nvSpPr>
        <p:spPr>
          <a:xfrm>
            <a:off x="914400" y="4611688"/>
            <a:ext cx="5026025" cy="4370387"/>
          </a:xfrm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none" anchor="ctr"/>
          <a:lstStyle/>
          <a:p>
            <a:endParaRPr lang="pt-BR">
              <a:latin typeface="Times New Roman" charset="0"/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  <p:sp>
        <p:nvSpPr>
          <p:cNvPr id="5529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466330DF-40BA-3F4B-A984-8A906B0A1C9D}" type="slidenum">
              <a:rPr lang="pt-BR" sz="1200" b="0">
                <a:solidFill>
                  <a:schemeClr val="tx1"/>
                </a:solidFill>
                <a:cs typeface="Arial" charset="0"/>
              </a:rPr>
              <a:pPr/>
              <a:t>44</a:t>
            </a:fld>
            <a:endParaRPr lang="pt-B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  <p:sp>
        <p:nvSpPr>
          <p:cNvPr id="57347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425818D6-388A-BE41-A660-05AD0CD101D6}" type="slidenum">
              <a:rPr lang="pt-BR" sz="1200" b="0">
                <a:solidFill>
                  <a:schemeClr val="tx1"/>
                </a:solidFill>
                <a:cs typeface="Arial" charset="0"/>
              </a:rPr>
              <a:pPr/>
              <a:t>45</a:t>
            </a:fld>
            <a:endParaRPr lang="pt-B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0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</a:endParaRPr>
          </a:p>
        </p:txBody>
      </p:sp>
      <p:sp>
        <p:nvSpPr>
          <p:cNvPr id="186371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1672414-0B41-764B-B1B1-9CA392A2E1F2}" type="slidenum">
              <a:rPr lang="pt-BR" sz="1200" b="0">
                <a:solidFill>
                  <a:schemeClr val="tx1"/>
                </a:solidFill>
              </a:rPr>
              <a:pPr/>
              <a:t>47</a:t>
            </a:fld>
            <a:endParaRPr lang="pt-BR" sz="1200" b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CaixaDeTexto 3"/>
          <p:cNvSpPr txBox="1">
            <a:spLocks noChangeArrowheads="1"/>
          </p:cNvSpPr>
          <p:nvPr/>
        </p:nvSpPr>
        <p:spPr bwMode="auto">
          <a:xfrm>
            <a:off x="714375" y="4568825"/>
            <a:ext cx="5357813" cy="406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Suspensão pagamento encargos aos rentistas (Bonos Global 2012 e 2030) desde novembro/2008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 Proposta soberana de recompra do restante da dívida por no máximo 30% de seu valor nominal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The Economist (23/04/2009):   </a:t>
            </a: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“Sr. Correa parece ser incorruptível (...) gasto público cresceu 71% em 2008, resultado de investimentos em escolas e hospitais”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ESTA É A PROVA DA VIABILIDADE POLÍTICA DA AUDITORIA DA DÍVIDA </a:t>
            </a:r>
            <a:endParaRPr lang="pt-BR" sz="1200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 i="1">
                <a:solidFill>
                  <a:schemeClr val="tx1"/>
                </a:solidFill>
                <a:ea typeface="MS PGothic" charset="0"/>
                <a:cs typeface="MS PGothic" charset="0"/>
              </a:rPr>
              <a:t>ENQUANTO ISSO, O GOVERNO BRASILEIRO RECOMPRA TÍTULOS DA DÍVIDA EXTERNA A 130% DO VALOR DE FACE, EM MÉDIA</a:t>
            </a:r>
          </a:p>
          <a:p>
            <a:pPr algn="ctr">
              <a:spcBef>
                <a:spcPct val="50000"/>
              </a:spcBef>
            </a:pPr>
            <a:endParaRPr lang="pt-BR" sz="1200" i="1">
              <a:solidFill>
                <a:schemeClr val="tx1"/>
              </a:solidFill>
              <a:ea typeface="MS PGothic" charset="0"/>
              <a:cs typeface="MS PGothic" charset="0"/>
            </a:endParaRPr>
          </a:p>
          <a:p>
            <a:pPr algn="ctr">
              <a:spcBef>
                <a:spcPct val="50000"/>
              </a:spcBef>
            </a:pPr>
            <a:r>
              <a:rPr lang="pt-BR" sz="1200">
                <a:solidFill>
                  <a:schemeClr val="tx1"/>
                </a:solidFill>
                <a:ea typeface="MS PGothic" charset="0"/>
                <a:cs typeface="MS PGothic" charset="0"/>
              </a:rPr>
              <a:t> </a:t>
            </a:r>
          </a:p>
          <a:p>
            <a:pPr algn="ctr">
              <a:spcBef>
                <a:spcPct val="50000"/>
              </a:spcBef>
            </a:pPr>
            <a:endParaRPr lang="pt-BR" sz="1200">
              <a:ea typeface="MS PGothic" charset="0"/>
              <a:cs typeface="MS PGothic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8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pt-BR">
              <a:latin typeface="Times New Roman" charset="0"/>
              <a:ea typeface="MS PGothic" charset="0"/>
            </a:endParaRPr>
          </a:p>
        </p:txBody>
      </p:sp>
      <p:sp>
        <p:nvSpPr>
          <p:cNvPr id="14339" name="Espaço Reservado para Número de Slide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942975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942975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fld id="{3D33EB62-2EBB-1747-A828-F10ACE1BF34A}" type="slidenum">
              <a:rPr lang="pt-BR" sz="1200" b="0">
                <a:solidFill>
                  <a:schemeClr val="tx1"/>
                </a:solidFill>
                <a:cs typeface="Arial" charset="0"/>
              </a:rPr>
              <a:pPr/>
              <a:t>11</a:t>
            </a:fld>
            <a:endParaRPr lang="pt-BR" sz="1200" b="0">
              <a:solidFill>
                <a:schemeClr val="tx1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50816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79421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750874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612188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invGray">
          <a:xfrm>
            <a:off x="9542463" y="0"/>
            <a:ext cx="363537" cy="68580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hlink"/>
              </a:gs>
              <a:gs pos="100000">
                <a:schemeClr val="accent2"/>
              </a:gs>
            </a:gsLst>
            <a:lin ang="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  <a:defRPr/>
            </a:pPr>
            <a:endParaRPr lang="pt-BR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27" name="Freeform 8"/>
          <p:cNvSpPr>
            <a:spLocks/>
          </p:cNvSpPr>
          <p:nvPr/>
        </p:nvSpPr>
        <p:spPr bwMode="white">
          <a:xfrm>
            <a:off x="0" y="-20638"/>
            <a:ext cx="9906000" cy="1682751"/>
          </a:xfrm>
          <a:custGeom>
            <a:avLst/>
            <a:gdLst>
              <a:gd name="T0" fmla="*/ 0 w 5760"/>
              <a:gd name="T1" fmla="*/ 2147483647 h 1060"/>
              <a:gd name="T2" fmla="*/ 0 w 5760"/>
              <a:gd name="T3" fmla="*/ 2147483647 h 1060"/>
              <a:gd name="T4" fmla="*/ 2147483647 w 5760"/>
              <a:gd name="T5" fmla="*/ 2147483647 h 1060"/>
              <a:gd name="T6" fmla="*/ 2147483647 w 5760"/>
              <a:gd name="T7" fmla="*/ 0 h 1060"/>
              <a:gd name="T8" fmla="*/ 2147483647 w 5760"/>
              <a:gd name="T9" fmla="*/ 0 h 1060"/>
              <a:gd name="T10" fmla="*/ 2147483647 w 5760"/>
              <a:gd name="T11" fmla="*/ 2147483647 h 1060"/>
              <a:gd name="T12" fmla="*/ 2147483647 w 5760"/>
              <a:gd name="T13" fmla="*/ 2147483647 h 1060"/>
              <a:gd name="T14" fmla="*/ 2147483647 w 5760"/>
              <a:gd name="T15" fmla="*/ 2147483647 h 1060"/>
              <a:gd name="T16" fmla="*/ 2147483647 w 5760"/>
              <a:gd name="T17" fmla="*/ 2147483647 h 1060"/>
              <a:gd name="T18" fmla="*/ 2147483647 w 5760"/>
              <a:gd name="T19" fmla="*/ 2147483647 h 1060"/>
              <a:gd name="T20" fmla="*/ 2147483647 w 5760"/>
              <a:gd name="T21" fmla="*/ 2147483647 h 1060"/>
              <a:gd name="T22" fmla="*/ 2147483647 w 5760"/>
              <a:gd name="T23" fmla="*/ 2147483647 h 1060"/>
              <a:gd name="T24" fmla="*/ 2147483647 w 5760"/>
              <a:gd name="T25" fmla="*/ 2147483647 h 1060"/>
              <a:gd name="T26" fmla="*/ 2147483647 w 5760"/>
              <a:gd name="T27" fmla="*/ 2147483647 h 1060"/>
              <a:gd name="T28" fmla="*/ 2147483647 w 5760"/>
              <a:gd name="T29" fmla="*/ 2147483647 h 1060"/>
              <a:gd name="T30" fmla="*/ 2147483647 w 5760"/>
              <a:gd name="T31" fmla="*/ 2147483647 h 1060"/>
              <a:gd name="T32" fmla="*/ 2147483647 w 5760"/>
              <a:gd name="T33" fmla="*/ 2147483647 h 1060"/>
              <a:gd name="T34" fmla="*/ 2147483647 w 5760"/>
              <a:gd name="T35" fmla="*/ 2147483647 h 1060"/>
              <a:gd name="T36" fmla="*/ 2147483647 w 5760"/>
              <a:gd name="T37" fmla="*/ 2147483647 h 1060"/>
              <a:gd name="T38" fmla="*/ 2147483647 w 5760"/>
              <a:gd name="T39" fmla="*/ 2147483647 h 1060"/>
              <a:gd name="T40" fmla="*/ 2147483647 w 5760"/>
              <a:gd name="T41" fmla="*/ 2147483647 h 1060"/>
              <a:gd name="T42" fmla="*/ 2147483647 w 5760"/>
              <a:gd name="T43" fmla="*/ 2147483647 h 1060"/>
              <a:gd name="T44" fmla="*/ 2147483647 w 5760"/>
              <a:gd name="T45" fmla="*/ 2147483647 h 1060"/>
              <a:gd name="T46" fmla="*/ 2147483647 w 5760"/>
              <a:gd name="T47" fmla="*/ 2147483647 h 1060"/>
              <a:gd name="T48" fmla="*/ 2147483647 w 5760"/>
              <a:gd name="T49" fmla="*/ 2147483647 h 1060"/>
              <a:gd name="T50" fmla="*/ 2147483647 w 5760"/>
              <a:gd name="T51" fmla="*/ 2147483647 h 1060"/>
              <a:gd name="T52" fmla="*/ 2147483647 w 5760"/>
              <a:gd name="T53" fmla="*/ 2147483647 h 1060"/>
              <a:gd name="T54" fmla="*/ 0 w 5760"/>
              <a:gd name="T55" fmla="*/ 2147483647 h 1060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5760" h="1060">
                <a:moveTo>
                  <a:pt x="0" y="753"/>
                </a:moveTo>
                <a:lnTo>
                  <a:pt x="0" y="1059"/>
                </a:lnTo>
                <a:lnTo>
                  <a:pt x="5759" y="1059"/>
                </a:lnTo>
                <a:lnTo>
                  <a:pt x="5759" y="0"/>
                </a:lnTo>
                <a:lnTo>
                  <a:pt x="5430" y="0"/>
                </a:lnTo>
                <a:lnTo>
                  <a:pt x="5298" y="84"/>
                </a:lnTo>
                <a:lnTo>
                  <a:pt x="5136" y="159"/>
                </a:lnTo>
                <a:lnTo>
                  <a:pt x="4968" y="222"/>
                </a:lnTo>
                <a:lnTo>
                  <a:pt x="4812" y="267"/>
                </a:lnTo>
                <a:lnTo>
                  <a:pt x="4626" y="324"/>
                </a:lnTo>
                <a:lnTo>
                  <a:pt x="4440" y="366"/>
                </a:lnTo>
                <a:lnTo>
                  <a:pt x="4230" y="414"/>
                </a:lnTo>
                <a:lnTo>
                  <a:pt x="3939" y="468"/>
                </a:lnTo>
                <a:lnTo>
                  <a:pt x="3711" y="504"/>
                </a:lnTo>
                <a:lnTo>
                  <a:pt x="3441" y="543"/>
                </a:lnTo>
                <a:lnTo>
                  <a:pt x="3189" y="579"/>
                </a:lnTo>
                <a:lnTo>
                  <a:pt x="2925" y="606"/>
                </a:lnTo>
                <a:lnTo>
                  <a:pt x="2679" y="633"/>
                </a:lnTo>
                <a:lnTo>
                  <a:pt x="2418" y="654"/>
                </a:lnTo>
                <a:lnTo>
                  <a:pt x="2142" y="675"/>
                </a:lnTo>
                <a:lnTo>
                  <a:pt x="1896" y="693"/>
                </a:lnTo>
                <a:lnTo>
                  <a:pt x="1647" y="708"/>
                </a:lnTo>
                <a:lnTo>
                  <a:pt x="1404" y="720"/>
                </a:lnTo>
                <a:lnTo>
                  <a:pt x="1170" y="732"/>
                </a:lnTo>
                <a:lnTo>
                  <a:pt x="906" y="738"/>
                </a:lnTo>
                <a:lnTo>
                  <a:pt x="534" y="747"/>
                </a:lnTo>
                <a:lnTo>
                  <a:pt x="201" y="753"/>
                </a:lnTo>
                <a:lnTo>
                  <a:pt x="0" y="753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Freeform 9"/>
          <p:cNvSpPr>
            <a:spLocks/>
          </p:cNvSpPr>
          <p:nvPr/>
        </p:nvSpPr>
        <p:spPr bwMode="white">
          <a:xfrm>
            <a:off x="0" y="-20638"/>
            <a:ext cx="9086850" cy="1068388"/>
          </a:xfrm>
          <a:custGeom>
            <a:avLst/>
            <a:gdLst>
              <a:gd name="T0" fmla="*/ 0 w 5284"/>
              <a:gd name="T1" fmla="*/ 2147483647 h 673"/>
              <a:gd name="T2" fmla="*/ 0 w 5284"/>
              <a:gd name="T3" fmla="*/ 2147483647 h 673"/>
              <a:gd name="T4" fmla="*/ 2147483647 w 5284"/>
              <a:gd name="T5" fmla="*/ 2147483647 h 673"/>
              <a:gd name="T6" fmla="*/ 2147483647 w 5284"/>
              <a:gd name="T7" fmla="*/ 2147483647 h 673"/>
              <a:gd name="T8" fmla="*/ 2147483647 w 5284"/>
              <a:gd name="T9" fmla="*/ 2147483647 h 673"/>
              <a:gd name="T10" fmla="*/ 2147483647 w 5284"/>
              <a:gd name="T11" fmla="*/ 2147483647 h 673"/>
              <a:gd name="T12" fmla="*/ 2147483647 w 5284"/>
              <a:gd name="T13" fmla="*/ 2147483647 h 673"/>
              <a:gd name="T14" fmla="*/ 2147483647 w 5284"/>
              <a:gd name="T15" fmla="*/ 2147483647 h 673"/>
              <a:gd name="T16" fmla="*/ 2147483647 w 5284"/>
              <a:gd name="T17" fmla="*/ 2147483647 h 673"/>
              <a:gd name="T18" fmla="*/ 2147483647 w 5284"/>
              <a:gd name="T19" fmla="*/ 2147483647 h 673"/>
              <a:gd name="T20" fmla="*/ 2147483647 w 5284"/>
              <a:gd name="T21" fmla="*/ 2147483647 h 673"/>
              <a:gd name="T22" fmla="*/ 2147483647 w 5284"/>
              <a:gd name="T23" fmla="*/ 2147483647 h 673"/>
              <a:gd name="T24" fmla="*/ 2147483647 w 5284"/>
              <a:gd name="T25" fmla="*/ 2147483647 h 673"/>
              <a:gd name="T26" fmla="*/ 2147483647 w 5284"/>
              <a:gd name="T27" fmla="*/ 2147483647 h 673"/>
              <a:gd name="T28" fmla="*/ 2147483647 w 5284"/>
              <a:gd name="T29" fmla="*/ 2147483647 h 673"/>
              <a:gd name="T30" fmla="*/ 2147483647 w 5284"/>
              <a:gd name="T31" fmla="*/ 2147483647 h 673"/>
              <a:gd name="T32" fmla="*/ 2147483647 w 5284"/>
              <a:gd name="T33" fmla="*/ 2147483647 h 673"/>
              <a:gd name="T34" fmla="*/ 2147483647 w 5284"/>
              <a:gd name="T35" fmla="*/ 2147483647 h 673"/>
              <a:gd name="T36" fmla="*/ 2147483647 w 5284"/>
              <a:gd name="T37" fmla="*/ 2147483647 h 673"/>
              <a:gd name="T38" fmla="*/ 2147483647 w 5284"/>
              <a:gd name="T39" fmla="*/ 2147483647 h 673"/>
              <a:gd name="T40" fmla="*/ 2147483647 w 5284"/>
              <a:gd name="T41" fmla="*/ 2147483647 h 673"/>
              <a:gd name="T42" fmla="*/ 2147483647 w 5284"/>
              <a:gd name="T43" fmla="*/ 2147483647 h 673"/>
              <a:gd name="T44" fmla="*/ 2147483647 w 5284"/>
              <a:gd name="T45" fmla="*/ 2147483647 h 673"/>
              <a:gd name="T46" fmla="*/ 2147483647 w 5284"/>
              <a:gd name="T47" fmla="*/ 2147483647 h 673"/>
              <a:gd name="T48" fmla="*/ 2147483647 w 5284"/>
              <a:gd name="T49" fmla="*/ 2147483647 h 673"/>
              <a:gd name="T50" fmla="*/ 2147483647 w 5284"/>
              <a:gd name="T51" fmla="*/ 2147483647 h 673"/>
              <a:gd name="T52" fmla="*/ 2147483647 w 5284"/>
              <a:gd name="T53" fmla="*/ 0 h 673"/>
              <a:gd name="T54" fmla="*/ 2147483647 w 5284"/>
              <a:gd name="T55" fmla="*/ 0 h 673"/>
              <a:gd name="T56" fmla="*/ 2147483647 w 5284"/>
              <a:gd name="T57" fmla="*/ 2147483647 h 673"/>
              <a:gd name="T58" fmla="*/ 2147483647 w 5284"/>
              <a:gd name="T59" fmla="*/ 2147483647 h 673"/>
              <a:gd name="T60" fmla="*/ 2147483647 w 5284"/>
              <a:gd name="T61" fmla="*/ 2147483647 h 673"/>
              <a:gd name="T62" fmla="*/ 2147483647 w 5284"/>
              <a:gd name="T63" fmla="*/ 2147483647 h 673"/>
              <a:gd name="T64" fmla="*/ 2147483647 w 5284"/>
              <a:gd name="T65" fmla="*/ 2147483647 h 673"/>
              <a:gd name="T66" fmla="*/ 2147483647 w 5284"/>
              <a:gd name="T67" fmla="*/ 2147483647 h 673"/>
              <a:gd name="T68" fmla="*/ 2147483647 w 5284"/>
              <a:gd name="T69" fmla="*/ 2147483647 h 673"/>
              <a:gd name="T70" fmla="*/ 2147483647 w 5284"/>
              <a:gd name="T71" fmla="*/ 2147483647 h 673"/>
              <a:gd name="T72" fmla="*/ 2147483647 w 5284"/>
              <a:gd name="T73" fmla="*/ 2147483647 h 673"/>
              <a:gd name="T74" fmla="*/ 2147483647 w 5284"/>
              <a:gd name="T75" fmla="*/ 2147483647 h 673"/>
              <a:gd name="T76" fmla="*/ 2147483647 w 5284"/>
              <a:gd name="T77" fmla="*/ 2147483647 h 673"/>
              <a:gd name="T78" fmla="*/ 2147483647 w 5284"/>
              <a:gd name="T79" fmla="*/ 2147483647 h 673"/>
              <a:gd name="T80" fmla="*/ 2147483647 w 5284"/>
              <a:gd name="T81" fmla="*/ 2147483647 h 673"/>
              <a:gd name="T82" fmla="*/ 2147483647 w 5284"/>
              <a:gd name="T83" fmla="*/ 2147483647 h 673"/>
              <a:gd name="T84" fmla="*/ 2147483647 w 5284"/>
              <a:gd name="T85" fmla="*/ 2147483647 h 673"/>
              <a:gd name="T86" fmla="*/ 0 w 5284"/>
              <a:gd name="T87" fmla="*/ 2147483647 h 67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284" h="673">
                <a:moveTo>
                  <a:pt x="0" y="366"/>
                </a:moveTo>
                <a:lnTo>
                  <a:pt x="0" y="672"/>
                </a:lnTo>
                <a:lnTo>
                  <a:pt x="303" y="672"/>
                </a:lnTo>
                <a:lnTo>
                  <a:pt x="723" y="663"/>
                </a:lnTo>
                <a:lnTo>
                  <a:pt x="1020" y="654"/>
                </a:lnTo>
                <a:lnTo>
                  <a:pt x="1302" y="642"/>
                </a:lnTo>
                <a:lnTo>
                  <a:pt x="1554" y="630"/>
                </a:lnTo>
                <a:lnTo>
                  <a:pt x="1779" y="615"/>
                </a:lnTo>
                <a:lnTo>
                  <a:pt x="1962" y="606"/>
                </a:lnTo>
                <a:lnTo>
                  <a:pt x="2193" y="588"/>
                </a:lnTo>
                <a:lnTo>
                  <a:pt x="2448" y="570"/>
                </a:lnTo>
                <a:lnTo>
                  <a:pt x="2700" y="546"/>
                </a:lnTo>
                <a:lnTo>
                  <a:pt x="2904" y="528"/>
                </a:lnTo>
                <a:lnTo>
                  <a:pt x="3138" y="498"/>
                </a:lnTo>
                <a:lnTo>
                  <a:pt x="3324" y="474"/>
                </a:lnTo>
                <a:lnTo>
                  <a:pt x="3534" y="447"/>
                </a:lnTo>
                <a:lnTo>
                  <a:pt x="3735" y="420"/>
                </a:lnTo>
                <a:lnTo>
                  <a:pt x="3933" y="384"/>
                </a:lnTo>
                <a:lnTo>
                  <a:pt x="4116" y="351"/>
                </a:lnTo>
                <a:lnTo>
                  <a:pt x="4266" y="318"/>
                </a:lnTo>
                <a:lnTo>
                  <a:pt x="4446" y="279"/>
                </a:lnTo>
                <a:lnTo>
                  <a:pt x="4620" y="237"/>
                </a:lnTo>
                <a:lnTo>
                  <a:pt x="4779" y="192"/>
                </a:lnTo>
                <a:lnTo>
                  <a:pt x="4920" y="147"/>
                </a:lnTo>
                <a:lnTo>
                  <a:pt x="5085" y="90"/>
                </a:lnTo>
                <a:lnTo>
                  <a:pt x="5193" y="42"/>
                </a:lnTo>
                <a:lnTo>
                  <a:pt x="5283" y="0"/>
                </a:lnTo>
                <a:lnTo>
                  <a:pt x="3201" y="0"/>
                </a:lnTo>
                <a:lnTo>
                  <a:pt x="2982" y="57"/>
                </a:lnTo>
                <a:lnTo>
                  <a:pt x="2775" y="108"/>
                </a:lnTo>
                <a:lnTo>
                  <a:pt x="2562" y="150"/>
                </a:lnTo>
                <a:lnTo>
                  <a:pt x="2397" y="183"/>
                </a:lnTo>
                <a:lnTo>
                  <a:pt x="2205" y="213"/>
                </a:lnTo>
                <a:lnTo>
                  <a:pt x="2001" y="243"/>
                </a:lnTo>
                <a:lnTo>
                  <a:pt x="1776" y="273"/>
                </a:lnTo>
                <a:lnTo>
                  <a:pt x="1536" y="297"/>
                </a:lnTo>
                <a:lnTo>
                  <a:pt x="1344" y="312"/>
                </a:lnTo>
                <a:lnTo>
                  <a:pt x="1134" y="330"/>
                </a:lnTo>
                <a:lnTo>
                  <a:pt x="921" y="342"/>
                </a:lnTo>
                <a:lnTo>
                  <a:pt x="696" y="354"/>
                </a:lnTo>
                <a:lnTo>
                  <a:pt x="501" y="360"/>
                </a:lnTo>
                <a:lnTo>
                  <a:pt x="279" y="366"/>
                </a:lnTo>
                <a:lnTo>
                  <a:pt x="99" y="369"/>
                </a:lnTo>
                <a:lnTo>
                  <a:pt x="0" y="366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9" name="Freeform 10"/>
          <p:cNvSpPr>
            <a:spLocks/>
          </p:cNvSpPr>
          <p:nvPr/>
        </p:nvSpPr>
        <p:spPr bwMode="white">
          <a:xfrm>
            <a:off x="0" y="-20638"/>
            <a:ext cx="4959350" cy="454026"/>
          </a:xfrm>
          <a:custGeom>
            <a:avLst/>
            <a:gdLst>
              <a:gd name="T0" fmla="*/ 0 w 2884"/>
              <a:gd name="T1" fmla="*/ 0 h 286"/>
              <a:gd name="T2" fmla="*/ 0 w 2884"/>
              <a:gd name="T3" fmla="*/ 2147483647 h 286"/>
              <a:gd name="T4" fmla="*/ 2147483647 w 2884"/>
              <a:gd name="T5" fmla="*/ 2147483647 h 286"/>
              <a:gd name="T6" fmla="*/ 2147483647 w 2884"/>
              <a:gd name="T7" fmla="*/ 2147483647 h 286"/>
              <a:gd name="T8" fmla="*/ 2147483647 w 2884"/>
              <a:gd name="T9" fmla="*/ 2147483647 h 286"/>
              <a:gd name="T10" fmla="*/ 2147483647 w 2884"/>
              <a:gd name="T11" fmla="*/ 2147483647 h 286"/>
              <a:gd name="T12" fmla="*/ 2147483647 w 2884"/>
              <a:gd name="T13" fmla="*/ 2147483647 h 286"/>
              <a:gd name="T14" fmla="*/ 2147483647 w 2884"/>
              <a:gd name="T15" fmla="*/ 2147483647 h 286"/>
              <a:gd name="T16" fmla="*/ 2147483647 w 2884"/>
              <a:gd name="T17" fmla="*/ 2147483647 h 286"/>
              <a:gd name="T18" fmla="*/ 2147483647 w 2884"/>
              <a:gd name="T19" fmla="*/ 2147483647 h 286"/>
              <a:gd name="T20" fmla="*/ 2147483647 w 2884"/>
              <a:gd name="T21" fmla="*/ 2147483647 h 286"/>
              <a:gd name="T22" fmla="*/ 2147483647 w 2884"/>
              <a:gd name="T23" fmla="*/ 2147483647 h 286"/>
              <a:gd name="T24" fmla="*/ 2147483647 w 2884"/>
              <a:gd name="T25" fmla="*/ 2147483647 h 286"/>
              <a:gd name="T26" fmla="*/ 2147483647 w 2884"/>
              <a:gd name="T27" fmla="*/ 2147483647 h 286"/>
              <a:gd name="T28" fmla="*/ 2147483647 w 2884"/>
              <a:gd name="T29" fmla="*/ 0 h 286"/>
              <a:gd name="T30" fmla="*/ 0 w 2884"/>
              <a:gd name="T31" fmla="*/ 0 h 28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2884" h="286">
                <a:moveTo>
                  <a:pt x="0" y="0"/>
                </a:moveTo>
                <a:lnTo>
                  <a:pt x="0" y="285"/>
                </a:lnTo>
                <a:lnTo>
                  <a:pt x="192" y="285"/>
                </a:lnTo>
                <a:lnTo>
                  <a:pt x="384" y="282"/>
                </a:lnTo>
                <a:lnTo>
                  <a:pt x="579" y="276"/>
                </a:lnTo>
                <a:lnTo>
                  <a:pt x="789" y="267"/>
                </a:lnTo>
                <a:lnTo>
                  <a:pt x="999" y="258"/>
                </a:lnTo>
                <a:lnTo>
                  <a:pt x="1161" y="246"/>
                </a:lnTo>
                <a:lnTo>
                  <a:pt x="1302" y="234"/>
                </a:lnTo>
                <a:lnTo>
                  <a:pt x="1458" y="222"/>
                </a:lnTo>
                <a:lnTo>
                  <a:pt x="1665" y="201"/>
                </a:lnTo>
                <a:lnTo>
                  <a:pt x="1992" y="159"/>
                </a:lnTo>
                <a:lnTo>
                  <a:pt x="2301" y="117"/>
                </a:lnTo>
                <a:lnTo>
                  <a:pt x="2604" y="60"/>
                </a:lnTo>
                <a:lnTo>
                  <a:pt x="2883" y="0"/>
                </a:lnTo>
                <a:lnTo>
                  <a:pt x="0" y="0"/>
                </a:lnTo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" name="16 Rectángulo"/>
          <p:cNvSpPr/>
          <p:nvPr userDrawn="1"/>
        </p:nvSpPr>
        <p:spPr bwMode="auto">
          <a:xfrm>
            <a:off x="-15875" y="-65088"/>
            <a:ext cx="10239375" cy="7072313"/>
          </a:xfrm>
          <a:prstGeom prst="rect">
            <a:avLst/>
          </a:prstGeom>
          <a:solidFill>
            <a:schemeClr val="bg2">
              <a:lumMod val="85000"/>
              <a:lumOff val="15000"/>
            </a:schemeClr>
          </a:solidFill>
          <a:ln w="12700" cap="sq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endParaRPr lang="es-EC"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4.bcb.gov.br/top50/port/top50.asp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file:///\\localhost\Users\marialuciafattorelli\Documents\PALESTRAS\Macintosh%20HD:Users:marialuciafattorelli:Documents:NU&#769;CLEOS:Informativo-ESTADOS-III.docx!OLE_LINK1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vida-auditoriacidada.org.br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s.org.br/article.php3?id_article=915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ao.gov/products/GAO-11-696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3"/>
          <p:cNvSpPr txBox="1">
            <a:spLocks noChangeArrowheads="1"/>
          </p:cNvSpPr>
          <p:nvPr/>
        </p:nvSpPr>
        <p:spPr bwMode="auto">
          <a:xfrm>
            <a:off x="0" y="4714875"/>
            <a:ext cx="9906000" cy="210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sz="25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Maria Lucia Fattorelli</a:t>
            </a:r>
          </a:p>
          <a:p>
            <a:pPr algn="ctr"/>
            <a:endParaRPr lang="en-US" sz="1000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XXII </a:t>
            </a:r>
            <a:r>
              <a:rPr lang="en-US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Congreso</a:t>
            </a:r>
            <a:r>
              <a:rPr lang="en-US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Annual da FENASTC</a:t>
            </a:r>
            <a:endParaRPr lang="en-US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/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Porto </a:t>
            </a:r>
            <a:r>
              <a:rPr lang="en-US" b="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Alegre</a:t>
            </a:r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, 14 de </a:t>
            </a:r>
            <a:r>
              <a:rPr lang="en-US" b="0" dirty="0" err="1" smtClean="0">
                <a:solidFill>
                  <a:srgbClr val="92D050"/>
                </a:solidFill>
                <a:latin typeface="Tahoma" charset="0"/>
                <a:cs typeface="Tahoma" charset="0"/>
              </a:rPr>
              <a:t>novembro</a:t>
            </a:r>
            <a:r>
              <a:rPr lang="en-US" b="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de </a:t>
            </a:r>
            <a:r>
              <a:rPr lang="en-US" b="0" dirty="0">
                <a:solidFill>
                  <a:srgbClr val="92D050"/>
                </a:solidFill>
                <a:latin typeface="Tahoma" charset="0"/>
                <a:cs typeface="Tahoma" charset="0"/>
              </a:rPr>
              <a:t>2012</a:t>
            </a:r>
          </a:p>
          <a:p>
            <a:endParaRPr lang="pt-BR" b="0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4098" name="CaixaDeTexto 3"/>
          <p:cNvSpPr txBox="1">
            <a:spLocks noChangeArrowheads="1"/>
          </p:cNvSpPr>
          <p:nvPr/>
        </p:nvSpPr>
        <p:spPr bwMode="auto">
          <a:xfrm>
            <a:off x="920552" y="2276872"/>
            <a:ext cx="842493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endParaRPr lang="pt-BR" sz="3200" b="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/>
            <a:r>
              <a:rPr lang="pt-BR" sz="3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 Crise na Economia Mundial e o Impacto da Dívida Pública sobre Países e Povos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950" y="214313"/>
            <a:ext cx="54387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557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REAÇÃO DA SOCIEDADE NA EUROPA</a:t>
            </a:r>
          </a:p>
          <a:p>
            <a:pPr>
              <a:spcBef>
                <a:spcPts val="2400"/>
              </a:spcBef>
            </a:pPr>
            <a:endParaRPr lang="pt-BR" dirty="0" smtClean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>
              <a:spcBef>
                <a:spcPts val="24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ISLÂNDIA</a:t>
            </a:r>
            <a:r>
              <a:rPr lang="pt-BR" dirty="0">
                <a:solidFill>
                  <a:srgbClr val="92D050"/>
                </a:solidFill>
                <a:latin typeface="Tahoma" charset="0"/>
                <a:ea typeface="MS PGothic" charset="0"/>
              </a:rPr>
              <a:t>:</a:t>
            </a:r>
            <a:r>
              <a:rPr lang="pt-BR" b="0" dirty="0">
                <a:solidFill>
                  <a:srgbClr val="FFFFFF"/>
                </a:solidFill>
                <a:latin typeface="Tahoma" charset="0"/>
                <a:ea typeface="MS PGothic" charset="0"/>
              </a:rPr>
              <a:t> Referendo eleitoral decide não pagar dívida feita para salvar bancos</a:t>
            </a:r>
          </a:p>
          <a:p>
            <a:pPr algn="ctr">
              <a:spcBef>
                <a:spcPts val="2400"/>
              </a:spcBef>
            </a:pPr>
            <a:endParaRPr lang="pt-BR" dirty="0" smtClean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24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ORGANIZAÇÃO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DE PLATAFORMAS DE </a:t>
            </a:r>
            <a:endParaRPr lang="pt-BR" dirty="0" smtClean="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24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AUDITORIA </a:t>
            </a:r>
            <a:r>
              <a:rPr lang="pt-BR" dirty="0">
                <a:solidFill>
                  <a:srgbClr val="FFFFFF"/>
                </a:solidFill>
                <a:latin typeface="Tahoma" charset="0"/>
                <a:ea typeface="MS PGothic" charset="0"/>
              </a:rPr>
              <a:t>CIDADÃ DA DÍVIDA</a:t>
            </a:r>
          </a:p>
          <a:p>
            <a:pPr>
              <a:spcBef>
                <a:spcPts val="24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ESPANHA, FRANÇA, GRÉCIA, PORTUGAL, BÉLGICA</a:t>
            </a:r>
            <a:endParaRPr lang="pt-BR" dirty="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>
              <a:spcBef>
                <a:spcPts val="24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ea typeface="MS PGothic" charset="0"/>
              </a:rPr>
              <a:t>IRLANDA: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ea typeface="MS PGothic" charset="0"/>
              </a:rPr>
              <a:t> Auditoria Cidadã feita por grupo de acadêmicos </a:t>
            </a:r>
            <a:endParaRPr lang="pt-BR" dirty="0" smtClean="0">
              <a:solidFill>
                <a:srgbClr val="92D050"/>
              </a:solidFill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24150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/>
          <p:cNvSpPr>
            <a:spLocks noChangeArrowheads="1"/>
          </p:cNvSpPr>
          <p:nvPr/>
        </p:nvSpPr>
        <p:spPr bwMode="auto">
          <a:xfrm>
            <a:off x="560388" y="285750"/>
            <a:ext cx="9345612" cy="629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Discurso de Autoridades: </a:t>
            </a: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“RISCO DE CONTÁGIO” DA CRISE EUROPÉIA ATUAL PARA PAÍSES EM DESENVOLVIMENTO: “aumento dos canais de contágio”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Riscos para o Fundo do Pré-sal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Fundos de Pensão</a:t>
            </a:r>
          </a:p>
          <a:p>
            <a:pPr algn="just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92D050"/>
                </a:solidFill>
                <a:latin typeface="Tahoma" charset="0"/>
                <a:cs typeface="Tahoma" charset="0"/>
              </a:rPr>
              <a:t>Fundo Soberano </a:t>
            </a:r>
          </a:p>
          <a:p>
            <a:pPr algn="ctr" defTabSz="449263" eaLnBrk="0" hangingPunct="0">
              <a:lnSpc>
                <a:spcPct val="110000"/>
              </a:lnSpc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Ambiente adverso à criação de Fundos de Pensão</a:t>
            </a:r>
          </a:p>
          <a:p>
            <a:pPr lvl="1" algn="ctr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O grave problema das contas do País não é a Previdência:</a:t>
            </a:r>
          </a:p>
          <a:p>
            <a:pPr lvl="1" algn="ctr" defTabSz="449263" eaLnBrk="0" hangingPunct="0">
              <a:lnSpc>
                <a:spcPct val="90000"/>
              </a:lnSpc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>
                <a:solidFill>
                  <a:srgbClr val="FFFFFF"/>
                </a:solidFill>
                <a:latin typeface="Tahoma" charset="0"/>
                <a:cs typeface="Tahoma" charset="0"/>
              </a:rPr>
              <a:t>DÍVIDA BRASILEIRA SUPERA R$3 TRILHÕES OU 78% DO PIB</a:t>
            </a:r>
          </a:p>
        </p:txBody>
      </p:sp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-2001838" y="2970213"/>
            <a:ext cx="184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3649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026"/>
          <p:cNvSpPr txBox="1">
            <a:spLocks noChangeArrowheads="1"/>
          </p:cNvSpPr>
          <p:nvPr/>
        </p:nvSpPr>
        <p:spPr bwMode="auto">
          <a:xfrm>
            <a:off x="0" y="457200"/>
            <a:ext cx="965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5000">
                <a:solidFill>
                  <a:schemeClr val="accent1"/>
                </a:solidFill>
                <a:latin typeface="Arial" charset="0"/>
              </a:rPr>
              <a:t>         </a:t>
            </a:r>
            <a:endParaRPr lang="pt-BR" i="1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637955" name="Text Box 1027"/>
          <p:cNvSpPr txBox="1">
            <a:spLocks noChangeArrowheads="1"/>
          </p:cNvSpPr>
          <p:nvPr/>
        </p:nvSpPr>
        <p:spPr bwMode="auto">
          <a:xfrm>
            <a:off x="0" y="473075"/>
            <a:ext cx="10209213" cy="461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endParaRPr lang="pt-BR" sz="300">
              <a:solidFill>
                <a:schemeClr val="accent1"/>
              </a:solidFill>
              <a:latin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en-US" sz="280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sz="2800">
                <a:solidFill>
                  <a:srgbClr val="92D050"/>
                </a:solidFill>
                <a:latin typeface="Tahoma" charset="0"/>
              </a:rPr>
              <a:t>estino preferido dos derivativos: 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2800">
                <a:solidFill>
                  <a:srgbClr val="92D050"/>
                </a:solidFill>
                <a:latin typeface="Tahoma" charset="0"/>
              </a:rPr>
              <a:t>FUNDOS DE PENSÃO</a:t>
            </a:r>
            <a:endParaRPr lang="pt-BR" sz="2800" b="0">
              <a:solidFill>
                <a:srgbClr val="FFFFFF"/>
              </a:solidFill>
              <a:latin typeface="Tahoma" charset="0"/>
            </a:endParaRP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	</a:t>
            </a:r>
          </a:p>
          <a:p>
            <a:pPr algn="just" eaLnBrk="1" hangingPunct="1">
              <a:lnSpc>
                <a:spcPct val="150000"/>
              </a:lnSpc>
              <a:spcAft>
                <a:spcPts val="1200"/>
              </a:spcAft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Art. 44 da Resolução 3792/2009, do Conselho Monetário Nacional, sobre os investimentos das EFPC (Entidades Fechadas de Previdência Complementar):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endParaRPr lang="pt-BR" b="0">
              <a:solidFill>
                <a:srgbClr val="FFFFFF"/>
              </a:solidFill>
              <a:latin typeface="Tahoma" charset="0"/>
            </a:endParaRP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</a:pPr>
            <a:endParaRPr lang="pt-BR" b="0">
              <a:solidFill>
                <a:srgbClr val="FFFFFF"/>
              </a:solidFill>
              <a:latin typeface="Tahoma" charset="0"/>
            </a:endParaRPr>
          </a:p>
          <a:p>
            <a:pPr algn="ctr" eaLnBrk="1" hangingPunct="1">
              <a:lnSpc>
                <a:spcPct val="80000"/>
              </a:lnSpc>
              <a:spcAft>
                <a:spcPts val="1200"/>
              </a:spcAft>
            </a:pPr>
            <a:r>
              <a:rPr lang="pt-BR" b="0" i="1">
                <a:solidFill>
                  <a:srgbClr val="92D050"/>
                </a:solidFill>
                <a:latin typeface="Tahoma" charset="0"/>
              </a:rPr>
              <a:t>“A EFPC pode realizar operações com derivativos...”</a:t>
            </a:r>
          </a:p>
        </p:txBody>
      </p:sp>
    </p:spTree>
    <p:extLst>
      <p:ext uri="{BB962C8B-B14F-4D97-AF65-F5344CB8AC3E}">
        <p14:creationId xmlns:p14="http://schemas.microsoft.com/office/powerpoint/2010/main" xmlns="" val="210213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6386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440863" cy="6450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>
                <a:solidFill>
                  <a:srgbClr val="92D050"/>
                </a:solidFill>
                <a:latin typeface="Tahoma" charset="0"/>
                <a:cs typeface="Tahoma" charset="0"/>
              </a:rPr>
              <a:t>RISCOS FUNDO SOCIAL do PRÉ-SAL </a:t>
            </a:r>
          </a:p>
          <a:p>
            <a:pPr eaLnBrk="1" hangingPunct="1">
              <a:spcBef>
                <a:spcPts val="6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Lei 12.351/2010</a:t>
            </a:r>
          </a:p>
          <a:p>
            <a:pPr eaLnBrk="1" hangingPunct="1"/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Art. 47.</a:t>
            </a: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 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É criado o Fundo Social - FS (...) com a finalidade de constituir fonte de recursos para o desenvolvimento social e regional, na forma de programas e projetos nas áreas de combate à pobreza e de desenvolvimento: I - da educação; II - da cultura;</a:t>
            </a:r>
            <a:r>
              <a:rPr lang="es-EC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III - do esporte; IV - da saúde pública; V - da ciência e tecnologia; VI - do meio ambiente; e VII - de mitigação e adaptação às mudanças climáticas.</a:t>
            </a:r>
          </a:p>
          <a:p>
            <a:pPr eaLnBrk="1" hangingPunct="1"/>
            <a:endParaRPr lang="pt-BR" sz="600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eaLnBrk="1" hangingPunct="1"/>
            <a:endParaRPr lang="pt-BR" sz="600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eaLnBrk="1" hangingPunct="1"/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Recursos serão aplicados no exterior: 				Art. 50.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 Parágrafo único. 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Os investimentos e aplicações do FS serão destinados preferencialmente a ativos no exterior (...)</a:t>
            </a:r>
          </a:p>
          <a:p>
            <a:pPr eaLnBrk="1" hangingPunct="1"/>
            <a:endParaRPr lang="pt-BR" sz="600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eaLnBrk="1" hangingPunct="1"/>
            <a:endParaRPr lang="pt-BR" sz="600" b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eaLnBrk="1" hangingPunct="1"/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Somente os rendimentos das aplicações para o Social: 	Art. 51. 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Os recursos do FS para aplicação nos programas e projetos a que se refere o art. 47 deverão ser os resultantes do retorno sobre o capital.</a:t>
            </a:r>
            <a:endParaRPr lang="pt-BR" b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7655340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700" y="500063"/>
            <a:ext cx="5530850" cy="321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2" name="Rectangle 2"/>
          <p:cNvSpPr>
            <a:spLocks noChangeArrowheads="1"/>
          </p:cNvSpPr>
          <p:nvPr/>
        </p:nvSpPr>
        <p:spPr bwMode="auto">
          <a:xfrm>
            <a:off x="415925" y="11113"/>
            <a:ext cx="9490075" cy="6389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endParaRPr lang="pt-BR" sz="3200">
              <a:solidFill>
                <a:srgbClr val="92D050"/>
              </a:solidFill>
              <a:latin typeface="Tahoma" charset="0"/>
            </a:endParaRPr>
          </a:p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>
                <a:solidFill>
                  <a:srgbClr val="92D050"/>
                </a:solidFill>
                <a:latin typeface="Tahoma" charset="0"/>
              </a:rPr>
              <a:t>PARADOXO </a:t>
            </a:r>
          </a:p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>
                <a:solidFill>
                  <a:srgbClr val="92D050"/>
                </a:solidFill>
                <a:latin typeface="Tahoma" charset="0"/>
              </a:rPr>
              <a:t>BRASIL</a:t>
            </a:r>
          </a:p>
          <a:p>
            <a:pPr algn="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</a:pPr>
            <a:r>
              <a:rPr lang="pt-BR" sz="3200">
                <a:solidFill>
                  <a:srgbClr val="92D050"/>
                </a:solidFill>
                <a:latin typeface="Tahoma" charset="0"/>
              </a:rPr>
              <a:t> </a:t>
            </a:r>
            <a:endParaRPr lang="pt-BR">
              <a:solidFill>
                <a:srgbClr val="92D050"/>
              </a:solidFill>
              <a:latin typeface="Tahoma" charset="0"/>
            </a:endParaRP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</a:rPr>
              <a:t> 6ª Economia Mundial</a:t>
            </a:r>
            <a:endParaRPr lang="pt-BR" b="0">
              <a:solidFill>
                <a:srgbClr val="FFFFFF"/>
              </a:solidFill>
              <a:latin typeface="Tahoma" charset="0"/>
            </a:endParaRP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</a:rPr>
              <a:t> 3ª Pior distribuição de renda do mundo</a:t>
            </a:r>
          </a:p>
          <a:p>
            <a:pPr>
              <a:lnSpc>
                <a:spcPct val="200000"/>
              </a:lnSpc>
              <a:spcBef>
                <a:spcPts val="1800"/>
              </a:spcBef>
              <a:buClr>
                <a:srgbClr val="FF9900"/>
              </a:buClr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</a:rPr>
              <a:t> 84º no ranking de respeito aos Direitos 	Humanos - IDH</a:t>
            </a:r>
          </a:p>
        </p:txBody>
      </p:sp>
    </p:spTree>
    <p:extLst>
      <p:ext uri="{BB962C8B-B14F-4D97-AF65-F5344CB8AC3E}">
        <p14:creationId xmlns:p14="http://schemas.microsoft.com/office/powerpoint/2010/main" xmlns="" val="201558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2"/>
          <p:cNvSpPr txBox="1">
            <a:spLocks noChangeArrowheads="1"/>
          </p:cNvSpPr>
          <p:nvPr/>
        </p:nvSpPr>
        <p:spPr bwMode="auto">
          <a:xfrm>
            <a:off x="193675" y="0"/>
            <a:ext cx="9440863" cy="694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SITUAÇÃO ATUAL – BRASIL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Governo não admite crise da dívida, mas qual a razão para: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Privilégio na destinação recursos para a dívida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Juros mais elevados do mundo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Carga tributária elevada e regressiva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retorno em bens e serviços públicos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Contigenciamento de gastos sociais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Congelamento salários setor público 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Prioridade para Metas de “Superávit Primário” e “Inflação”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Reformas neoliberais: Previdência, Privatizações</a:t>
            </a:r>
          </a:p>
          <a:p>
            <a:pPr algn="just">
              <a:spcBef>
                <a:spcPts val="12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Ausência de controle de capitais</a:t>
            </a:r>
          </a:p>
        </p:txBody>
      </p:sp>
    </p:spTree>
    <p:extLst>
      <p:ext uri="{BB962C8B-B14F-4D97-AF65-F5344CB8AC3E}">
        <p14:creationId xmlns:p14="http://schemas.microsoft.com/office/powerpoint/2010/main" xmlns="" val="37754960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363" y="606425"/>
            <a:ext cx="9545637" cy="581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2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0483" name="Text Box 12"/>
          <p:cNvSpPr txBox="1">
            <a:spLocks noChangeArrowheads="1"/>
          </p:cNvSpPr>
          <p:nvPr/>
        </p:nvSpPr>
        <p:spPr bwMode="auto">
          <a:xfrm>
            <a:off x="0" y="6357938"/>
            <a:ext cx="9906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/>
            <a:r>
              <a:rPr lang="pt-BR" sz="1200" b="0">
                <a:solidFill>
                  <a:srgbClr val="FFFFFF"/>
                </a:solidFill>
                <a:latin typeface="Tahoma" charset="0"/>
              </a:rPr>
              <a:t>Nota: Inclui o “refinanciamento” ou “rolagem”</a:t>
            </a:r>
          </a:p>
          <a:p>
            <a:pPr algn="ctr"/>
            <a:r>
              <a:rPr lang="pt-BR" sz="1200" b="0">
                <a:solidFill>
                  <a:srgbClr val="FFFFFF"/>
                </a:solidFill>
                <a:latin typeface="Tahoma" charset="0"/>
              </a:rPr>
              <a:t>Fonte: SIAFI - Banco de Dados Access p/ download (execução do Orçamento da União) – Disponível em http://www.camara.gov.br/internet/orcament/bd/exe2010mdb.EXE. Elaboração: Auditoria Cidadã da Dívida</a:t>
            </a:r>
          </a:p>
        </p:txBody>
      </p:sp>
      <p:sp>
        <p:nvSpPr>
          <p:cNvPr id="20484" name="CaixaDeTexto 5"/>
          <p:cNvSpPr txBox="1">
            <a:spLocks noChangeArrowheads="1"/>
          </p:cNvSpPr>
          <p:nvPr/>
        </p:nvSpPr>
        <p:spPr bwMode="auto">
          <a:xfrm>
            <a:off x="360363" y="3713163"/>
            <a:ext cx="1639887" cy="646112"/>
          </a:xfrm>
          <a:prstGeom prst="rect">
            <a:avLst/>
          </a:prstGeom>
          <a:solidFill>
            <a:srgbClr val="FFFFFF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800"/>
              <a:t>R$ 708 bilhões (17% do PIB)</a:t>
            </a:r>
          </a:p>
        </p:txBody>
      </p:sp>
      <p:cxnSp>
        <p:nvCxnSpPr>
          <p:cNvPr id="20485" name="Conector de seta reta 7"/>
          <p:cNvCxnSpPr>
            <a:cxnSpLocks noChangeShapeType="1"/>
          </p:cNvCxnSpPr>
          <p:nvPr/>
        </p:nvCxnSpPr>
        <p:spPr bwMode="auto">
          <a:xfrm flipH="1">
            <a:off x="2006600" y="4037013"/>
            <a:ext cx="665163" cy="0"/>
          </a:xfrm>
          <a:prstGeom prst="straightConnector1">
            <a:avLst/>
          </a:prstGeom>
          <a:noFill/>
          <a:ln w="41275" cap="sq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0486" name="CaixaDeTexto 10"/>
          <p:cNvSpPr txBox="1">
            <a:spLocks noChangeArrowheads="1"/>
          </p:cNvSpPr>
          <p:nvPr/>
        </p:nvSpPr>
        <p:spPr bwMode="auto">
          <a:xfrm>
            <a:off x="128588" y="188913"/>
            <a:ext cx="97774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000">
                <a:solidFill>
                  <a:srgbClr val="92D050"/>
                </a:solidFill>
                <a:latin typeface="Tahoma" charset="0"/>
              </a:rPr>
              <a:t>ORÇAMENTO GERAL DA UNIÃO Executado em 2011 Total: R$ 1,571 trilhão</a:t>
            </a:r>
          </a:p>
        </p:txBody>
      </p:sp>
      <p:sp>
        <p:nvSpPr>
          <p:cNvPr id="20487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2538246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Text Box 1026"/>
          <p:cNvSpPr txBox="1">
            <a:spLocks noChangeArrowheads="1"/>
          </p:cNvSpPr>
          <p:nvPr/>
        </p:nvSpPr>
        <p:spPr bwMode="auto">
          <a:xfrm>
            <a:off x="330200" y="0"/>
            <a:ext cx="95758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DÍVIDA: impede a vida digna e o atendimento aos direitos humanos</a:t>
            </a:r>
          </a:p>
        </p:txBody>
      </p:sp>
      <p:sp>
        <p:nvSpPr>
          <p:cNvPr id="72706" name="Text Box 1027"/>
          <p:cNvSpPr txBox="1">
            <a:spLocks noChangeArrowheads="1"/>
          </p:cNvSpPr>
          <p:nvPr/>
        </p:nvSpPr>
        <p:spPr bwMode="auto">
          <a:xfrm>
            <a:off x="330200" y="1673225"/>
            <a:ext cx="95758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De onde veio toda essa dívida pública?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Quanto tomamos emprestado e quanto já pagamos?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O que realmente devemos?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Quem contraiu tantos empréstimos?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Onde foram aplicados os recursos?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Quem se beneficiou desse endividamento? </a:t>
            </a:r>
          </a:p>
          <a:p>
            <a:pPr algn="ctr">
              <a:spcBef>
                <a:spcPct val="50000"/>
              </a:spcBef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Qual a responsabilidade dos credores e organismos internacionais nesse processo? </a:t>
            </a:r>
          </a:p>
          <a:p>
            <a:pPr algn="ctr">
              <a:spcBef>
                <a:spcPct val="700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Somente a </a:t>
            </a:r>
            <a:r>
              <a:rPr lang="pt-BR" u="sng">
                <a:solidFill>
                  <a:srgbClr val="92D050"/>
                </a:solidFill>
                <a:latin typeface="Tahoma" charset="0"/>
                <a:cs typeface="Tahoma" charset="0"/>
              </a:rPr>
              <a:t>AUDITORIA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 responderá essas questões</a:t>
            </a:r>
          </a:p>
        </p:txBody>
      </p:sp>
    </p:spTree>
    <p:extLst>
      <p:ext uri="{BB962C8B-B14F-4D97-AF65-F5344CB8AC3E}">
        <p14:creationId xmlns:p14="http://schemas.microsoft.com/office/powerpoint/2010/main" xmlns="" val="251476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2" descr="http://2.bp.blogspot.com/_nN41X1Vj0OQ/TFcthVzvbtI/AAAAAAAAE0w/NoXVPvHWjCo/s1600/Sociedade+civ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80263" y="182563"/>
            <a:ext cx="1490662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14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214438" y="79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29" name="AutoShape 16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366838" y="1603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0" name="AutoShape 18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519238" y="3127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1" name="AutoShape 22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<p:cNvSpPr>
            <a:spLocks noChangeAspect="1" noChangeArrowheads="1"/>
          </p:cNvSpPr>
          <p:nvPr/>
        </p:nvSpPr>
        <p:spPr bwMode="auto">
          <a:xfrm>
            <a:off x="1824038" y="6175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pic>
        <p:nvPicPr>
          <p:cNvPr id="32" name="Picture 24" descr="http://4.bp.blogspot.com/-NqT44p7JuAk/TpwblINENRI/AAAAAAAAAqk/_A2sjUhTz3w/s1600/bancos%255B1%255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163" b="4747"/>
          <a:stretch>
            <a:fillRect/>
          </a:stretch>
        </p:blipFill>
        <p:spPr bwMode="auto">
          <a:xfrm>
            <a:off x="920750" y="1919288"/>
            <a:ext cx="193357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Seta para baixo 32"/>
          <p:cNvSpPr/>
          <p:nvPr/>
        </p:nvSpPr>
        <p:spPr>
          <a:xfrm>
            <a:off x="7924800" y="2416175"/>
            <a:ext cx="1443038" cy="2813050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vert="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0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TRIBUTOS</a:t>
            </a:r>
          </a:p>
        </p:txBody>
      </p:sp>
      <p:grpSp>
        <p:nvGrpSpPr>
          <p:cNvPr id="52" name="Grupo 51"/>
          <p:cNvGrpSpPr>
            <a:grpSpLocks/>
          </p:cNvGrpSpPr>
          <p:nvPr/>
        </p:nvGrpSpPr>
        <p:grpSpPr bwMode="auto">
          <a:xfrm>
            <a:off x="2525713" y="4171950"/>
            <a:ext cx="4413250" cy="1633538"/>
            <a:chOff x="2526392" y="4171608"/>
            <a:chExt cx="4411922" cy="1633656"/>
          </a:xfrm>
        </p:grpSpPr>
        <p:sp>
          <p:nvSpPr>
            <p:cNvPr id="36" name="Seta dobrada 35"/>
            <p:cNvSpPr/>
            <p:nvPr/>
          </p:nvSpPr>
          <p:spPr>
            <a:xfrm flipV="1">
              <a:off x="2526392" y="4171608"/>
              <a:ext cx="4411922" cy="1633656"/>
            </a:xfrm>
            <a:prstGeom prst="bentArrow">
              <a:avLst>
                <a:gd name="adj1" fmla="val 9014"/>
                <a:gd name="adj2" fmla="val 7681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37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256422" y="5479802"/>
              <a:ext cx="3013755" cy="3048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Compra de títulos públicos</a:t>
              </a:r>
            </a:p>
          </p:txBody>
        </p:sp>
      </p:grpSp>
      <p:sp>
        <p:nvSpPr>
          <p:cNvPr id="38" name="Seta para a esquerda 37"/>
          <p:cNvSpPr/>
          <p:nvPr/>
        </p:nvSpPr>
        <p:spPr>
          <a:xfrm>
            <a:off x="2862263" y="1989138"/>
            <a:ext cx="1897062" cy="2906712"/>
          </a:xfrm>
          <a:prstGeom prst="left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5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JUROS</a:t>
            </a:r>
          </a:p>
        </p:txBody>
      </p:sp>
      <p:pic>
        <p:nvPicPr>
          <p:cNvPr id="39" name="Picture 26" descr="https://encrypted-tbn1.google.com/images?q=tbn:ANd9GcT-6n1ChO4HCpt343F5luRjT611bk-YHR7Ua8h08kYFrtCYZ_JB3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804988"/>
            <a:ext cx="1838325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4" name="Grupo 53"/>
          <p:cNvGrpSpPr>
            <a:grpSpLocks/>
          </p:cNvGrpSpPr>
          <p:nvPr/>
        </p:nvGrpSpPr>
        <p:grpSpPr bwMode="auto">
          <a:xfrm>
            <a:off x="1824038" y="1052513"/>
            <a:ext cx="4945062" cy="1343025"/>
            <a:chOff x="1824295" y="1052736"/>
            <a:chExt cx="4945356" cy="1343114"/>
          </a:xfrm>
        </p:grpSpPr>
        <p:sp>
          <p:nvSpPr>
            <p:cNvPr id="26" name="Seta dobrada para cima 25"/>
            <p:cNvSpPr/>
            <p:nvPr/>
          </p:nvSpPr>
          <p:spPr>
            <a:xfrm flipH="1" flipV="1">
              <a:off x="1824295" y="1052736"/>
              <a:ext cx="4945356" cy="1343114"/>
            </a:xfrm>
            <a:prstGeom prst="bentUpArrow">
              <a:avLst>
                <a:gd name="adj1" fmla="val 50000"/>
                <a:gd name="adj2" fmla="val 25000"/>
                <a:gd name="adj3" fmla="val 2500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 pitchFamily="34" charset="0"/>
                <a:ea typeface="+mn-ea"/>
                <a:cs typeface="Calibri" pitchFamily="34" charset="0"/>
              </a:endParaRPr>
            </a:p>
          </p:txBody>
        </p:sp>
        <p:sp>
          <p:nvSpPr>
            <p:cNvPr id="40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2229131" y="1052736"/>
              <a:ext cx="4257928" cy="595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SUPERENDIVIDAMENTO e INADIMPLÊNCIA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(Maior </a:t>
              </a:r>
              <a:r>
                <a:rPr lang="pt-BR" sz="1800" i="1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SPREAD </a:t>
              </a:r>
              <a:r>
                <a:rPr lang="pt-BR" sz="180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do mundo)</a:t>
              </a:r>
            </a:p>
          </p:txBody>
        </p:sp>
      </p:grpSp>
      <p:grpSp>
        <p:nvGrpSpPr>
          <p:cNvPr id="51" name="Grupo 50"/>
          <p:cNvGrpSpPr>
            <a:grpSpLocks/>
          </p:cNvGrpSpPr>
          <p:nvPr/>
        </p:nvGrpSpPr>
        <p:grpSpPr bwMode="auto">
          <a:xfrm>
            <a:off x="1243013" y="115888"/>
            <a:ext cx="5526087" cy="2500312"/>
            <a:chOff x="1242316" y="116631"/>
            <a:chExt cx="5527335" cy="2500362"/>
          </a:xfrm>
        </p:grpSpPr>
        <p:sp>
          <p:nvSpPr>
            <p:cNvPr id="41" name="Seta dobrada 40"/>
            <p:cNvSpPr/>
            <p:nvPr/>
          </p:nvSpPr>
          <p:spPr>
            <a:xfrm>
              <a:off x="1242316" y="161082"/>
              <a:ext cx="5527335" cy="2455911"/>
            </a:xfrm>
            <a:prstGeom prst="bentArrow">
              <a:avLst>
                <a:gd name="adj1" fmla="val 9014"/>
                <a:gd name="adj2" fmla="val 5280"/>
                <a:gd name="adj3" fmla="val 25000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1844114" y="116631"/>
              <a:ext cx="4426950" cy="447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Crédito fácil, sobre o qual são feitas apostas</a:t>
              </a:r>
            </a:p>
          </p:txBody>
        </p:sp>
      </p:grpSp>
      <p:sp>
        <p:nvSpPr>
          <p:cNvPr id="43" name="Seta para baixo 42"/>
          <p:cNvSpPr/>
          <p:nvPr/>
        </p:nvSpPr>
        <p:spPr>
          <a:xfrm>
            <a:off x="1366838" y="4176713"/>
            <a:ext cx="609600" cy="1052512"/>
          </a:xfrm>
          <a:prstGeom prst="downArrow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" lastClr="FFFFFF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992188" y="5373688"/>
            <a:ext cx="1462087" cy="552450"/>
          </a:xfrm>
          <a:prstGeom prst="rect">
            <a:avLst/>
          </a:prstGeom>
          <a:solidFill>
            <a:srgbClr val="4F81BD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Especulação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e Prejuízos</a:t>
            </a:r>
          </a:p>
        </p:txBody>
      </p:sp>
      <p:grpSp>
        <p:nvGrpSpPr>
          <p:cNvPr id="53" name="Grupo 52"/>
          <p:cNvGrpSpPr>
            <a:grpSpLocks/>
          </p:cNvGrpSpPr>
          <p:nvPr/>
        </p:nvGrpSpPr>
        <p:grpSpPr bwMode="auto">
          <a:xfrm>
            <a:off x="1519238" y="5926138"/>
            <a:ext cx="5419725" cy="887412"/>
            <a:chOff x="1519495" y="5926750"/>
            <a:chExt cx="5418819" cy="886626"/>
          </a:xfrm>
        </p:grpSpPr>
        <p:sp>
          <p:nvSpPr>
            <p:cNvPr id="45" name="Seta dobrada para cima 44"/>
            <p:cNvSpPr/>
            <p:nvPr/>
          </p:nvSpPr>
          <p:spPr>
            <a:xfrm flipH="1">
              <a:off x="1519495" y="5926750"/>
              <a:ext cx="5418819" cy="859663"/>
            </a:xfrm>
            <a:prstGeom prst="bentUpArrow">
              <a:avLst>
                <a:gd name="adj1" fmla="val 22337"/>
                <a:gd name="adj2" fmla="val 25000"/>
                <a:gd name="adj3" fmla="val 34192"/>
              </a:avLst>
            </a:prstGeom>
            <a:solidFill>
              <a:srgbClr val="4F81BD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AutoShape 20" descr="data:image/jpeg;base64,/9j/4AAQSkZJRgABAQAAAQABAAD/2wCEAAkGBhQSERUUERQWFRQWGBYUGBgYGRgVFxUXFxUbFxYXFBQXHCYeFxsjGhQUHy8gIycpLC0sFR4xNTAqNSYrLCkBCQoKDgwOGg8PGiwiHyEqLCksKSksKSwpLCwpLCkpLSwpKiksKSwpLCksLCkpKSwpLCwsKSksLCwpLCwsLDQsLP/AABEIAPEA0QMBIgACEQEDEQH/xAAcAAABBQEBAQAAAAAAAAAAAAAAAwQFBgcBAgj/xABAEAACAQMCAwUECQMDAgcBAAABAgMABBESIQUGMRMiQVFhBzJxgRUjM0JSkaGy0RSxwWJyglOSCCRDY+Hw8XP/xAAbAQEAAgMBAQAAAAAAAAAAAAAAAwQBAgUGB//EACwRAAICAQQBBAEDBAMAAAAAAAABAgMRBBIhMUEFEyJRYRQy0YGRscEGI3H/2gAMAwEAAhEDEQA/ANxooooAooooAooooArldphxvjEdrA887BY0GSf7Aep6UA25i5ngslV7l9IdhGviSx8h5DzqVQ5Ar5G5650l4lctLISEG0cfgieHzPU19DeyPmj+t4dEWOZIvqZPPKjuk/EYoC7CigUUAUUUUAUUUUAUUUUAUUUUAUUUUAUUUUAU24hIVjYjrt/cU5ppxT7Jvl+4UAn/AFDV2k6KAkqKKKAKKKKAKKKKAKh+a+XkvbWW3k6SKQD+FhurD4GpiuEUB8UcU4e8E0kMow8bMjfEHFaP7AeZOwvjbscJcLgZ/wCou64+IyKlv/EDydokS+iXuyYjlwOjj3WPxG3yrIuH3zQypKhw8bB1+KnIoD7XFdqH5S48L2zhuBt2iBiPJujD8xUxQBRRRQBRRRQBRRRQBRRRQBRRRQBRRRQBTTin2TfL9wp3TTin2TfL9woBCiiigJKiiigCiiigCiiigCiiigIvmPgaXltLbye7IpX4HwYeoOK+QeN8Ie1uJIJRh42Kn1x0I9CMGvtE1i/t/wCSNSLfxLumEmx4r0V/l0/KgO/+HnmnXDLZOe9Ge1j9Vb3wPgd/nWzg18j+zriM1tfxTQxtJ2ZzIEBP1R2fPy/tX1nFOGUMpyrAMD6EZB/KgFqKZcO4vFOGMMiyBSVJU5wR1FPAaA7RRRQBRRRQBRRRQBRRRQBRRRQBTTin2TfL9wp3TTin2TfL9woBCiiigJKiiigCiiigCiiigCiiigOGmvErBZonikGUkUow9GGKdGs89rfLl/di3SwdlGpu0w+gdO6WI3I60BD8C4/wvgtrJDJgTqzxyBPrJZvwtnwUqR5dKpg57vOJBOHWTC3gwVLu4DmMNtrk8AAQMDy60twn2OBbsJdS9p2aiSdVz77e5EHPUkbk1qUHKlo8fZNBDoxpxoGQPLV1+dQztSeCeNLccj3kPkiHhkGiIl3fDSSE++3oOgG9WgGqHexq8Ys4JgIVZVlCOe0ji32Vuo3wM1bOBWBgt0iMjS6BgO/vMPDPy2reM93BHKG0kRXab3V6kS6pHVF82IUfma7bXiyKHjZXU9GUhgfgRW5oL0VwGu0AUUUUAUUUUAUUUUAU04p9k3y/cKd004p9k3y/cKAQooooCSoorzmgPVec13NVDm7mTs5YUgHaTJJqaPWsYwUYDUzbUBb6M02sLkyRI7BQSASAwYA+IDDY4PjS0smATjOATjxOPCgPZNcBqkQc6XN4gazgEKNkCWc+RIJSNd23HjT7km+ndrpZ5e2EcojRtIT7gLZA9TVWGqqnY6ovLXZttaWS1UjPOqAs7BVGMliAB8SaVrMfa8JFeKR1JtVUgkbgSscLrXxGOnkasOWEYSyyG4RzeBfTNI4WC6lkZdX3CndUg+IOM+VXO+UtEwDacr73gF8WHxH96yqdg8R0gZKnGoABc/2q9QX5bh0D6MBjAjLnpH2gRjk9QQM/OqMo7nk6NcsRaHXEmKpEY4miNw8dsJioDBSTlm8u6DpJ8WpHmHl+OynidmnmglBh7JpHJWYd6LQfJjkHy60/5jvrg2VylxGisZtMAQ5LwKyntB5ME1H/AIikLB45YrRIHkeC3GoPIDrkbBC9d9sk1Y+Na75KyUrZLK4EuE+z+GQFrvVK2dYV2Zo4yfuqpOMDpXjhHKqwX7QQTSwQSxmUJE+kCRWAJ9AQelTVzMQpCkjO1NuBXqNfnXIoaOIKATglpDnAzsdl6VDVa5SSLF1ChByJg8Eu12jviE+6HiSRv+TndqleDXrSx5cAOrMjafdLI2klc74OPGnf+KjeWd7cN4uzufizknFXjnEqaiuYeLtBGvZhWlkYRxqxwpc/iPgAATUqTVb57iBtC2cPGySRnx1qwwAPHO4rEuFk2isvA45X5ge5WRJ4+yuIW0SoDqXJGVZG8VIqcqp8sqf667bbSUgB9ZMMTn10latlYi8rIksPB2iuV2tjUKacU+yb5fuFO6acU+yb5fuFAIUUUUBJVS+Nc3CC/CGTEaqokXSXcv7yrEijO46t02q6VBce5e/qWUGQxp1fQAJHwdh2uMhcZBAoCS4dxBZo1kjyVcahkYOPUHoahuaOVhdFSZFiGQGPZoztnYAOwyp32qet4VVQqABQAAB0AHTFRXNan+nyDgrJE/8A2yA4oB5wfg8dtCkMIwiDAycnc5JJ8yadtXoGqTzpdTG4jgkYxWko06096SX/AKTv/wCmpHQ+PSorrFVBzfgzFZ4GHLrpHc3ltE6vGkizJpIIUSjLIfLDD9aT4Hf3aSXa2yQ9mblyXkY5zoTKhB5edKtwQW9zDJaxKqHMMyrtlDurnzIYdaQPaRC5jAKtNcBIn8G7bAyvwAY14mvVN6mV2m4c0uH45w/5Lzj8MS8Fs5Q4xNcRO06oNMjIjR50yKuxYA741ZHyque2fh8r2aPC+CkijsyMiQuQq59Qd6vVhZrFGkaDCooUfADFV32hLiG3fosd1BI/lpyR/dhXuFlR57KK5eEZjxn2XSLErG4aSRdPaxDdUV9m0gbkjOcGr7a8KWG1SDd0jQKdXVgB1P8AFMJIljvbi6lYxqoCAD3HVurN4ltXTypxxGKUu8kTkNbRCQIfs5dROpZPXA2PhVJt2PajpRUaluaHMFkO7vnYEbk7fPp8KcQWoTpnG+PTPkKZW3McRyJW/p5B70cxCMP9rHuyD1Umu3PMNtGNRmRv9MbCV2I8FSPLGoXCWSdWRx2RMPE7oymCS1PadRIp+oK52Yt4eG1eYLhrR+wv1jngnL9nPpw0c2CQkh6jPgR5UcV5juWjQ2cax9pgRCcfWTnzjiB+rRepdqibiC/u7Ts3a3uYXdD/AFMbHKOkg+rKbd7V3c+VWqoOLyVLrIyjhs1ngi9naxA5wsSk53Oy53J61zllSLWLPiC3yJJFK8WvY4bd3ldURUOWY4A7vSvnvmr20zyQrbWWYYlUI0n/AKj4HgfuD9auFA3e450s0nMD3EYlClyuegXrk9AfSq3ZvHeP/WbuGJEWSQoVWwrKnTwO5r515a4x2F5DPIBIEkVnDbhgT3tWeuxNbvHeC0iuY0wwjJmhH44phrj0gbncsMDyqC/O3gs6ZJz5H1nHMjSiC9UMztIV0I2CegJzkjYCpqw5qljZI76NV1nSs8ZzEW8FcHeMmqBJbSf0iBZIZlLxhZlOiWB5G2146hS2NJ3q1z8k30kQglvElibT2jGPTKNLBu4Rt93GTWlW/wDob37P6l+U16pOIYAA8Bj8qUq0UwppxT7Jvl+4U7ppxT7Jvl+4UAhRRRQElScsQZSp6EEH4EYNKVygIDlKZhG9vIcvbuY8nqyHvRt81OP+NS97ZCWMo3Q4/Q5r0toocuB3iApPmB0zS1AcAppxPhqTxPFKNSOMEf2IPgQcEH0p2TVd5l47IhWC1CtcOC2W9yJPxvj16DxqO2cK4uU+gk2+CCsOIOkbRygyTwuYML1l07o2/muMk7bGopeNXjXMci2gnjhLn6qVdOphpAy3Vl3BxtvSXMPB2t7ee8kmlnlCh3GRHG7DYbDcKAegpX2Z8xPeWfaStGrLIyBVwgVQBpwvzNeLft1KWs00d3y8/wCkXsuXxk8F24DzjFcu0el4p0GWhkGlwPNfBl9RUnxCxjuImjkAeNxpYeBHx8D61gPtM5z7S4EcDFRblh2qnDsx2ZQw30elRPJntHnsZQVZpIc9+JyWyudyhPQ19A0eg1F2kjfalFtZ255wUZyipYRp3NPAmgls4TO0sMspUoyqDiNdaguN23x18qfcZEyh5IRq1x9jKpJ2TUD2qqPeKjVt45qB9pXtDtc8OmiPaEOZ9I8I2XSdXk2fD0qxcv8AMEN3GHgfUPL7y+jL1FcqyLqllI6FLVsHGT5F5uZrI3GuVkZVhAAdMsCG6aCMgkeVR9temWSZbOHsY2fJuSixsiFBkW6kZLeGegzU2YxnOlSc5yQpP54pvxezM8RTtHjJ6OpwysDkf/lavUOXgR0uHyxHg/B7e1OY0w2MFmJeQgnJ1Oxzv12xUJcXkVre3Yysds621zJ4AOH72PAMy+XXFL28F+CVcwMBsJdwzepQbA1jvtDeeK8nillLqxV/IMAO5t6ZNZok3N8jUxiocIW9pPtIl4nNgZS3Qns489d/ffzb+1UvrXWFaX7M/ZCb8Ce4kC2/gEIMj46jb3BV455n/C+EzXDaII3kY+Cgmtq4R7Nr8Q20gCJMoXtBK7MR2bZiIA8NPd0+HWtW4Fy5b2kYjtoljUeQ3PqW6k1Jhaw0n2ZUmnlGd8E5cmlvY5LmzWIQhizZDK8hxpKAbNjc5IzWhqK9aaMVhRS6Myk5PLDFdoorY1CmnFPsm+X7hTumnFPsm+X7hQCFFFFASVcrtcoCB5g51tbPaaQa8ZEa96Rvgo/zUdy3z213ddj/AE7RRmLtlZmBZhqC40Dp186zj2tcP7HiPaaRpnRXBHUsvdcH8xT/AIFzallcEtE8rtbxJGqDrliSGY7KMgVB7vz2vg636GL0qtg25N4wa5xO/WCJ5X91AWx5+QHqTgVVeE27AGSX7aY63J8PwJ8FGwqLtuY5r1xHNHGiLKZBoYtqWMDZj0JDsP8AtqxY/mvIf8k1r3LTxfHbINPXjlmK85cSm4nxT+hSTs4UYoMnC5A7zt5mkeO+yhrW3edLxHVACQO7nJwMYJ8asPOPsjkuLpp7WVVMhLMrHSQcblSOoNUHmPlW54fIkdw4ZZBkaHJUgHoR4YruelyrvdNensSXGY47+ytanHLkiGuhnA+ZrwGA+Vcm944rxdP3cedfTtRKMVOcl1x/CKMeRvLLk5xj08vhTrhXFprdw8EjIw8VOM+h86Y1JXHByttHcLuju0bf6HUZwfiN/lXjJPc+Synjo3PlDmme8hDxCK5K4EiKwhnTbqY22YeoNTC8ffJD2d2hH/t6h8ipwa+c+CcdmtJlnt3Kuh2PgR+EjxBr6E9nvtohvisNyBDcHYb/AFch/wBJPun0NV5UQZPHUzQhcc1StG7W9ncTFCVbu6ACD3lydyR6Cs/5wsre6t5bqW7/APOqF0wFGhURg4KKHGXIz1q1cx8t315b2RtDpRnnkmIcoEkaUkSsfEAD86t/CeaLG9nazfs5XjRVEjhSLg4xIYieuD5edbQqjX0YsulZwz5ZIqV5b5onsZllt3KkHcZ7rDxVh4g13m7gptLyeAjHZyMB/tzlT+RFQ4NSkB9j8ocypf2kdxHtrHeX8LjZlPwNTWawb/w58wESz2rHusomQf6l2bHyIPyrdnlABLEADqTsB8TWAe81zVVN477VrK3JSNjcSj7kI1Y/3P7oHrWfcV9onEJ5FdHW2VSGWJe9qwekz+IPkKnross/ajSU4x7Zuequ5qm8oe0eC8IikBgucbxP0b1ibowq4A1E4uLwzZNNcHrNNeKfZN8v3CnVNeKfZN8v3CsGRCiiigJHNVnnnnD6PhEnYvKWJUaeinGzOfBas1JXECupVwGVgQQRkEHqCKGU+T5z4neyX3azTHXcLiRcHuiP70aL5Y3pbhd/q72n3I005+8wyqDHnqYVNc78kPw6UT2+9sxxjqYC33T5ofPwqrcO4v2E0UpACJKjEH74Db9Pu+PyrnSUlNKX9z2dM6paZ2U8YXC/JrVtZraOsbHAjt4lby1yOxdz8WzXnmHmyK0GHy0jDKoBu3hnPTFR/G+Yree5mEUyOHhhYEMNyrt3B67g4qA574mjmGNcmVMh2HRFb3VJ88+FcC70+Op9SxNNp/X0eUtulTS35/Iw50tbydbaW3MrXEhckRkhUQDZVA8B51nsdlPN20szkm3K6w5JbvNp2B9cCtZvtbLaRwyvExByyHBwfe3+NRcXJ6rYcRlXU/aHKM27sIm1M2fIv/avT74aCyEsJJOKWO++SjRN3Rx57Msm9801uW6U6ufe+X500uF6V7D1JtQmvzn+5iBJS2CGxSZffWVon+BXUh/Qin3KHFExLZ3BxBchRq/6Uyn6uT4Z2PoaacuqZRLbDrMuUH/uR95cep3FQ7LjIPXxHl8a8wTDniXDHglaKQYdDg+R8ip8QeoPrTZTjp18PCrxyVfC5YQ3dstzFEp7xyJEyNMaCRSMguVABqpX3D2SZoiO+rlNIOrfONII6+VAaLyB7YWt4/6S+BktipjDD341IwQfxDemnC0jljKI2UidhFIp0uqhsoy+IO/6UvaexGV4ATOq3BXUIsdMjIDHOQflWfustvKU3SRGKkDwI9PGo+J/tZJtcOya59aeSVJbgh2KiPtB1k09Gf8A1YwD8Kq+mrs0E97AqPHpYHPaMcDHonnTmw5LRNzlyPEjb5CrtGktn+4r2Wwj0RHIV/PZ3S3MSAlQw72ynUMb+dWni/G7i7Obu4Zx/wBNDoiHpgbn50HhB8qPoZvKuvVo6q+XyUZ3yl0IwKoGEAUeQ2H/AM0oTXPo5lpGUMPCuhFxXESs1nsUliDAA57u6kbMp8CrdRVt5b9qFxa4S8zcQdO1A+tjHm4++B+dUrtDR2pqvqNNXauSSFsoM+kOF8XiuIxJA6yIehU5+R8j6Gu8UP1TfL9wr524JxKe0l7S0fs2J7ynJjk/3p4H1Fa9ytzqeIW8uuFopIiivvqQkkHuN1+Rrz92nnS+ejpV2qfRZaKKKrko+1VnfNntYWJmislErrs0jH6tD5DHvn4Ue1bm5olFpC2l5VJkYdVj6YXyZv7Vk6KABgYA8Kp6nUe3wuz0vo3oy1f/AG28R/yPuK8durrP9RcSMp+4vcj+AQf5qNsbmFJ1icaARuxOw8utRfG+JlSI4/fPXHX0AprPy5KGIuDoYKrYO5ww7tRV1ykt9jL+q1dOns/TaOC3J8svPEeERPHrhdXC9Sp9wnxB8DtULZTMQyOSz7nJ31nwb4nzpfkZew7VHYaZFH5imd3cKJgYyGIbScZOx6E48qn00lC3C5TOd6zpv1Wi9yxKM48r8ll4ZdOWVjnUqMiqfxOcCtQtuHqkKwnddHZn1yMMfzJrIuHPM0ivCFkMbq4Gk6Dg/ekPSrfdcS4jMxAkjgGcgRrqbHiNTVQ9a0Gp1tkFTjaucv7PJaG6FEG7HyzI+ZOCtbXEkDggxscZ8U6qR5jGKg5RkVpXNXL1zM3aTStIwXQNSjpnOCRWez2zK7Kw0/2+Ve2ptldRCu1/Pbh/nHTMxshOT2DWzumjdZEOGRgynyIORVp41wI3jf1dhEzpIcyRoNTQykZdSo30E5YGoCy4PJKcINvM9Pzq18F4O1qdcc0iS/ijYpj0Hn8650NHbOWEiSdsY9stnJlnHa2zAMgkjdYzqI795KNKZ/0QoxI82J8qtvD+Q7OCUTLCO0AxljkavvNpPiTk5rI7nh+Tq31DvBvHV11HzOd81deHe0y4keKJrdNTMiNJq2xndtJ6E71X1uhur5iWNJqapPkneaODQ3M4RLh4L4JqjKsQZF8FI6MM1QrcKuotGO21ESM27lwcE5PnU5zXc9oLuKV8XFpOkluw7rmKT7qEb7U1tuGDHeJJJySTkknxJqx6TU1mUuiL1CzOEhtFxHfcUv8AS3pTgcKWk34WK9B8WckSPF69LxkeVNriwxTNretvbTNXJkwvE1NKNGrVAiDFLLOwrDjjoynnslvo9KP6FKhxeOTgb/4plxLjqwjvvqfwUHx9T4VFKexZbwbRi5cIm7koo7pHqfAfOr57Kyp4bOy5707dfQqB19BSfJHs2hlhiubvMpkVZFi6RIGGRkfePxrQL2AJCQoCgY2AwPeHhXG1eqVuIxL9NThyzzRRRVAsGA858RMvELlyQfrCg8e6ndH9qj0O1I8YtylzcKeomlz/AN5rjONB+GfiB4Vxb45m8n070uz29KseI5Jjh3L4jDXhXVKVPYR4zlx98jyxS3NnDWvbNbkhEmRQ4VW1ExdW7T1HX0qdUR3MCa4dciICsYcpkEAHS6sMgjrvVRuuF9h9WyKjl3Olfd7HOQpfq+SQN/AV2q4fFRPlur1LndO58PLYw4DwUhMysWB6L4Y8D/8AFTqxADAAHwGPzpO36UXl0sSM79B+tX41xguEedu1F2onhyb+hHifMz2ijQoOs4BOwHpjxNTMPOgiILyIDhdsjO48qzXi3GXuiEVcLnugdSacWnJszYLsqePeOSPTAqL3G28LJ0VRCFa9x4ZtNlzDHP3JB1qn87cvCO4UhO0iKM+5AC6Tv8eopKxygQE5KgAkeOKtHGrZ57TKlQUDZ1b5U+A+YqXGxpkFFqlJr6KFHegDC7DoPD9KUF7UFe8TEb6XTUcZyPWvEXFo/EsvpXVjqo9Jk3st84LGLgGvEig4KnSwIZT5MpyD+dRscmr3GDfMZr32hHXI+NTucZrD8mMOLyiXurpp5mmm0tK2MsABjSMDHpTqO8IFQSXJpxHd0rhXBYijE5Sm8smBxA0snEqiFuKV1DrU21M15JyO4VhvXh7RSdqgJLsjpXqK9f1/wPifCo5LHk2XJLyWijfOKieJ3ccQyx+A8W+Aple8XZu7HuRsXPuj/aPE0zjtRnJy7eLNv/2jwqrK19RJVBds8yXU0owMQxny98inMfBYRbSPp1MB1O5zmvSW5NSq2uLV8/iQfIuKqWx+LbJoy5wj6C4LCFt4VUYAjQAemkUpxT7Jvl+4UvAmFUDwAH5CkOKfZN8v3CuOXRCiiigMH9pHCzb8SnGO7LidfXV7w+Tf3quoCcBQWYnAUDJPyFbn7U+BW89rrmfs5Yz9U4GpizbdnpG7BvL51m3JHC5Ip3aZND9ipA6EBmPvZ6HaqsqN08+DvU+r+xpseVwiBtZ5rRwZI5EjO+GBGk/iVvD1HQ0/5juNd0x2OEjUEdDtqJA/5CpezvpjdSpdExJI8emN0EkbqwI0a/u5x+Zqu31kI7iZFyAsmwJzgEAgVfpgocHlvULvfzNxSb+h7D0pjzFamS3cDcjDD5dac2k22KdA1eazHB56M3VNSMzsbswyq4GSpzip088PnJjXH6/nU/ecIt3yXVR4lgdJ+dVXmCO2UBYMlwTkg5GPjVTbKvyduNlWpa3ReS0cG40twO6NLDqvXbzFXXhMpNpKCdgprJuTIiZy2+kKc+XoK1AXWi2wv3tjUsJOUeSjdXGm3EfozrjCfWZ8SP8ANRzVLcVPeU+eRTLTV2qG6JahJqCGXYjrjHw2pxBeyJ97UPJv5pQx14aGpPaa5RJv+x1HxGNvfBjPn1FPViOMqQw9KhCleInZDmNip/MH5U9ycO+RsT6JztSPOlROajIuYcbTp/yX+KkIb+D39Ybbur4k+WKnjqYNdmkq5IXOAutzpX9T6AedNHZpOuUjHRM7t6uf8UEM7a5Nz91fBP5NPYLXPX/6ainN2P8ABslgRihz0G39qfw2dLxwgUsF9KYwY8iSRAU5unH9HKfLSfyYGnhtUjj1ynHl5knoFHiahTxD/wAvdI6shwy6W2ORggEefpUFsouLRLCLyj6PtJNSIfNVP5ikuKfZN8v3CucJbMEX/wDNP2iu8U+yb5fuFcYvCFFFFAVf2lROq2s6tp7GbvMVEiorqV1MhIzg4xVFg4sq3s2ppZWljiCFkw0xyciGMfdx4frW08Q4fHNGY5VDo3UHxwcisYvOFFmn0NNBLDNIq9iqsseknQTMTlQUJznAoayipIb3ARCB2c2hWDdiZFARl3GqM99cHfBNRMwkvLqSS2ilfIXtABvG423PjkCpTgEdzc5QOlqsKK7kHvTBs4aaX3sNjOc4pryxxmSKW4CKkLM5bvbl/BdLuwymQSD61upYeSGVMZLDIjGltwQVJDA9QfUU5guanLixWW5hnudbiTWZAgAeRkwI9KnGpQNiRUTzUsfb5t17NGCAqTtnOCSqk6CRt51Ork+Dn26PHOSlXvAbhpWIUsCx3zt18aZT8LMUqpL44J0nOx/zWicduoS0Zt0VMJocIS2pgdiM/wD003XgM7Ayi3Gwzk+/64WtNsXyT+/OLccZWPB6s7NIU0oNK7HfqfUn50pxKbs2wWyo3+OR/mpDk4wOZXnR5SuygY7MKRv2mSNJz4najlpIh2/9VbtIz5aIMRhUwRoBPvYO4Ird2qPCK9ejlP5yfZSuIHATx3I/MU2xVo5tsIYbS1VGDSl8sApBUEE6S3QnptVajgZzhEZzuxCAk4UZPd8flXQ0s1scmTyqccRPNGK8hgTgHcdR0IPkQeldq5uUlwRtNdgVpKSGlaDWGsoJjNkHQjNP+HWCrgjc46nw+VJFKkrGPOKglUlyyZTeMD61tc7mpJI/IU7seEkjfansksMC6nI22yem/wDc1lzSRhIZW3DmYZ3p7w6wLydnboZpfT3E9XfoBT/hnCZbkI0weKBjhYx3ZZMNgaz9wZ8B4A1qHBLeOOPRBF2casVAAxnGxb138a59ur8RLMKl2yF5a5DSBhNcETXA3G31cXpEp8f9R3+FNeA+zWOO6nubnEzyStJGpyUjU9CVPV/WrxRVHc3yyfCPKim/FPsm+X7hTqmvFPsm+X7hWDIhRRRQEiapfNHI7XE5mj7AZUA6oyX1D7wKkB/g4Iq60UBl3G+TJURrgszPFEesUchbSO6Avgo/CNqpvFeNBoItRmNyVjjIARkYk5JVj7gAPp5V9AHemcnBYGBBhjw3vDQu/wATihjBi95DA81sIZbgyasMsuZERNOW1K3Q5HhSfBWsrhO0un7SU6l7FUERUBiBpVerHY6zW02XAYIjmOJVPnjJx6E9Kq8/svjMsjK6hJGLEGMF11HdVkzsvpiieDG1NYZnfDuFh7J3to07a3kLmaTJbKknsQBt7uxJ2p1Lxh5khnj7RYnj73ZjLq5bvKfLT1GOoq43Xs4dZWaBkaNgvddnQggYBbRtJ579arqcHFvNd2zuSqNHMGz2ZGtd222G4O3StyGcEuSC4hEYTJPbt2hjAM6GNG1llykug7AfiX0qeWKOeOOW3upppyE0KsmB3iNShMYjGM/CjhqwxBltopJdZJcopcMx2OtztgirX7PeTWto9c6FJNblF1hgsZPcDafIVozNbbM45q4BcGJLYqVMcjSorqQ0qu2Pt8lWI9QM0y5W5cv4LtJIgqFQy9qDG6DWpGyNgmtr45y92z9p9WMDcspfbwxuMVGTcmaindjJc95uz91ep31ddICit1ZJR2+CXas5KZf8ii5YvdGNnJUdrErxyM0hBI0a9J0jfy3qP457FLuIFrWRbhfwsOzlA+Pusa1vh/KcEarqjV2DFg2MYOcjG/hU4BWYWSh0w4p9nyXfWUkD6LiNoX8nXTn4HoflSJr6s4rwWG5QpPEkq+TjOPh4j5VmfMPsIUktYTdl1PZSAsnwVuoq/XrfEyvLT/Rj1TXASNS6ulc47yZeWW9zAVQHHaKweM56b9aS4d0QE6dTqpIIGNTYyCatytjOG6PSINjjLDLPecXZm0QqztsdKAnSPxOV90epqT4JylmWE3Ts8rtsqsqpEvvI0fVn2GSdqkLExWWqCBJdQBkYtnWcDZZ2/wBW+D0xS/BuZ7aLCwxIZpGwpdu7qkwdOrqB/gVyLbnP/wALsYYLjy7wAp9Y4C99mVRknT0QuWOdeMk4/EasirTLgt08kQaUKGyw7hJU4YjIJ38Kf1XwSHK7RRWQFNOKfZN8v3CndNOKfZN8v3CgEKKKKAkqKby36KcMcH4H/Arx9KR/i/Rv4oB3RTT6Uj/F+jfxR9KR/i/Rv4oB3RTT6Uj/ABfo38UfSkf4v0b+KAdGoK+5Ptpbk3MseuQoqHJJQhTtlOhO9Sf0pH+L9G/ij6Uj/F+jfxQYFbe3VFCooVRsABgD4Claa/Skf4v0b+KPpSP8X6N/FAOiKBTX6Uj/ABfo38UfSkf4v0b+KAdiimn0pH+L9G/ij6Uj/F+jfxQDo0U1+lI/xfo38UfSkf4v0b+KAq3ta4PLc8OdYF1urLJpHVlXqF9ay7kDky5u3jlReyiilV2eQYLlDkqi9fTNb19Jx/i/Rv4ryvEYh0b9D/FSRslGLiumaOCbyym818N/qLkRf07BnIYsH0LOibYdh00g5pxZ8goqKFtrdMZ9/VK24Azr232G9Wv6Si/F+h/iu/Skf4v0b+KjNzthAUUKdPd2GkYAGOlOqafSkf4v0b+KPpSP8X6N/FAO6KafSkf4v0b+KPpSP8X6N/FAO6acU+yb5fuFH0pH+L9G/ikL++R42CnJOPA+Y9KAKKMGigFbr3qSFFFAFFFFAFFFFAFFFFAFFFFAFFFFAFFFFAFFFFAFFFFAFFFFAFFFFAFFFFAFdSu0UA7ooooD/9k="/>
            <p:cNvSpPr>
              <a:spLocks noChangeAspect="1" noChangeArrowheads="1"/>
            </p:cNvSpPr>
            <p:nvPr/>
          </p:nvSpPr>
          <p:spPr bwMode="auto">
            <a:xfrm>
              <a:off x="3179742" y="6508846"/>
              <a:ext cx="3014158" cy="304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800" b="0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Salvamento bancário</a:t>
              </a:r>
            </a:p>
          </p:txBody>
        </p:sp>
      </p:grpSp>
      <p:grpSp>
        <p:nvGrpSpPr>
          <p:cNvPr id="50" name="Grupo 49"/>
          <p:cNvGrpSpPr>
            <a:grpSpLocks/>
          </p:cNvGrpSpPr>
          <p:nvPr/>
        </p:nvGrpSpPr>
        <p:grpSpPr bwMode="auto">
          <a:xfrm>
            <a:off x="5983288" y="3822700"/>
            <a:ext cx="1911350" cy="1406525"/>
            <a:chOff x="5982774" y="3822299"/>
            <a:chExt cx="1911079" cy="1406900"/>
          </a:xfrm>
        </p:grpSpPr>
        <p:sp>
          <p:nvSpPr>
            <p:cNvPr id="34" name="Seta dobrada 33"/>
            <p:cNvSpPr/>
            <p:nvPr/>
          </p:nvSpPr>
          <p:spPr>
            <a:xfrm flipH="1">
              <a:off x="5982774" y="3822299"/>
              <a:ext cx="1911079" cy="1406900"/>
            </a:xfrm>
            <a:prstGeom prst="bentArrow">
              <a:avLst>
                <a:gd name="adj1" fmla="val 50000"/>
                <a:gd name="adj2" fmla="val 25000"/>
                <a:gd name="adj3" fmla="val 35571"/>
                <a:gd name="adj4" fmla="val 43750"/>
              </a:avLst>
            </a:prstGeom>
            <a:solidFill>
              <a:srgbClr val="4F81BD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300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 sz="1800" b="0" kern="0" dirty="0">
                <a:solidFill>
                  <a:sysClr val="windowText" lastClr="000000"/>
                </a:solidFill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" name="CaixaDeTexto 46"/>
            <p:cNvSpPr txBox="1"/>
            <p:nvPr/>
          </p:nvSpPr>
          <p:spPr>
            <a:xfrm>
              <a:off x="6127216" y="3933454"/>
              <a:ext cx="1104743" cy="460498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kern="0" dirty="0">
                  <a:solidFill>
                    <a:sysClr val="window" lastClr="FFFFFF"/>
                  </a:solidFill>
                  <a:latin typeface="Calibri" pitchFamily="34" charset="0"/>
                  <a:cs typeface="Calibri" pitchFamily="34" charset="0"/>
                </a:rPr>
                <a:t>DÍVIDA</a:t>
              </a:r>
              <a:endParaRPr lang="pt-BR" b="0" kern="0" dirty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8" name="AutoShape 2" descr="data:image/jpeg;base64,/9j/4AAQSkZJRgABAQAAAQABAAD/2wCEAAkGBhAPDhIREBQPFA8UFxQVFBAUFRUTFRAXGRAWFxQVFRgXGycgFxkjGRoUHy8gIygpLCwsFR4xNTAqNSYsLCkBCQoKDgwOGg8PGiokHyQqLDEvMCwqKS0sLiwqLC0qLCosLS4sNSwpLCwqLCwvLCwsKSwvLCwvLCksLCksLywsLP/AABEIAMIBBAMBIgACEQEDEQH/xAAcAAEAAgIDAQAAAAAAAAAAAAAABQYEBwECAwj/xABEEAABAwIDBgQDAwkECwAAAAABAAIDBBEFEiEGBxMxQVEiYXGRMoGhQsHRFCNSU4KSseHwYnKisxUXJDM0NTZUdISy/8QAGwEBAAIDAQEAAAAAAAAAAAAAAAEEAgMFBgf/xAAyEQACAQIEAggFBAMAAAAAAAAAAQIDEQQSITETQQUGIlFhcZGhMoGxwdFC4fDxFCNi/9oADAMBAAIRAxEAPwDeKIiAIiIAiIgCIiAIiIAiIgCIiAIiIAiIgCIiAIiIAiIgCIiAIiIAiIgCIiAIiIAiIgCIiAIiIAiIgCIiALhwuFyiAr1Y18byMzsv2TdSWG4hnGVx8Y+q9cQpuJGR1Go9VXweo5914zETq9FYrNFtwlyb9vlyOjBKvTs90WpFi4fV8RlzzGhWUvXUasa0FUhsyhKLi7MKnbXbVujPBgcM1jnfzy6iwab8+d9OoUltdjxpYbMtxX6N/si2rrdfxI9FrQBz3W5ucfck/itGIrW7MStVnbRFn2OpZqmYukfKYWc/EQHOPIeY53t5LYQFlg4JhraenZGOguT3J5n+uyz1vpQyR13NkI5UERFtMwiIgCIiAIiIAiIgCIiAIiIAiIgCIiAIiIAiIgCIiAIiIAVWqqLLI4dL6enRWVQOLD896gLznWGmnQjPul9V/Rcwj7bXgdMOqMkg7O0P3KdmmDGOc74WgknyAuVWVEbX7xqSngdSlzzUlrAWtaHWva99R9m61dW6tSop4eKbaWZff3JxsbdsgMYxN1TM6Rx0uco6Achb1sCszZKh4tZHceFpzHyIaXN+oCpDtsIwPDG8nrcho+RsemqzcE3nvpC8sp2Fzsti6Q+G1+gZre69NT6IxkpqUoc+bX5OLFXldm/QuVpYb86r/toP33D7llw7+XXAfRadXNn5fLha+66b6MxK/T7otZ4m3kWv8P314dI4NkE8J/Se0ZB6uB+5XLDccp6pgfBLHIw8i13NVKmHq0vji0ZJpmciItJIREQBERAEREAREQBERAEREAREQBERAEREARcOdbU8u6pm1e9SioPCDx5uRijIu3zJOlvQrZTpTqvLBXZDdi53UVjG1NHRtzVE0cYPK5uT8gtIYxvQxSvdkhL4mHTJTghx7HifED6ELjBd1mJVjy6VhgP62e7y+3mCT5arqR6NVNZsRNR8Of8APUwz32Lli2/SEC1LBM8m4zSObEG9iAA/N9Fk7D47U11Hx6lwfIXyNBDWtsGusBZoAXlh+4ynbYzzzvPVjbMYfQgB31U/SYNBRtMFM0siaTZpc52pPiN3EleZ61VcJHBKnRXac1r4JP8AbkXMGpOpd9x7rU28XCpnYi6Rkcha9rBmA0JDOWp7A+y2ysHauMmgjPQSkn914+9eZ6s4uWFxkqkVfsP6osY9f6r+JpJuB1P6qQX6m34qQwvYavqs/BjByZb5nZfiJtbQ9irSPnf+SsWwtWWVYjHKS9/2Y3kL30OsFeUkssff8nDjK7szXL93OKgH/ZZDbsW6+iwqnZDEYheSkqGjuQ0/wK+nLJZX10xU5xXuWOGj5OcCL5g9ttDdpFvolNK6N4kic6OQcpGEscPm2xX1TWYbDO3LNHHI39GRjXj2cCqhjO6DDajMY2Ogkdrnic4BvpHfIB8lap9L05aTi17mLpvkVPY3fIYmiHEeI/WzaluUkDQAPbYcuZdclbdo6yOaNskbmvY4Atc03BB5L592s3cVmHnMA6eD9axvwdAHDv6DqvPYTbuXDJmguJo3EcSInSK58T2g/CeZNuawxGBp148XDv5cv2ZKk1oz6NRcNNwuV582hERAEREAREQBERAEREAREQBEUPim0bIiY4mPqKjlwYtS06H8674YhbkX2BWUYuTsgSz5A0EkgAaknQBUnH961LC7g0YfW1R5RU4MgHMaubcHXoNV6y4BiOIG9ZMaWn5ilpnASHU6SzC5OnRhAUtgexNBRa08EbX3vxHXkkvbWz3kuHoCrMVRp61O0+5bfN/j1MdXsa/nwPaLFr8eRtHTuseEDlNrcnBpz63Oj+2qmsE3JYfCBxuJO/T4nFjWnrYRltxfvdbDRZSx1W2WHZX/ADp+4yowsOwanpm5YIooh1EbGsvp1yjU+qzURU223dmRw42Cq735iXdySp7E5ssTu5091ALxvWKtepCkuSv6/wBHRwcdHIWvoOZ0WXtBh5dhz2WGZrWu9MpDnfQFedBDnlaOg1Py/nZT8sIexzXcnAg+hFitnV/DXjOq+ei+5rxsr9g0wPr2WVhFVwqiJ97We258s1nfS66YjSGGaSM6FriPTqPoQschdPWLOFszdTHXAPddlG7PV3HpY3m17WI7EafgpJdlO6uX07q4REUknBC15t1ujgrA6alDYag6ua3wxzdwRya49xbU3N1sRFto1p0ZZoOzIaT3OrBouyItRIREQBERAEREAREQBERAEREBw4XFjyXnDSsYAGAADoF6ogCIiAIiIAiLrI4AEnkOahuyuwQ+Mz3eG/o6+4UeuXPLiXHmTddoYS9waL+fl5r5lia0sXiJTW8np9F7HahFU4W7iUwWCzS49eXopNdY2BoAHIcl2X0PB4dYajGkuS9+ZyKk88nIpO8DCtGTtA0OV/nfk4/QfNUlbjxCjbNE+N3JwI727H5Gx+S1DWUropHxu0c0kH7vpZacTC0s3eUq0bO5c93dcMskJ5gh4He4s63pYe6ui1HgGJfk1SyS9mi4f5t6j3AW2o33APcAqxhp3hbuNlKV42OyIism4IiIAiIgCIiAIiIAiIgCIiAIiIAiIgCIiAIiIAiIgCjsZnszKPtafLqpC6rtdU8R9xyGg/r1uuJ03ilRwzgnrLReXP2+pZw0M079x4KawilyszHm76BRtDS8R9vsjV34KwgWXK6AwWaTxElotF5839vU34uppkRyiIvYHPCpe3eA3H5Sy3hFpB38QDSB31N/QK6LpPCHsc12rXAgjuCLFYVIKcbMxlHMrGlVs3YnEeNSBp+KM5T3I5g/x9lQ8ewh1LO6M3y82O5Zmn+rLP2KxXg1QaT4JfCewI+En/EPmufRlw6lmVabyyszZqIEXTLgREQBERAEREAREQBERAEREAREQBERAEREAREQBERAYWKz5IyOrtB96gg3oOZ0AWXic+eQ9m6fivbB6W5znkPh+9eGxjl0jj+FDZafJbv+eB06dqNLMyQoqXhsA69SslAi9rSpxpQUILRHNbbd2ERFsICIiAr+2OBmphDmAmWO5aP0gbXHroFrUEtd5g/UFbqWu9usG4UwmaAI5NDbo/rf1Frf3SqWJp/rRXrQ/Ui54FizaqBsg58nDlZwaC63lcqRWutgsT4dQYifBINBr8Q5W7aF3sFsVWKM88bm2EsyuERFtMwiIgCIiAIiIAiIgCIiAIiIAiIgCIiAIiIAsXEKrhsv1OgWUsSsw8SkXLhboLfgquL4royVH4uX5M6eXMs2xC00BkeG99Sf4qxxxhosNAsekoGxXtck9SspUOiej3hKbdT43v5d33NterxHpsERF2SuEREAREQBYmKYe2ohdG/k4c+oPQhZaKGr6MPU03LE+nmINw+Nx1sReziLjyNitsYTXCeCOXTxNBNuh+0Pe6wcb2Vhq3te8ua4C122GYdL3B5a+5WRgmDCkjLGve5tyQHW09LDvr81WpU5U5PuNMIOL8CSREVo3BERAEREAREQBERAEREAQlFGbSUElRRzQxOyyvYWtdcjKT1uOSmKu0mCR4re490Eg7j3XzhtRs5iGFcMVFQ5xkDiMksh5DW9+Ssmx+yNfGYMSlqR+RsDpntMsjjka12bQ6G1vourPo+EYZ+IrPbTfwNed3tY3aipX+t/Cf1x/d/mpY7c0Io21jpmtp3HK17tMzuwHdUJYerHeL9DO6J9FTcL3sYdU1EcEbpeJIcrbssCfW6ldo9tKLDgPymQNeRdsY1e4X5gKHh6qkoOLu/AXROoqngm8/DayURRy5ZXGzWSDKXm19NT5+yzMQ27oqeq/JJZLT+HwW/SAI+hR0KqllcXfyF0WBFC4/thSUDo21L8jpPgFr31ssfHtvaGglbFUSZZHNDwLXu0kgH3BURo1JWtF67C6LEiq+EbycNq5mwxTt4rrBrTpnJ6DzXptFvBoMPfw55fzvPhtGZwFtCRdTwKubJld/IXRZF1LwOZHuq5s9vDoK9/Dgl/O6kRvGVxA5kC61JvWrZm41O1skrWhkFmte5oBMQ6Aqxh8FOrUdOXZdr6ohysrm/wVwHg8iFq7dLtTJU0k9HI9zp4mO4Zcbue0g635k5nAakqsbqK2Z2MBr5JXC8oLXPc4aRz9Cf6ss3gJLiXfwe5GfY30igNoduKLD3tZUyBr3guDbXNr2uf66FSWE4vDVwMnhdmieLh3ztqqLpzUVNp2fMyuZqKrY7vLw6ifkklzSagsjGYt1trqOoPsvTB94VDVxySRPdaMOc8ObYtAIBPPzHus/8AHq5c2V28hdFlRROB7U0tbA6eB4dE0kOcdLEC5+ir9XvhwqOQs4j32Ni9jbt9yQkcPVk3FRd1voLouyKJotqaSemfUwysfAwOLnt+zlF3X+SwcD3hYfXTcGnlDpSC4Nta4HOyjg1LN5XpvpsLosiKDoNs6OerlpI5L1ERcHstyyvDHf4iAm0W2dHhxYKqTI59y0WuSBzP8FHCnmUbO4uicRR+CY7BWwCendniJIDvMGxHuo7B9vKGsqHU8EmaZua7bW+E2KcKeuj038BcsKIi1khERAEREBpzf1/vKT+7KrRhP/Szv/DqP8uVdd5mwFRiroDBJEzhh4OfNrflaymKLZuSPBjQlzDKYJYc4vlzPa8A97eILqyrU/8AGpQvqnr7mFndml9jccqqelLYcOpqtpeSZpGZ3NORgyA9tAf2ladttnazEsLoaiKmbHLHxs9HE3Ll4hYA5oOgtw9f7wWbgOwGPUEJhpK2kjjLi8t4Qfdxa1pN3sJ5NaprFMFx91PTcKshFVGZeM/IwNlDsnDs0ty6Wf0+0rdXEQ4ynTcN97y7nvpb0MUtLMpeyG3ccNTBT1tDSRua4NZUNiZHJE7UZnaadrtWNhEP5ftRKyr/ADrY5qlrWv8AEMkc7gxljoWjMdFY4d2mJVtZHUYrURSNjsMrGNDngOLgPC3La5Pms7bHdfLLWNrsOkbDUAl7mnQOeXEl7T+kczr305I6+HU2k0nKLV1dpPzFmVjfNgVPTTwzQNiject4mNDMxzPIks0W+yBdRePVDpcZppH/ABvjonOPm6mhLvqSrSd1eI19WyfFKmNwbYEMaA6zTcBoAyAE8+upUpt5uufWVEVTRyMhlY1rS117OyfAQR1AAHazQsqeJpU8lOU7uzV9bK9iGm9SF35f8RRfP/6Nlh72Kgx45RyBnELI4XCG1+KRUyHJbrfl81KRbtMSrayGfFaiN8cWUZWgBz2h2bJ4AALm9zz15qc2n2CqKvGaOuZJE2Gn4OZhvmdknc82tpyK1U69Klkg5J5YyvvbXkS02a32Zy4jj9O9sVPSBjmScCNmRv5kgkAAaPd9ykt3mHRYjjdW+sY2R1pJeG8XAdx49bciBci3LVWjHt2dS/GG4hSSQRgOjkMbg67ntN3k208RXjj26+sZXurcLnbE97i9zCSPEXZiOzmEgeE3HLRbJYqlNWjK142W+j7m/EWaIPebhkNFjFBJSsbG97mOc2IZLkTxt0DbAFwc4G3O+t1HbbO4m0kJe343YfmY4AjV0WZrhy6kWVswjdlWz17KzFZ2SlhDmxs0u5pBZ8Pha0EA2ba9hde+0u7KpqsZbXMkhEQfTOLHZs1oiwutbTWxUU8TSg4xlK7UGr67trQNMpNdTSYDjzZGh3AMhc2+nEidYSDtpmdbzaF33UEHGmkcnOmcPQxTkLaG8XYj/SlO1sbmMqI3BzJHDS3JzXW1tYk27gKpbObp6+jlfKJ6bOY5GsLc4yudDIwO+RcD8lMcXSqYd53abjb02+pGVpkHM2HGcbrDPI1sDY3RwvcbBpa9uS1vMy+6yN3e0j4cMxOnaRmhBli1JJDiWPt5CzD+2rLsrubp44X/AOkWx1E5eSHtL2tDbDpca3zfRdaDdZJS4qainfAKF4cx9Ocxdw3AZmAnza03WM8Th5RdK+iSt3dnu8/IlJ7ld3I7OUtS6plqI45ZI+GGtkaHtGfOXOyu0LiWjU66HuVsbaHA6anoat0EMUTnRuzcNjWZuVyQ0AX0Gqp53VV9BUOmwmqDGEW4cmulzZpBGV4AsAXXPPupzCtn8ZkhqGV9TDJxI3MYA1rcpOSzjkAFtHe60YmcalXjRqK2mmt/QmOitY1lRVT49l5AwubnqWhxaSDbLGeYV93Y7I0U+CMdLDC983GD3uY1zhaZ8bcriLts1otbrqsnZrdfw8KloKxzXh8nEDoyRlIDcvPzaFCUm77HaSOSlpayIUry7Wwu0O0OUkZmHr4ba3I5rfVr06sZQhNRee99dUQk1qVXdnVvEWJx65HUkhI10IbJY9rnQX8lH4ZTT0dNTYtDqGTuYWi4AyObYOI6POlvJbX2V3YGhoauMyNfVVMb4zILhjQWkMAB6XJJ9Su+z27l0eDy4fVOjcZDI4PYDZhcbtcL9QdVnPH0s0pJ6Nq/irWZGVlV3ezNk2lr5IyHMfx3tcOTgauIghYm0MrMUx+aOZ4bT07J4xmdoHNjczTzMuR37Ksewu7Otw2pkndJTOLoXRsDQ4AOMkbhm/s+ErtsnuaijEpxPhVMjnAsc10gyixzX1FyTY3WMsRQhUlUUtopK2/i/kTZ2sRm5jEzBWVeHl2ZgLnxvvoSx4aQ0eYJd8lEbpP+ey/+x/mOVsZurlpcXirKB8MVMxzbwuzudlLckoBNxq0ut20UXQbqcVpamSopaqlje50liWF5DXvJsczSL6o61CfEaklnit+/XcWasbgRQOyFDXwwvbiE8c8peS17GhoDMrbCwA6h3up5cGccsmk7+RtCIixAREQBERAEREAREQBERAEREAREQBERAEREAREQBERAEREAREQBERAEREAREQBERAEREAREQBERAEREAREQBERAEREAREQBERAEREAREQBERAEREAREQBERAEREAREQH//Z"/>
          <p:cNvSpPr>
            <a:spLocks noChangeAspect="1" noChangeArrowheads="1"/>
          </p:cNvSpPr>
          <p:nvPr/>
        </p:nvSpPr>
        <p:spPr bwMode="auto">
          <a:xfrm>
            <a:off x="1671638" y="4651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1800" b="0" kern="0">
              <a:solidFill>
                <a:sysClr val="windowText" lastClr="000000"/>
              </a:solidFill>
            </a:endParaRPr>
          </a:p>
        </p:txBody>
      </p:sp>
      <p:sp>
        <p:nvSpPr>
          <p:cNvPr id="35" name="Seta para cima 34"/>
          <p:cNvSpPr/>
          <p:nvPr/>
        </p:nvSpPr>
        <p:spPr>
          <a:xfrm>
            <a:off x="7336314" y="2343394"/>
            <a:ext cx="734694" cy="1947496"/>
          </a:xfrm>
          <a:prstGeom prst="upArrow">
            <a:avLst/>
          </a:prstGeom>
          <a:solidFill>
            <a:srgbClr val="4F81BD"/>
          </a:solidFill>
          <a:ln w="25400" cap="flat" cmpd="sng" algn="ctr">
            <a:noFill/>
            <a:prstDash val="solid"/>
          </a:ln>
          <a:effectLst/>
        </p:spPr>
        <p:txBody>
          <a:bodyPr vert="vert270"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800" b="0" kern="0" dirty="0">
                <a:solidFill>
                  <a:sysClr val="window" lastClr="FFFFFF"/>
                </a:solidFill>
                <a:latin typeface="Calibri"/>
                <a:ea typeface="+mn-ea"/>
                <a:cs typeface="+mn-cs"/>
              </a:rPr>
              <a:t> Serviços Públicos</a:t>
            </a:r>
          </a:p>
        </p:txBody>
      </p:sp>
      <p:pic>
        <p:nvPicPr>
          <p:cNvPr id="73747" name="Picture 2" descr="http://www.femipa.org.br/blog/wp-content/uploads/tesouro-naciona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1700" y="5375275"/>
            <a:ext cx="1878013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3664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8" grpId="0" animBg="1"/>
      <p:bldP spid="43" grpId="0" animBg="1"/>
      <p:bldP spid="4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2530" name="Text Box 12"/>
          <p:cNvSpPr txBox="1">
            <a:spLocks noChangeArrowheads="1"/>
          </p:cNvSpPr>
          <p:nvPr/>
        </p:nvSpPr>
        <p:spPr bwMode="auto">
          <a:xfrm>
            <a:off x="0" y="6581775"/>
            <a:ext cx="990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200" b="0">
                <a:solidFill>
                  <a:srgbClr val="FFFFFF"/>
                </a:solidFill>
                <a:latin typeface="Tahoma" charset="0"/>
              </a:rPr>
              <a:t>Fonte: Banco Central - Nota para a Imprensa - Setor Externo - Quadro 51 e Séries Temporais - BC</a:t>
            </a:r>
          </a:p>
        </p:txBody>
      </p:sp>
      <p:sp>
        <p:nvSpPr>
          <p:cNvPr id="22531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253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88" y="214313"/>
            <a:ext cx="8799512" cy="629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057148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0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CONJUNTURA GLOBAL</a:t>
            </a:r>
          </a:p>
          <a:p>
            <a:pPr>
              <a:spcBef>
                <a:spcPts val="12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Crise </a:t>
            </a:r>
          </a:p>
          <a:p>
            <a:pPr lvl="2">
              <a:spcBef>
                <a:spcPts val="12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financeira </a:t>
            </a:r>
          </a:p>
          <a:p>
            <a:pPr lvl="2">
              <a:spcBef>
                <a:spcPts val="12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social</a:t>
            </a:r>
          </a:p>
          <a:p>
            <a:pPr lvl="2">
              <a:spcBef>
                <a:spcPts val="12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alimentar</a:t>
            </a:r>
          </a:p>
          <a:p>
            <a:pPr lvl="2">
              <a:spcBef>
                <a:spcPts val="12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ambiental</a:t>
            </a:r>
          </a:p>
          <a:p>
            <a:pPr>
              <a:spcBef>
                <a:spcPts val="12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Crise de Valores</a:t>
            </a:r>
          </a:p>
          <a:p>
            <a:pPr>
              <a:spcBef>
                <a:spcPts val="1200"/>
              </a:spcBef>
            </a:pPr>
            <a:endParaRPr lang="pt-BR" sz="5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Exacerbado poder do “mercado” e da grande mídia </a:t>
            </a:r>
            <a:r>
              <a:rPr lang="pt-BR" sz="2800" b="0" dirty="0">
                <a:solidFill>
                  <a:srgbClr val="92D050"/>
                </a:solidFill>
                <a:latin typeface="Tahoma" charset="0"/>
                <a:cs typeface="Tahoma" charset="0"/>
              </a:rPr>
              <a:t>“...</a:t>
            </a:r>
            <a:r>
              <a:rPr lang="pt-BR" sz="2800" b="0" i="1" dirty="0">
                <a:solidFill>
                  <a:srgbClr val="92D050"/>
                </a:solidFill>
                <a:latin typeface="Tahoma" charset="0"/>
                <a:cs typeface="Tahoma" charset="0"/>
              </a:rPr>
              <a:t>incrível massa retórica enganosa e desinformação.”</a:t>
            </a:r>
            <a:r>
              <a:rPr lang="pt-BR" altLang="ja-JP" sz="2800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altLang="ja-JP" sz="5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30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300"/>
              </a:spcBef>
            </a:pPr>
            <a:endParaRPr lang="pt-BR" sz="5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ESGOTAMENTO DO MODELO DE ACUMULAÇÃO CAPITALISTA</a:t>
            </a:r>
          </a:p>
        </p:txBody>
      </p:sp>
      <p:pic>
        <p:nvPicPr>
          <p:cNvPr id="97282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8813" y="1071563"/>
            <a:ext cx="2357437" cy="250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1454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ChangeArrowheads="1"/>
          </p:cNvSpPr>
          <p:nvPr/>
        </p:nvSpPr>
        <p:spPr bwMode="auto">
          <a:xfrm>
            <a:off x="4860925" y="-230188"/>
            <a:ext cx="184150" cy="460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sp>
        <p:nvSpPr>
          <p:cNvPr id="24578" name="Text Box 12"/>
          <p:cNvSpPr txBox="1">
            <a:spLocks noChangeArrowheads="1"/>
          </p:cNvSpPr>
          <p:nvPr/>
        </p:nvSpPr>
        <p:spPr bwMode="auto">
          <a:xfrm>
            <a:off x="0" y="6572250"/>
            <a:ext cx="9906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</a:rPr>
              <a:t>Fonte: Banco Central - Nota para a Imprensa - Política Fiscal - Quadro 35.</a:t>
            </a:r>
          </a:p>
        </p:txBody>
      </p:sp>
      <p:sp>
        <p:nvSpPr>
          <p:cNvPr id="24579" name="Rectangle 10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763" y="692150"/>
            <a:ext cx="9378950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6288663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2"/>
          <p:cNvSpPr txBox="1">
            <a:spLocks noChangeArrowheads="1"/>
          </p:cNvSpPr>
          <p:nvPr/>
        </p:nvSpPr>
        <p:spPr bwMode="auto">
          <a:xfrm>
            <a:off x="990600" y="428625"/>
            <a:ext cx="8066088" cy="213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A RECENTE QUEDA DA TAXA SELIC </a:t>
            </a:r>
          </a:p>
          <a:p>
            <a:pPr algn="ctr" eaLnBrk="1" hangingPunct="1"/>
            <a:endParaRPr lang="pt-BR" sz="3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endParaRPr lang="pt-BR" sz="3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/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Dia 19/04/2012: Selic reduzida a 9% a.a., mas títulos foram vendidos a 10,78% a.a. pelo Tesouro Nacional</a:t>
            </a:r>
          </a:p>
          <a:p>
            <a:pPr algn="just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/>
            <a:endParaRPr lang="pt-BR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688" y="2133600"/>
            <a:ext cx="8688387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2825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70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1085850" indent="-3429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</a:rPr>
              <a:t>Números da Dívida</a:t>
            </a:r>
          </a:p>
          <a:p>
            <a:pPr algn="just" eaLnBrk="1" hangingPunct="1">
              <a:spcAft>
                <a:spcPts val="600"/>
              </a:spcAft>
            </a:pPr>
            <a:endParaRPr lang="pt-BR" sz="300">
              <a:solidFill>
                <a:schemeClr val="tx1"/>
              </a:solidFill>
              <a:latin typeface="Tahoma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>
                <a:solidFill>
                  <a:srgbClr val="FFFFFF"/>
                </a:solidFill>
                <a:latin typeface="Tahoma" charset="0"/>
              </a:rPr>
              <a:t>Em 31/12/2011:</a:t>
            </a:r>
          </a:p>
          <a:p>
            <a:pPr lvl="2"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>
                <a:solidFill>
                  <a:srgbClr val="92D050"/>
                </a:solidFill>
                <a:latin typeface="Tahoma" charset="0"/>
              </a:rPr>
              <a:t>Dívida Externa </a:t>
            </a:r>
            <a:r>
              <a:rPr lang="pt-BR">
                <a:solidFill>
                  <a:srgbClr val="FFFFFF"/>
                </a:solidFill>
                <a:latin typeface="Tahoma" charset="0"/>
              </a:rPr>
              <a:t>= US$ 402 bilhões </a:t>
            </a:r>
            <a:r>
              <a:rPr lang="pt-BR" b="0">
                <a:solidFill>
                  <a:srgbClr val="FFFFFF"/>
                </a:solidFill>
                <a:latin typeface="Tahoma" charset="0"/>
              </a:rPr>
              <a:t>(R$ 692 bilhões a 1,72)</a:t>
            </a:r>
          </a:p>
          <a:p>
            <a:pPr lvl="2"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>
                <a:solidFill>
                  <a:srgbClr val="92D050"/>
                </a:solidFill>
                <a:latin typeface="Tahoma" charset="0"/>
              </a:rPr>
              <a:t>Dívida Interna </a:t>
            </a:r>
            <a:r>
              <a:rPr lang="pt-BR">
                <a:solidFill>
                  <a:srgbClr val="FFFFFF"/>
                </a:solidFill>
                <a:latin typeface="Tahoma" charset="0"/>
              </a:rPr>
              <a:t>= R$ 2,5 trilhões</a:t>
            </a:r>
          </a:p>
          <a:p>
            <a:pPr lvl="2"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>
                <a:solidFill>
                  <a:srgbClr val="92D050"/>
                </a:solidFill>
                <a:latin typeface="Tahoma" charset="0"/>
              </a:rPr>
              <a:t>Dívida Brasileira = R$ 3,2 trilhões ou 78% do PIB</a:t>
            </a:r>
            <a:endParaRPr lang="pt-BR">
              <a:solidFill>
                <a:srgbClr val="FFFFFF"/>
              </a:solidFill>
              <a:latin typeface="Tahoma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>
                <a:solidFill>
                  <a:srgbClr val="FFFFFF"/>
                </a:solidFill>
                <a:latin typeface="Tahoma" charset="0"/>
              </a:rPr>
              <a:t>Artifícios utilizados para “aliviar” o peso dos números: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Dívida “Líquida” 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Juros “reais”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Atualização contabilizada como se fosse Amortização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Exclusão da Dívida Externa “Privada”</a:t>
            </a:r>
          </a:p>
          <a:p>
            <a:pPr lvl="1" algn="just" eaLnBrk="1" hangingPunct="1">
              <a:lnSpc>
                <a:spcPct val="9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</a:rPr>
              <a:t> Comparação Dívida Líquida/PIB</a:t>
            </a:r>
          </a:p>
        </p:txBody>
      </p:sp>
    </p:spTree>
    <p:extLst>
      <p:ext uri="{BB962C8B-B14F-4D97-AF65-F5344CB8AC3E}">
        <p14:creationId xmlns:p14="http://schemas.microsoft.com/office/powerpoint/2010/main" xmlns="" val="344781116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712325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925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“Sistema da Dívida”</a:t>
            </a:r>
          </a:p>
          <a:p>
            <a:pPr algn="ctr"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altLang="ja-JP" sz="2800">
                <a:solidFill>
                  <a:srgbClr val="92D050"/>
                </a:solidFill>
                <a:latin typeface="Tahoma" charset="0"/>
                <a:cs typeface="Tahoma" charset="0"/>
              </a:rPr>
              <a:t>Como opera</a:t>
            </a:r>
          </a:p>
          <a:p>
            <a:pPr algn="just" eaLnBrk="1" hangingPunct="1">
              <a:spcAft>
                <a:spcPts val="600"/>
              </a:spcAft>
            </a:pPr>
            <a:endParaRPr lang="pt-BR">
              <a:solidFill>
                <a:schemeClr val="tx1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Modelo Econômico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Sistema Legal 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Sistema Político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Corrupção</a:t>
            </a:r>
          </a:p>
          <a:p>
            <a:pPr algn="just" eaLnBrk="1" hangingPunct="1">
              <a:lnSpc>
                <a:spcPct val="200000"/>
              </a:lnSpc>
              <a:spcAft>
                <a:spcPts val="600"/>
              </a:spcAft>
              <a:buFont typeface="Arial" charset="0"/>
              <a:buChar char="•"/>
            </a:pPr>
            <a:r>
              <a:rPr lang="pt-BR">
                <a:solidFill>
                  <a:srgbClr val="FFFFFF"/>
                </a:solidFill>
                <a:latin typeface="Tahoma" charset="0"/>
                <a:cs typeface="Tahoma" charset="0"/>
              </a:rPr>
              <a:t>Grande Mídia</a:t>
            </a:r>
          </a:p>
          <a:p>
            <a:pPr algn="ctr" eaLnBrk="1" hangingPunct="1">
              <a:lnSpc>
                <a:spcPct val="200000"/>
              </a:lnSpc>
              <a:spcAft>
                <a:spcPts val="600"/>
              </a:spcAft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Dominação financeira e graves consequências sociais</a:t>
            </a:r>
          </a:p>
        </p:txBody>
      </p:sp>
    </p:spTree>
    <p:extLst>
      <p:ext uri="{BB962C8B-B14F-4D97-AF65-F5344CB8AC3E}">
        <p14:creationId xmlns:p14="http://schemas.microsoft.com/office/powerpoint/2010/main" xmlns="" val="2346961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188913"/>
            <a:ext cx="9906000" cy="576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pt-BR" sz="2400" b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Orçamento Geral da União – Gastos Selecionados (</a:t>
            </a:r>
            <a:r>
              <a:rPr lang="pt-BR" sz="2400" b="1" dirty="0" err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R</a:t>
            </a:r>
            <a:r>
              <a:rPr lang="pt-BR" sz="2400" b="1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$ Bilhões</a:t>
            </a:r>
            <a:r>
              <a:rPr lang="pt-BR" sz="2400" b="1" dirty="0" smtClean="0">
                <a:solidFill>
                  <a:srgbClr val="92D050"/>
                </a:solidFill>
                <a:latin typeface="Tahoma" pitchFamily="34" charset="0"/>
                <a:cs typeface="Tahoma" pitchFamily="34" charset="0"/>
              </a:rPr>
              <a:t>) </a:t>
            </a:r>
          </a:p>
        </p:txBody>
      </p:sp>
      <p:sp>
        <p:nvSpPr>
          <p:cNvPr id="7172" name="Rectangle 9"/>
          <p:cNvSpPr>
            <a:spLocks noChangeArrowheads="1"/>
          </p:cNvSpPr>
          <p:nvPr/>
        </p:nvSpPr>
        <p:spPr bwMode="auto">
          <a:xfrm>
            <a:off x="776288" y="6380163"/>
            <a:ext cx="8064500" cy="306387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999999">
                <a:alpha val="74997"/>
              </a:srgbClr>
            </a:prst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0">
                <a:solidFill>
                  <a:srgbClr val="FFFFFF"/>
                </a:solidFill>
              </a:rPr>
              <a:t>Fonte: Secretaria do Tesouro Nacional - SIAFI. Inclui a rolagem, ou </a:t>
            </a:r>
            <a:r>
              <a:rPr lang="ja-JP" altLang="en-US" sz="1400" b="0">
                <a:solidFill>
                  <a:srgbClr val="FFFFFF"/>
                </a:solidFill>
              </a:rPr>
              <a:t>“</a:t>
            </a:r>
            <a:r>
              <a:rPr lang="en-US" altLang="ja-JP" sz="1400" b="0">
                <a:solidFill>
                  <a:srgbClr val="FFFFFF"/>
                </a:solidFill>
              </a:rPr>
              <a:t>refinanciamento</a:t>
            </a:r>
            <a:r>
              <a:rPr lang="ja-JP" altLang="en-US" sz="1400" b="0">
                <a:solidFill>
                  <a:srgbClr val="FFFFFF"/>
                </a:solidFill>
              </a:rPr>
              <a:t>”</a:t>
            </a:r>
            <a:r>
              <a:rPr lang="en-US" altLang="ja-JP" sz="1400" b="0">
                <a:solidFill>
                  <a:srgbClr val="FFFFFF"/>
                </a:solidFill>
              </a:rPr>
              <a:t> da Dívida</a:t>
            </a:r>
            <a:endParaRPr lang="en-US" b="0">
              <a:solidFill>
                <a:srgbClr val="FFFFFF"/>
              </a:solidFill>
            </a:endParaRPr>
          </a:p>
        </p:txBody>
      </p:sp>
      <p:pic>
        <p:nvPicPr>
          <p:cNvPr id="10" name="Imagem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2480" y="908720"/>
            <a:ext cx="9073008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7502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defTabSz="449263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63490" name="Text Box 9"/>
          <p:cNvSpPr txBox="1">
            <a:spLocks noChangeArrowheads="1"/>
          </p:cNvSpPr>
          <p:nvPr/>
        </p:nvSpPr>
        <p:spPr bwMode="auto">
          <a:xfrm>
            <a:off x="330200" y="214313"/>
            <a:ext cx="9440863" cy="65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ts val="2500"/>
              </a:spcBef>
              <a:buClr>
                <a:srgbClr val="FF9900"/>
              </a:buClr>
            </a:pPr>
            <a:r>
              <a:rPr lang="pt-BR" altLang="ja-JP" sz="2800" dirty="0" smtClean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Recursos que financiam o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“Sistema da Dívida”</a:t>
            </a:r>
            <a:endParaRPr lang="en-GB" altLang="ja-JP" sz="2800" dirty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eaLnBrk="1" hangingPunct="1">
              <a:spcBef>
                <a:spcPts val="25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en-GB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SUPER ESTRUTURA LEGAL – O PRIVILÉGIO DA DÍVIDA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endParaRPr lang="en-GB" sz="600" u="sng" dirty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endParaRPr lang="en-GB" sz="600" u="sng" dirty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Constituição</a:t>
            </a:r>
            <a:r>
              <a:rPr lang="en-GB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 Federal 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Dívida para pagar dívida: 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Exceção no Art. 166,  § 3º, II, “</a:t>
            </a:r>
            <a:r>
              <a:rPr lang="pt-BR" altLang="ja-JP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b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”</a:t>
            </a:r>
            <a:endParaRPr lang="pt-BR" altLang="ja-JP" sz="2000" b="0" i="1" dirty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ctr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Ver “Anatomia de uma Fraude à Constituição”</a:t>
            </a:r>
          </a:p>
          <a:p>
            <a:pPr eaLnBrk="1" hangingPunct="1">
              <a:buClr>
                <a:srgbClr val="FF9900"/>
              </a:buClr>
              <a:buFont typeface="Times New Roman" charset="0"/>
              <a:buNone/>
            </a:pPr>
            <a:r>
              <a:rPr lang="en-GB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LDO – Lei de </a:t>
            </a:r>
            <a:r>
              <a:rPr lang="pt-BR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Diretrizes Orçamentárias</a:t>
            </a:r>
          </a:p>
          <a:p>
            <a:pPr eaLnBrk="1" hangingPunct="1">
              <a:buClr>
                <a:srgbClr val="FF9900"/>
              </a:buClr>
              <a:buFont typeface="Times New Roman" charset="0"/>
              <a:buNone/>
            </a:pPr>
            <a:r>
              <a:rPr lang="en-GB" sz="200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</a:t>
            </a: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Elaboração</a:t>
            </a: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parte das 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Metas</a:t>
            </a: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de 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Superávit</a:t>
            </a: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Primário</a:t>
            </a:r>
            <a:endParaRPr lang="en-GB" sz="2000" b="0" dirty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eaLnBrk="1" hangingPunct="1">
              <a:buClr>
                <a:srgbClr val="FF9900"/>
              </a:buClr>
              <a:buFont typeface="Times New Roman" charset="0"/>
              <a:buNone/>
            </a:pP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Garantia</a:t>
            </a: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de 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atualização</a:t>
            </a: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automática</a:t>
            </a: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mensal 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para</a:t>
            </a:r>
            <a:r>
              <a:rPr lang="en-GB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 a </a:t>
            </a:r>
            <a:r>
              <a:rPr lang="en-GB" sz="2000" b="0" dirty="0" err="1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dívida</a:t>
            </a:r>
            <a:endParaRPr lang="en-GB" sz="2000" b="0" dirty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Lei de Responsabilidade Fiscal – LC 101/2000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Limites para gastos públicos</a:t>
            </a:r>
          </a:p>
          <a:p>
            <a:pPr algn="just" eaLnBrk="1" hangingPunct="1">
              <a:spcBef>
                <a:spcPts val="600"/>
              </a:spcBef>
              <a:buClr>
                <a:schemeClr val="tx1"/>
              </a:buClr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Ausência de limites para o custo da Política Monetária. Transfere 			ao Tesouro Nacional esse custo quando negativo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</a:pPr>
            <a:r>
              <a:rPr lang="en-GB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OUTRAS FONTES </a:t>
            </a:r>
            <a:r>
              <a:rPr lang="pt-BR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não</a:t>
            </a:r>
            <a:r>
              <a:rPr lang="en-GB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-</a:t>
            </a:r>
            <a:r>
              <a:rPr lang="pt-BR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tributárias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Lucros das estatais distribuídos ao governo, Privatizações, </a:t>
            </a:r>
          </a:p>
          <a:p>
            <a:pPr algn="just" eaLnBrk="1" hangingPunct="1">
              <a:lnSpc>
                <a:spcPct val="80000"/>
              </a:lnSpc>
              <a:spcBef>
                <a:spcPts val="600"/>
              </a:spcBef>
              <a:buClr>
                <a:schemeClr val="tx1"/>
              </a:buClr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ea typeface="Tahoma" charset="0"/>
                <a:cs typeface="Tahoma" charset="0"/>
              </a:rPr>
              <a:t>		Dívidas pagas pelos Estados e Municípios</a:t>
            </a:r>
          </a:p>
          <a:p>
            <a:pPr algn="just" eaLnBrk="1" hangingPunct="1">
              <a:spcBef>
                <a:spcPts val="6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sz="2000" dirty="0">
                <a:solidFill>
                  <a:srgbClr val="92D050"/>
                </a:solidFill>
                <a:latin typeface="Tahoma" charset="0"/>
                <a:ea typeface="Tahoma" charset="0"/>
                <a:cs typeface="Tahoma" charset="0"/>
              </a:rPr>
              <a:t>Desvinculação de recursos específicos de outras áreas  (MP 435 e 450)</a:t>
            </a:r>
            <a:endParaRPr lang="pt-BR" sz="2000" i="1" dirty="0">
              <a:solidFill>
                <a:srgbClr val="FFFFFF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sp>
        <p:nvSpPr>
          <p:cNvPr id="63491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583102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4488" y="1052513"/>
            <a:ext cx="9151937" cy="521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" name="Rectangle 3"/>
          <p:cNvSpPr>
            <a:spLocks noChangeArrowheads="1"/>
          </p:cNvSpPr>
          <p:nvPr/>
        </p:nvSpPr>
        <p:spPr bwMode="auto">
          <a:xfrm>
            <a:off x="895350" y="0"/>
            <a:ext cx="8420100" cy="97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buFont typeface="Times New Roman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QUEM GANHA E QUEM PERDE</a:t>
            </a: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661988" y="1901825"/>
            <a:ext cx="8348662" cy="469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33400" algn="ctr" eaLnBrk="0" hangingPunct="0">
              <a:spcBef>
                <a:spcPct val="20000"/>
              </a:spcBef>
            </a:pPr>
            <a:endParaRPr lang="pt-BR"/>
          </a:p>
        </p:txBody>
      </p:sp>
      <p:sp>
        <p:nvSpPr>
          <p:cNvPr id="82948" name="Text Box 5"/>
          <p:cNvSpPr txBox="1">
            <a:spLocks noChangeArrowheads="1"/>
          </p:cNvSpPr>
          <p:nvPr/>
        </p:nvSpPr>
        <p:spPr bwMode="auto">
          <a:xfrm>
            <a:off x="819150" y="6397625"/>
            <a:ext cx="86709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</a:rPr>
              <a:t>Fonte: Banco Central - </a:t>
            </a: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  <a:hlinkClick r:id="rId4"/>
              </a:rPr>
              <a:t>http://www4.bcb.gov.br/top50/port/top50.asp</a:t>
            </a:r>
            <a:r>
              <a:rPr lang="pt-BR" sz="14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3881438" y="2428875"/>
            <a:ext cx="2903537" cy="600075"/>
          </a:xfrm>
          <a:prstGeom prst="rect">
            <a:avLst/>
          </a:prstGeom>
          <a:solidFill>
            <a:srgbClr val="FFFFFF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Aparente queda</a:t>
            </a:r>
          </a:p>
          <a:p>
            <a:pPr algn="ctr" eaLnBrk="0" hangingPunct="0">
              <a:lnSpc>
                <a:spcPct val="70000"/>
              </a:lnSpc>
              <a:spcBef>
                <a:spcPts val="600"/>
              </a:spcBef>
              <a:defRPr/>
            </a:pPr>
            <a:r>
              <a:rPr lang="pt-BR" sz="2000" b="0" dirty="0">
                <a:solidFill>
                  <a:schemeClr val="bg2">
                    <a:lumMod val="95000"/>
                    <a:lumOff val="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Aumento de Provisões</a:t>
            </a:r>
          </a:p>
        </p:txBody>
      </p:sp>
      <p:sp>
        <p:nvSpPr>
          <p:cNvPr id="82950" name="Line 8"/>
          <p:cNvSpPr>
            <a:spLocks noChangeShapeType="1"/>
          </p:cNvSpPr>
          <p:nvPr/>
        </p:nvSpPr>
        <p:spPr bwMode="auto">
          <a:xfrm flipH="1">
            <a:off x="6810375" y="2636838"/>
            <a:ext cx="879475" cy="6350"/>
          </a:xfrm>
          <a:prstGeom prst="line">
            <a:avLst/>
          </a:prstGeom>
          <a:noFill/>
          <a:ln w="22225" cap="sq">
            <a:solidFill>
              <a:srgbClr val="FF0000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951" name="Line 7"/>
          <p:cNvSpPr>
            <a:spLocks noChangeShapeType="1"/>
          </p:cNvSpPr>
          <p:nvPr/>
        </p:nvSpPr>
        <p:spPr bwMode="auto">
          <a:xfrm>
            <a:off x="7689850" y="2636838"/>
            <a:ext cx="382588" cy="500062"/>
          </a:xfrm>
          <a:prstGeom prst="line">
            <a:avLst/>
          </a:prstGeom>
          <a:noFill/>
          <a:ln w="38100" cap="sq">
            <a:solidFill>
              <a:srgbClr val="FF0000"/>
            </a:solidFill>
            <a:round/>
            <a:headEnd type="none" w="sm" len="sm"/>
            <a:tailEnd type="triangle" w="med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2"/>
          <p:cNvSpPr txBox="1">
            <a:spLocks noChangeArrowheads="1"/>
          </p:cNvSpPr>
          <p:nvPr/>
        </p:nvSpPr>
        <p:spPr bwMode="auto">
          <a:xfrm>
            <a:off x="193675" y="188913"/>
            <a:ext cx="9440863" cy="658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  <a:buFont typeface="Times New Roman" charset="0"/>
              <a:buNone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A estratégia de manutenção do Poder e da Acumulação Capitalista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Lucros crescentes para setor financeiro/empresarial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Financiamento de campanhas eleitorais e corrupção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Extremo poder da mídia ligada ao grande capital </a:t>
            </a:r>
          </a:p>
          <a:p>
            <a:pPr algn="just">
              <a:lnSpc>
                <a:spcPts val="4100"/>
              </a:lnSpc>
              <a:spcBef>
                <a:spcPts val="2400"/>
              </a:spcBef>
              <a:buClr>
                <a:srgbClr val="FF9900"/>
              </a:buClr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Ilusória distribuição de riqueza 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Pequenos ganhos para os pobres: Bolsa Família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Pífios reajustes para trabalhadores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Acesso a produtos baratos: sensação de melhoria de vida</a:t>
            </a:r>
          </a:p>
          <a:p>
            <a:pPr lvl="1" algn="just">
              <a:lnSpc>
                <a:spcPts val="4100"/>
              </a:lnSpc>
              <a:buClr>
                <a:srgbClr val="FF9900"/>
              </a:buClr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Acesso a crédito/financiamentos</a:t>
            </a:r>
          </a:p>
        </p:txBody>
      </p:sp>
    </p:spTree>
    <p:extLst>
      <p:ext uri="{BB962C8B-B14F-4D97-AF65-F5344CB8AC3E}">
        <p14:creationId xmlns:p14="http://schemas.microsoft.com/office/powerpoint/2010/main" xmlns="" val="4218818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3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4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DÍVIDA DOS ESTADOS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“Sistema da Dívida”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sem contrapartida: mecanismos financeiros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J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ustificativa para:</a:t>
            </a:r>
          </a:p>
          <a:p>
            <a:pPr marL="1200150" lvl="1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Privatizações do patrimônio dos estados</a:t>
            </a:r>
          </a:p>
          <a:p>
            <a:pPr marL="1200150" lvl="1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Assunção de dívidas de bancos </a:t>
            </a:r>
            <a:r>
              <a:rPr lang="en-US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–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PROES</a:t>
            </a:r>
          </a:p>
          <a:p>
            <a:pPr marL="1200150" lvl="1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Endividamento com Banco Mundial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Fraudes </a:t>
            </a:r>
          </a:p>
          <a:p>
            <a:pPr marL="457200" indent="-457200">
              <a:lnSpc>
                <a:spcPct val="13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SACRIFÍCIO SOCIAL</a:t>
            </a:r>
          </a:p>
        </p:txBody>
      </p:sp>
    </p:spTree>
    <p:extLst>
      <p:ext uri="{BB962C8B-B14F-4D97-AF65-F5344CB8AC3E}">
        <p14:creationId xmlns:p14="http://schemas.microsoft.com/office/powerpoint/2010/main" xmlns="" val="29649892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452438" y="142875"/>
            <a:ext cx="9453562" cy="6727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pt-BR" sz="2800" dirty="0">
                <a:solidFill>
                  <a:srgbClr val="92D050"/>
                </a:solidFill>
                <a:latin typeface="Tahoma" charset="0"/>
              </a:rPr>
              <a:t>SITUAÇÃO DOS ESTADOS DA FEDERAÇÃO</a:t>
            </a:r>
          </a:p>
          <a:p>
            <a:pPr algn="ctr">
              <a:spcBef>
                <a:spcPts val="1800"/>
              </a:spcBef>
            </a:pPr>
            <a:endParaRPr lang="pt-BR" sz="500" u="sng" dirty="0">
              <a:solidFill>
                <a:srgbClr val="FFFF00"/>
              </a:solidFill>
              <a:latin typeface="Tahoma" charset="0"/>
            </a:endParaRP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Concentração da arrecadação tributária na esfera federal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 Reduzidas transferências legais para Estados e Municípios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 Subtração de receitas dos entes federativos para o pagamento de dívidas renegociadas pela União a partir de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1997</a:t>
            </a: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Exigência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de Privatização do patrimônio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estadual</a:t>
            </a:r>
          </a:p>
          <a:p>
            <a:pPr marL="0" lvl="1">
              <a:spcBef>
                <a:spcPts val="1200"/>
              </a:spcBef>
              <a:buFont typeface="Arial" charset="0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Transferência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de responsabilidades para os estados (saúde, educação, segurança, entre outros)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“Ajustes Fiscais” e Insuficiência de </a:t>
            </a:r>
            <a:r>
              <a:rPr lang="pt-BR" b="0" dirty="0">
                <a:solidFill>
                  <a:srgbClr val="FFFFFF"/>
                </a:solidFill>
                <a:latin typeface="Tahoma" charset="0"/>
              </a:rPr>
              <a:t>recursos para investimentos sociais </a:t>
            </a:r>
          </a:p>
          <a:p>
            <a:pPr>
              <a:spcBef>
                <a:spcPts val="1200"/>
              </a:spcBef>
              <a:buFont typeface="Arial" charset="0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Desindustrialização, favelização, precariedade dos serviços de educação e saúde, violência, deterioração do tecido social </a:t>
            </a:r>
            <a:endParaRPr lang="pt-BR" b="0" dirty="0">
              <a:solidFill>
                <a:srgbClr val="FFFFFF"/>
              </a:solidFill>
              <a:latin typeface="Tahoma" charset="0"/>
            </a:endParaRPr>
          </a:p>
          <a:p>
            <a:pPr algn="ctr">
              <a:spcBef>
                <a:spcPts val="1200"/>
              </a:spcBef>
            </a:pPr>
            <a:endParaRPr lang="pt-BR" sz="100" dirty="0">
              <a:solidFill>
                <a:srgbClr val="92D050"/>
              </a:solidFill>
              <a:latin typeface="Tahoma" charset="0"/>
            </a:endParaRPr>
          </a:p>
          <a:p>
            <a:pPr algn="ctr">
              <a:spcBef>
                <a:spcPts val="12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</a:rPr>
              <a:t>DADOS OFICIAIS COMPROVAM ESSES ASPECTOS</a:t>
            </a:r>
            <a:endParaRPr lang="pt-BR" sz="2200" b="0" dirty="0">
              <a:solidFill>
                <a:srgbClr val="FFFFFF"/>
              </a:solidFill>
              <a:latin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368316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77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4572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CONJUNTURA INTERNACIONAL</a:t>
            </a:r>
          </a:p>
          <a:p>
            <a:pPr algn="just">
              <a:spcBef>
                <a:spcPts val="600"/>
              </a:spcBef>
            </a:pPr>
            <a:endParaRPr lang="pt-BR" sz="500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sz="5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8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Crise Financeira</a:t>
            </a:r>
            <a:endParaRPr lang="pt-BR" sz="28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1" algn="just">
              <a:spcBef>
                <a:spcPts val="600"/>
              </a:spcBef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Provocada por grandes bancos</a:t>
            </a:r>
          </a:p>
          <a:p>
            <a:pPr lvl="1" algn="just">
              <a:spcBef>
                <a:spcPts val="600"/>
              </a:spcBef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Desregulamentação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do mercado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financeiro 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943100" lvl="3" indent="-342900" algn="just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Derivativos sem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lastro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= Ativos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“Tóxicos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”</a:t>
            </a:r>
          </a:p>
          <a:p>
            <a:pPr marL="1943100" lvl="3" indent="-342900" algn="just">
              <a:spcBef>
                <a:spcPts val="600"/>
              </a:spcBef>
              <a:buFont typeface="Arial"/>
              <a:buChar char="•"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Especulação = Alavancagem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sz="5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sz="5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 Efeitos:</a:t>
            </a:r>
          </a:p>
          <a:p>
            <a:pPr lvl="1" algn="just">
              <a:spcBef>
                <a:spcPts val="600"/>
              </a:spcBef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Grandes bancos internacionais em risco de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quebra</a:t>
            </a:r>
          </a:p>
          <a:p>
            <a:pPr lvl="1" algn="just">
              <a:spcBef>
                <a:spcPts val="600"/>
              </a:spcBef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Salvamento: “Grandes demais para quebrar” </a:t>
            </a:r>
          </a:p>
          <a:p>
            <a:pPr lvl="1" algn="just">
              <a:spcBef>
                <a:spcPts val="600"/>
              </a:spcBef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EUA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Europa:</a:t>
            </a:r>
          </a:p>
          <a:p>
            <a:pPr marL="1714500" lvl="3" indent="-342900" algn="just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Estatização da parte podre de grandes bancos</a:t>
            </a:r>
          </a:p>
          <a:p>
            <a:pPr marL="1714500" lvl="3" indent="-342900" algn="just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Criação de </a:t>
            </a:r>
            <a:r>
              <a:rPr lang="pt-BR" b="0" i="1" dirty="0" err="1" smtClean="0">
                <a:solidFill>
                  <a:srgbClr val="FFFFFF"/>
                </a:solidFill>
                <a:latin typeface="Tahoma" charset="0"/>
                <a:cs typeface="Tahoma" charset="0"/>
              </a:rPr>
              <a:t>Bad</a:t>
            </a:r>
            <a:r>
              <a:rPr lang="pt-BR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Banks</a:t>
            </a:r>
            <a:endParaRPr lang="pt-BR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1714500" lvl="3" indent="-342900" algn="just">
              <a:spcBef>
                <a:spcPts val="600"/>
              </a:spcBef>
              <a:buFont typeface="Arial"/>
              <a:buChar char="•"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Expressiva injeção de moeda no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setor 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bancário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pic>
        <p:nvPicPr>
          <p:cNvPr id="99330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9344" y="188640"/>
            <a:ext cx="1647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129832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0" y="142875"/>
            <a:ext cx="10137775" cy="2048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O GOVERNO FEDERAL CONCENTRA A ARRECADAÇÃO</a:t>
            </a:r>
          </a:p>
          <a:p>
            <a:pPr algn="ctr">
              <a:spcBef>
                <a:spcPts val="1800"/>
              </a:spcBef>
            </a:pPr>
            <a:r>
              <a:rPr lang="pt-BR" sz="1800" dirty="0">
                <a:solidFill>
                  <a:srgbClr val="FFFFFF"/>
                </a:solidFill>
                <a:latin typeface="Tahoma" charset="0"/>
                <a:cs typeface="Tahoma" charset="0"/>
              </a:rPr>
              <a:t>Estados </a:t>
            </a:r>
            <a:r>
              <a:rPr lang="pt-BR" sz="18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reféns: Governo Federal </a:t>
            </a:r>
            <a:r>
              <a:rPr lang="pt-BR" sz="1800" u="sng" dirty="0">
                <a:solidFill>
                  <a:srgbClr val="FFFFFF"/>
                </a:solidFill>
                <a:latin typeface="Tahoma" charset="0"/>
                <a:cs typeface="Tahoma" charset="0"/>
              </a:rPr>
              <a:t>pode reter </a:t>
            </a:r>
            <a:r>
              <a:rPr lang="pt-BR" sz="1800" u="sng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 FPE caso não seja paga a </a:t>
            </a:r>
            <a:r>
              <a:rPr lang="pt-BR" sz="1800" u="sng" dirty="0">
                <a:solidFill>
                  <a:srgbClr val="FFFFFF"/>
                </a:solidFill>
                <a:latin typeface="Tahoma" charset="0"/>
                <a:cs typeface="Tahoma" charset="0"/>
              </a:rPr>
              <a:t>dívida</a:t>
            </a:r>
          </a:p>
          <a:p>
            <a:pPr algn="just">
              <a:spcBef>
                <a:spcPts val="600"/>
              </a:spcBef>
            </a:pPr>
            <a:endParaRPr lang="pt-BR" sz="280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7172" name="CaixaDeTexto 4"/>
          <p:cNvSpPr txBox="1">
            <a:spLocks noChangeArrowheads="1"/>
          </p:cNvSpPr>
          <p:nvPr/>
        </p:nvSpPr>
        <p:spPr bwMode="auto">
          <a:xfrm>
            <a:off x="488950" y="6524625"/>
            <a:ext cx="94170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1800" b="0">
                <a:solidFill>
                  <a:srgbClr val="FFFFFF"/>
                </a:solidFill>
              </a:rPr>
              <a:t>Fonte: Secretaria da Receita Federal e CONFAZ. Elaboração: Auditoria Cidadã da Dívida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24609" y="1412776"/>
            <a:ext cx="7344816" cy="4998665"/>
            <a:chOff x="1424609" y="1412776"/>
            <a:chExt cx="7344816" cy="4998665"/>
          </a:xfrm>
        </p:grpSpPr>
        <p:pic>
          <p:nvPicPr>
            <p:cNvPr id="3086" name="Picture 14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4609" y="1412776"/>
              <a:ext cx="7344816" cy="4998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" name="CaixaDeTexto 1"/>
            <p:cNvSpPr txBox="1"/>
            <p:nvPr/>
          </p:nvSpPr>
          <p:spPr>
            <a:xfrm>
              <a:off x="4592960" y="3501008"/>
              <a:ext cx="3456384" cy="20467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dirty="0" smtClean="0"/>
                <a:t>União</a:t>
              </a:r>
            </a:p>
            <a:p>
              <a:endParaRPr lang="pt-BR" sz="3900" dirty="0"/>
            </a:p>
            <a:p>
              <a:endParaRPr lang="pt-BR" sz="1000" dirty="0" smtClean="0"/>
            </a:p>
            <a:p>
              <a:r>
                <a:rPr lang="pt-BR" sz="2000" dirty="0" smtClean="0">
                  <a:solidFill>
                    <a:srgbClr val="FFFFFF"/>
                  </a:solidFill>
                </a:rPr>
                <a:t>Municípios</a:t>
              </a:r>
            </a:p>
            <a:p>
              <a:endParaRPr lang="pt-BR" sz="1000" dirty="0" smtClean="0"/>
            </a:p>
            <a:p>
              <a:r>
                <a:rPr lang="pt-BR" dirty="0" smtClean="0">
                  <a:solidFill>
                    <a:schemeClr val="bg2"/>
                  </a:solidFill>
                </a:rPr>
                <a:t>Estados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7242550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667875" cy="6557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79388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SURGIMENTO DA DÍVIDA DOS ESTADOS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ORIGEM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:</a:t>
            </a: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lvl="2" algn="just">
              <a:buFont typeface="Arial" charset="0"/>
              <a:buChar char="•"/>
            </a:pPr>
            <a:r>
              <a:rPr lang="pt-BR" sz="20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Governo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militar centralizou a gestão tributária na União e esvaziou governos </a:t>
            </a:r>
            <a:r>
              <a:rPr lang="pt-BR" sz="2200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sub-nacionais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</a:p>
          <a:p>
            <a:pPr lvl="2" algn="just">
              <a:buFont typeface="Arial" charset="0"/>
              <a:buChar char="•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Endividamento dos Estados: Incentivado pela União para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financiar o déficit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público gerado pela política tributária (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Lei 7.614/87 autorizou operações de crédito interno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à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conta e risco do Tesouro Nacional,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mediante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suprimento específico adiantado pelo Banco Central)</a:t>
            </a:r>
          </a:p>
          <a:p>
            <a:pPr lvl="2" algn="just">
              <a:buFont typeface="Arial" charset="0"/>
              <a:buChar char="•"/>
            </a:pP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Estados sofrem impacto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das políticas impostas pelo FMI a partir de 1983 </a:t>
            </a:r>
          </a:p>
          <a:p>
            <a:pPr lvl="2" algn="just"/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  </a:t>
            </a:r>
          </a:p>
          <a:p>
            <a:pPr algn="just">
              <a:spcBef>
                <a:spcPts val="600"/>
              </a:spcBef>
            </a:pP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NECESSIDADE DE AUDITORIA: </a:t>
            </a:r>
            <a:endParaRPr lang="pt-BR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Maioria das Resoluções do Senado das décadas de 70 e 80 - que autorizaram endividamento dos estados - sequer mencionam o Agente Credor </a:t>
            </a:r>
          </a:p>
          <a:p>
            <a:pPr marL="342900" indent="-342900" algn="just">
              <a:spcBef>
                <a:spcPts val="600"/>
              </a:spcBef>
              <a:buFont typeface="Arial"/>
              <a:buChar char="•"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Diversas sequer mencionam a finalidade do empréstimo</a:t>
            </a:r>
          </a:p>
          <a:p>
            <a:pPr algn="ctr">
              <a:spcBef>
                <a:spcPts val="6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FINANCIAMENTO DA DITADURA?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921972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9271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lnSpc>
                <a:spcPct val="130000"/>
              </a:lnSpc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EVOLUÇÃO DA </a:t>
            </a: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DÍVIDA DOS ESTADOS</a:t>
            </a:r>
            <a:endParaRPr lang="pt-BR" sz="2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42900" indent="-342900" algn="ctr">
              <a:lnSpc>
                <a:spcPct val="130000"/>
              </a:lnSpc>
              <a:spcBef>
                <a:spcPts val="1200"/>
              </a:spcBef>
              <a:buFont typeface="Arial"/>
              <a:buChar char="•"/>
              <a:defRPr/>
            </a:pP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Impacto da política monetária federal, principalmente juros altos</a:t>
            </a:r>
          </a:p>
          <a:p>
            <a:pPr lvl="1" algn="ctr">
              <a:lnSpc>
                <a:spcPct val="130000"/>
              </a:lnSpc>
              <a:spcBef>
                <a:spcPts val="600"/>
              </a:spcBef>
            </a:pPr>
            <a:endParaRPr lang="pt-BR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Relatório Final da CPI da Dívida Pública – Maio / 2010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pt-BR" b="0" dirty="0">
                <a:solidFill>
                  <a:srgbClr val="92D050"/>
                </a:solidFill>
                <a:latin typeface="Tahoma" charset="0"/>
                <a:cs typeface="Tahoma" charset="0"/>
              </a:rPr>
              <a:t>(aprovado pela base do governo e pelo PSDB)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pt-BR" sz="2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“30. O comportamento das dívidas estaduais, antes de sua assunção pelo governo federal, foi afetado de maneira decisiva pela política de juros reais elevados implantada após o Plano Real e tornou inevitável um novo programa de refinanciamento, desta vez em caráter definitivo.</a:t>
            </a:r>
            <a:r>
              <a:rPr lang="pt-BR" b="0" i="1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”</a:t>
            </a: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pt-BR" sz="1000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NECESSIDADE DE AUDITORIA</a:t>
            </a:r>
            <a:endParaRPr lang="pt-BR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lnSpc>
                <a:spcPct val="130000"/>
              </a:lnSpc>
              <a:spcBef>
                <a:spcPts val="600"/>
              </a:spcBef>
            </a:pPr>
            <a:endParaRPr lang="pt-BR" b="0" i="1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30879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5988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</a:rPr>
              <a:t>GÊNESE DO REFINANCIAMENTO: ACORDO FMI</a:t>
            </a:r>
            <a:endParaRPr lang="pt-BR" sz="2800" dirty="0">
              <a:solidFill>
                <a:srgbClr val="92D050"/>
              </a:solidFill>
              <a:latin typeface="Tahoma" charset="0"/>
            </a:endParaRPr>
          </a:p>
          <a:p>
            <a:pPr algn="ctr">
              <a:lnSpc>
                <a:spcPct val="110000"/>
              </a:lnSpc>
              <a:spcBef>
                <a:spcPts val="1800"/>
              </a:spcBef>
            </a:pPr>
            <a:r>
              <a:rPr lang="pt-BR" sz="2000" dirty="0">
                <a:solidFill>
                  <a:srgbClr val="FFFFFF"/>
                </a:solidFill>
                <a:latin typeface="Tahoma" charset="0"/>
              </a:rPr>
              <a:t>Carta de </a:t>
            </a:r>
            <a:r>
              <a:rPr lang="pt-BR" dirty="0">
                <a:solidFill>
                  <a:srgbClr val="FFFFFF"/>
                </a:solidFill>
                <a:latin typeface="Tahoma" charset="0"/>
              </a:rPr>
              <a:t>Intenções de dezembro/1991, itens 24 e 26:</a:t>
            </a:r>
          </a:p>
          <a:p>
            <a:pPr algn="just" eaLnBrk="1" hangingPunct="1">
              <a:lnSpc>
                <a:spcPct val="110000"/>
              </a:lnSpc>
            </a:pPr>
            <a:endParaRPr lang="pt-BR" b="0" i="1" dirty="0" smtClean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 eaLnBrk="1" hangingPunct="1">
              <a:lnSpc>
                <a:spcPct val="120000"/>
              </a:lnSpc>
            </a:pP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	26.	Para facilitar um maior fortalecimento das finanças públicas, em outubro o Executivo submeteu ao Congresso propostas de mudanças institucionais que procuram fazer modificações na distribuição de receitas tributárias entre os governos federal, estadual e municipal para 1992 e 1993, a </a:t>
            </a:r>
            <a:r>
              <a:rPr lang="pt-BR" i="1" dirty="0">
                <a:solidFill>
                  <a:srgbClr val="FFFFFF"/>
                </a:solidFill>
                <a:latin typeface="Tahoma" charset="0"/>
                <a:cs typeface="Tahoma" charset="0"/>
              </a:rPr>
              <a:t>proibição de novas emissões de títulos de dívida pelos estados </a:t>
            </a: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e um programa de reestruturação de dívida no qual </a:t>
            </a:r>
            <a:r>
              <a:rPr lang="pt-BR" i="1" dirty="0">
                <a:solidFill>
                  <a:srgbClr val="FFFFFF"/>
                </a:solidFill>
                <a:latin typeface="Tahoma" charset="0"/>
                <a:cs typeface="Tahoma" charset="0"/>
              </a:rPr>
              <a:t>o governo federal vai assumir as dívidas dos estados em troca de um programa de ajuste de 2 anos que vai facilitar a reestruturação dos gastos dos estados</a:t>
            </a:r>
            <a:r>
              <a:rPr lang="pt-BR" b="0" i="1" dirty="0">
                <a:solidFill>
                  <a:srgbClr val="FFFFFF"/>
                </a:solidFill>
                <a:latin typeface="Tahoma" charset="0"/>
                <a:cs typeface="Tahoma" charset="0"/>
              </a:rPr>
              <a:t>;  </a:t>
            </a:r>
            <a:endParaRPr lang="pt-BR" b="0" i="1" dirty="0">
              <a:solidFill>
                <a:srgbClr val="FFFF00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16273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2"/>
          <p:cNvSpPr txBox="1">
            <a:spLocks noChangeArrowheads="1"/>
          </p:cNvSpPr>
          <p:nvPr/>
        </p:nvSpPr>
        <p:spPr bwMode="auto">
          <a:xfrm>
            <a:off x="193675" y="115888"/>
            <a:ext cx="9871893" cy="654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ts val="18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Ilegalidades e Ilegitimidades </a:t>
            </a:r>
          </a:p>
          <a:p>
            <a:pPr marL="457200" indent="-457200" algn="just">
              <a:lnSpc>
                <a:spcPct val="11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3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Juros sobre Juros = Anatocismo. Ilegal. Súmula 121 do STF</a:t>
            </a:r>
          </a:p>
          <a:p>
            <a:pPr marL="457200" indent="-457200" algn="just">
              <a:lnSpc>
                <a:spcPct val="11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3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Ausência de autorização pelo Senado: Relatório Final da CPI dos Precatórios: </a:t>
            </a:r>
            <a:r>
              <a:rPr lang="pt-BR" sz="2100" b="0" dirty="0" smtClean="0">
                <a:solidFill>
                  <a:srgbClr val="FFFFFF"/>
                </a:solidFill>
              </a:rPr>
              <a:t>“</a:t>
            </a:r>
            <a:r>
              <a:rPr lang="pt-BR" sz="2100" b="0" dirty="0">
                <a:solidFill>
                  <a:srgbClr val="FFFFFF"/>
                </a:solidFill>
              </a:rPr>
              <a:t>apenas o Estado e o Município de São Paulo haviam pedido </a:t>
            </a:r>
            <a:r>
              <a:rPr lang="pt-BR" sz="2100" b="0" dirty="0" smtClean="0">
                <a:solidFill>
                  <a:srgbClr val="FFFFFF"/>
                </a:solidFill>
              </a:rPr>
              <a:t>autorização para emissão de títulos destinados ao pagamento dos </a:t>
            </a:r>
            <a:r>
              <a:rPr lang="pt-BR" sz="2100" b="0" dirty="0">
                <a:solidFill>
                  <a:srgbClr val="FFFFFF"/>
                </a:solidFill>
              </a:rPr>
              <a:t>precatórios judiciais, com fundamento no dispositivo constitucional do art. 33 do ADCT .</a:t>
            </a:r>
            <a:r>
              <a:rPr lang="pt-BR" sz="2100" b="0" dirty="0" smtClean="0">
                <a:solidFill>
                  <a:srgbClr val="FFFFFF"/>
                </a:solidFill>
              </a:rPr>
              <a:t>..”</a:t>
            </a:r>
          </a:p>
          <a:p>
            <a:pPr marL="457200" indent="-457200" algn="just">
              <a:lnSpc>
                <a:spcPct val="11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3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TCE de Minas Gerais confirmou que não audita a dívida: </a:t>
            </a:r>
            <a:r>
              <a:rPr lang="pt-BR" sz="2100" b="0" dirty="0">
                <a:solidFill>
                  <a:srgbClr val="FFFFFF"/>
                </a:solidFill>
              </a:rPr>
              <a:t>TCE </a:t>
            </a:r>
            <a:r>
              <a:rPr lang="pt-BR" sz="2100" b="0" dirty="0" smtClean="0">
                <a:solidFill>
                  <a:srgbClr val="FFFFFF"/>
                </a:solidFill>
              </a:rPr>
              <a:t>apenas </a:t>
            </a:r>
            <a:r>
              <a:rPr lang="pt-BR" sz="2100" b="0" dirty="0">
                <a:solidFill>
                  <a:srgbClr val="FFFFFF"/>
                </a:solidFill>
              </a:rPr>
              <a:t>fez análises dos valores pagos e projeções para o </a:t>
            </a:r>
            <a:r>
              <a:rPr lang="pt-BR" sz="2100" b="0" dirty="0" smtClean="0">
                <a:solidFill>
                  <a:srgbClr val="FFFFFF"/>
                </a:solidFill>
              </a:rPr>
              <a:t>futuro; não </a:t>
            </a:r>
            <a:r>
              <a:rPr lang="pt-BR" sz="2100" b="0" dirty="0">
                <a:solidFill>
                  <a:srgbClr val="FFFFFF"/>
                </a:solidFill>
              </a:rPr>
              <a:t>auditou as dívidas que deram origem à renegociação de 1998, e nem faz análise dos fatores que motivaram a evolução da dívida (atualização monetária, juros, amortizações), conforme Ofício 4214/2012/SP, de 20/4/</a:t>
            </a:r>
            <a:r>
              <a:rPr lang="pt-BR" sz="2100" b="0" dirty="0" smtClean="0">
                <a:solidFill>
                  <a:srgbClr val="FFFFFF"/>
                </a:solidFill>
              </a:rPr>
              <a:t>2012</a:t>
            </a:r>
            <a:endParaRPr lang="pt-BR" sz="2100" b="0" dirty="0">
              <a:solidFill>
                <a:srgbClr val="FFFFFF"/>
              </a:solidFill>
            </a:endParaRPr>
          </a:p>
          <a:p>
            <a:pPr marL="457200" indent="-457200" algn="just">
              <a:lnSpc>
                <a:spcPct val="11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3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Ausência de alternativa: </a:t>
            </a:r>
            <a:r>
              <a:rPr lang="pt-BR" sz="2100" b="0" dirty="0">
                <a:solidFill>
                  <a:srgbClr val="FFFFFF"/>
                </a:solidFill>
              </a:rPr>
              <a:t>Decreto no 2.372/97 proibiu a realização de operações de crédito com instituições financeiras federais</a:t>
            </a:r>
          </a:p>
          <a:p>
            <a:pPr marL="457200" indent="-457200" algn="just">
              <a:lnSpc>
                <a:spcPct val="110000"/>
              </a:lnSpc>
              <a:spcBef>
                <a:spcPts val="18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30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Dano Financeiro e Patrimonial: Custo excessivo</a:t>
            </a:r>
          </a:p>
        </p:txBody>
      </p:sp>
    </p:spTree>
    <p:extLst>
      <p:ext uri="{BB962C8B-B14F-4D97-AF65-F5344CB8AC3E}">
        <p14:creationId xmlns:p14="http://schemas.microsoft.com/office/powerpoint/2010/main" xmlns="" val="1574548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2"/>
          <p:cNvSpPr txBox="1">
            <a:spLocks noChangeArrowheads="1"/>
          </p:cNvSpPr>
          <p:nvPr/>
        </p:nvSpPr>
        <p:spPr bwMode="auto">
          <a:xfrm>
            <a:off x="128464" y="-99392"/>
            <a:ext cx="9865096" cy="661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endParaRPr lang="pt-BR" sz="8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REFINANCIAMENTO PELA UNIÃO </a:t>
            </a:r>
            <a:r>
              <a:rPr lang="en-US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–</a:t>
            </a: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 Lei 9.496/97</a:t>
            </a:r>
          </a:p>
          <a:p>
            <a:pPr marL="342900" indent="-342900" algn="just">
              <a:spcBef>
                <a:spcPts val="25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Condicionado a Programa de Ajuste 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F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iscal (PAF)</a:t>
            </a:r>
          </a:p>
          <a:p>
            <a:pPr marL="342900" indent="-342900" algn="just">
              <a:spcBef>
                <a:spcPts val="25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Condicionado à Privatização do patrimônio dos estados (PED)</a:t>
            </a:r>
          </a:p>
          <a:p>
            <a:pPr marL="342900" indent="-342900" algn="just">
              <a:spcBef>
                <a:spcPts val="25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Condicionado ao “saneamento” de Bancos que seriam privatizados (PROES). Dívida do PROES correspondeu a 55% do valor refinanciado</a:t>
            </a:r>
          </a:p>
          <a:p>
            <a:pPr marL="342900" indent="-342900" algn="just">
              <a:spcBef>
                <a:spcPts val="25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dirty="0">
                <a:solidFill>
                  <a:srgbClr val="FFFFFF"/>
                </a:solidFill>
                <a:latin typeface="Tahoma" charset="0"/>
                <a:cs typeface="Tahoma" charset="0"/>
              </a:rPr>
              <a:t>Dívidas Mobiliárias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corresponderam a 59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% do montante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refinanciado:</a:t>
            </a:r>
          </a:p>
          <a:p>
            <a:pPr marL="1085850" lvl="1" indent="-342900" algn="just">
              <a:spcBef>
                <a:spcPts val="25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IGNORADAS</a:t>
            </a:r>
            <a:r>
              <a:rPr lang="pt-BR" sz="2200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as denúncias de fraudes comprovadas pela CPI dos Precatórios, que revelou o envolvimento de 161 instituições financeiras em processos de emissão fraudulenta de dívidas mobiliárias por estados e municípios	</a:t>
            </a:r>
          </a:p>
          <a:p>
            <a:pPr marL="1085850" lvl="1" indent="-342900" algn="just">
              <a:spcBef>
                <a:spcPts val="2500"/>
              </a:spcBef>
              <a:buClr>
                <a:srgbClr val="FF9900"/>
              </a:buClr>
              <a:buFont typeface="Arial"/>
              <a:buChar char="•"/>
              <a:defRPr/>
            </a:pPr>
            <a:r>
              <a:rPr lang="pt-BR" sz="22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IGNORADO O BAIXÍSSIMO VALOR DE MERCADOS DAS DÍVIDAS MOBILIÁRIAS REFINANCIADAS POR 100% DO VALOR NOMINAL</a:t>
            </a:r>
          </a:p>
        </p:txBody>
      </p:sp>
    </p:spTree>
    <p:extLst>
      <p:ext uri="{BB962C8B-B14F-4D97-AF65-F5344CB8AC3E}">
        <p14:creationId xmlns:p14="http://schemas.microsoft.com/office/powerpoint/2010/main" xmlns="" val="5595788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60512" y="40466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rgbClr val="92D050"/>
                </a:solidFill>
                <a:latin typeface="Tahoma"/>
                <a:cs typeface="Tahoma"/>
              </a:rPr>
              <a:t>DANO: CONDICÕES EXTREMAMENTE ONEROSAS</a:t>
            </a:r>
            <a:endParaRPr lang="en-US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480121186"/>
              </p:ext>
            </p:extLst>
          </p:nvPr>
        </p:nvGraphicFramePr>
        <p:xfrm>
          <a:off x="224853" y="1196752"/>
          <a:ext cx="9615651" cy="5472608"/>
        </p:xfrm>
        <a:graphic>
          <a:graphicData uri="http://schemas.openxmlformats.org/presentationml/2006/ole">
            <p:oleObj spid="_x0000_s2124" name="Document" r:id="rId4" imgW="5613480" imgH="2642040" progId="Word.Document.12">
              <p:link updateAutomatic="1"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34349840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11778267"/>
              </p:ext>
            </p:extLst>
          </p:nvPr>
        </p:nvGraphicFramePr>
        <p:xfrm>
          <a:off x="560512" y="1412776"/>
          <a:ext cx="8784976" cy="4392486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5040560"/>
                <a:gridCol w="2520280"/>
                <a:gridCol w="1224136"/>
              </a:tblGrid>
              <a:tr h="1464162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6"/>
                          </a:solidFill>
                        </a:rPr>
                        <a:t>VALOR TOTAL REFINANCIADO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R$ 112,17</a:t>
                      </a:r>
                      <a:r>
                        <a:rPr lang="en-US" sz="2400" b="1" baseline="0" dirty="0" smtClean="0">
                          <a:solidFill>
                            <a:srgbClr val="00003D"/>
                          </a:solidFill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endParaRPr lang="en-US" sz="2400" b="1" dirty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464162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b="1" dirty="0" err="1" smtClean="0"/>
                        <a:t>Empréstimos</a:t>
                      </a:r>
                      <a:r>
                        <a:rPr lang="en-US" sz="2400" b="1" dirty="0" smtClean="0"/>
                        <a:t> do PROES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R$ 61,92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55%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464162">
                <a:tc>
                  <a:txBody>
                    <a:bodyPr/>
                    <a:lstStyle/>
                    <a:p>
                      <a:pPr marL="342900" indent="-342900">
                        <a:buFont typeface="Arial"/>
                        <a:buChar char="•"/>
                      </a:pPr>
                      <a:r>
                        <a:rPr lang="en-US" sz="2400" b="1" dirty="0" err="1" smtClean="0"/>
                        <a:t>Dívida</a:t>
                      </a:r>
                      <a:r>
                        <a:rPr lang="en-US" sz="2400" b="1" dirty="0" smtClean="0"/>
                        <a:t> dos </a:t>
                      </a:r>
                      <a:r>
                        <a:rPr lang="en-US" sz="2400" b="1" dirty="0" err="1" smtClean="0"/>
                        <a:t>Estados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</a:t>
                      </a:r>
                      <a:r>
                        <a:rPr lang="en-US" sz="2400" b="1" baseline="0" dirty="0" smtClean="0"/>
                        <a:t> 50,25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45%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512" y="385500"/>
            <a:ext cx="88569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MONTANTE INICIAL</a:t>
            </a:r>
          </a:p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CIFRAS REFINANCIADAS PELA UNIÃO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4648" y="602128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Fonte: Tesouro Nacional e Banco Central</a:t>
            </a:r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742423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82633939"/>
              </p:ext>
            </p:extLst>
          </p:nvPr>
        </p:nvGraphicFramePr>
        <p:xfrm>
          <a:off x="1424608" y="1340768"/>
          <a:ext cx="7560840" cy="4392487"/>
        </p:xfrm>
        <a:graphic>
          <a:graphicData uri="http://schemas.openxmlformats.org/drawingml/2006/table">
            <a:tbl>
              <a:tblPr firstRow="1" bandRow="1">
                <a:effectLst>
                  <a:outerShdw blurRad="76200" dir="18900000" sy="23000" kx="-1200000" algn="bl" rotWithShape="0">
                    <a:prstClr val="black">
                      <a:alpha val="20000"/>
                    </a:prstClr>
                  </a:outerShdw>
                </a:effectLst>
                <a:tableStyleId>{5C22544A-7EE6-4342-B048-85BDC9FD1C3A}</a:tableStyleId>
              </a:tblPr>
              <a:tblGrid>
                <a:gridCol w="5040560"/>
                <a:gridCol w="2520280"/>
              </a:tblGrid>
              <a:tr h="1080516">
                <a:tc>
                  <a:txBody>
                    <a:bodyPr/>
                    <a:lstStyle/>
                    <a:p>
                      <a:r>
                        <a:rPr lang="en-US" sz="2400" b="1" dirty="0" smtClean="0">
                          <a:solidFill>
                            <a:schemeClr val="accent6"/>
                          </a:solidFill>
                        </a:rPr>
                        <a:t>VALOR TOTAL REFINANCIADO</a:t>
                      </a:r>
                    </a:p>
                    <a:p>
                      <a:pPr algn="ctr"/>
                      <a:r>
                        <a:rPr lang="en-US" sz="2400" b="0" dirty="0" smtClean="0">
                          <a:solidFill>
                            <a:schemeClr val="accent6"/>
                          </a:solidFill>
                        </a:rPr>
                        <a:t>(RETIFICADO)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R$ 113,18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endParaRPr lang="en-US" sz="2400" b="1" dirty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92D050"/>
                    </a:solidFill>
                  </a:tcPr>
                </a:tc>
              </a:tr>
              <a:tr h="1080516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Amortizações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Pagas</a:t>
                      </a:r>
                      <a:endParaRPr lang="en-US" sz="2400" b="1" dirty="0" smtClean="0"/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/>
                        <a:t>(1997</a:t>
                      </a:r>
                      <a:r>
                        <a:rPr lang="en-US" sz="2400" b="0" baseline="0" dirty="0" smtClean="0"/>
                        <a:t> a 2011)</a:t>
                      </a:r>
                      <a:endParaRPr lang="en-US" sz="2400" b="0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R$ 55,25 </a:t>
                      </a:r>
                      <a:r>
                        <a:rPr lang="en-US" sz="2400" b="1" dirty="0" err="1" smtClean="0"/>
                        <a:t>b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150939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Juros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Pagos</a:t>
                      </a:r>
                      <a:endParaRPr lang="en-US" sz="2400" b="1" dirty="0" smtClean="0"/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0" dirty="0" smtClean="0"/>
                        <a:t>(1998</a:t>
                      </a:r>
                      <a:r>
                        <a:rPr lang="en-US" sz="2400" b="0" baseline="0" dirty="0" smtClean="0"/>
                        <a:t> a 2011)</a:t>
                      </a:r>
                      <a:endParaRPr lang="en-US" sz="2400" b="0" dirty="0" smtClean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R$ </a:t>
                      </a:r>
                      <a:r>
                        <a:rPr lang="en-US" sz="2400" b="1" baseline="0" dirty="0" smtClean="0"/>
                        <a:t>120,98 </a:t>
                      </a:r>
                      <a:r>
                        <a:rPr lang="en-US" sz="2400" b="1" baseline="0" dirty="0" err="1" smtClean="0"/>
                        <a:t>b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ilhões</a:t>
                      </a:r>
                      <a:endParaRPr lang="en-US" sz="2400" b="1" dirty="0" smtClean="0">
                        <a:solidFill>
                          <a:srgbClr val="00003D"/>
                        </a:solidFill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  <a:tr h="1080516"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2400" b="1" dirty="0" err="1" smtClean="0"/>
                        <a:t>Saldo</a:t>
                      </a:r>
                      <a:r>
                        <a:rPr lang="en-US" sz="2400" b="1" dirty="0" smtClean="0"/>
                        <a:t> </a:t>
                      </a:r>
                      <a:r>
                        <a:rPr lang="en-US" sz="2400" b="1" dirty="0" err="1" smtClean="0"/>
                        <a:t>em</a:t>
                      </a:r>
                      <a:r>
                        <a:rPr lang="en-US" sz="2400" b="1" dirty="0" smtClean="0"/>
                        <a:t> 31/12/2011</a:t>
                      </a:r>
                      <a:endParaRPr lang="en-US" sz="2400" b="1" dirty="0"/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R$ 396,70 </a:t>
                      </a:r>
                      <a:r>
                        <a:rPr lang="en-US" sz="2400" b="1" dirty="0" err="1" smtClean="0">
                          <a:solidFill>
                            <a:srgbClr val="00003D"/>
                          </a:solidFill>
                        </a:rPr>
                        <a:t>bilhões</a:t>
                      </a:r>
                      <a:r>
                        <a:rPr lang="en-US" sz="2400" b="1" dirty="0" smtClean="0">
                          <a:solidFill>
                            <a:srgbClr val="00003D"/>
                          </a:solidFill>
                        </a:rPr>
                        <a:t> </a:t>
                      </a: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0512" y="385500"/>
            <a:ext cx="8856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92D050"/>
                </a:solidFill>
                <a:latin typeface="Tahoma"/>
                <a:cs typeface="Tahoma"/>
              </a:rPr>
              <a:t>RESUMO</a:t>
            </a:r>
            <a:endParaRPr lang="en-US" sz="2800" dirty="0">
              <a:solidFill>
                <a:srgbClr val="92D050"/>
              </a:solidFill>
              <a:latin typeface="Tahoma"/>
              <a:cs typeface="Tahoma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84648" y="6021288"/>
            <a:ext cx="61926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0" dirty="0" smtClean="0">
                <a:solidFill>
                  <a:srgbClr val="FFFFFF"/>
                </a:solidFill>
              </a:rPr>
              <a:t>Fonte: Tesouro Nacional e Banco Central</a:t>
            </a:r>
            <a:endParaRPr lang="en-US" b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80927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1026"/>
          <p:cNvSpPr txBox="1">
            <a:spLocks noChangeArrowheads="1"/>
          </p:cNvSpPr>
          <p:nvPr/>
        </p:nvSpPr>
        <p:spPr bwMode="auto">
          <a:xfrm>
            <a:off x="0" y="457200"/>
            <a:ext cx="96583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</a:pPr>
            <a:r>
              <a:rPr lang="pt-BR" sz="5000">
                <a:solidFill>
                  <a:schemeClr val="accent1"/>
                </a:solidFill>
                <a:latin typeface="Arial" charset="0"/>
                <a:ea typeface="MS PGothic" charset="0"/>
                <a:cs typeface="MS PGothic" charset="0"/>
              </a:rPr>
              <a:t>         </a:t>
            </a:r>
            <a:endParaRPr lang="pt-BR" i="1">
              <a:solidFill>
                <a:srgbClr val="FF66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637955" name="Text Box 1027"/>
          <p:cNvSpPr txBox="1">
            <a:spLocks noChangeArrowheads="1"/>
          </p:cNvSpPr>
          <p:nvPr/>
        </p:nvSpPr>
        <p:spPr bwMode="auto">
          <a:xfrm>
            <a:off x="0" y="0"/>
            <a:ext cx="10209213" cy="574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  <a:defRPr/>
            </a:pPr>
            <a:endParaRPr lang="pt-BR" sz="900" dirty="0" smtClean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 eaLnBrk="1" hangingPunct="1">
              <a:spcAft>
                <a:spcPts val="1200"/>
              </a:spcAft>
              <a:defRPr/>
            </a:pPr>
            <a:r>
              <a:rPr lang="pt-BR" sz="28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PERFIL DA DÍVIDA DOS ESTADOS</a:t>
            </a:r>
          </a:p>
          <a:p>
            <a:pPr marL="628650" indent="-342900"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en-US" b="0" dirty="0" smtClean="0">
                <a:solidFill>
                  <a:srgbClr val="92D050"/>
                </a:solidFill>
                <a:latin typeface="Tahoma" charset="0"/>
              </a:rPr>
              <a:t>D</a:t>
            </a:r>
            <a:r>
              <a:rPr lang="pt-BR" b="0" dirty="0" err="1" smtClean="0">
                <a:solidFill>
                  <a:srgbClr val="92D050"/>
                </a:solidFill>
                <a:latin typeface="Tahoma" charset="0"/>
              </a:rPr>
              <a:t>ívida</a:t>
            </a:r>
            <a:r>
              <a:rPr lang="pt-BR" b="0" dirty="0" smtClean="0">
                <a:solidFill>
                  <a:srgbClr val="92D050"/>
                </a:solidFill>
                <a:latin typeface="Tahoma" charset="0"/>
              </a:rPr>
              <a:t> Renegociada com a União: cerca de 95% do montante</a:t>
            </a:r>
          </a:p>
          <a:p>
            <a:pPr marL="628650" indent="-342900" eaLnBrk="1" hangingPunct="1">
              <a:spcAft>
                <a:spcPts val="1200"/>
              </a:spcAft>
              <a:buFont typeface="Arial"/>
              <a:buChar char="•"/>
              <a:defRPr/>
            </a:pPr>
            <a:r>
              <a:rPr lang="pt-BR" b="0" dirty="0" smtClean="0">
                <a:solidFill>
                  <a:srgbClr val="92D050"/>
                </a:solidFill>
                <a:latin typeface="Tahoma" charset="0"/>
              </a:rPr>
              <a:t>Crescimento do endividamento dos estados com o Banco Mundial</a:t>
            </a:r>
          </a:p>
          <a:p>
            <a:pPr algn="ctr" eaLnBrk="1" hangingPunct="1"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ASSESSORIA DO BANCO MUNDIAL PARA FUNDOS DE PENSÃO NACIONAL E SUBREGIONAIS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Projeto: BR </a:t>
            </a:r>
            <a:r>
              <a:rPr lang="pt-BR" b="0" dirty="0" err="1" smtClean="0">
                <a:solidFill>
                  <a:srgbClr val="FFFFFF"/>
                </a:solidFill>
                <a:latin typeface="Tahoma" charset="0"/>
              </a:rPr>
              <a:t>State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b="0" dirty="0" err="1" smtClean="0">
                <a:solidFill>
                  <a:srgbClr val="FFFFFF"/>
                </a:solidFill>
                <a:latin typeface="Tahoma" charset="0"/>
              </a:rPr>
              <a:t>Pension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</a:t>
            </a:r>
            <a:r>
              <a:rPr lang="pt-BR" b="0" dirty="0" err="1" smtClean="0">
                <a:solidFill>
                  <a:srgbClr val="FFFFFF"/>
                </a:solidFill>
                <a:latin typeface="Tahoma" charset="0"/>
              </a:rPr>
              <a:t>Reform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 TAL II (P089793)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Valor: US$ 5 milhões</a:t>
            </a:r>
          </a:p>
          <a:p>
            <a:pPr algn="just" eaLnBrk="1" hangingPunct="1">
              <a:lnSpc>
                <a:spcPct val="80000"/>
              </a:lnSpc>
              <a:spcAft>
                <a:spcPts val="12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Objetivo: “</a:t>
            </a:r>
            <a:r>
              <a:rPr lang="pt-BR" altLang="ja-JP" b="0" i="1" dirty="0" smtClean="0">
                <a:solidFill>
                  <a:srgbClr val="FFFFFF"/>
                </a:solidFill>
                <a:latin typeface="Tahoma" charset="0"/>
              </a:rPr>
              <a:t>Significativas reduções dos custos das aposentadorias</a:t>
            </a: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”</a:t>
            </a:r>
            <a:endParaRPr lang="pt-BR" altLang="ja-JP" b="0" dirty="0" smtClean="0">
              <a:solidFill>
                <a:srgbClr val="FFFFFF"/>
              </a:solidFill>
              <a:latin typeface="Tahoma" charset="0"/>
            </a:endParaRP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Estados que já manifestaram interesse em participar: 23 Estados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</a:rPr>
              <a:t>Recursos liberados para 18 Estados: </a:t>
            </a:r>
          </a:p>
          <a:p>
            <a:pPr algn="ctr"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pt-BR" sz="700" b="0" dirty="0" smtClean="0">
              <a:solidFill>
                <a:srgbClr val="FFFFFF"/>
              </a:solidFill>
              <a:latin typeface="Tahoma" charset="0"/>
            </a:endParaRPr>
          </a:p>
          <a:p>
            <a:pPr eaLnBrk="1" hangingPunct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endParaRPr lang="pt-BR" b="0" dirty="0" smtClean="0">
              <a:solidFill>
                <a:srgbClr val="FFFFFF"/>
              </a:solidFill>
              <a:latin typeface="Tahoma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07611484"/>
              </p:ext>
            </p:extLst>
          </p:nvPr>
        </p:nvGraphicFramePr>
        <p:xfrm>
          <a:off x="920553" y="5013175"/>
          <a:ext cx="8712395" cy="1628536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742479"/>
                <a:gridCol w="1742479"/>
                <a:gridCol w="1742479"/>
                <a:gridCol w="1742479"/>
                <a:gridCol w="1742479"/>
              </a:tblGrid>
              <a:tr h="4071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RN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AP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RS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DF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RR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071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PE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SE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MG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ES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AC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071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PB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SP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MS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BA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  <a:tr h="40713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CE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SC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GO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334F15"/>
                          </a:solidFill>
                        </a:rPr>
                        <a:t>TO</a:t>
                      </a:r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334F15"/>
                        </a:solidFill>
                      </a:endParaRPr>
                    </a:p>
                  </a:txBody>
                  <a:tcPr marL="91423" marR="91423" marT="45711" marB="45711">
                    <a:lnL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37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7955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6813" y="642938"/>
            <a:ext cx="8286750" cy="548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281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1" name="Rectangle 1"/>
          <p:cNvSpPr>
            <a:spLocks noChangeArrowheads="1"/>
          </p:cNvSpPr>
          <p:nvPr/>
        </p:nvSpPr>
        <p:spPr bwMode="auto">
          <a:xfrm>
            <a:off x="495300" y="0"/>
            <a:ext cx="916305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/>
          <a:p>
            <a:pPr algn="ctr" eaLnBrk="0" hangingPunct="0">
              <a:spcBef>
                <a:spcPct val="50000"/>
              </a:spcBef>
              <a:buClr>
                <a:srgbClr val="FF9900"/>
              </a:buClr>
              <a:buFont typeface="Arial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GB" sz="3600">
                <a:solidFill>
                  <a:srgbClr val="92D050"/>
                </a:solidFill>
                <a:latin typeface="Tahoma" charset="0"/>
                <a:cs typeface="Tahoma" charset="0"/>
              </a:rPr>
              <a:t>AUDITORIA DA DÍVIDA</a:t>
            </a:r>
          </a:p>
        </p:txBody>
      </p:sp>
      <p:sp>
        <p:nvSpPr>
          <p:cNvPr id="143362" name="Rectangle 2"/>
          <p:cNvSpPr>
            <a:spLocks noChangeArrowheads="1"/>
          </p:cNvSpPr>
          <p:nvPr/>
        </p:nvSpPr>
        <p:spPr bwMode="auto">
          <a:xfrm>
            <a:off x="381000" y="1143000"/>
            <a:ext cx="9525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38138" indent="-338138" algn="ctr" eaLnBrk="0" hangingPunct="0">
              <a:lnSpc>
                <a:spcPct val="80000"/>
              </a:lnSpc>
              <a:spcBef>
                <a:spcPts val="25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1000" dirty="0">
              <a:solidFill>
                <a:srgbClr val="FFFF00"/>
              </a:solidFill>
            </a:endParaRPr>
          </a:p>
          <a:p>
            <a:pPr marL="338138" indent="-338138" algn="just" eaLnBrk="0" hangingPunct="0">
              <a:lnSpc>
                <a:spcPct val="80000"/>
              </a:lnSpc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Prevista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na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Constituição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Federal de 1988</a:t>
            </a:r>
          </a:p>
          <a:p>
            <a:pPr marL="338138" indent="-338138" algn="just" eaLnBrk="0" hangingPunct="0">
              <a:lnSpc>
                <a:spcPct val="80000"/>
              </a:lnSpc>
              <a:spcBef>
                <a:spcPts val="375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38138" indent="-338138" algn="just" eaLnBrk="0" hangingPunct="0">
              <a:spcBef>
                <a:spcPts val="8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Plebiscito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popular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ano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2000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realizado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no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contexto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da Terceira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Semana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Social: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mais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seis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milhões</a:t>
            </a:r>
            <a:r>
              <a:rPr lang="en-GB" dirty="0">
                <a:solidFill>
                  <a:srgbClr val="FFFFFF"/>
                </a:solidFill>
                <a:latin typeface="Tahoma" charset="0"/>
                <a:cs typeface="Tahoma" charset="0"/>
              </a:rPr>
              <a:t> de </a:t>
            </a:r>
            <a:r>
              <a:rPr lang="en-GB" dirty="0" err="1">
                <a:solidFill>
                  <a:srgbClr val="FFFFFF"/>
                </a:solidFill>
                <a:latin typeface="Tahoma" charset="0"/>
                <a:cs typeface="Tahoma" charset="0"/>
              </a:rPr>
              <a:t>votos</a:t>
            </a:r>
            <a:endParaRPr lang="en-GB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8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lnSpc>
                <a:spcPct val="110000"/>
              </a:lnSpc>
              <a:spcBef>
                <a:spcPts val="2250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AUDITORIA CIDADÃ DA DÍVIDA</a:t>
            </a:r>
          </a:p>
          <a:p>
            <a:pPr marL="338138" indent="-338138" algn="ctr" eaLnBrk="0" hangingPunct="0">
              <a:lnSpc>
                <a:spcPct val="110000"/>
              </a:lnSpc>
              <a:spcBef>
                <a:spcPts val="225"/>
              </a:spcBef>
              <a:buClr>
                <a:srgbClr val="FF9900"/>
              </a:buCl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 smtClean="0">
                <a:solidFill>
                  <a:srgbClr val="92D050"/>
                </a:solidFill>
                <a:latin typeface="Tahoma" charset="0"/>
                <a:cs typeface="Tahoma" charset="0"/>
                <a:hlinkClick r:id="rId3"/>
              </a:rPr>
              <a:t>www.auditoriacidada.org.br</a:t>
            </a:r>
            <a:endParaRPr lang="en-GB" sz="3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endParaRPr lang="en-GB" sz="9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</a:t>
            </a:r>
            <a:r>
              <a:rPr lang="en-GB" sz="3200" dirty="0" err="1">
                <a:solidFill>
                  <a:srgbClr val="92D050"/>
                </a:solidFill>
                <a:latin typeface="Tahoma" charset="0"/>
                <a:cs typeface="Tahoma" charset="0"/>
              </a:rPr>
              <a:t>Dívida</a:t>
            </a:r>
            <a:r>
              <a:rPr lang="en-GB" sz="32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en-GB" sz="3200" dirty="0" err="1">
                <a:solidFill>
                  <a:srgbClr val="92D050"/>
                </a:solidFill>
                <a:latin typeface="Tahoma" charset="0"/>
                <a:cs typeface="Tahoma" charset="0"/>
              </a:rPr>
              <a:t>Pública</a:t>
            </a:r>
            <a:endParaRPr lang="en-GB" sz="3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marL="338138" indent="-338138" algn="ctr" eaLnBrk="0" hangingPunct="0">
              <a:spcBef>
                <a:spcPct val="50000"/>
              </a:spcBef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</a:tabLst>
            </a:pP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Passo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importante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, mas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ainda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não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significa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o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cumprimento</a:t>
            </a:r>
            <a:r>
              <a:rPr lang="en-GB" b="0" dirty="0">
                <a:solidFill>
                  <a:srgbClr val="FFFFFF"/>
                </a:solidFill>
                <a:latin typeface="Tahoma" charset="0"/>
                <a:cs typeface="Tahoma" charset="0"/>
              </a:rPr>
              <a:t> da </a:t>
            </a:r>
            <a:r>
              <a:rPr lang="en-GB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Constituição</a:t>
            </a:r>
            <a:endParaRPr lang="en-GB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28844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Text Box 1027"/>
          <p:cNvSpPr txBox="1">
            <a:spLocks noChangeArrowheads="1"/>
          </p:cNvSpPr>
          <p:nvPr/>
        </p:nvSpPr>
        <p:spPr bwMode="auto">
          <a:xfrm>
            <a:off x="166688" y="214313"/>
            <a:ext cx="9575800" cy="657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EQUADOR – Lição de Soberania</a:t>
            </a:r>
          </a:p>
          <a:p>
            <a:pPr algn="ctr">
              <a:spcBef>
                <a:spcPts val="1200"/>
              </a:spcBef>
            </a:pPr>
            <a:endParaRPr lang="pt-BR" sz="50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2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Comissão de Auditoria Oficial criada por Decreto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Em 2009:</a:t>
            </a: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Proposta Soberana de reconhecimento de no máximo 30% da dívida externa representada pelos Bônus 2012 e 2030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95 % dos detentores aceitaram a proposta equatoriana, o que significou anulação de 70% dessa dívida com os bancos privados internacionais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Economia de US$ 7,7 bilhões nos próximos 20 anos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buFont typeface="Wingdings" charset="0"/>
              <a:buChar char="Ø"/>
            </a:pP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Aumento gastos sociais, principalmente Saúde e Educação</a:t>
            </a:r>
          </a:p>
          <a:p>
            <a:pPr algn="ctr">
              <a:spcBef>
                <a:spcPct val="50000"/>
              </a:spcBef>
            </a:pPr>
            <a:endParaRPr lang="pt-BR" sz="2800">
              <a:solidFill>
                <a:srgbClr val="92D050"/>
              </a:solidFill>
              <a:latin typeface="Tahoma" charset="0"/>
              <a:cs typeface="Tahoma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3"/>
          <p:cNvSpPr>
            <a:spLocks noChangeArrowheads="1"/>
          </p:cNvSpPr>
          <p:nvPr/>
        </p:nvSpPr>
        <p:spPr bwMode="auto">
          <a:xfrm>
            <a:off x="330200" y="1295400"/>
            <a:ext cx="9245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/>
          <a:p>
            <a:pPr marL="341313" indent="-341313" algn="ctr" defTabSz="449263" eaLnBrk="0" hangingPunct="0">
              <a:spcBef>
                <a:spcPts val="800"/>
              </a:spcBef>
              <a:buClr>
                <a:srgbClr val="FFFF00"/>
              </a:buClr>
              <a:buFont typeface="Times New Roman" charset="0"/>
              <a:buNone/>
              <a:tabLst>
                <a:tab pos="341313" algn="l"/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GB" sz="3200">
                <a:solidFill>
                  <a:srgbClr val="FFFF00"/>
                </a:solidFill>
              </a:rPr>
              <a:t>	</a:t>
            </a:r>
          </a:p>
        </p:txBody>
      </p:sp>
      <p:sp>
        <p:nvSpPr>
          <p:cNvPr id="120834" name="Text Box 9"/>
          <p:cNvSpPr txBox="1">
            <a:spLocks noChangeArrowheads="1"/>
          </p:cNvSpPr>
          <p:nvPr/>
        </p:nvSpPr>
        <p:spPr bwMode="auto">
          <a:xfrm>
            <a:off x="200025" y="214313"/>
            <a:ext cx="9440863" cy="66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buClr>
                <a:srgbClr val="FF9900"/>
              </a:buClr>
            </a:pPr>
            <a:r>
              <a:rPr lang="en-GB" dirty="0">
                <a:solidFill>
                  <a:srgbClr val="92D050"/>
                </a:solidFill>
                <a:latin typeface="Tahoma" charset="0"/>
                <a:cs typeface="Tahoma" charset="0"/>
              </a:rPr>
              <a:t>DESRESPEITO AOS DIREITOS HUMANOS NO </a:t>
            </a:r>
            <a:r>
              <a:rPr lang="en-GB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BRASIL</a:t>
            </a:r>
          </a:p>
          <a:p>
            <a:pPr algn="ctr">
              <a:spcBef>
                <a:spcPts val="2500"/>
              </a:spcBef>
              <a:buClr>
                <a:srgbClr val="FF9900"/>
              </a:buClr>
            </a:pPr>
            <a:endParaRPr lang="en-GB" sz="2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pt-BR" sz="2000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Saúde </a:t>
            </a: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Pública</a:t>
            </a:r>
            <a:r>
              <a:rPr lang="pt-BR" sz="1800" dirty="0">
                <a:solidFill>
                  <a:srgbClr val="92D050"/>
                </a:solidFill>
                <a:latin typeface="Tahoma" charset="0"/>
                <a:cs typeface="Tahoma" charset="0"/>
              </a:rPr>
              <a:t>:</a:t>
            </a:r>
            <a:r>
              <a:rPr lang="pt-BR" sz="160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Filas, Mortes sem atendimento, Insuficiência de leitos e UTI, Falta de médicos e profissionais de saúde, Baixos salários, Condições de trabalho aviltantes, Falta de materialidade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Educação</a:t>
            </a:r>
            <a:r>
              <a:rPr lang="pt-BR" sz="1800" dirty="0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Ausência de políticas educacionais efetivas; Salários irrisórios para professores, apesar da sobrecarga de trabalho, provocando queda na qualidade do ensino básico; Insuficiência de vagas nas Universidades</a:t>
            </a:r>
          </a:p>
          <a:p>
            <a:pPr>
              <a:spcBef>
                <a:spcPts val="600"/>
              </a:spcBef>
              <a:spcAft>
                <a:spcPts val="1800"/>
              </a:spcAft>
            </a:pP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Déficit Habitacional 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de 8 milhões de moradias, além de 11,2 milhões de domicílios inadequados (Fonte: Fundação João Pinheiro, 2007</a:t>
            </a:r>
            <a:r>
              <a:rPr lang="pt-BR" sz="1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)</a:t>
            </a:r>
            <a:endParaRPr lang="pt-BR" sz="160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Pobreza</a:t>
            </a:r>
            <a:r>
              <a:rPr lang="pt-BR" sz="1600" dirty="0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40,4 milhões de pobres (2009) – Fonte IETS – Instituto de Estudos do Trabalho e Sociedade -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http://www.iets.org.br/article.php3?id_article=</a:t>
            </a:r>
            <a:r>
              <a:rPr lang="pt-BR" sz="1600" b="0" dirty="0" smtClean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915</a:t>
            </a:r>
            <a:r>
              <a:rPr lang="pt-BR" sz="1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endParaRPr lang="pt-BR" sz="8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Fome</a:t>
            </a:r>
            <a:r>
              <a:rPr lang="pt-BR" sz="1600" dirty="0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9,6 milhões de famintos (2009) Fonte IETS – Instituto de Estudos do Trabalho e Sociedade -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http://www.iets.org.br/article.php3?id_article=</a:t>
            </a:r>
            <a:r>
              <a:rPr lang="pt-BR" sz="1600" b="0" dirty="0" smtClean="0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915</a:t>
            </a:r>
            <a:endParaRPr lang="pt-BR" sz="1600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Analfabetismo</a:t>
            </a:r>
            <a:r>
              <a:rPr lang="pt-BR" sz="1800" dirty="0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20,3% da população brasileira com mais de 15 anos são analfabetos funcionais  (Fonte: PNAD 2009</a:t>
            </a:r>
            <a:r>
              <a:rPr lang="pt-BR" sz="1600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)</a:t>
            </a:r>
            <a:endParaRPr lang="pt-BR" sz="1600" b="0" dirty="0">
              <a:solidFill>
                <a:srgbClr val="92D050"/>
              </a:solidFill>
              <a:latin typeface="Tahoma" charset="0"/>
              <a:cs typeface="Tahoma" charset="0"/>
            </a:endParaRPr>
          </a:p>
          <a:p>
            <a:pPr>
              <a:spcBef>
                <a:spcPts val="1200"/>
              </a:spcBef>
            </a:pPr>
            <a:r>
              <a:rPr lang="pt-BR" sz="2000" dirty="0">
                <a:solidFill>
                  <a:srgbClr val="92D050"/>
                </a:solidFill>
                <a:latin typeface="Tahoma" charset="0"/>
                <a:cs typeface="Tahoma" charset="0"/>
              </a:rPr>
              <a:t>Taxa de Desemprego</a:t>
            </a:r>
            <a:r>
              <a:rPr lang="pt-BR" sz="1800" dirty="0">
                <a:solidFill>
                  <a:srgbClr val="92D050"/>
                </a:solidFill>
                <a:latin typeface="Tahoma" charset="0"/>
                <a:cs typeface="Tahoma" charset="0"/>
              </a:rPr>
              <a:t>: </a:t>
            </a:r>
            <a:r>
              <a:rPr lang="pt-BR" sz="1600" b="0" dirty="0">
                <a:solidFill>
                  <a:srgbClr val="FFFFFF"/>
                </a:solidFill>
                <a:latin typeface="Tahoma" charset="0"/>
                <a:cs typeface="Tahoma" charset="0"/>
              </a:rPr>
              <a:t>12% nas Regiões Metropolitanas (Fonte: DIEESE, 2010)</a:t>
            </a:r>
            <a:r>
              <a:rPr lang="pt-BR" sz="1600" b="0" dirty="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</a:p>
          <a:p>
            <a:pPr>
              <a:spcBef>
                <a:spcPts val="1200"/>
              </a:spcBef>
              <a:spcAft>
                <a:spcPts val="1800"/>
              </a:spcAft>
            </a:pPr>
            <a:endParaRPr lang="pt-BR" sz="1600" b="0" dirty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  <p:sp>
        <p:nvSpPr>
          <p:cNvPr id="120835" name="Rectangle 4"/>
          <p:cNvSpPr>
            <a:spLocks noChangeArrowheads="1"/>
          </p:cNvSpPr>
          <p:nvPr/>
        </p:nvSpPr>
        <p:spPr bwMode="auto">
          <a:xfrm>
            <a:off x="0" y="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789451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Text Box 2"/>
          <p:cNvSpPr txBox="1">
            <a:spLocks noChangeArrowheads="1"/>
          </p:cNvSpPr>
          <p:nvPr/>
        </p:nvSpPr>
        <p:spPr bwMode="auto">
          <a:xfrm>
            <a:off x="193675" y="357188"/>
            <a:ext cx="9440863" cy="65178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  <a:buFont typeface="Times New Roman" charset="0"/>
              <a:buNone/>
            </a:pPr>
            <a:r>
              <a:rPr lang="pt-BR" sz="2800" dirty="0">
                <a:solidFill>
                  <a:srgbClr val="92D050"/>
                </a:solidFill>
                <a:latin typeface="Tahoma" charset="0"/>
                <a:cs typeface="Tahoma" charset="0"/>
              </a:rPr>
              <a:t>CPI DA DÍVIDA – CÂMARA DOS DEPUTADOS</a:t>
            </a: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Criada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em Dez/2008 e Instalada em </a:t>
            </a:r>
            <a:r>
              <a:rPr lang="pt-BR" b="0" dirty="0" err="1">
                <a:solidFill>
                  <a:srgbClr val="FFFFFF"/>
                </a:solidFill>
                <a:latin typeface="Tahoma" charset="0"/>
                <a:cs typeface="Tahoma" charset="0"/>
              </a:rPr>
              <a:t>Ago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/2009, por iniciativa do Dep. Ivan Valente (PSOL/SP)</a:t>
            </a: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Concluída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em 11 de maio de 2010 </a:t>
            </a: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Identificação </a:t>
            </a:r>
            <a:r>
              <a:rPr lang="pt-BR" dirty="0">
                <a:solidFill>
                  <a:srgbClr val="FFFFFF"/>
                </a:solidFill>
                <a:latin typeface="Tahoma" charset="0"/>
                <a:cs typeface="Tahoma" charset="0"/>
              </a:rPr>
              <a:t>de graves indícios de ilegalidade da dívida </a:t>
            </a:r>
            <a:r>
              <a:rPr lang="pt-BR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pública da União, Estados e Municípios</a:t>
            </a:r>
            <a:endParaRPr lang="pt-BR" dirty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b="0" dirty="0" smtClean="0">
                <a:solidFill>
                  <a:srgbClr val="FFFFFF"/>
                </a:solidFill>
                <a:latin typeface="Tahoma" charset="0"/>
                <a:cs typeface="Tahoma" charset="0"/>
              </a:rPr>
              <a:t>Momento </a:t>
            </a:r>
            <a:r>
              <a:rPr lang="pt-BR" b="0" dirty="0">
                <a:solidFill>
                  <a:srgbClr val="FFFFFF"/>
                </a:solidFill>
                <a:latin typeface="Tahoma" charset="0"/>
                <a:cs typeface="Tahoma" charset="0"/>
              </a:rPr>
              <a:t>atual: investigações do Ministério Público</a:t>
            </a: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NECESSIDADE DE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AMPLA DIVULGAÇÃO E CONHECIMENTO </a:t>
            </a:r>
          </a:p>
          <a:p>
            <a:pPr>
              <a:lnSpc>
                <a:spcPct val="120000"/>
              </a:lnSpc>
              <a:spcBef>
                <a:spcPts val="2500"/>
              </a:spcBef>
              <a:spcAft>
                <a:spcPts val="600"/>
              </a:spcAft>
              <a:buClr>
                <a:srgbClr val="FF9900"/>
              </a:buClr>
            </a:pP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EXIGIR </a:t>
            </a:r>
            <a:r>
              <a:rPr lang="pt-BR" dirty="0">
                <a:solidFill>
                  <a:srgbClr val="92D050"/>
                </a:solidFill>
                <a:latin typeface="Tahoma" charset="0"/>
                <a:cs typeface="Tahoma" charset="0"/>
              </a:rPr>
              <a:t>A COMPLETA INVESTIGAÇÃO DA DÍVIDA </a:t>
            </a:r>
            <a:r>
              <a:rPr lang="pt-BR" dirty="0" smtClean="0">
                <a:solidFill>
                  <a:srgbClr val="92D050"/>
                </a:solidFill>
                <a:latin typeface="Tahoma" charset="0"/>
                <a:cs typeface="Tahoma" charset="0"/>
              </a:rPr>
              <a:t>PÚBLICA</a:t>
            </a:r>
          </a:p>
        </p:txBody>
      </p:sp>
    </p:spTree>
    <p:extLst>
      <p:ext uri="{BB962C8B-B14F-4D97-AF65-F5344CB8AC3E}">
        <p14:creationId xmlns:p14="http://schemas.microsoft.com/office/powerpoint/2010/main" xmlns="" val="392492056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ChangeArrowheads="1"/>
          </p:cNvSpPr>
          <p:nvPr/>
        </p:nvSpPr>
        <p:spPr bwMode="auto">
          <a:xfrm>
            <a:off x="238125" y="285750"/>
            <a:ext cx="9667875" cy="643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ctr" defTabSz="449263" eaLnBrk="0" hangingPunct="0">
              <a:spcBef>
                <a:spcPts val="25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3200">
                <a:solidFill>
                  <a:srgbClr val="92D050"/>
                </a:solidFill>
                <a:latin typeface="Tahoma" charset="0"/>
                <a:cs typeface="Tahoma" charset="0"/>
              </a:rPr>
              <a:t>CONCLUSÃO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Instrumento do endividamento público foi usurpado pelo setor financeiro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Nação submissa aos interesses do “Mercado”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Metade dos recursos orçamentários da União transferidos para pagamento da dívida pública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Consequências: Sacrifício Social, Exclusão, Miséria e Violência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Terrorismo: “Não há outro caminho ”</a:t>
            </a:r>
          </a:p>
          <a:p>
            <a:pPr lvl="1" algn="ctr" defTabSz="449263" eaLnBrk="0" hangingPunct="0">
              <a:spcBef>
                <a:spcPts val="24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Fazem parecer difícil </a:t>
            </a:r>
            <a:r>
              <a:rPr lang="pt-BR" sz="2600" b="0" i="1">
                <a:solidFill>
                  <a:srgbClr val="92D050"/>
                </a:solidFill>
                <a:latin typeface="Tahoma" charset="0"/>
                <a:cs typeface="Tahoma" charset="0"/>
              </a:rPr>
              <a:t>(massa retórica enganosa e desinformação)  </a:t>
            </a:r>
            <a:r>
              <a:rPr lang="pt-BR" sz="2600" b="0">
                <a:solidFill>
                  <a:srgbClr val="FFFFFF"/>
                </a:solidFill>
                <a:latin typeface="Tahoma" charset="0"/>
                <a:cs typeface="Tahoma" charset="0"/>
              </a:rPr>
              <a:t>para que acreditemos que é impossível mudar os rumos</a:t>
            </a:r>
            <a:endParaRPr lang="pt-BR" sz="280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57887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ChangeArrowheads="1"/>
          </p:cNvSpPr>
          <p:nvPr/>
        </p:nvSpPr>
        <p:spPr bwMode="auto">
          <a:xfrm>
            <a:off x="660400" y="214313"/>
            <a:ext cx="8701088" cy="650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1" algn="ctr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>
                <a:solidFill>
                  <a:srgbClr val="92D050"/>
                </a:solidFill>
                <a:latin typeface="Verdana" charset="0"/>
                <a:cs typeface="Tahoma" charset="0"/>
              </a:rPr>
              <a:t>ESTRATÉGIAS DE AÇÃO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CONHECIMENTO DA REALIDADE 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MOBILIZAÇÃO SOCIAL CONSCIENTE</a:t>
            </a:r>
          </a:p>
          <a:p>
            <a:pPr lvl="1" algn="just" defTabSz="449263" eaLnBrk="0" hangingPunct="0">
              <a:spcBef>
                <a:spcPts val="3000"/>
              </a:spcBef>
              <a:buClr>
                <a:srgbClr val="FF9900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800" b="0">
                <a:solidFill>
                  <a:srgbClr val="92D050"/>
                </a:solidFill>
                <a:latin typeface="Tahoma" charset="0"/>
                <a:cs typeface="Tahoma" charset="0"/>
              </a:rPr>
              <a:t>AÇOES CONCRETAS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20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Auditoria da Dívida Pública para desmascarar o “Sistema da Dívida” e democratizar o conhecimento da realidade financeira </a:t>
            </a: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NÚCLEOS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Investigações pelo Ministério Público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Rever a política monetária e fiscal para garantir distribuição da renda e justiça social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Atender Direitos Humanos </a:t>
            </a:r>
          </a:p>
          <a:p>
            <a:pPr lvl="4" algn="just" defTabSz="449263" eaLnBrk="0" hangingPunct="0">
              <a:spcBef>
                <a:spcPts val="900"/>
              </a:spcBef>
              <a:buClr>
                <a:srgbClr val="FF9900"/>
              </a:buClr>
              <a:buFont typeface="Arial" charset="0"/>
              <a:buChar char="•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TRANSPARÊNCIA e acesso à VERDADE</a:t>
            </a:r>
            <a:endParaRPr lang="pt-BR">
              <a:solidFill>
                <a:srgbClr val="FFFFFF"/>
              </a:solidFill>
              <a:latin typeface="Verdan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2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2"/>
          <p:cNvSpPr txBox="1">
            <a:spLocks noChangeArrowheads="1"/>
          </p:cNvSpPr>
          <p:nvPr/>
        </p:nvSpPr>
        <p:spPr bwMode="auto">
          <a:xfrm>
            <a:off x="387350" y="188913"/>
            <a:ext cx="9209088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ctr" eaLnBrk="1" hangingPunct="1"/>
            <a:r>
              <a:rPr lang="pt-BR" sz="2800">
                <a:solidFill>
                  <a:srgbClr val="FFFFFF"/>
                </a:solidFill>
                <a:latin typeface="Tahoma" charset="0"/>
                <a:ea typeface="ＭＳ Ｐゴシック" charset="0"/>
              </a:rPr>
              <a:t>A MAIOR VIOLÊNCIA É A NEGAÇÃO DOS DIREITOS SOCIAIS BÁSICOS</a:t>
            </a:r>
          </a:p>
        </p:txBody>
      </p:sp>
      <p:sp>
        <p:nvSpPr>
          <p:cNvPr id="75778" name="Rectangle 3"/>
          <p:cNvSpPr txBox="1">
            <a:spLocks noChangeArrowheads="1"/>
          </p:cNvSpPr>
          <p:nvPr/>
        </p:nvSpPr>
        <p:spPr bwMode="auto">
          <a:xfrm>
            <a:off x="0" y="1428750"/>
            <a:ext cx="9658350" cy="1619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3810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lvl="2" algn="ctr" eaLnBrk="1" hangingPunct="1">
              <a:spcBef>
                <a:spcPct val="65000"/>
              </a:spcBef>
            </a:pPr>
            <a:r>
              <a:rPr lang="pt-BR">
                <a:solidFill>
                  <a:srgbClr val="FFFFFF"/>
                </a:solidFill>
                <a:latin typeface="Tahoma" charset="0"/>
                <a:ea typeface="ＭＳ Ｐゴシック" charset="0"/>
              </a:rPr>
              <a:t>	</a:t>
            </a:r>
            <a:r>
              <a:rPr lang="pt-BR" b="0">
                <a:solidFill>
                  <a:srgbClr val="FFFFFF"/>
                </a:solidFill>
                <a:latin typeface="Tahoma" charset="0"/>
                <a:ea typeface="ＭＳ Ｐゴシック" charset="0"/>
              </a:rPr>
              <a:t>Auditoria da dívida: passo para revelar a verdade sobre o “Sistema da Dívida” e explicar porque o nosso potencialmente rico país está empobrecido e cada dia mais violento. </a:t>
            </a:r>
          </a:p>
        </p:txBody>
      </p:sp>
      <p:pic>
        <p:nvPicPr>
          <p:cNvPr id="7577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3750" y="3124200"/>
            <a:ext cx="7300913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071344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Rectangle 2"/>
          <p:cNvSpPr>
            <a:spLocks noChangeArrowheads="1"/>
          </p:cNvSpPr>
          <p:nvPr/>
        </p:nvSpPr>
        <p:spPr bwMode="auto">
          <a:xfrm>
            <a:off x="660400" y="1219200"/>
            <a:ext cx="8701088" cy="530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algn="r" eaLnBrk="0" hangingPunct="0">
              <a:spcBef>
                <a:spcPct val="50000"/>
              </a:spcBef>
            </a:pPr>
            <a:endParaRPr lang="pt-BR" i="1"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 i="1">
              <a:solidFill>
                <a:schemeClr val="tx1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r>
              <a:rPr lang="pt-BR" sz="3000">
                <a:solidFill>
                  <a:srgbClr val="92D050"/>
                </a:solidFill>
                <a:latin typeface="Verdana" charset="0"/>
              </a:rPr>
              <a:t>Obrigada</a:t>
            </a:r>
          </a:p>
          <a:p>
            <a:pPr algn="r" eaLnBrk="0" hangingPunct="0">
              <a:spcBef>
                <a:spcPct val="50000"/>
              </a:spcBef>
            </a:pPr>
            <a:r>
              <a:rPr lang="pt-BR" sz="3000" i="1">
                <a:solidFill>
                  <a:srgbClr val="92D050"/>
                </a:solidFill>
                <a:latin typeface="Verdana" charset="0"/>
              </a:rPr>
              <a:t>Maria Lucia Fattorelli</a:t>
            </a: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r" eaLnBrk="0" hangingPunct="0">
              <a:spcBef>
                <a:spcPct val="50000"/>
              </a:spcBef>
            </a:pPr>
            <a:endParaRPr lang="pt-BR" sz="3000">
              <a:solidFill>
                <a:srgbClr val="FFFFFF"/>
              </a:solidFill>
              <a:latin typeface="Verdana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pt-BR" sz="3000">
                <a:solidFill>
                  <a:srgbClr val="FFFFFF"/>
                </a:solidFill>
                <a:latin typeface="Verdana" charset="0"/>
              </a:rPr>
              <a:t>www.auditoriacidada.org.br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Text Box 2"/>
          <p:cNvSpPr txBox="1">
            <a:spLocks noChangeArrowheads="1"/>
          </p:cNvSpPr>
          <p:nvPr/>
        </p:nvSpPr>
        <p:spPr bwMode="auto">
          <a:xfrm>
            <a:off x="704850" y="142875"/>
            <a:ext cx="9001125" cy="606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endParaRPr lang="pt-BR" sz="2800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ea typeface="MS PGothic" charset="0"/>
              </a:rPr>
              <a:t>CONJUNTURA GLOBAL</a:t>
            </a:r>
          </a:p>
          <a:p>
            <a:pPr algn="ctr">
              <a:spcBef>
                <a:spcPts val="1800"/>
              </a:spcBef>
            </a:pPr>
            <a:endParaRPr lang="pt-BR" sz="2800">
              <a:solidFill>
                <a:srgbClr val="FFFFFF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ea typeface="MS PGothic" charset="0"/>
              </a:rPr>
              <a:t>Crise do Setor Financeiro é transformada em </a:t>
            </a:r>
          </a:p>
          <a:p>
            <a:pPr algn="ctr">
              <a:spcBef>
                <a:spcPts val="6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ea typeface="MS PGothic" charset="0"/>
              </a:rPr>
              <a:t>CRISE DA DÍVIDA</a:t>
            </a:r>
          </a:p>
          <a:p>
            <a:pPr algn="just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just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</a:rPr>
              <a:t>Instrumento de endividamento público utilizado como um sistema de desvio de recursos públicos:</a:t>
            </a:r>
          </a:p>
          <a:p>
            <a:pPr algn="ctr">
              <a:spcBef>
                <a:spcPts val="600"/>
              </a:spcBef>
            </a:pPr>
            <a:endParaRPr lang="pt-BR">
              <a:solidFill>
                <a:srgbClr val="92D050"/>
              </a:solidFill>
              <a:latin typeface="Tahoma" charset="0"/>
              <a:ea typeface="MS PGothic" charset="0"/>
            </a:endParaRPr>
          </a:p>
          <a:p>
            <a:pPr algn="ctr">
              <a:spcBef>
                <a:spcPts val="600"/>
              </a:spcBef>
            </a:pPr>
            <a:r>
              <a:rPr lang="pt-BR">
                <a:solidFill>
                  <a:srgbClr val="92D050"/>
                </a:solidFill>
                <a:latin typeface="Tahoma" charset="0"/>
                <a:ea typeface="MS PGothic" charset="0"/>
              </a:rPr>
              <a:t>“Sistema da Dívida”</a:t>
            </a:r>
          </a:p>
          <a:p>
            <a:pPr algn="just">
              <a:spcBef>
                <a:spcPts val="600"/>
              </a:spcBef>
            </a:pPr>
            <a:endParaRPr lang="pt-BR" b="0">
              <a:solidFill>
                <a:srgbClr val="FFFFFF"/>
              </a:solidFill>
              <a:latin typeface="Tahoma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237822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ext Box 2"/>
          <p:cNvSpPr txBox="1">
            <a:spLocks noChangeArrowheads="1"/>
          </p:cNvSpPr>
          <p:nvPr/>
        </p:nvSpPr>
        <p:spPr bwMode="auto">
          <a:xfrm>
            <a:off x="193675" y="214313"/>
            <a:ext cx="9440863" cy="748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pt-BR">
                <a:solidFill>
                  <a:srgbClr val="92D050"/>
                </a:solidFill>
                <a:latin typeface="Tahoma" charset="0"/>
                <a:cs typeface="Tahoma" charset="0"/>
              </a:rPr>
              <a:t>AUDITORIA INÉDITA: 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Departamento de Contabilidade Governamental dos EUA revelou que US$ 16 trilhões foram secretamente repassados pelo Banco Central dos Estados Unidos – FED, Federal Reserve Bank - para bancos e corporações </a:t>
            </a: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Citigroup: $2.5 trillion ($2,500,000,000,000)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Morgan Stanley: $2.04 trillion ($2,040,000,000,000)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Merrill Lynch: $1.949 trillion ($1,949,000,000,000)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Bank of America: $1.344 trillion ($1,344,000,000,000)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Barclays PLC (United Kingdom): $868 billion ($868,000,000,000)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Bear Sterns: $853 billion ($853,000,000,000)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Goldman Sachs: $814 billion ($814,000,000,000)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Royal Bank of Scotland (UK): $541 billion ($541,000,000,000)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JP Morgan Chase: $391 billion ($391,000,000,000)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Deutsche Bank (Germany): $354 billion ($354,000,000,000)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UBS (Switzerland): $287 billion ($287,000,000,000)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Credit Suisse (Switzerland): $262 billion ($262,000,000,000)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Lehman Brothers: $183 billion ($183,000,000,000)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Bank of Scotland (United Kingdom): $181 billion ($181,000,000,000)</a:t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>BNP Paribas (France): $175 billion ($175,000,000,000)</a:t>
            </a:r>
          </a:p>
          <a:p>
            <a:pPr algn="ctr">
              <a:buClr>
                <a:srgbClr val="FF9900"/>
              </a:buClr>
            </a:pPr>
            <a:r>
              <a:rPr lang="pt-BR" sz="1400" u="sng">
                <a:solidFill>
                  <a:srgbClr val="FFFFFF"/>
                </a:solidFill>
                <a:latin typeface="Tahoma" charset="0"/>
                <a:cs typeface="Tahoma" charset="0"/>
                <a:hlinkClick r:id="rId3"/>
              </a:rPr>
              <a:t>http://www.gao.gov/products/GAO-11-696</a:t>
            </a:r>
            <a:endParaRPr lang="es-EC" sz="14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1800"/>
              </a:spcBef>
              <a:buClr>
                <a:srgbClr val="FF9900"/>
              </a:buClr>
            </a:pPr>
            <a: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  <a:t/>
            </a:r>
            <a:br>
              <a:rPr lang="en-US" sz="2000" b="0">
                <a:solidFill>
                  <a:srgbClr val="FFFFFF"/>
                </a:solidFill>
                <a:latin typeface="Tahoma" charset="0"/>
                <a:cs typeface="Tahoma" charset="0"/>
              </a:rPr>
            </a:br>
            <a:endParaRPr lang="pt-BR" sz="2000" b="0">
              <a:solidFill>
                <a:srgbClr val="FFFFFF"/>
              </a:solidFill>
              <a:latin typeface="Tahoma" charset="0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34664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Título 1"/>
          <p:cNvSpPr>
            <a:spLocks noGrp="1"/>
          </p:cNvSpPr>
          <p:nvPr>
            <p:ph type="title"/>
          </p:nvPr>
        </p:nvSpPr>
        <p:spPr bwMode="auto">
          <a:xfrm>
            <a:off x="200025" y="188913"/>
            <a:ext cx="9936163" cy="1928812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43.000 EMNs : acima de 1.000.000 de de ligações de propriedade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200">
                <a:solidFill>
                  <a:srgbClr val="FFFFFF"/>
                </a:solidFill>
                <a:latin typeface="Tahoma" charset="0"/>
                <a:cs typeface="Tahoma" charset="0"/>
              </a:rPr>
              <a:t>40% do controle nas mãos de 147, e </a:t>
            </a: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“core” altamente conectado entre si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75% do “core” são entidades financeiras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en-US" sz="2200">
                <a:solidFill>
                  <a:srgbClr val="FFFFFF"/>
                </a:solidFill>
                <a:latin typeface="Tahoma" charset="0"/>
                <a:cs typeface="Tahoma" charset="0"/>
              </a:rPr>
              <a:t>75% da propriedade destas 147 empresas </a:t>
            </a: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nas mãos das empresas do centro </a:t>
            </a:r>
            <a:b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</a:br>
            <a:r>
              <a:rPr lang="pt-BR" sz="2200">
                <a:solidFill>
                  <a:srgbClr val="FFFFFF"/>
                </a:solidFill>
                <a:latin typeface="Tahoma" charset="0"/>
                <a:cs typeface="Tahoma" charset="0"/>
              </a:rPr>
              <a:t>Pouco mais de 50 empresas do setor financeiro detém controle do centro</a:t>
            </a:r>
          </a:p>
        </p:txBody>
      </p:sp>
      <p:sp>
        <p:nvSpPr>
          <p:cNvPr id="108546" name="CaixaDeTexto 5"/>
          <p:cNvSpPr txBox="1">
            <a:spLocks noChangeArrowheads="1"/>
          </p:cNvSpPr>
          <p:nvPr/>
        </p:nvSpPr>
        <p:spPr bwMode="auto">
          <a:xfrm>
            <a:off x="273050" y="6453188"/>
            <a:ext cx="96329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b="0">
                <a:solidFill>
                  <a:schemeClr val="tx1"/>
                </a:solidFill>
                <a:latin typeface="Tahoma" charset="0"/>
                <a:cs typeface="Tahoma" charset="0"/>
              </a:rPr>
              <a:t>S. Vitali, J.B. Glattfelder, and S. Battiston (2011)  The network of global corporate control</a:t>
            </a:r>
            <a:endParaRPr lang="pt-BR" sz="1800" b="0">
              <a:solidFill>
                <a:schemeClr val="tx1"/>
              </a:solidFill>
              <a:latin typeface="Tahoma" charset="0"/>
              <a:cs typeface="Tahoma" charset="0"/>
            </a:endParaRPr>
          </a:p>
        </p:txBody>
      </p:sp>
      <p:pic>
        <p:nvPicPr>
          <p:cNvPr id="1085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6288" y="2378075"/>
            <a:ext cx="8785225" cy="400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73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Text Box 2"/>
          <p:cNvSpPr txBox="1">
            <a:spLocks noChangeArrowheads="1"/>
          </p:cNvSpPr>
          <p:nvPr/>
        </p:nvSpPr>
        <p:spPr bwMode="auto">
          <a:xfrm>
            <a:off x="238125" y="142875"/>
            <a:ext cx="9440863" cy="666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CONJUNTURA GLOBAL</a:t>
            </a:r>
          </a:p>
          <a:p>
            <a:pPr>
              <a:spcBef>
                <a:spcPts val="18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Diante da </a:t>
            </a:r>
          </a:p>
          <a:p>
            <a:pPr algn="just">
              <a:spcBef>
                <a:spcPts val="600"/>
              </a:spcBef>
            </a:pPr>
            <a:r>
              <a:rPr lang="pt-BR" sz="2800">
                <a:solidFill>
                  <a:srgbClr val="FFFFFF"/>
                </a:solidFill>
                <a:latin typeface="Tahoma" charset="0"/>
                <a:cs typeface="Tahoma" charset="0"/>
              </a:rPr>
              <a:t>CRISE DA DÍVIDA</a:t>
            </a:r>
          </a:p>
          <a:p>
            <a:pPr algn="just">
              <a:spcBef>
                <a:spcPts val="600"/>
              </a:spcBef>
            </a:pPr>
            <a:endParaRPr lang="pt-BR" sz="280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just">
              <a:spcBef>
                <a:spcPts val="600"/>
              </a:spcBef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Medidas de </a:t>
            </a:r>
            <a:r>
              <a:rPr lang="pt-BR" sz="2800" b="0" u="sng">
                <a:solidFill>
                  <a:srgbClr val="FFFFFF"/>
                </a:solidFill>
                <a:latin typeface="Tahoma" charset="0"/>
                <a:cs typeface="Tahoma" charset="0"/>
              </a:rPr>
              <a:t>austeridade</a:t>
            </a: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 para destinar recursos ao  pagamento da dívida: 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sz="2800" b="0">
                <a:solidFill>
                  <a:srgbClr val="FFFFFF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Corte de gastos sociais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Congelamento e redução dos salários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Demissões 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Reformas da Previdência</a:t>
            </a:r>
          </a:p>
          <a:p>
            <a:pPr lvl="1" algn="just">
              <a:spcBef>
                <a:spcPts val="600"/>
              </a:spcBef>
              <a:buFont typeface="Arial" charset="0"/>
              <a:buChar char="•"/>
            </a:pPr>
            <a:r>
              <a:rPr lang="pt-BR" b="0">
                <a:solidFill>
                  <a:srgbClr val="FFFFFF"/>
                </a:solidFill>
                <a:latin typeface="Tahoma" charset="0"/>
                <a:cs typeface="Tahoma" charset="0"/>
              </a:rPr>
              <a:t> Comprometimento dos Fundos de Pensão</a:t>
            </a:r>
          </a:p>
          <a:p>
            <a:pPr>
              <a:spcBef>
                <a:spcPts val="600"/>
              </a:spcBef>
            </a:pPr>
            <a:endParaRPr lang="pt-BR" sz="2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>
              <a:spcBef>
                <a:spcPts val="600"/>
              </a:spcBef>
            </a:pPr>
            <a:endParaRPr lang="pt-BR" sz="200" b="0">
              <a:solidFill>
                <a:srgbClr val="FFFFFF"/>
              </a:solidFill>
              <a:latin typeface="Tahoma" charset="0"/>
              <a:cs typeface="Tahoma" charset="0"/>
            </a:endParaRPr>
          </a:p>
          <a:p>
            <a:pPr algn="ctr">
              <a:spcBef>
                <a:spcPts val="6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EUROPA: REAÇÃO DA CLASSE TRABALHADORA </a:t>
            </a:r>
          </a:p>
          <a:p>
            <a:pPr algn="ctr">
              <a:spcBef>
                <a:spcPts val="6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 Grandes mobilizações e </a:t>
            </a:r>
            <a:r>
              <a:rPr lang="pt-BR" sz="2800" u="sng">
                <a:solidFill>
                  <a:srgbClr val="92D050"/>
                </a:solidFill>
                <a:latin typeface="Tahoma" charset="0"/>
                <a:cs typeface="Tahoma" charset="0"/>
              </a:rPr>
              <a:t>GREVE GERAL</a:t>
            </a:r>
          </a:p>
        </p:txBody>
      </p:sp>
      <p:pic>
        <p:nvPicPr>
          <p:cNvPr id="109570" name="Picture 2" descr="http://static.howstuffworks.com/gif/google-earth-glob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60A0D"/>
              </a:clrFrom>
              <a:clrTo>
                <a:srgbClr val="060A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750" y="0"/>
            <a:ext cx="16478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454542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CaixaDeTexto 5"/>
          <p:cNvSpPr txBox="1">
            <a:spLocks noChangeArrowheads="1"/>
          </p:cNvSpPr>
          <p:nvPr/>
        </p:nvSpPr>
        <p:spPr bwMode="auto">
          <a:xfrm>
            <a:off x="200025" y="3357563"/>
            <a:ext cx="89296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   Grécia                            Irlanda	                      França</a:t>
            </a:r>
          </a:p>
        </p:txBody>
      </p:sp>
      <p:sp>
        <p:nvSpPr>
          <p:cNvPr id="111618" name="CaixaDeTexto 7"/>
          <p:cNvSpPr txBox="1">
            <a:spLocks noChangeArrowheads="1"/>
          </p:cNvSpPr>
          <p:nvPr/>
        </p:nvSpPr>
        <p:spPr bwMode="auto">
          <a:xfrm>
            <a:off x="344488" y="6165850"/>
            <a:ext cx="89296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pt-BR" sz="2000">
                <a:solidFill>
                  <a:srgbClr val="FFFFFF"/>
                </a:solidFill>
                <a:latin typeface="Tahoma" charset="0"/>
                <a:cs typeface="Tahoma" charset="0"/>
              </a:rPr>
              <a:t>          Portugal                          Inglaterra	                   Espanha</a:t>
            </a:r>
          </a:p>
        </p:txBody>
      </p:sp>
      <p:sp>
        <p:nvSpPr>
          <p:cNvPr id="111619" name="CaixaDeTexto 12"/>
          <p:cNvSpPr txBox="1">
            <a:spLocks noChangeArrowheads="1"/>
          </p:cNvSpPr>
          <p:nvPr/>
        </p:nvSpPr>
        <p:spPr bwMode="auto">
          <a:xfrm>
            <a:off x="0" y="188913"/>
            <a:ext cx="99060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Conjuntura Atual – EUROPA</a:t>
            </a:r>
          </a:p>
          <a:p>
            <a:pPr algn="ctr">
              <a:lnSpc>
                <a:spcPts val="2200"/>
              </a:lnSpc>
              <a:spcBef>
                <a:spcPct val="50000"/>
              </a:spcBef>
            </a:pP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Manifestações  contra </a:t>
            </a:r>
            <a:r>
              <a:rPr lang="pt-BR" sz="2800" i="1">
                <a:solidFill>
                  <a:srgbClr val="92D050"/>
                </a:solidFill>
                <a:latin typeface="Tahoma" charset="0"/>
                <a:cs typeface="Tahoma" charset="0"/>
              </a:rPr>
              <a:t>Troika </a:t>
            </a:r>
            <a:r>
              <a:rPr lang="pt-BR" sz="2800">
                <a:solidFill>
                  <a:srgbClr val="92D050"/>
                </a:solidFill>
                <a:latin typeface="Tahoma" charset="0"/>
                <a:cs typeface="Tahoma" charset="0"/>
              </a:rPr>
              <a:t> </a:t>
            </a:r>
            <a:r>
              <a:rPr lang="pt-BR" b="0">
                <a:solidFill>
                  <a:srgbClr val="92D050"/>
                </a:solidFill>
                <a:latin typeface="Tahoma" charset="0"/>
                <a:cs typeface="Tahoma" charset="0"/>
              </a:rPr>
              <a:t>(FMI, CE, Governos e Bancos)</a:t>
            </a:r>
          </a:p>
        </p:txBody>
      </p:sp>
      <p:pic>
        <p:nvPicPr>
          <p:cNvPr id="111620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6063" y="1643063"/>
            <a:ext cx="26289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1" name="Picture 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28775"/>
            <a:ext cx="2498725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2" name="Picture 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3875" y="1643063"/>
            <a:ext cx="2536825" cy="166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3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0388" y="4437063"/>
            <a:ext cx="2530475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4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437063"/>
            <a:ext cx="2568575" cy="174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1625" name="Picture 2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97688" y="4365625"/>
            <a:ext cx="2019300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579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ulso">
  <a:themeElements>
    <a:clrScheme name="">
      <a:dk1>
        <a:srgbClr val="000000"/>
      </a:dk1>
      <a:lt1>
        <a:srgbClr val="FFFF00"/>
      </a:lt1>
      <a:dk2>
        <a:srgbClr val="000066"/>
      </a:dk2>
      <a:lt2>
        <a:srgbClr val="FFCC66"/>
      </a:lt2>
      <a:accent1>
        <a:srgbClr val="FF9900"/>
      </a:accent1>
      <a:accent2>
        <a:srgbClr val="000044"/>
      </a:accent2>
      <a:accent3>
        <a:srgbClr val="AAAAB8"/>
      </a:accent3>
      <a:accent4>
        <a:srgbClr val="DADA00"/>
      </a:accent4>
      <a:accent5>
        <a:srgbClr val="FFCAAA"/>
      </a:accent5>
      <a:accent6>
        <a:srgbClr val="00003D"/>
      </a:accent6>
      <a:hlink>
        <a:srgbClr val="3366FF"/>
      </a:hlink>
      <a:folHlink>
        <a:srgbClr val="FFFF00"/>
      </a:folHlink>
    </a:clrScheme>
    <a:fontScheme name="Puls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rgbClr val="FF00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ulso 1">
        <a:dk1>
          <a:srgbClr val="000000"/>
        </a:dk1>
        <a:lt1>
          <a:srgbClr val="CCECFF"/>
        </a:lt1>
        <a:dk2>
          <a:srgbClr val="000066"/>
        </a:dk2>
        <a:lt2>
          <a:srgbClr val="6699FF"/>
        </a:lt2>
        <a:accent1>
          <a:srgbClr val="33CCCC"/>
        </a:accent1>
        <a:accent2>
          <a:srgbClr val="0099FF"/>
        </a:accent2>
        <a:accent3>
          <a:srgbClr val="E2F4FF"/>
        </a:accent3>
        <a:accent4>
          <a:srgbClr val="000000"/>
        </a:accent4>
        <a:accent5>
          <a:srgbClr val="ADE2E2"/>
        </a:accent5>
        <a:accent6>
          <a:srgbClr val="008AE7"/>
        </a:accent6>
        <a:hlink>
          <a:srgbClr val="FFFFFF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2">
        <a:dk1>
          <a:srgbClr val="000000"/>
        </a:dk1>
        <a:lt1>
          <a:srgbClr val="FFFFFF"/>
        </a:lt1>
        <a:dk2>
          <a:srgbClr val="000066"/>
        </a:dk2>
        <a:lt2>
          <a:srgbClr val="FFCC66"/>
        </a:lt2>
        <a:accent1>
          <a:srgbClr val="FF9900"/>
        </a:accent1>
        <a:accent2>
          <a:srgbClr val="000044"/>
        </a:accent2>
        <a:accent3>
          <a:srgbClr val="AAAAB8"/>
        </a:accent3>
        <a:accent4>
          <a:srgbClr val="DADADA"/>
        </a:accent4>
        <a:accent5>
          <a:srgbClr val="FFCAAA"/>
        </a:accent5>
        <a:accent6>
          <a:srgbClr val="00003D"/>
        </a:accent6>
        <a:hlink>
          <a:srgbClr val="3366FF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3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BCBCB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AEAEAE"/>
        </a:accent6>
        <a:hlink>
          <a:srgbClr val="4D4D4D"/>
        </a:hlink>
        <a:folHlink>
          <a:srgbClr val="8686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ulso 4">
        <a:dk1>
          <a:srgbClr val="000000"/>
        </a:dk1>
        <a:lt1>
          <a:srgbClr val="FFFFFF"/>
        </a:lt1>
        <a:dk2>
          <a:srgbClr val="660033"/>
        </a:dk2>
        <a:lt2>
          <a:srgbClr val="FFCC66"/>
        </a:lt2>
        <a:accent1>
          <a:srgbClr val="FF9900"/>
        </a:accent1>
        <a:accent2>
          <a:srgbClr val="440022"/>
        </a:accent2>
        <a:accent3>
          <a:srgbClr val="B8AAAD"/>
        </a:accent3>
        <a:accent4>
          <a:srgbClr val="DADADA"/>
        </a:accent4>
        <a:accent5>
          <a:srgbClr val="FFCAAA"/>
        </a:accent5>
        <a:accent6>
          <a:srgbClr val="3D001E"/>
        </a:accent6>
        <a:hlink>
          <a:srgbClr val="B20059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5">
        <a:dk1>
          <a:srgbClr val="000000"/>
        </a:dk1>
        <a:lt1>
          <a:srgbClr val="FFFFFF"/>
        </a:lt1>
        <a:dk2>
          <a:srgbClr val="663300"/>
        </a:dk2>
        <a:lt2>
          <a:srgbClr val="FFCC66"/>
        </a:lt2>
        <a:accent1>
          <a:srgbClr val="FF9900"/>
        </a:accent1>
        <a:accent2>
          <a:srgbClr val="361B00"/>
        </a:accent2>
        <a:accent3>
          <a:srgbClr val="B8ADAA"/>
        </a:accent3>
        <a:accent4>
          <a:srgbClr val="DADADA"/>
        </a:accent4>
        <a:accent5>
          <a:srgbClr val="FFCAAA"/>
        </a:accent5>
        <a:accent6>
          <a:srgbClr val="301700"/>
        </a:accent6>
        <a:hlink>
          <a:srgbClr val="996633"/>
        </a:hlink>
        <a:folHlink>
          <a:srgbClr val="FF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ulso 6">
        <a:dk1>
          <a:srgbClr val="000000"/>
        </a:dk1>
        <a:lt1>
          <a:srgbClr val="FFFFFF"/>
        </a:lt1>
        <a:dk2>
          <a:srgbClr val="003300"/>
        </a:dk2>
        <a:lt2>
          <a:srgbClr val="FFCC66"/>
        </a:lt2>
        <a:accent1>
          <a:srgbClr val="CC9900"/>
        </a:accent1>
        <a:accent2>
          <a:srgbClr val="001600"/>
        </a:accent2>
        <a:accent3>
          <a:srgbClr val="AAADAA"/>
        </a:accent3>
        <a:accent4>
          <a:srgbClr val="DADADA"/>
        </a:accent4>
        <a:accent5>
          <a:srgbClr val="E2CAAA"/>
        </a:accent5>
        <a:accent6>
          <a:srgbClr val="001300"/>
        </a:accent6>
        <a:hlink>
          <a:srgbClr val="0066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20739</TotalTime>
  <Words>2676</Words>
  <Application>Microsoft Macintosh PowerPoint</Application>
  <PresentationFormat>Papel A4 (210 x 297 mm)</PresentationFormat>
  <Paragraphs>614</Paragraphs>
  <Slides>47</Slides>
  <Notes>34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49" baseType="lpstr">
      <vt:lpstr>Pulso</vt:lpstr>
      <vt:lpstr>\\localhost\Users\marialuciafattorelli\Documents\PALESTRAS\Macintosh HD:Users:marialuciafattorelli:Documents:NÚCLEOS:Informativo-ESTADOS-III.docx!OLE_LINK1</vt:lpstr>
      <vt:lpstr>Slide 1</vt:lpstr>
      <vt:lpstr>Slide 2</vt:lpstr>
      <vt:lpstr>Slide 3</vt:lpstr>
      <vt:lpstr>Slide 4</vt:lpstr>
      <vt:lpstr>Slide 5</vt:lpstr>
      <vt:lpstr>Slide 6</vt:lpstr>
      <vt:lpstr>43.000 EMNs : acima de 1.000.000 de de ligações de propriedade 40% do controle nas mãos de 147, e “core” altamente conectado entre si 75% do “core” são entidades financeiras 75% da propriedade destas 147 empresas nas mãos das empresas do centro  Pouco mais de 50 empresas do setor financeiro detém controle do centro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Orçamento Geral da União – Gastos Selecionados (R$ Bilhões) 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</vt:vector>
  </TitlesOfParts>
  <Company>Maria Lúcia F. Carneiro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Maria Lucia Fattorelli</dc:creator>
  <cp:lastModifiedBy>COMPUTADOR</cp:lastModifiedBy>
  <cp:revision>1460</cp:revision>
  <cp:lastPrinted>2008-11-20T19:12:03Z</cp:lastPrinted>
  <dcterms:created xsi:type="dcterms:W3CDTF">2001-11-19T18:24:28Z</dcterms:created>
  <dcterms:modified xsi:type="dcterms:W3CDTF">2013-04-19T13:49:05Z</dcterms:modified>
</cp:coreProperties>
</file>