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1021" r:id="rId2"/>
    <p:sldId id="925" r:id="rId3"/>
    <p:sldId id="1058" r:id="rId4"/>
    <p:sldId id="1062" r:id="rId5"/>
    <p:sldId id="921" r:id="rId6"/>
    <p:sldId id="904" r:id="rId7"/>
    <p:sldId id="1059" r:id="rId8"/>
    <p:sldId id="1060" r:id="rId9"/>
    <p:sldId id="1088" r:id="rId10"/>
    <p:sldId id="1028" r:id="rId11"/>
    <p:sldId id="1057" r:id="rId12"/>
    <p:sldId id="903" r:id="rId13"/>
    <p:sldId id="1040" r:id="rId14"/>
    <p:sldId id="1036" r:id="rId15"/>
    <p:sldId id="1037" r:id="rId16"/>
    <p:sldId id="1055" r:id="rId17"/>
    <p:sldId id="1046" r:id="rId18"/>
    <p:sldId id="1082" r:id="rId19"/>
    <p:sldId id="1038" r:id="rId20"/>
    <p:sldId id="1077" r:id="rId21"/>
    <p:sldId id="1089" r:id="rId22"/>
    <p:sldId id="994" r:id="rId23"/>
    <p:sldId id="1042" r:id="rId24"/>
    <p:sldId id="1063" r:id="rId25"/>
    <p:sldId id="1047" r:id="rId26"/>
    <p:sldId id="917" r:id="rId27"/>
    <p:sldId id="868" r:id="rId28"/>
    <p:sldId id="1048" r:id="rId29"/>
    <p:sldId id="1049" r:id="rId30"/>
    <p:sldId id="860" r:id="rId31"/>
    <p:sldId id="910" r:id="rId32"/>
    <p:sldId id="833" r:id="rId33"/>
    <p:sldId id="924" r:id="rId34"/>
    <p:sldId id="1056" r:id="rId35"/>
    <p:sldId id="946" r:id="rId36"/>
    <p:sldId id="940" r:id="rId37"/>
    <p:sldId id="928" r:id="rId38"/>
    <p:sldId id="827" r:id="rId39"/>
    <p:sldId id="877" r:id="rId40"/>
    <p:sldId id="1064" r:id="rId41"/>
    <p:sldId id="828" r:id="rId42"/>
    <p:sldId id="1086" r:id="rId43"/>
    <p:sldId id="1087" r:id="rId44"/>
    <p:sldId id="869" r:id="rId45"/>
    <p:sldId id="794" r:id="rId46"/>
    <p:sldId id="951" r:id="rId47"/>
    <p:sldId id="1031" r:id="rId48"/>
    <p:sldId id="1032" r:id="rId4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52" y="-41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9A471B6-CA72-0E45-9F7B-05A75A557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50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F66BBA7-7013-D945-9006-0BB2B5D978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B30DBD-0CBA-3F4D-8598-398F79E29C23}" type="slidenum">
              <a:rPr lang="pt-BR" sz="1200" b="0">
                <a:solidFill>
                  <a:schemeClr val="tx1"/>
                </a:solidFill>
              </a:rPr>
              <a:pPr/>
              <a:t>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5123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6868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301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301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39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C9638-73FD-8540-864B-9AA0BF81F300}" type="slidenum">
              <a:rPr lang="pt-BR" sz="1200" b="0">
                <a:solidFill>
                  <a:schemeClr val="tx1"/>
                </a:solidFill>
              </a:rPr>
              <a:pPr/>
              <a:t>33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23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C55389-C025-F04E-8CD2-9F2F86A8F12E}" type="slidenum">
              <a:rPr lang="pt-BR" sz="1200" b="0">
                <a:solidFill>
                  <a:schemeClr val="tx1"/>
                </a:solidFill>
                <a:ea typeface="MS PGothic" charset="0"/>
              </a:rPr>
              <a:pPr/>
              <a:t>40</a:t>
            </a:fld>
            <a:endParaRPr lang="pt-BR" sz="1200" b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buFont typeface="Times New Roman" charset="0"/>
              <a:buNone/>
            </a:pPr>
            <a:fld id="{36035D9C-42B3-9345-B3C9-DD891262FA8A}" type="slidenum">
              <a:rPr lang="en-GB" sz="1200" b="0">
                <a:solidFill>
                  <a:schemeClr val="tx1"/>
                </a:solidFill>
              </a:rPr>
              <a:pPr algn="r">
                <a:buFont typeface="Times New Roman" charset="0"/>
                <a:buNone/>
              </a:pPr>
              <a:t>41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17510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eaLnBrk="1" hangingPunct="1"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pPr eaLnBrk="1" hangingPunct="1"/>
            <a:endParaRPr lang="pt-BR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500" y="3332163"/>
          <a:ext cx="5715000" cy="1571625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05000"/>
              </a:tblGrid>
              <a:tr h="371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Item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Dez/2002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Abr/2009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Dívida Interna Líquida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42%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51,3%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Dívida Externa Líquida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15,5%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-13,8%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7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Dívida Líquida do Setor Público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57,5%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37,5%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7920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9DC128-DA67-524C-9522-4346F984968F}" type="slidenum">
              <a:rPr lang="pt-BR" sz="1200" b="0">
                <a:solidFill>
                  <a:schemeClr val="tx1"/>
                </a:solidFill>
              </a:rPr>
              <a:pPr/>
              <a:t>45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3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E91FEA-01C4-C04F-9306-CF93EBA5A1EC}" type="slidenum">
              <a:rPr lang="pt-BR" sz="1200" b="0">
                <a:solidFill>
                  <a:schemeClr val="tx1"/>
                </a:solidFill>
              </a:rPr>
              <a:pPr/>
              <a:t>46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48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571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B86D90-CF04-DD4A-8648-94F86980E591}" type="slidenum">
              <a:rPr lang="pt-BR" sz="1200" b="0">
                <a:solidFill>
                  <a:schemeClr val="tx1"/>
                </a:solidFill>
                <a:ea typeface="MS PGothic" charset="0"/>
              </a:rPr>
              <a:pPr/>
              <a:t>8</a:t>
            </a:fld>
            <a:endParaRPr lang="pt-BR" sz="1200" b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  <p:sp>
        <p:nvSpPr>
          <p:cNvPr id="9421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7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83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file:///\\localhost\Users\marialuciafattorelli\Documents\Mini-curso\Document1!OLE_LINK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hyperlink" Target="http://www.divida-auditoriacidada.org.br/config/artigo.2011-03-10.8295141466/document_view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0" y="4714875"/>
            <a:ext cx="99060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CONGRESSO da JUVENTUDE do 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PDT/MG</a:t>
            </a:r>
          </a:p>
          <a:p>
            <a:pPr algn="ctr"/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Belo Horizonte, 19 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de </a:t>
            </a:r>
            <a:r>
              <a:rPr lang="en-US" b="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maio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 de 2012</a:t>
            </a:r>
          </a:p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272480" y="2924175"/>
            <a:ext cx="9865096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3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Orçamento </a:t>
            </a:r>
            <a:r>
              <a:rPr lang="pt-BR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Público e a necessidade de Auditoria da Dívida para garantir recursos para as </a:t>
            </a:r>
            <a:r>
              <a:rPr lang="pt-BR" sz="3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áreas </a:t>
            </a:r>
            <a:r>
              <a:rPr lang="pt-BR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sociais</a:t>
            </a:r>
            <a:endParaRPr lang="pt-BR" sz="3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16738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4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RISCOS FUNDO SOCIAL do PRÉ-SAL </a:t>
            </a:r>
          </a:p>
          <a:p>
            <a:pPr eaLnBrk="1" hangingPunct="1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Lei 12.351/2010</a:t>
            </a: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Art. 47.</a:t>
            </a: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É criado o Fundo Social - FS (...) com a finalidade de constituir fonte de recursos para o desenvolvimento social e regional, na forma de programas e projetos nas áreas de combate à pobreza e de desenvolvimento: I - da educação; II - da cultura;</a:t>
            </a:r>
            <a:r>
              <a:rPr lang="es-EC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III - do esporte; IV - da saúde pública; V - da ciência e tecnologia; VI - do meio ambiente; e VII - de mitigação e adaptação às mudanças climáticas.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Recursos serão aplicados no exterior: 				Art. 50.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 Parágrafo único.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investimentos e aplicações do FS serão destinados preferencialmente a ativos no exterior (...)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Somente os rendimentos das aplicações para o Social: 	Art. 51. 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recursos do FS para aplicação nos programas e projetos a que se refere o art. 47 deverão ser os resultantes do retorno sobre o capital.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712325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600">
                <a:solidFill>
                  <a:srgbClr val="92D050"/>
                </a:solidFill>
                <a:latin typeface="Tahoma" charset="0"/>
                <a:ea typeface="MS PGothic" charset="0"/>
              </a:rPr>
              <a:t>PARADOXO BRASIL </a:t>
            </a:r>
          </a:p>
          <a:p>
            <a:pPr>
              <a:lnSpc>
                <a:spcPct val="25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</a:rPr>
              <a:t> </a:t>
            </a:r>
            <a:r>
              <a:rPr lang="pt-BR" sz="3200">
                <a:solidFill>
                  <a:srgbClr val="FFFFFF"/>
                </a:solidFill>
                <a:latin typeface="Tahoma" charset="0"/>
                <a:ea typeface="MS PGothic" charset="0"/>
              </a:rPr>
              <a:t>6ª Economia Mundial</a:t>
            </a:r>
            <a:endParaRPr lang="pt-BR" sz="32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>
              <a:lnSpc>
                <a:spcPct val="25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sz="3200">
                <a:solidFill>
                  <a:srgbClr val="FFFFFF"/>
                </a:solidFill>
                <a:latin typeface="Tahoma" charset="0"/>
                <a:ea typeface="MS PGothic" charset="0"/>
              </a:rPr>
              <a:t> 3ª Pior distribuição de renda do mundo</a:t>
            </a:r>
          </a:p>
          <a:p>
            <a:pPr>
              <a:lnSpc>
                <a:spcPct val="25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sz="3200">
                <a:solidFill>
                  <a:srgbClr val="FFFFFF"/>
                </a:solidFill>
                <a:latin typeface="Tahoma" charset="0"/>
                <a:ea typeface="MS PGothic" charset="0"/>
              </a:rPr>
              <a:t> 84º no ranking de respeito aos Direitos 	Humanos - IDH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06425"/>
            <a:ext cx="954563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7347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ea typeface="MS PGothic" charset="0"/>
              </a:rPr>
              <a:t>Nota: Inclui o “refinanciamento” ou “rolagem”</a:t>
            </a:r>
          </a:p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ea typeface="MS PGothic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57348" name="CaixaDeTexto 5"/>
          <p:cNvSpPr txBox="1">
            <a:spLocks noChangeArrowheads="1"/>
          </p:cNvSpPr>
          <p:nvPr/>
        </p:nvSpPr>
        <p:spPr bwMode="auto">
          <a:xfrm>
            <a:off x="360363" y="3713163"/>
            <a:ext cx="16398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ea typeface="MS PGothic" charset="0"/>
                <a:cs typeface="MS PGothic" charset="0"/>
              </a:rPr>
              <a:t>R$ 708 bilhões (17% do PIB)</a:t>
            </a:r>
          </a:p>
        </p:txBody>
      </p:sp>
      <p:cxnSp>
        <p:nvCxnSpPr>
          <p:cNvPr id="57349" name="Conector de seta reta 7"/>
          <p:cNvCxnSpPr>
            <a:cxnSpLocks noChangeShapeType="1"/>
          </p:cNvCxnSpPr>
          <p:nvPr/>
        </p:nvCxnSpPr>
        <p:spPr bwMode="auto">
          <a:xfrm flipH="1">
            <a:off x="2006600" y="4037013"/>
            <a:ext cx="665163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0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  <a:ea typeface="MS PGothic" charset="0"/>
              </a:rPr>
              <a:t>ORÇAMENTO GERAL DA UNIÃO Executado em 2011 Total: R$ 1,571 trilhão</a:t>
            </a:r>
          </a:p>
        </p:txBody>
      </p:sp>
      <p:sp>
        <p:nvSpPr>
          <p:cNvPr id="5735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14313"/>
            <a:ext cx="8799512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30722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ea typeface="MS PGothic" charset="0"/>
                <a:cs typeface="MS PGothic" charset="0"/>
              </a:rPr>
              <a:t>Fonte: Banco Central - Nota para a Imprensa - Política Fiscal - Quadro 35.</a:t>
            </a: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92150"/>
            <a:ext cx="93789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8066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Nacional</a:t>
            </a: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32770" name="Imagem 14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18822" r="19225" b="18755"/>
          <a:stretch>
            <a:fillRect/>
          </a:stretch>
        </p:blipFill>
        <p:spPr bwMode="auto">
          <a:xfrm>
            <a:off x="776288" y="2024063"/>
            <a:ext cx="84248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ea typeface="MS PGothic" charset="0"/>
              </a:rPr>
              <a:t>Números da Dívida</a:t>
            </a:r>
          </a:p>
          <a:p>
            <a:pPr algn="just" eaLnBrk="1" hangingPunct="1">
              <a:spcAft>
                <a:spcPts val="600"/>
              </a:spcAft>
            </a:pPr>
            <a:endParaRPr lang="pt-BR" sz="3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Em 31/12/2011: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Externa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US$ 402 bilhões 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(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$ 692 bilhões a 1,72)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Interna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</a:t>
            </a:r>
            <a:r>
              <a:rPr lang="pt-BR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$ 2,5 trilhões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Brasileira = </a:t>
            </a:r>
            <a:r>
              <a:rPr lang="pt-BR" dirty="0" err="1">
                <a:solidFill>
                  <a:srgbClr val="92D050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$ 3,2 trilhões ou 78% do PIB</a:t>
            </a: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Artifícios utilizados para “aliviar” o peso dos números: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Dívida “Líquida”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Juros “reais”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Atualização contabilizada como se fosse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Amortização</a:t>
            </a: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Exclusão da Dívida Externa “Privada”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Comparação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 Líquida/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PIB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40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3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Crise da Dívida dos Estados</a:t>
            </a:r>
          </a:p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Grupo de Trabalho na Câmara dos Deputados</a:t>
            </a:r>
          </a:p>
          <a:p>
            <a:pPr marL="457200" indent="-457200"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Proposta de modificar a LRF para garantir um alívio aos Estados</a:t>
            </a:r>
          </a:p>
          <a:p>
            <a:pPr algn="ctr"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NÃO PRECISARIA MODIFICAR A LRF PARA REDUZIR A DÍVIDA DOS ESTADOS COM A UNIÃO</a:t>
            </a:r>
          </a:p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en-GB" sz="26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PRECISAMOS DENUNCIAR QUE ESSA PODE SER A MOEDA DE TROCA PARA VIABILIZAR O FUNPRESP-ESTADUAL</a:t>
            </a:r>
          </a:p>
        </p:txBody>
      </p:sp>
    </p:spTree>
    <p:extLst>
      <p:ext uri="{BB962C8B-B14F-4D97-AF65-F5344CB8AC3E}">
        <p14:creationId xmlns:p14="http://schemas.microsoft.com/office/powerpoint/2010/main" val="2964989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452438" y="0"/>
            <a:ext cx="9453562" cy="70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  <a:endParaRPr lang="pt-BR" sz="500" u="sng" dirty="0" smtClean="0">
              <a:solidFill>
                <a:srgbClr val="FFFF0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  <a:defRPr/>
            </a:pP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EVOLUÇÃO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Início na Ditadura Militar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Incentivo ao endividamento dos estados nas décadas de 70 e 80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Impacto da política monetária federal, principalmente juros altos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Autonomia para assumir empréstimos, desde que autorizado por Resolução do Senado Federal.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Autonomia</a:t>
            </a:r>
            <a:r>
              <a:rPr lang="en-US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para</a:t>
            </a:r>
            <a:r>
              <a:rPr lang="en-US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</a:t>
            </a:r>
            <a:r>
              <a:rPr lang="pt-BR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issão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títulos estaduais (dívida mobiliária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 até 1993. EC-3/93 restringiu (Refinanciamento e Precatórios).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Denúncias de fraudes. Participação de bancos. CPI dos Precatórios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Baixo valor de mercado dos títulos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  <a:defRPr/>
            </a:pP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Lei 9.496/97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Refinanciamento da dívida mobiliárias dos estados pela União,  vinculado a programa de ajuste fiscal (PAF), à privatização do patrimônio dos estados (PED) e saneamento de bancos que seriam privatizados (PROES). Proibição para emissão de </a:t>
            </a:r>
            <a:r>
              <a:rPr lang="pt-BR" sz="22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títulos estaduais.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Crise financeira mundial</a:t>
            </a:r>
          </a:p>
          <a:p>
            <a:pPr algn="just">
              <a:spcBef>
                <a:spcPts val="600"/>
              </a:spcBef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 Causas: 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Desregulamentação do mercado financeiro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Derivativos sem lastro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Ativos “Tóxicos”</a:t>
            </a:r>
          </a:p>
          <a:p>
            <a:pPr algn="just">
              <a:spcBef>
                <a:spcPts val="600"/>
              </a:spcBef>
            </a:pPr>
            <a:endParaRPr lang="pt-BR" sz="28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 Efeitos: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Grandes bancos internacionais em risco de quebra</a:t>
            </a:r>
          </a:p>
          <a:p>
            <a:pPr lvl="2" algn="just">
              <a:spcBef>
                <a:spcPts val="600"/>
              </a:spcBef>
            </a:pP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Bad Banks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 Mercado Bancário Paralelo</a:t>
            </a:r>
            <a:endParaRPr lang="pt-BR" b="0" i="1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EUA e Europa se endividam para salvar setor bancário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Expansão da crise para outros setores</a:t>
            </a:r>
          </a:p>
        </p:txBody>
      </p:sp>
      <p:pic>
        <p:nvPicPr>
          <p:cNvPr id="9933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84" y="314141"/>
            <a:ext cx="8064896" cy="57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74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2"/>
          <p:cNvGraphicFramePr>
            <a:graphicFrameLocks noChangeAspect="1"/>
          </p:cNvGraphicFramePr>
          <p:nvPr/>
        </p:nvGraphicFramePr>
        <p:xfrm>
          <a:off x="560388" y="260350"/>
          <a:ext cx="8856662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5626100" imgH="5257800" progId="Word.Document.12">
                  <p:link updateAutomatic="1"/>
                </p:oleObj>
              </mc:Choice>
              <mc:Fallback>
                <p:oleObj name="Document" r:id="rId4" imgW="5626100" imgH="525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60350"/>
                        <a:ext cx="8856662" cy="666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646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193675" y="0"/>
            <a:ext cx="971232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MOBILIZAÇÃO NOS ESTADOS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COMISSÃO ESPECIAL ALMG, ALES, ALRS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UNALE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Estudos e Investigações TCE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Núcleos Auditoria Cidadã da Dívida</a:t>
            </a:r>
          </a:p>
          <a:p>
            <a:pPr>
              <a:spcBef>
                <a:spcPts val="1800"/>
              </a:spcBef>
              <a:buClr>
                <a:srgbClr val="FF9900"/>
              </a:buClr>
              <a:defRPr/>
            </a:pPr>
            <a:endParaRPr lang="pt-BR" sz="3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Grupo de Trabalho na Câmara dos Deputados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Modificar o artigo 35 da Lei de Responsabilidade Fiscal;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Reduzir o patamar de comprometimento da Receita Líquida dos estados com o pagamento da dívida à União; 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Reduzir o rendimento nominal cobrado pela União, modificando o indexador para o IPCA e reduzindo a taxa de juros reais para 2%, não admitindo retroagir à data dos acordos, aplicando-se tais modificações somente a partir de agora.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9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PERFIL DA DÍVIDA DOS ESTADOS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b="0" dirty="0" err="1" smtClean="0">
                <a:solidFill>
                  <a:srgbClr val="92D050"/>
                </a:solidFill>
                <a:latin typeface="Tahoma" charset="0"/>
              </a:rPr>
              <a:t>ívida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 Renegociada com a União: cerca de 95% do montante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Crescimento do endividamento dos estados com o Banco Mundial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ASSESSORIA DO BANCO MUNDIAL PARA FUNDOS DE PENSÃO NACIONAL E SUBREGIONAIS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Projeto: BR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State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Pension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Reform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TAL II (P089793)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Valor: US$ 5 milhões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Objetivo: “</a:t>
            </a:r>
            <a:r>
              <a:rPr lang="pt-BR" altLang="ja-JP" b="0" i="1" dirty="0" smtClean="0">
                <a:solidFill>
                  <a:srgbClr val="FFFFFF"/>
                </a:solidFill>
                <a:latin typeface="Tahoma" charset="0"/>
              </a:rPr>
              <a:t>Significativas reduções dos custos das aposentadorias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  <a:endParaRPr lang="pt-BR" altLang="ja-JP" b="0" dirty="0" smtClean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Estados que já manifestaram interesse em participar: 23 Estados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Recursos liberados para 18 Estados: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9313" y="5300663"/>
          <a:ext cx="8783635" cy="121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6727"/>
                <a:gridCol w="1756727"/>
                <a:gridCol w="1756727"/>
                <a:gridCol w="1756727"/>
                <a:gridCol w="1756727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RN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AP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RS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DF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RR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PE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SE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MG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ES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AC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PB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SP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MS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BA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CE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SC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GO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TO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3" marR="91423"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pt-BR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Legal 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Político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Corrupção</a:t>
            </a:r>
          </a:p>
          <a:p>
            <a:pPr marL="377825" indent="-342900" algn="just" eaLnBrk="1" hangingPunct="1">
              <a:lnSpc>
                <a:spcPct val="20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Grande 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  <a:defRPr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sociais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10015538" cy="671195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defRPr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 o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pt-BR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77825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Poder exacerbado do setor financeiro: Bancos Privados, FMI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Financeirização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baseada em “papéis”: Fundos </a:t>
            </a:r>
            <a:endParaRPr lang="pt-BR" sz="2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“Crises” provocadas pelo setor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financeiro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Liberdade total para os fluxos de capitais, Sigilo, Paraísos Fiscais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Privilégios que garantem a destinação da maioria dos recursos continuamente para o pagamento da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Transparência e utilização de artifícios</a:t>
            </a:r>
            <a:endParaRPr lang="pt-BR" sz="2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o “controle da inflação” ancorado nas políticas de juros altos e controle da base monetária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Privatização de setores estatais estratégicos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tributários para o setor financeiro e grandes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corporações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 grande mídia pelo setor financeiro e grandes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corporações</a:t>
            </a:r>
            <a:endParaRPr lang="pt-BR" sz="2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71682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683" name="Picture 2" descr="http://www.nakelelugar.com/wp-content/uploads/2010/07/banco-central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989138"/>
            <a:ext cx="1927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CaixaDeTexto 10"/>
          <p:cNvSpPr txBox="1">
            <a:spLocks noChangeArrowheads="1"/>
          </p:cNvSpPr>
          <p:nvPr/>
        </p:nvSpPr>
        <p:spPr bwMode="auto">
          <a:xfrm>
            <a:off x="4016375" y="3286125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>
                <a:solidFill>
                  <a:srgbClr val="FFFFFF"/>
                </a:solidFill>
                <a:latin typeface="Tahoma" charset="0"/>
                <a:cs typeface="Tahoma" charset="0"/>
              </a:rPr>
              <a:t>BANCO CENTRAL DO BRASIL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319213"/>
            <a:ext cx="15843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144713" y="2205038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050" y="857250"/>
            <a:ext cx="1727200" cy="22494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2000"/>
              <a:t>Ingresso de moeda estrangeira aciona Sistema de Metas de Inflação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144713" y="4221163"/>
            <a:ext cx="1655762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2438" y="3786188"/>
            <a:ext cx="1419225" cy="194945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1800">
                <a:solidFill>
                  <a:schemeClr val="bg1"/>
                </a:solidFill>
              </a:rPr>
              <a:t>TÍTULOS DA DÍVIDA INTERNA</a:t>
            </a:r>
          </a:p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1800">
                <a:solidFill>
                  <a:schemeClr val="bg1"/>
                </a:solidFill>
              </a:rPr>
              <a:t>Juros mais elevados do mundo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143125"/>
            <a:ext cx="15128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176963" y="3213100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832725" y="2786063"/>
            <a:ext cx="1873250" cy="182562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2000"/>
              <a:t>Aplicação em Reservas Internacionais</a:t>
            </a:r>
          </a:p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2000"/>
              <a:t>Juros quase zero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89400" y="4857750"/>
            <a:ext cx="3006725" cy="9286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0000"/>
              </a:buClr>
              <a:buFont typeface="Times New Roman" charset="0"/>
              <a:buNone/>
            </a:pPr>
            <a:r>
              <a:rPr lang="en-GB" sz="1800">
                <a:solidFill>
                  <a:srgbClr val="334F15"/>
                </a:solidFill>
                <a:latin typeface="Tahoma" charset="0"/>
                <a:cs typeface="Tahoma" charset="0"/>
              </a:rPr>
              <a:t>Prejuízo Banco Central 2009 = R$ 147 bilhões 2010 = R$ 50 bilhões</a:t>
            </a:r>
          </a:p>
        </p:txBody>
      </p:sp>
      <p:sp>
        <p:nvSpPr>
          <p:cNvPr id="71694" name="22 Rectángulo"/>
          <p:cNvSpPr>
            <a:spLocks noChangeArrowheads="1"/>
          </p:cNvSpPr>
          <p:nvPr/>
        </p:nvSpPr>
        <p:spPr bwMode="auto">
          <a:xfrm>
            <a:off x="1881188" y="214313"/>
            <a:ext cx="642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9"/>
          <p:cNvSpPr txBox="1">
            <a:spLocks noChangeArrowheads="1"/>
          </p:cNvSpPr>
          <p:nvPr/>
        </p:nvSpPr>
        <p:spPr bwMode="auto">
          <a:xfrm>
            <a:off x="0" y="214313"/>
            <a:ext cx="101679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Acúmulo de Reservas = Explosão da Dívida Interna (R$ bilhões)</a:t>
            </a: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73730" name="Text Box 11"/>
          <p:cNvSpPr txBox="1">
            <a:spLocks noChangeArrowheads="1"/>
          </p:cNvSpPr>
          <p:nvPr/>
        </p:nvSpPr>
        <p:spPr bwMode="auto">
          <a:xfrm>
            <a:off x="666750" y="5572125"/>
            <a:ext cx="440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1500"/>
              </a:spcBef>
              <a:buClr>
                <a:srgbClr val="FFFF00"/>
              </a:buClr>
              <a:buFont typeface="Times New Roman" charset="0"/>
              <a:buNone/>
            </a:pPr>
            <a:r>
              <a:rPr lang="en-GB" sz="1200">
                <a:solidFill>
                  <a:schemeClr val="bg1"/>
                </a:solidFill>
              </a:rPr>
              <a:t>Fonte: Banco Central</a:t>
            </a:r>
          </a:p>
        </p:txBody>
      </p:sp>
      <p:sp>
        <p:nvSpPr>
          <p:cNvPr id="73731" name="Text Box 11"/>
          <p:cNvSpPr txBox="1">
            <a:spLocks noChangeArrowheads="1"/>
          </p:cNvSpPr>
          <p:nvPr/>
        </p:nvSpPr>
        <p:spPr bwMode="auto">
          <a:xfrm>
            <a:off x="381000" y="6270625"/>
            <a:ext cx="8648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FFFF00"/>
              </a:buClr>
              <a:buFont typeface="Times New Roman" charset="0"/>
              <a:buNone/>
            </a:pPr>
            <a:r>
              <a:rPr lang="pt-BR" sz="15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Central. Nota: As reservas foram convertidas para Real à taxa de câmbio de R$ 1,80.</a:t>
            </a:r>
          </a:p>
        </p:txBody>
      </p:sp>
      <p:pic>
        <p:nvPicPr>
          <p:cNvPr id="737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857250"/>
            <a:ext cx="77485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63490" name="Text Box 9"/>
          <p:cNvSpPr txBox="1">
            <a:spLocks noChangeArrowheads="1"/>
          </p:cNvSpPr>
          <p:nvPr/>
        </p:nvSpPr>
        <p:spPr bwMode="auto">
          <a:xfrm>
            <a:off x="330200" y="214313"/>
            <a:ext cx="9440863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2500"/>
              </a:spcBef>
              <a:buClr>
                <a:srgbClr val="FF9900"/>
              </a:buClr>
            </a:pPr>
            <a:r>
              <a:rPr lang="pt-BR" altLang="ja-JP" sz="28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Como opera o </a:t>
            </a:r>
            <a:r>
              <a:rPr lang="pt-BR" sz="28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“Sistema da Dívida”</a:t>
            </a:r>
            <a:endParaRPr lang="en-GB" altLang="ja-JP" sz="280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en-GB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SUPER ESTRUTURA LEGAL – O PRIVILÉGIO DA DÍVIDA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Constituição</a:t>
            </a:r>
            <a:r>
              <a:rPr lang="en-GB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 Federal 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 para pagar dívida: </a:t>
            </a: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Exceção no Art. 166,  § 3º, II, “</a:t>
            </a:r>
            <a:r>
              <a:rPr lang="pt-BR" altLang="ja-JP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b</a:t>
            </a: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”</a:t>
            </a:r>
            <a:endParaRPr lang="pt-BR" altLang="ja-JP" sz="2000" b="0" i="1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Ver “Anatomia de uma Fraude à Constituição”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LDO – Lei de </a:t>
            </a: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Diretrizes Orçamentárias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Elaboração</a:t>
            </a:r>
            <a:r>
              <a:rPr lang="en-GB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parte das Metas de Superávit Primário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Garantia de atualização automática mensal para a dívida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Lei de Responsabilidade Fiscal – LC 101/2000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Limites para gastos públicos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Ausência de limites para o custo da Política Monetária. Transfere 			ao Tesouro Nacional esse custo quando negativo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GB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OUTRAS FONTES </a:t>
            </a: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não</a:t>
            </a:r>
            <a:r>
              <a:rPr lang="en-GB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tributárias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Lucros das estatais distribuídos ao governo, Privatizações,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Dívidas pagas pelos Estados e Municípios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00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Desvinculação de recursos específicos de outras áreas  (MP 435 e 450)</a:t>
            </a:r>
            <a:endParaRPr lang="pt-BR" sz="2000" i="1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00392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endParaRPr lang="pt-BR" altLang="ja-JP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77825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Sistema Político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Ditaduras na América Latina na década de 70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Governos submissos ao modelo econômico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pelo setor financeiro e grandes corporações</a:t>
            </a:r>
          </a:p>
          <a:p>
            <a:pPr lvl="1" indent="0" algn="just" eaLnBrk="1" hangingPunct="1">
              <a:spcAft>
                <a:spcPts val="6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Soberania dá lugar à dependência financeira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Federalismo dá lugar à submissão</a:t>
            </a: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Tecnocracia na Europa recentemente; risco à democracia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estratégia de manutenção do Poder e da Acumulação Capitalista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3964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  <a:r>
              <a:rPr lang="pt-BR" sz="3200" b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428750"/>
            <a:ext cx="40719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Imagem 2" descr="http://www.divida-auditoriacidada.org.br/config/10-3-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28750"/>
            <a:ext cx="424656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Imagem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2938"/>
            <a:ext cx="9525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400" b="1">
                <a:solidFill>
                  <a:srgbClr val="92D050"/>
                </a:solidFill>
                <a:latin typeface="Tahoma" charset="0"/>
                <a:cs typeface="Tahoma" charset="0"/>
              </a:rPr>
              <a:t>Orçamento Geral da União – Gastos Selecionados (R$ milhões) </a:t>
            </a:r>
          </a:p>
        </p:txBody>
      </p:sp>
      <p:sp>
        <p:nvSpPr>
          <p:cNvPr id="81923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</a:t>
            </a: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1924" name="CaixaDeTexto 4"/>
          <p:cNvSpPr txBox="1">
            <a:spLocks noChangeArrowheads="1"/>
          </p:cNvSpPr>
          <p:nvPr/>
        </p:nvSpPr>
        <p:spPr bwMode="auto">
          <a:xfrm>
            <a:off x="6537325" y="1844675"/>
            <a:ext cx="3071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1F1FFF"/>
                </a:solidFill>
              </a:rPr>
              <a:t>Juros e Amortizações da Dívida</a:t>
            </a:r>
          </a:p>
        </p:txBody>
      </p:sp>
      <p:sp>
        <p:nvSpPr>
          <p:cNvPr id="81925" name="CaixaDeTexto 5"/>
          <p:cNvSpPr txBox="1">
            <a:spLocks noChangeArrowheads="1"/>
          </p:cNvSpPr>
          <p:nvPr/>
        </p:nvSpPr>
        <p:spPr bwMode="auto">
          <a:xfrm>
            <a:off x="6548438" y="4667250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7030A0"/>
                </a:solidFill>
                <a:latin typeface="Tahoma" charset="0"/>
                <a:cs typeface="Tahoma" charset="0"/>
              </a:rPr>
              <a:t>Pessoal e Encargos Sociais</a:t>
            </a:r>
          </a:p>
        </p:txBody>
      </p:sp>
      <p:sp>
        <p:nvSpPr>
          <p:cNvPr id="81926" name="CaixaDeTexto 6"/>
          <p:cNvSpPr txBox="1">
            <a:spLocks noChangeArrowheads="1"/>
          </p:cNvSpPr>
          <p:nvPr/>
        </p:nvSpPr>
        <p:spPr bwMode="auto">
          <a:xfrm>
            <a:off x="6453188" y="5286375"/>
            <a:ext cx="321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C0000"/>
                </a:solidFill>
                <a:latin typeface="Tahoma" charset="0"/>
                <a:cs typeface="Tahoma" charset="0"/>
              </a:rPr>
              <a:t>Saúde e Saneamento</a:t>
            </a:r>
          </a:p>
        </p:txBody>
      </p:sp>
      <p:sp>
        <p:nvSpPr>
          <p:cNvPr id="81927" name="CaixaDeTexto 7"/>
          <p:cNvSpPr txBox="1">
            <a:spLocks noChangeArrowheads="1"/>
          </p:cNvSpPr>
          <p:nvPr/>
        </p:nvSpPr>
        <p:spPr bwMode="auto">
          <a:xfrm>
            <a:off x="6453188" y="5715000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2222FF"/>
                </a:solidFill>
                <a:latin typeface="Tahoma" charset="0"/>
                <a:cs typeface="Tahoma" charset="0"/>
              </a:rPr>
              <a:t>Educação e Cultura</a:t>
            </a:r>
          </a:p>
        </p:txBody>
      </p:sp>
      <p:sp>
        <p:nvSpPr>
          <p:cNvPr id="81928" name="CaixaDeTexto 8"/>
          <p:cNvSpPr txBox="1">
            <a:spLocks noChangeArrowheads="1"/>
          </p:cNvSpPr>
          <p:nvPr/>
        </p:nvSpPr>
        <p:spPr bwMode="auto">
          <a:xfrm>
            <a:off x="3008313" y="4149725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92D050"/>
                </a:solidFill>
                <a:latin typeface="Tahoma" charset="0"/>
                <a:cs typeface="Tahoma" charset="0"/>
              </a:rPr>
              <a:t>Previdência e Assistência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6750" y="3071813"/>
          <a:ext cx="8966200" cy="287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6200"/>
              </a:tblGrid>
              <a:tr h="28781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3" marR="91433" marT="45731" marB="45731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66750" y="928688"/>
          <a:ext cx="8501063" cy="178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3"/>
              </a:tblGrid>
              <a:tr h="17859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8381" name="Text Box 2"/>
          <p:cNvSpPr>
            <a:spLocks noChangeArrowheads="1"/>
          </p:cNvSpPr>
          <p:nvPr/>
        </p:nvSpPr>
        <p:spPr bwMode="auto">
          <a:xfrm>
            <a:off x="381000" y="188913"/>
            <a:ext cx="9525000" cy="6640922"/>
          </a:xfrm>
          <a:prstGeom prst="flowChartProcess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dirty="0">
                <a:solidFill>
                  <a:schemeClr val="accent1"/>
                </a:solidFill>
                <a:latin typeface="Tahoma" charset="0"/>
                <a:cs typeface="Tahoma" charset="0"/>
              </a:rPr>
              <a:t>Quem ganha e quem perde</a:t>
            </a:r>
            <a:endParaRPr lang="pt-BR" sz="32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O  AJUSTE  FISCAL DE  DILMA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Corte Recorde de </a:t>
            </a:r>
            <a:r>
              <a:rPr lang="pt-BR" dirty="0" err="1">
                <a:solidFill>
                  <a:schemeClr val="bg2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$ 50 Bilhões em 2011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Contingenciamento de </a:t>
            </a:r>
            <a:r>
              <a:rPr lang="pt-BR" dirty="0" err="1">
                <a:solidFill>
                  <a:schemeClr val="bg2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$ 55 bilhões em 2012</a:t>
            </a: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 ELEVAÇÃO DA TAXA SELIC</a:t>
            </a: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Em 19/01/2011 estava em 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10,75% </a:t>
            </a: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Alcançou 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12,5% 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em 20/07/2011 </a:t>
            </a: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>
                <a:solidFill>
                  <a:schemeClr val="bg2"/>
                </a:solidFill>
                <a:latin typeface="Tahoma" charset="0"/>
                <a:cs typeface="Tahoma" charset="0"/>
              </a:rPr>
              <a:t>Em abril 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reduziu </a:t>
            </a:r>
            <a:r>
              <a:rPr lang="pt-BR" sz="1800">
                <a:solidFill>
                  <a:schemeClr val="bg2"/>
                </a:solidFill>
                <a:latin typeface="Tahoma" charset="0"/>
                <a:cs typeface="Tahoma" charset="0"/>
              </a:rPr>
              <a:t>para </a:t>
            </a:r>
            <a:r>
              <a:rPr lang="pt-BR">
                <a:solidFill>
                  <a:schemeClr val="bg2"/>
                </a:solidFill>
                <a:latin typeface="Tahoma" charset="0"/>
                <a:cs typeface="Tahoma" charset="0"/>
              </a:rPr>
              <a:t>9%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Mas o </a:t>
            </a:r>
            <a:r>
              <a:rPr lang="pt-BR">
                <a:solidFill>
                  <a:schemeClr val="bg2"/>
                </a:solidFill>
                <a:latin typeface="Tahoma" charset="0"/>
                <a:cs typeface="Tahoma" charset="0"/>
              </a:rPr>
              <a:t>Tesouro Nacional tem vendido títulos a 11%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lvl="8"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dirty="0">
                <a:solidFill>
                  <a:schemeClr val="bg2"/>
                </a:solidFill>
                <a:latin typeface="Tahoma" charset="0"/>
                <a:cs typeface="Tahoma" charset="0"/>
              </a:rPr>
              <a:t>										22.03.2012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JUROS CONSOMEM MAIS de </a:t>
            </a:r>
            <a:r>
              <a:rPr lang="pt-BR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$ 1 BILHÃO POR 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2"/>
          <p:cNvSpPr txBox="1">
            <a:spLocks noChangeArrowheads="1"/>
          </p:cNvSpPr>
          <p:nvPr/>
        </p:nvSpPr>
        <p:spPr bwMode="auto">
          <a:xfrm>
            <a:off x="0" y="285750"/>
            <a:ext cx="9906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  <a:p>
            <a:pPr algn="ctr">
              <a:spcBef>
                <a:spcPts val="600"/>
              </a:spcBef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Modelo Tributário</a:t>
            </a:r>
          </a:p>
          <a:p>
            <a:pPr algn="ctr">
              <a:spcBef>
                <a:spcPts val="600"/>
              </a:spcBef>
              <a:buClr>
                <a:srgbClr val="FF9900"/>
              </a:buClr>
            </a:pP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CAPITAL e LUCRO: </a:t>
            </a: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PRIVILÉGIOS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FFFF0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Isenções e Liberdade de movimentação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Deduções generosas, até de despesas fictícias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Proposta de redução da Contribuição Patronal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endParaRPr lang="pt-BR" sz="5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FFFF00"/>
                </a:solidFill>
                <a:latin typeface="Tahoma" charset="0"/>
                <a:cs typeface="Tahoma" charset="0"/>
              </a:rPr>
              <a:t>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TRABALHADORES: </a:t>
            </a: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INJUSTIÇAS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>
                <a:solidFill>
                  <a:srgbClr val="FFFF0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Fim de Deduções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Redução da Progressividade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Insuficiência de atualização da tabela do IRPF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Agravamento dos tributos indiretos</a:t>
            </a:r>
          </a:p>
          <a:p>
            <a:pPr lvl="1" algn="just">
              <a:spcBef>
                <a:spcPts val="600"/>
              </a:spcBef>
              <a:buClr>
                <a:schemeClr val="tx1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PEC-233: Reforma Tributária que transforma as contribuições sociais em impostos: Ameaça ao financiamento da Seguridade Social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083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BRASIL</a:t>
            </a:r>
          </a:p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FFFFFF"/>
                </a:solidFill>
                <a:latin typeface="Tahoma" charset="0"/>
                <a:cs typeface="Tahoma" charset="0"/>
              </a:rPr>
              <a:t>Situação inaceitável para a 6a. Maior economia do mundo</a:t>
            </a:r>
          </a:p>
          <a:p>
            <a:pPr>
              <a:spcAft>
                <a:spcPts val="1800"/>
              </a:spcAft>
            </a:pPr>
            <a:endParaRPr lang="pt-BR" u="sng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Saúde Pública: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Educação: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políticas educacionais efetivas; Salários irrisórios para professores, apesar da sobrecarga de trabalho, provocando queda na qualidade do ensino básico; Insuficiência de vagas nas Universidades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Déficit Habitacional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 8 milhões de moradias, além de 11,2 milhões de domicílios inadequados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Fundação João Pinheiro, 2007)</a:t>
            </a: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2882" name="Text Box 9"/>
          <p:cNvSpPr txBox="1">
            <a:spLocks noChangeArrowheads="1"/>
          </p:cNvSpPr>
          <p:nvPr/>
        </p:nvSpPr>
        <p:spPr bwMode="auto">
          <a:xfrm>
            <a:off x="238125" y="571500"/>
            <a:ext cx="944086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BRASIL</a:t>
            </a:r>
          </a:p>
          <a:p>
            <a:pPr algn="ctr"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Pobreza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40,4 milhões de pobres (2009) –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http://www.iets.org.br/article.php3?id_article=915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ts val="1200"/>
              </a:spcBef>
            </a:pPr>
            <a:endParaRPr lang="pt-BR" sz="1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Fome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9,6 milhões de famintos (2009)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http://www.iets.org.br/article.php3?id_article=915</a:t>
            </a:r>
            <a:endParaRPr lang="pt-BR" sz="1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Analfabetismo: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20,3% da população brasileira com mais de 15 anos são analfabetos funcionais 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PNAD 2009)</a:t>
            </a:r>
          </a:p>
          <a:p>
            <a:pPr>
              <a:spcBef>
                <a:spcPts val="1200"/>
              </a:spcBef>
            </a:pP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Taxa de Desemprego: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12% nas Regiões Metropolitanas </a:t>
            </a:r>
            <a:r>
              <a:rPr lang="pt-BR" sz="1600" b="0">
                <a:solidFill>
                  <a:srgbClr val="FFFFFF"/>
                </a:solidFill>
                <a:latin typeface="Tahoma" charset="0"/>
                <a:cs typeface="Tahoma" charset="0"/>
              </a:rPr>
              <a:t>(Fonte: DIEESE, 2010)</a:t>
            </a:r>
            <a:r>
              <a:rPr lang="pt-BR" sz="1600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DIANTE DISSO:</a:t>
            </a:r>
            <a:endParaRPr lang="pt-BR" sz="30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2500"/>
              </a:spcBef>
              <a:buClr>
                <a:srgbClr val="FF9900"/>
              </a:buClr>
            </a:pPr>
            <a:r>
              <a:rPr lang="pt-BR" sz="3000">
                <a:solidFill>
                  <a:srgbClr val="92D050"/>
                </a:solidFill>
                <a:latin typeface="Tahoma" charset="0"/>
                <a:cs typeface="Tahoma" charset="0"/>
              </a:rPr>
              <a:t> NECESSIDADE DE</a:t>
            </a:r>
          </a:p>
          <a:p>
            <a:pPr lvl="1" algn="just">
              <a:spcBef>
                <a:spcPts val="2500"/>
              </a:spcBef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Rever a política monetária e fiscal, o modelo econômico que está propiciando a destinação da maior parte dos recursos públicos para o pagamento de uma dívida cuja contrapartida não representa bens e serviços à Nação, mas uma contínua sangria</a:t>
            </a:r>
          </a:p>
          <a:p>
            <a:pPr lvl="1" algn="just">
              <a:spcBef>
                <a:spcPts val="2500"/>
              </a:spcBef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Evidenciar que o VERDADEIRO ROMBO DAS CONTAS PÚBLICAS é a Dívida Pública</a:t>
            </a:r>
          </a:p>
          <a:p>
            <a:pPr lvl="1" algn="ctr">
              <a:spcBef>
                <a:spcPts val="2500"/>
              </a:spcBef>
              <a:buClr>
                <a:srgbClr val="FF9900"/>
              </a:buClr>
            </a:pP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Juros e Amortizações da Dívida pagos nos últimos 16 anos</a:t>
            </a:r>
          </a:p>
          <a:p>
            <a:pPr lvl="1"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FHC em 8 anos = R$ 2,079 Trilhões</a:t>
            </a:r>
          </a:p>
          <a:p>
            <a:pPr lvl="1" algn="ctr" eaLnBrk="1" hangingPunct="1"/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LULA em 8 anos = R$ 4,763 Trilhões</a:t>
            </a:r>
          </a:p>
          <a:p>
            <a:pPr lvl="1" algn="ctr">
              <a:spcBef>
                <a:spcPts val="2500"/>
              </a:spcBef>
              <a:buClr>
                <a:srgbClr val="FF9900"/>
              </a:buClr>
            </a:pPr>
            <a:r>
              <a:rPr lang="es-EC" sz="40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graphicFrame>
        <p:nvGraphicFramePr>
          <p:cNvPr id="28685" name="Group 13"/>
          <p:cNvGraphicFramePr>
            <a:graphicFrameLocks noGrp="1"/>
          </p:cNvGraphicFramePr>
          <p:nvPr/>
        </p:nvGraphicFramePr>
        <p:xfrm>
          <a:off x="920750" y="4581525"/>
          <a:ext cx="8496300" cy="1295400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43.000 EMNs : acima de 1.000.000 de de ligações de propriedade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“core” altamente conectado entre si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nas mãos das empresas do centro 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</a:rPr>
              <a:t>DÍVIDA: impede a vida digna e o atendimento aos direitos humanos</a:t>
            </a:r>
          </a:p>
        </p:txBody>
      </p:sp>
      <p:sp>
        <p:nvSpPr>
          <p:cNvPr id="141314" name="Text Box 1027"/>
          <p:cNvSpPr txBox="1">
            <a:spLocks noChangeArrowheads="1"/>
          </p:cNvSpPr>
          <p:nvPr/>
        </p:nvSpPr>
        <p:spPr bwMode="auto">
          <a:xfrm>
            <a:off x="330200" y="4929188"/>
            <a:ext cx="983773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Quem se beneficiou? </a:t>
            </a:r>
          </a:p>
          <a:p>
            <a:pPr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charset="0"/>
                <a:ea typeface="MS PGothic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 responderá essas questões</a:t>
            </a:r>
          </a:p>
        </p:txBody>
      </p:sp>
      <p:sp>
        <p:nvSpPr>
          <p:cNvPr id="141315" name="Retângulo 4"/>
          <p:cNvSpPr>
            <a:spLocks noChangeArrowheads="1"/>
          </p:cNvSpPr>
          <p:nvPr/>
        </p:nvSpPr>
        <p:spPr bwMode="auto">
          <a:xfrm>
            <a:off x="238125" y="1536700"/>
            <a:ext cx="4429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 onde veio toda essa dívida?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Quanto tomamos emprestado e quanto já pagamos?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 que realmente devemos?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contraiu empréstimos?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Onde foram aplicados os recursos? 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381125"/>
            <a:ext cx="4787900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2000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realizado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no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contexto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da Terceira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Semana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Social: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votos</a:t>
            </a: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Ago/2009,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Momento atual: investigações do Ministério Público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20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CPI da Dívida: Articulação e participação social</a:t>
            </a: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  <a:p>
            <a:pPr eaLnBrk="1" hangingPunct="1">
              <a:spcBef>
                <a:spcPts val="100"/>
              </a:spcBef>
              <a:buClr>
                <a:srgbClr val="FF9900"/>
              </a:buClr>
              <a:buFont typeface="Times New Roman" charset="0"/>
              <a:buNone/>
            </a:pPr>
            <a:endParaRPr lang="en-GB" sz="2800">
              <a:solidFill>
                <a:srgbClr val="FF9900"/>
              </a:solidFill>
              <a:cs typeface="Tahoma" charset="0"/>
            </a:endParaRPr>
          </a:p>
        </p:txBody>
      </p:sp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000125"/>
            <a:ext cx="907256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31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4 Rectángulo"/>
          <p:cNvSpPr>
            <a:spLocks noChangeArrowheads="1"/>
          </p:cNvSpPr>
          <p:nvPr/>
        </p:nvSpPr>
        <p:spPr bwMode="auto">
          <a:xfrm>
            <a:off x="238125" y="6643688"/>
            <a:ext cx="966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</a:rPr>
              <a:t>Fonte: Banco Central (abri/2010) e Secretaria de Previdência Complementar (Estatística Mensal– Dez/2009)</a:t>
            </a:r>
          </a:p>
        </p:txBody>
      </p:sp>
      <p:pic>
        <p:nvPicPr>
          <p:cNvPr id="1699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8688"/>
            <a:ext cx="75723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3 Rectángulo"/>
          <p:cNvSpPr>
            <a:spLocks noChangeArrowheads="1"/>
          </p:cNvSpPr>
          <p:nvPr/>
        </p:nvSpPr>
        <p:spPr bwMode="auto">
          <a:xfrm>
            <a:off x="0" y="214313"/>
            <a:ext cx="990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Dívida Pública Brasileira: Quem detém os títulos?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charset="0"/>
                <a:cs typeface="Tahoma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charset="0"/>
                <a:cs typeface="Tahoma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 Pública para desmascarar o “Sistema da Dívida” e democratizar o conhecimento da realidade financeira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/>
          </p:cNvSpPr>
          <p:nvPr/>
        </p:nvSpPr>
        <p:spPr bwMode="auto">
          <a:xfrm>
            <a:off x="541338" y="928688"/>
            <a:ext cx="87455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endParaRPr lang="pt-BR" sz="4400" b="0">
              <a:solidFill>
                <a:schemeClr val="tx2"/>
              </a:solidFill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charset="0"/>
                <a:cs typeface="Tahoma" charset="0"/>
              </a:rPr>
              <a:t>19 MIL CRIANÇAS  MORREM POR DIA  NO  MUNDO DEVIDO AO CUSTO  FINANCEIRO  DA DÍVIDA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r>
              <a:rPr lang="pt-BR" altLang="ja-JP" b="0">
                <a:solidFill>
                  <a:srgbClr val="FFFFFF"/>
                </a:solidFill>
                <a:latin typeface="Tahoma" charset="0"/>
                <a:cs typeface="Tahoma" charset="0"/>
              </a:rPr>
              <a:t>  </a:t>
            </a:r>
            <a:r>
              <a:rPr lang="pt-BR" altLang="ja-JP" sz="2000" b="0">
                <a:solidFill>
                  <a:srgbClr val="FFFFFF"/>
                </a:solidFill>
                <a:latin typeface="Tahoma" charset="0"/>
                <a:cs typeface="Tahoma" charset="0"/>
              </a:rPr>
              <a:t>(UNICEF-ONU)</a:t>
            </a: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184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8202613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Diante da </a:t>
            </a: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charset="0"/>
                <a:cs typeface="Tahoma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para destinar recursos ao  pagamento da dívida: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Corte de gastos sociais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Congelamento e redução dos salários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Demissões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Reformas da Previdência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Comprometimento dos Fundos de Pensão</a:t>
            </a: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EUROPA: REAÇÃO DA CLASSE TRABALHADORA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charset="0"/>
                <a:cs typeface="Tahoma" charset="0"/>
              </a:rPr>
              <a:t>GREVE GERAL</a:t>
            </a:r>
          </a:p>
        </p:txBody>
      </p:sp>
      <p:pic>
        <p:nvPicPr>
          <p:cNvPr id="10957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Grécia                            Irlanda	                      França</a:t>
            </a:r>
          </a:p>
        </p:txBody>
      </p:sp>
      <p:sp>
        <p:nvSpPr>
          <p:cNvPr id="111618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Portugal                          Inglaterra	                   Espanha</a:t>
            </a:r>
          </a:p>
        </p:txBody>
      </p:sp>
      <p:sp>
        <p:nvSpPr>
          <p:cNvPr id="111619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Atual – EUROPA</a:t>
            </a:r>
          </a:p>
          <a:p>
            <a:pPr algn="ctr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charset="0"/>
                <a:cs typeface="Tahoma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(FMI, CE, Governos e Bancos)</a:t>
            </a:r>
          </a:p>
        </p:txBody>
      </p:sp>
      <p:pic>
        <p:nvPicPr>
          <p:cNvPr id="111620" name="Pictur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REAÇÕES POPULARES </a:t>
            </a:r>
            <a:r>
              <a:rPr lang="en-US" sz="2800">
                <a:solidFill>
                  <a:srgbClr val="92D050"/>
                </a:solidFill>
                <a:latin typeface="Tahoma" charset="0"/>
                <a:ea typeface="MS PGothic" charset="0"/>
              </a:rPr>
              <a:t>–</a:t>
            </a: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 Auditoria Cidadã na Europa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GRÉCIA: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Mobilização social e criação de comissão para auditar a dívida pública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IRLANDA: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Criada comissão popular de auditoria da dívida 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ISLÂNDIA:</a:t>
            </a:r>
            <a:r>
              <a:rPr lang="pt-BR" sz="2800" b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Referendo eleitoral decide não pagar dívida feita para salvar bancos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PORTUGAL: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Criada comissão: Iniciativa para Auditoria Cidadã à Dívida </a:t>
            </a:r>
            <a:r>
              <a:rPr lang="en-US" b="0">
                <a:solidFill>
                  <a:srgbClr val="FFFFFF"/>
                </a:solidFill>
                <a:latin typeface="Tahoma" charset="0"/>
                <a:ea typeface="MS PGothic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 IAC</a:t>
            </a:r>
          </a:p>
          <a:p>
            <a:pPr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FRANÇA: 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Diversos núcleos </a:t>
            </a:r>
            <a:r>
              <a:rPr lang="en-US" b="0">
                <a:solidFill>
                  <a:srgbClr val="FFFFFF"/>
                </a:solidFill>
                <a:latin typeface="Tahoma" charset="0"/>
                <a:ea typeface="MS PGothic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cerca de 50 - debatendo a criação de comitês locais para iniciar auditoria cidadã</a:t>
            </a:r>
          </a:p>
          <a:p>
            <a:pPr algn="ctr">
              <a:spcBef>
                <a:spcPts val="24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Debates na Bélgica, Itália, Espanha entre outros</a:t>
            </a: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560388" y="285750"/>
            <a:ext cx="93456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Discurso de Autoridades: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“RISCO DE CONTÁGIO” DA CRISE EUROPÉIA ATUAL PARA PAÍSES EM DESENVOLVIMENTO: “aumento dos canais de contágio”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Fundos de Pensão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 Soberano </a:t>
            </a:r>
          </a:p>
          <a:p>
            <a:pPr algn="ctr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Ambiente adverso à criação de Fundos de Pensão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O grave problema das contas do País não é a Previdência: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charset="0"/>
                <a:cs typeface="Tahoma" charset="0"/>
              </a:rPr>
              <a:t>DÍVIDA BRASILEIRA SUPERA R$3 TRILHÕES OU 78% DO PIB</a:t>
            </a:r>
          </a:p>
        </p:txBody>
      </p:sp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473075"/>
            <a:ext cx="10209213" cy="461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 dirty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dirty="0" smtClean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sz="2800" dirty="0" err="1" smtClean="0">
                <a:solidFill>
                  <a:srgbClr val="92D050"/>
                </a:solidFill>
                <a:latin typeface="Tahoma" charset="0"/>
              </a:rPr>
              <a:t>estino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 preferido dos derivativos: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FUNDOS DE PENSÃO</a:t>
            </a:r>
            <a:endParaRPr lang="pt-BR" sz="2800" b="0" dirty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	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Art. 44 da Resolução 3792/2009, do Conselho Monetário Nacional, sobre os investimentos das EFPC (Entidades Fechadas de Previdência Complementar):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 i="1" dirty="0">
                <a:solidFill>
                  <a:srgbClr val="92D050"/>
                </a:solidFill>
                <a:latin typeface="Tahoma" charset="0"/>
              </a:rPr>
              <a:t>“A EFPC pode realizar operações com derivativos...</a:t>
            </a:r>
            <a:r>
              <a:rPr lang="pt-BR" b="0" i="1" dirty="0" smtClean="0">
                <a:solidFill>
                  <a:srgbClr val="92D050"/>
                </a:solidFill>
                <a:latin typeface="Tahoma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02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19418</TotalTime>
  <Words>2796</Words>
  <Application>Microsoft Office PowerPoint</Application>
  <PresentationFormat>Papel A4 (210 x 297 mm)</PresentationFormat>
  <Paragraphs>657</Paragraphs>
  <Slides>48</Slides>
  <Notes>40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0" baseType="lpstr">
      <vt:lpstr>Pulso</vt:lpstr>
      <vt:lpstr>\\localhost\Users\marialuciafattorelli\Documents\Mini-curso\Document1!OLE_LINK1</vt:lpstr>
      <vt:lpstr>Apresentação do PowerPoint</vt:lpstr>
      <vt:lpstr>Apresentação do PowerPoint</vt:lpstr>
      <vt:lpstr>Apresentação do PowerPoint</vt:lpstr>
      <vt:lpstr>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 Geral da União – Gastos Selecionados (R$ milhões)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1384</cp:revision>
  <cp:lastPrinted>2008-11-20T19:12:03Z</cp:lastPrinted>
  <dcterms:created xsi:type="dcterms:W3CDTF">2001-11-19T18:24:28Z</dcterms:created>
  <dcterms:modified xsi:type="dcterms:W3CDTF">2012-05-27T22:57:41Z</dcterms:modified>
</cp:coreProperties>
</file>