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26"/>
  </p:notesMasterIdLst>
  <p:handoutMasterIdLst>
    <p:handoutMasterId r:id="rId27"/>
  </p:handoutMasterIdLst>
  <p:sldIdLst>
    <p:sldId id="693" r:id="rId2"/>
    <p:sldId id="877" r:id="rId3"/>
    <p:sldId id="1093" r:id="rId4"/>
    <p:sldId id="953" r:id="rId5"/>
    <p:sldId id="1029" r:id="rId6"/>
    <p:sldId id="1089" r:id="rId7"/>
    <p:sldId id="925" r:id="rId8"/>
    <p:sldId id="982" r:id="rId9"/>
    <p:sldId id="1085" r:id="rId10"/>
    <p:sldId id="1024" r:id="rId11"/>
    <p:sldId id="1031" r:id="rId12"/>
    <p:sldId id="977" r:id="rId13"/>
    <p:sldId id="963" r:id="rId14"/>
    <p:sldId id="1023" r:id="rId15"/>
    <p:sldId id="1066" r:id="rId16"/>
    <p:sldId id="1025" r:id="rId17"/>
    <p:sldId id="964" r:id="rId18"/>
    <p:sldId id="1022" r:id="rId19"/>
    <p:sldId id="1026" r:id="rId20"/>
    <p:sldId id="1091" r:id="rId21"/>
    <p:sldId id="797" r:id="rId22"/>
    <p:sldId id="1090" r:id="rId23"/>
    <p:sldId id="1092" r:id="rId24"/>
    <p:sldId id="958" r:id="rId25"/>
  </p:sldIdLst>
  <p:sldSz cx="9906000" cy="6858000" type="A4"/>
  <p:notesSz cx="6858000" cy="9710738"/>
  <p:defaultTextStyle>
    <a:defPPr>
      <a:defRPr lang="en-US"/>
    </a:defPPr>
    <a:lvl1pPr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1pPr>
    <a:lvl2pPr marL="4572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2pPr>
    <a:lvl3pPr marL="9144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3pPr>
    <a:lvl4pPr marL="13716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4pPr>
    <a:lvl5pPr marL="18288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5pPr>
    <a:lvl6pPr marL="2286000" algn="l" defTabSz="914400" rtl="0" eaLnBrk="1" latinLnBrk="0" hangingPunct="1">
      <a:defRPr sz="2400" b="1" kern="1200">
        <a:solidFill>
          <a:srgbClr val="FF0000"/>
        </a:solidFill>
        <a:latin typeface="Times New Roman" pitchFamily="18" charset="0"/>
        <a:ea typeface="MS PGothic" pitchFamily="34" charset="-128"/>
        <a:cs typeface="+mn-cs"/>
      </a:defRPr>
    </a:lvl6pPr>
    <a:lvl7pPr marL="2743200" algn="l" defTabSz="914400" rtl="0" eaLnBrk="1" latinLnBrk="0" hangingPunct="1">
      <a:defRPr sz="2400" b="1" kern="1200">
        <a:solidFill>
          <a:srgbClr val="FF0000"/>
        </a:solidFill>
        <a:latin typeface="Times New Roman" pitchFamily="18" charset="0"/>
        <a:ea typeface="MS PGothic" pitchFamily="34" charset="-128"/>
        <a:cs typeface="+mn-cs"/>
      </a:defRPr>
    </a:lvl7pPr>
    <a:lvl8pPr marL="3200400" algn="l" defTabSz="914400" rtl="0" eaLnBrk="1" latinLnBrk="0" hangingPunct="1">
      <a:defRPr sz="2400" b="1" kern="1200">
        <a:solidFill>
          <a:srgbClr val="FF0000"/>
        </a:solidFill>
        <a:latin typeface="Times New Roman" pitchFamily="18" charset="0"/>
        <a:ea typeface="MS PGothic" pitchFamily="34" charset="-128"/>
        <a:cs typeface="+mn-cs"/>
      </a:defRPr>
    </a:lvl8pPr>
    <a:lvl9pPr marL="3657600" algn="l" defTabSz="914400" rtl="0" eaLnBrk="1" latinLnBrk="0" hangingPunct="1">
      <a:defRPr sz="2400" b="1" kern="1200">
        <a:solidFill>
          <a:srgbClr val="FF0000"/>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2D050"/>
    <a:srgbClr val="FFFFFF"/>
    <a:srgbClr val="334F15"/>
    <a:srgbClr val="FF0000"/>
    <a:srgbClr val="FFFF00"/>
    <a:srgbClr val="CC0000"/>
    <a:srgbClr val="0000FF"/>
    <a:srgbClr val="000099"/>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284" y="-384"/>
      </p:cViewPr>
      <p:guideLst>
        <p:guide orient="horz" pos="2544"/>
        <p:guide pos="3120"/>
      </p:guideLst>
    </p:cSldViewPr>
  </p:slideViewPr>
  <p:outlineViewPr>
    <p:cViewPr>
      <p:scale>
        <a:sx n="75" d="100"/>
        <a:sy n="75" d="100"/>
      </p:scale>
      <p:origin x="0" y="16740"/>
    </p:cViewPr>
  </p:outlineViewPr>
  <p:notesTextViewPr>
    <p:cViewPr>
      <p:scale>
        <a:sx n="100" d="100"/>
        <a:sy n="100" d="100"/>
      </p:scale>
      <p:origin x="0" y="0"/>
    </p:cViewPr>
  </p:notesTextViewPr>
  <p:sorterViewPr>
    <p:cViewPr>
      <p:scale>
        <a:sx n="102" d="100"/>
        <a:sy n="102" d="100"/>
      </p:scale>
      <p:origin x="0" y="0"/>
    </p:cViewPr>
  </p:sorterViewPr>
  <p:notesViewPr>
    <p:cSldViewPr>
      <p:cViewPr>
        <p:scale>
          <a:sx n="100" d="100"/>
          <a:sy n="100" d="100"/>
        </p:scale>
        <p:origin x="-864" y="1038"/>
      </p:cViewPr>
      <p:guideLst>
        <p:guide orient="horz" pos="3059"/>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3" name="Rectangle 3"/>
          <p:cNvSpPr>
            <a:spLocks noGrp="1" noChangeArrowheads="1"/>
          </p:cNvSpPr>
          <p:nvPr>
            <p:ph type="dt" sz="quarter"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4" name="Rectangle 4"/>
          <p:cNvSpPr>
            <a:spLocks noGrp="1" noChangeArrowheads="1"/>
          </p:cNvSpPr>
          <p:nvPr>
            <p:ph type="ftr" sz="quarter" idx="2"/>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5" name="Rectangle 5"/>
          <p:cNvSpPr>
            <a:spLocks noGrp="1" noChangeArrowheads="1"/>
          </p:cNvSpPr>
          <p:nvPr>
            <p:ph type="sldNum" sz="quarter" idx="3"/>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cs typeface="Arial" pitchFamily="34" charset="0"/>
              </a:defRPr>
            </a:lvl1pPr>
          </a:lstStyle>
          <a:p>
            <a:pPr>
              <a:defRPr/>
            </a:pPr>
            <a:fld id="{FE6E47F7-AB22-4A59-A594-1BD47C10CFB5}"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5539" name="Rectangle 3"/>
          <p:cNvSpPr>
            <a:spLocks noGrp="1" noChangeArrowheads="1"/>
          </p:cNvSpPr>
          <p:nvPr>
            <p:ph type="dt"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27652" name="Rectangle 4"/>
          <p:cNvSpPr>
            <a:spLocks noGrp="1" noRot="1" noChangeAspect="1" noChangeArrowheads="1" noTextEdit="1"/>
          </p:cNvSpPr>
          <p:nvPr>
            <p:ph type="sldImg" idx="2"/>
          </p:nvPr>
        </p:nvSpPr>
        <p:spPr bwMode="auto">
          <a:xfrm>
            <a:off x="800100" y="728663"/>
            <a:ext cx="5257800" cy="3641725"/>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14400" y="4611688"/>
            <a:ext cx="5029200" cy="4370387"/>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5542" name="Rectangle 6"/>
          <p:cNvSpPr>
            <a:spLocks noGrp="1" noChangeArrowheads="1"/>
          </p:cNvSpPr>
          <p:nvPr>
            <p:ph type="ftr" sz="quarter" idx="4"/>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5543" name="Rectangle 7"/>
          <p:cNvSpPr>
            <a:spLocks noGrp="1" noChangeArrowheads="1"/>
          </p:cNvSpPr>
          <p:nvPr>
            <p:ph type="sldNum" sz="quarter" idx="5"/>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cs typeface="Arial" pitchFamily="34" charset="0"/>
              </a:defRPr>
            </a:lvl1pPr>
          </a:lstStyle>
          <a:p>
            <a:pPr>
              <a:defRPr/>
            </a:pPr>
            <a:fld id="{736B1B23-430D-4EAA-8898-58A89D1BC08D}"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Imagem de Slide 1"/>
          <p:cNvSpPr>
            <a:spLocks noGrp="1" noRot="1" noChangeAspect="1" noTextEdit="1"/>
          </p:cNvSpPr>
          <p:nvPr>
            <p:ph type="sldImg"/>
          </p:nvPr>
        </p:nvSpPr>
        <p:spPr>
          <a:ln/>
        </p:spPr>
      </p:sp>
      <p:sp>
        <p:nvSpPr>
          <p:cNvPr id="28675" name="Espaço Reservado para Número de Slide 3"/>
          <p:cNvSpPr>
            <a:spLocks noGrp="1"/>
          </p:cNvSpPr>
          <p:nvPr>
            <p:ph type="sldNum" sz="quarter" idx="5"/>
          </p:nvPr>
        </p:nvSpPr>
        <p:spPr>
          <a:noFill/>
          <a:ln w="9525"/>
        </p:spPr>
        <p:txBody>
          <a:bodyPr/>
          <a:lstStyle/>
          <a:p>
            <a:fld id="{DA11A781-8123-4F36-9F38-EC6F6E449227}" type="slidenum">
              <a:rPr lang="pt-BR">
                <a:cs typeface="Arial" charset="0"/>
              </a:rPr>
              <a:pPr/>
              <a:t>1</a:t>
            </a:fld>
            <a:endParaRPr lang="pt-B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altLang="en-US" sz="1200" i="1">
                <a:solidFill>
                  <a:schemeClr val="tx1"/>
                </a:solidFill>
              </a:rPr>
              <a:t>“</a:t>
            </a:r>
            <a:r>
              <a:rPr lang="pt-BR" sz="1200" i="1">
                <a:solidFill>
                  <a:schemeClr val="tx1"/>
                </a:solidFill>
              </a:rPr>
              <a:t>Sr. Correa parece ser incorruptível (...) gasto público cresceu 71% em 2008, resultado de investimentos em escolas e hospitais</a:t>
            </a:r>
            <a:r>
              <a:rPr lang="pt-BR" altLang="en-US" sz="1200" i="1">
                <a:solidFill>
                  <a:schemeClr val="tx1"/>
                </a:solidFill>
              </a:rPr>
              <a:t>”</a:t>
            </a:r>
            <a:endParaRPr lang="pt-BR" sz="1200" i="1">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altLang="en-US" sz="1200" i="1">
                <a:solidFill>
                  <a:schemeClr val="tx1"/>
                </a:solidFill>
              </a:rPr>
              <a:t>“</a:t>
            </a:r>
            <a:r>
              <a:rPr lang="pt-BR" sz="1200" i="1">
                <a:solidFill>
                  <a:schemeClr val="tx1"/>
                </a:solidFill>
              </a:rPr>
              <a:t>Sr. Correa parece ser incorruptível (...) gasto público cresceu 71% em 2008, resultado de investimentos em escolas e hospitais</a:t>
            </a:r>
            <a:r>
              <a:rPr lang="pt-BR" altLang="en-US" sz="1200" i="1">
                <a:solidFill>
                  <a:schemeClr val="tx1"/>
                </a:solidFill>
              </a:rPr>
              <a:t>”</a:t>
            </a:r>
            <a:endParaRPr lang="pt-BR" sz="1200" i="1">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altLang="en-US" sz="1200" i="1">
                <a:solidFill>
                  <a:schemeClr val="tx1"/>
                </a:solidFill>
              </a:rPr>
              <a:t>“</a:t>
            </a:r>
            <a:r>
              <a:rPr lang="pt-BR" sz="1200" i="1">
                <a:solidFill>
                  <a:schemeClr val="tx1"/>
                </a:solidFill>
              </a:rPr>
              <a:t>Sr. Correa parece ser incorruptível (...) gasto público cresceu 71% em 2008, resultado de investimentos em escolas e hospitais</a:t>
            </a:r>
            <a:r>
              <a:rPr lang="pt-BR" altLang="en-US" sz="1200" i="1">
                <a:solidFill>
                  <a:schemeClr val="tx1"/>
                </a:solidFill>
              </a:rPr>
              <a:t>”</a:t>
            </a:r>
            <a:endParaRPr lang="pt-BR" sz="1200" i="1">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altLang="en-US" sz="1200" i="1">
                <a:solidFill>
                  <a:schemeClr val="tx1"/>
                </a:solidFill>
              </a:rPr>
              <a:t>“</a:t>
            </a:r>
            <a:r>
              <a:rPr lang="pt-BR" sz="1200" i="1">
                <a:solidFill>
                  <a:schemeClr val="tx1"/>
                </a:solidFill>
              </a:rPr>
              <a:t>Sr. Correa parece ser incorruptível (...) gasto público cresceu 71% em 2008, resultado de investimentos em escolas e hospitais</a:t>
            </a:r>
            <a:r>
              <a:rPr lang="pt-BR" altLang="en-US" sz="1200" i="1">
                <a:solidFill>
                  <a:schemeClr val="tx1"/>
                </a:solidFill>
              </a:rPr>
              <a:t>”</a:t>
            </a:r>
            <a:endParaRPr lang="pt-BR" sz="1200" i="1">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altLang="en-US" sz="1200" i="1">
                <a:solidFill>
                  <a:schemeClr val="tx1"/>
                </a:solidFill>
              </a:rPr>
              <a:t>“</a:t>
            </a:r>
            <a:r>
              <a:rPr lang="pt-BR" sz="1200" i="1">
                <a:solidFill>
                  <a:schemeClr val="tx1"/>
                </a:solidFill>
              </a:rPr>
              <a:t>Sr. Correa parece ser incorruptível (...) gasto público cresceu 71% em 2008, resultado de investimentos em escolas e hospitais</a:t>
            </a:r>
            <a:r>
              <a:rPr lang="pt-BR" altLang="en-US" sz="1200" i="1">
                <a:solidFill>
                  <a:schemeClr val="tx1"/>
                </a:solidFill>
              </a:rPr>
              <a:t>”</a:t>
            </a:r>
            <a:endParaRPr lang="pt-BR" sz="1200" i="1">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altLang="en-US" sz="1200" i="1">
                <a:solidFill>
                  <a:schemeClr val="tx1"/>
                </a:solidFill>
              </a:rPr>
              <a:t>“</a:t>
            </a:r>
            <a:r>
              <a:rPr lang="pt-BR" sz="1200" i="1">
                <a:solidFill>
                  <a:schemeClr val="tx1"/>
                </a:solidFill>
              </a:rPr>
              <a:t>Sr. Correa parece ser incorruptível (...) gasto público cresceu 71% em 2008, resultado de investimentos em escolas e hospitais</a:t>
            </a:r>
            <a:r>
              <a:rPr lang="pt-BR" altLang="en-US" sz="1200" i="1">
                <a:solidFill>
                  <a:schemeClr val="tx1"/>
                </a:solidFill>
              </a:rPr>
              <a:t>”</a:t>
            </a:r>
            <a:endParaRPr lang="pt-BR" sz="1200" i="1">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a:ln/>
        </p:spPr>
      </p:sp>
      <p:sp>
        <p:nvSpPr>
          <p:cNvPr id="44035" name="Espaço Reservado para Anotações 2"/>
          <p:cNvSpPr>
            <a:spLocks noGrp="1"/>
          </p:cNvSpPr>
          <p:nvPr>
            <p:ph type="body" idx="1"/>
          </p:nvPr>
        </p:nvSpPr>
        <p:spPr>
          <a:noFill/>
          <a:ln w="9525"/>
        </p:spPr>
        <p:txBody>
          <a:bodyPr/>
          <a:lstStyle/>
          <a:p>
            <a:endParaRPr lang="pt-BR" smtClean="0"/>
          </a:p>
        </p:txBody>
      </p:sp>
      <p:sp>
        <p:nvSpPr>
          <p:cNvPr id="44036" name="Espaço Reservado para Número de Slide 3"/>
          <p:cNvSpPr>
            <a:spLocks noGrp="1"/>
          </p:cNvSpPr>
          <p:nvPr>
            <p:ph type="sldNum" sz="quarter" idx="5"/>
          </p:nvPr>
        </p:nvSpPr>
        <p:spPr>
          <a:noFill/>
          <a:ln w="9525"/>
        </p:spPr>
        <p:txBody>
          <a:bodyPr/>
          <a:lstStyle/>
          <a:p>
            <a:fld id="{3720F1AD-2055-4570-AECC-175DA7697FC0}" type="slidenum">
              <a:rPr lang="pt-BR">
                <a:cs typeface="Arial" charset="0"/>
              </a:rPr>
              <a:pPr/>
              <a:t>21</a:t>
            </a:fld>
            <a:endParaRPr lang="pt-BR">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altLang="en-US" sz="1200" i="1">
                <a:solidFill>
                  <a:schemeClr val="tx1"/>
                </a:solidFill>
              </a:rPr>
              <a:t>“</a:t>
            </a:r>
            <a:r>
              <a:rPr lang="pt-BR" sz="1200" i="1">
                <a:solidFill>
                  <a:schemeClr val="tx1"/>
                </a:solidFill>
              </a:rPr>
              <a:t>Sr. Correa parece ser incorruptível (...) gasto público cresceu 71% em 2008, resultado de investimentos em escolas e hospitais</a:t>
            </a:r>
            <a:r>
              <a:rPr lang="pt-BR" altLang="en-US" sz="1200" i="1">
                <a:solidFill>
                  <a:schemeClr val="tx1"/>
                </a:solidFill>
              </a:rPr>
              <a:t>”</a:t>
            </a:r>
            <a:endParaRPr lang="pt-BR" sz="1200" i="1">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p:cNvSpPr>
            <a:spLocks noGrp="1" noRot="1" noChangeAspect="1" noTextEdit="1"/>
          </p:cNvSpPr>
          <p:nvPr>
            <p:ph type="sldImg"/>
          </p:nvPr>
        </p:nvSpPr>
        <p:spPr>
          <a:ln/>
        </p:spPr>
      </p:sp>
      <p:sp>
        <p:nvSpPr>
          <p:cNvPr id="46083" name="Espaço Reservado para Anotações 2"/>
          <p:cNvSpPr>
            <a:spLocks noGrp="1"/>
          </p:cNvSpPr>
          <p:nvPr>
            <p:ph type="body" idx="1"/>
          </p:nvPr>
        </p:nvSpPr>
        <p:spPr>
          <a:noFill/>
          <a:ln w="9525"/>
        </p:spPr>
        <p:txBody>
          <a:bodyPr/>
          <a:lstStyle/>
          <a:p>
            <a:endParaRPr lang="pt-BR" smtClean="0"/>
          </a:p>
        </p:txBody>
      </p:sp>
      <p:sp>
        <p:nvSpPr>
          <p:cNvPr id="46084" name="Espaço Reservado para Número de Slide 3"/>
          <p:cNvSpPr>
            <a:spLocks noGrp="1"/>
          </p:cNvSpPr>
          <p:nvPr>
            <p:ph type="sldNum" sz="quarter" idx="5"/>
          </p:nvPr>
        </p:nvSpPr>
        <p:spPr>
          <a:noFill/>
          <a:ln w="9525"/>
        </p:spPr>
        <p:txBody>
          <a:bodyPr/>
          <a:lstStyle/>
          <a:p>
            <a:fld id="{2F189056-80A8-4FDC-9CEF-57FA4BAFE9B1}" type="slidenum">
              <a:rPr lang="pt-BR">
                <a:cs typeface="Arial" charset="0"/>
              </a:rPr>
              <a:pPr/>
              <a:t>24</a:t>
            </a:fld>
            <a:endParaRPr lang="pt-B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altLang="en-US" sz="1200" i="1">
                <a:solidFill>
                  <a:schemeClr val="tx1"/>
                </a:solidFill>
              </a:rPr>
              <a:t>“</a:t>
            </a:r>
            <a:r>
              <a:rPr lang="pt-BR" sz="1200" i="1">
                <a:solidFill>
                  <a:schemeClr val="tx1"/>
                </a:solidFill>
              </a:rPr>
              <a:t>Sr. Correa parece ser incorruptível (...) gasto público cresceu 71% em 2008, resultado de investimentos em escolas e hospitais</a:t>
            </a:r>
            <a:r>
              <a:rPr lang="pt-BR" altLang="en-US" sz="1200" i="1">
                <a:solidFill>
                  <a:schemeClr val="tx1"/>
                </a:solidFill>
              </a:rPr>
              <a:t>”</a:t>
            </a:r>
            <a:endParaRPr lang="pt-BR" sz="1200" i="1">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altLang="en-US" sz="1200" i="1">
                <a:solidFill>
                  <a:schemeClr val="tx1"/>
                </a:solidFill>
              </a:rPr>
              <a:t>“</a:t>
            </a:r>
            <a:r>
              <a:rPr lang="pt-BR" sz="1200" i="1">
                <a:solidFill>
                  <a:schemeClr val="tx1"/>
                </a:solidFill>
              </a:rPr>
              <a:t>Sr. Correa parece ser incorruptível (...) gasto público cresceu 71% em 2008, resultado de investimentos em escolas e hospitais</a:t>
            </a:r>
            <a:r>
              <a:rPr lang="pt-BR" altLang="en-US" sz="1200" i="1">
                <a:solidFill>
                  <a:schemeClr val="tx1"/>
                </a:solidFill>
              </a:rPr>
              <a:t>”</a:t>
            </a:r>
            <a:endParaRPr lang="pt-BR" sz="1200" i="1">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CaixaDeTexto 3"/>
          <p:cNvSpPr txBox="1">
            <a:spLocks noChangeArrowheads="1"/>
          </p:cNvSpPr>
          <p:nvPr/>
        </p:nvSpPr>
        <p:spPr bwMode="auto">
          <a:xfrm>
            <a:off x="714375" y="4568825"/>
            <a:ext cx="5357813" cy="4062413"/>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altLang="en-US" sz="1200" i="1">
                <a:solidFill>
                  <a:schemeClr val="tx1"/>
                </a:solidFill>
              </a:rPr>
              <a:t>“</a:t>
            </a:r>
            <a:r>
              <a:rPr lang="pt-BR" altLang="ja-JP" sz="1200" i="1">
                <a:solidFill>
                  <a:schemeClr val="tx1"/>
                </a:solidFill>
              </a:rPr>
              <a:t>Sr. Correa parece ser incorruptível (...) gasto público cresceu 71% em 2008, resultado de investimentos em escolas e hospitais</a:t>
            </a:r>
            <a:r>
              <a:rPr lang="pt-BR" altLang="en-US" sz="1200" i="1">
                <a:solidFill>
                  <a:schemeClr val="tx1"/>
                </a:solidFill>
              </a:rPr>
              <a:t>”</a:t>
            </a:r>
            <a:endParaRPr lang="pt-BR" altLang="ja-JP" sz="1200" i="1">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altLang="en-US" sz="1200" i="1">
                <a:solidFill>
                  <a:schemeClr val="tx1"/>
                </a:solidFill>
              </a:rPr>
              <a:t>“</a:t>
            </a:r>
            <a:r>
              <a:rPr lang="pt-BR" sz="1200" i="1">
                <a:solidFill>
                  <a:schemeClr val="tx1"/>
                </a:solidFill>
              </a:rPr>
              <a:t>Sr. Correa parece ser incorruptível (...) gasto público cresceu 71% em 2008, resultado de investimentos em escolas e hospitais</a:t>
            </a:r>
            <a:r>
              <a:rPr lang="pt-BR" altLang="en-US" sz="1200" i="1">
                <a:solidFill>
                  <a:schemeClr val="tx1"/>
                </a:solidFill>
              </a:rPr>
              <a:t>”</a:t>
            </a:r>
            <a:endParaRPr lang="pt-BR" sz="1200" i="1">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altLang="en-US" sz="1200" i="1">
                <a:solidFill>
                  <a:schemeClr val="tx1"/>
                </a:solidFill>
              </a:rPr>
              <a:t>“</a:t>
            </a:r>
            <a:r>
              <a:rPr lang="pt-BR" sz="1200" i="1">
                <a:solidFill>
                  <a:schemeClr val="tx1"/>
                </a:solidFill>
              </a:rPr>
              <a:t>Sr. Correa parece ser incorruptível (...) gasto público cresceu 71% em 2008, resultado de investimentos em escolas e hospitais</a:t>
            </a:r>
            <a:r>
              <a:rPr lang="pt-BR" altLang="en-US" sz="1200" i="1">
                <a:solidFill>
                  <a:schemeClr val="tx1"/>
                </a:solidFill>
              </a:rPr>
              <a:t>”</a:t>
            </a:r>
            <a:endParaRPr lang="pt-BR" sz="1200" i="1">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altLang="en-US" sz="1200" i="1">
                <a:solidFill>
                  <a:schemeClr val="tx1"/>
                </a:solidFill>
              </a:rPr>
              <a:t>“</a:t>
            </a:r>
            <a:r>
              <a:rPr lang="pt-BR" sz="1200" i="1">
                <a:solidFill>
                  <a:schemeClr val="tx1"/>
                </a:solidFill>
              </a:rPr>
              <a:t>Sr. Correa parece ser incorruptível (...) gasto público cresceu 71% em 2008, resultado de investimentos em escolas e hospitais</a:t>
            </a:r>
            <a:r>
              <a:rPr lang="pt-BR" altLang="en-US" sz="1200" i="1">
                <a:solidFill>
                  <a:schemeClr val="tx1"/>
                </a:solidFill>
              </a:rPr>
              <a:t>”</a:t>
            </a:r>
            <a:endParaRPr lang="pt-BR" sz="1200" i="1">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altLang="en-US" sz="1200" i="1">
                <a:solidFill>
                  <a:schemeClr val="tx1"/>
                </a:solidFill>
              </a:rPr>
              <a:t>“</a:t>
            </a:r>
            <a:r>
              <a:rPr lang="pt-BR" sz="1200" i="1">
                <a:solidFill>
                  <a:schemeClr val="tx1"/>
                </a:solidFill>
              </a:rPr>
              <a:t>Sr. Correa parece ser incorruptível (...) gasto público cresceu 71% em 2008, resultado de investimentos em escolas e hospitais</a:t>
            </a:r>
            <a:r>
              <a:rPr lang="pt-BR" altLang="en-US" sz="1200" i="1">
                <a:solidFill>
                  <a:schemeClr val="tx1"/>
                </a:solidFill>
              </a:rPr>
              <a:t>”</a:t>
            </a:r>
            <a:endParaRPr lang="pt-BR" sz="1200" i="1">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altLang="en-US" sz="1200" i="1">
                <a:solidFill>
                  <a:schemeClr val="tx1"/>
                </a:solidFill>
              </a:rPr>
              <a:t>“</a:t>
            </a:r>
            <a:r>
              <a:rPr lang="pt-BR" sz="1200" i="1">
                <a:solidFill>
                  <a:schemeClr val="tx1"/>
                </a:solidFill>
              </a:rPr>
              <a:t>Sr. Correa parece ser incorruptível (...) gasto público cresceu 71% em 2008, resultado de investimentos em escolas e hospitais</a:t>
            </a:r>
            <a:r>
              <a:rPr lang="pt-BR" altLang="en-US" sz="1200" i="1">
                <a:solidFill>
                  <a:schemeClr val="tx1"/>
                </a:solidFill>
              </a:rPr>
              <a:t>”</a:t>
            </a:r>
            <a:endParaRPr lang="pt-BR" sz="1200" i="1">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26"/>
            <a:ext cx="8420100" cy="1470025"/>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95300" y="6356350"/>
            <a:ext cx="2311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01F5838-1E72-499C-9865-282335C85166}" type="datetimeFigureOut">
              <a:rPr lang="pt-BR"/>
              <a:pPr>
                <a:defRPr/>
              </a:pPr>
              <a:t>28/06/2012</a:t>
            </a:fld>
            <a:endParaRPr lang="pt-BR"/>
          </a:p>
        </p:txBody>
      </p:sp>
      <p:sp>
        <p:nvSpPr>
          <p:cNvPr id="5" name="Espaço Reservado para Rodapé 4"/>
          <p:cNvSpPr>
            <a:spLocks noGrp="1"/>
          </p:cNvSpPr>
          <p:nvPr>
            <p:ph type="ftr" sz="quarter" idx="11"/>
          </p:nvPr>
        </p:nvSpPr>
        <p:spPr>
          <a:xfrm>
            <a:off x="3384550" y="6356350"/>
            <a:ext cx="3136900" cy="365125"/>
          </a:xfrm>
          <a:prstGeom prst="rect">
            <a:avLst/>
          </a:prstGeom>
        </p:spPr>
        <p:txBody>
          <a:bodyPr/>
          <a:lstStyle>
            <a:lvl1pPr>
              <a:defRPr>
                <a:latin typeface="Times New Roman" charset="0"/>
                <a:ea typeface="MS PGothic" charset="0"/>
                <a:cs typeface="MS PGothic" charset="0"/>
              </a:defRPr>
            </a:lvl1pPr>
          </a:lstStyle>
          <a:p>
            <a:pPr>
              <a:defRPr/>
            </a:pPr>
            <a:endParaRPr lang="pt-BR"/>
          </a:p>
        </p:txBody>
      </p:sp>
      <p:sp>
        <p:nvSpPr>
          <p:cNvPr id="6" name="Espaço Reservado para Número de Slide 5"/>
          <p:cNvSpPr>
            <a:spLocks noGrp="1"/>
          </p:cNvSpPr>
          <p:nvPr>
            <p:ph type="sldNum" sz="quarter" idx="12"/>
          </p:nvPr>
        </p:nvSpPr>
        <p:spPr>
          <a:xfrm>
            <a:off x="7099300" y="6356350"/>
            <a:ext cx="2311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3673131-D5A4-4E2A-9EC4-0DDEDF1244BA}"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invGray">
          <a:xfrm>
            <a:off x="9542463" y="0"/>
            <a:ext cx="363537"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eaLnBrk="0" hangingPunct="0">
              <a:spcBef>
                <a:spcPct val="50000"/>
              </a:spcBef>
              <a:defRPr/>
            </a:pPr>
            <a:endParaRPr lang="pt-BR">
              <a:ea typeface="+mn-ea"/>
            </a:endParaRPr>
          </a:p>
        </p:txBody>
      </p:sp>
      <p:sp>
        <p:nvSpPr>
          <p:cNvPr id="1027" name="Freeform 8"/>
          <p:cNvSpPr>
            <a:spLocks/>
          </p:cNvSpPr>
          <p:nvPr/>
        </p:nvSpPr>
        <p:spPr bwMode="white">
          <a:xfrm>
            <a:off x="0" y="-20638"/>
            <a:ext cx="9906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8" name="Freeform 9"/>
          <p:cNvSpPr>
            <a:spLocks/>
          </p:cNvSpPr>
          <p:nvPr/>
        </p:nvSpPr>
        <p:spPr bwMode="white">
          <a:xfrm>
            <a:off x="0" y="-20638"/>
            <a:ext cx="90868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9" name="Freeform 10"/>
          <p:cNvSpPr>
            <a:spLocks/>
          </p:cNvSpPr>
          <p:nvPr/>
        </p:nvSpPr>
        <p:spPr bwMode="white">
          <a:xfrm>
            <a:off x="0" y="-20638"/>
            <a:ext cx="4959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p:spPr>
        <p:txBody>
          <a:bodyPr/>
          <a:lstStyle/>
          <a:p>
            <a:endParaRPr lang="es-EC"/>
          </a:p>
        </p:txBody>
      </p:sp>
      <p:sp>
        <p:nvSpPr>
          <p:cNvPr id="17" name="16 Rectángulo"/>
          <p:cNvSpPr/>
          <p:nvPr userDrawn="1"/>
        </p:nvSpPr>
        <p:spPr bwMode="auto">
          <a:xfrm>
            <a:off x="-15875" y="-65088"/>
            <a:ext cx="10239375" cy="7072313"/>
          </a:xfrm>
          <a:prstGeom prst="rect">
            <a:avLst/>
          </a:prstGeom>
          <a:solidFill>
            <a:schemeClr val="bg2">
              <a:lumMod val="85000"/>
              <a:lumOff val="15000"/>
            </a:schemeClr>
          </a:solidFill>
          <a:ln w="12700" cap="sq" cmpd="sng" algn="ctr">
            <a:solidFill>
              <a:schemeClr val="bg2"/>
            </a:solidFill>
            <a:prstDash val="solid"/>
            <a:round/>
            <a:headEnd type="none" w="med" len="med"/>
            <a:tailEnd type="none" w="med" len="med"/>
          </a:ln>
          <a:effectLst/>
        </p:spPr>
        <p:txBody>
          <a:bodyPr>
            <a:spAutoFit/>
          </a:bodyPr>
          <a:lstStyle/>
          <a:p>
            <a:pPr algn="ctr" eaLnBrk="0" hangingPunct="0">
              <a:spcBef>
                <a:spcPct val="50000"/>
              </a:spcBef>
              <a:defRPr/>
            </a:pPr>
            <a:endParaRPr lang="es-EC">
              <a:ea typeface="+mn-ea"/>
            </a:endParaRPr>
          </a:p>
        </p:txBody>
      </p:sp>
    </p:spTree>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17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gao.gov/products/GAO-11-696"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spiegel.de/international/europe/0,1518,676634,00.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0" y="0"/>
            <a:ext cx="9906000" cy="6986588"/>
          </a:xfrm>
          <a:prstGeom prst="rect">
            <a:avLst/>
          </a:prstGeom>
          <a:noFill/>
          <a:ln w="12700" cap="sq">
            <a:noFill/>
            <a:miter lim="800000"/>
            <a:headEnd type="none" w="sm" len="sm"/>
            <a:tailEnd type="none" w="sm" len="sm"/>
          </a:ln>
        </p:spPr>
        <p:txBody>
          <a:bodyPr>
            <a:spAutoFit/>
          </a:bodyPr>
          <a:lstStyle/>
          <a:p>
            <a:pPr algn="ctr" eaLnBrk="0" hangingPunct="0">
              <a:spcBef>
                <a:spcPct val="50000"/>
              </a:spcBef>
            </a:pPr>
            <a:endParaRPr lang="pt-BR" sz="3200">
              <a:solidFill>
                <a:srgbClr val="FFFF00"/>
              </a:solidFill>
            </a:endParaRPr>
          </a:p>
          <a:p>
            <a:pPr algn="ctr" eaLnBrk="0" hangingPunct="0">
              <a:spcBef>
                <a:spcPct val="50000"/>
              </a:spcBef>
            </a:pPr>
            <a:endParaRPr lang="pt-BR" sz="4400" i="1">
              <a:solidFill>
                <a:srgbClr val="FFFF00"/>
              </a:solidFill>
            </a:endParaRPr>
          </a:p>
          <a:p>
            <a:pPr algn="ctr" eaLnBrk="0" hangingPunct="0"/>
            <a:endParaRPr lang="pt-BR" sz="3000" b="0" i="1">
              <a:solidFill>
                <a:srgbClr val="FFFF00"/>
              </a:solidFill>
            </a:endParaRPr>
          </a:p>
          <a:p>
            <a:pPr algn="ctr" eaLnBrk="0" hangingPunct="0"/>
            <a:endParaRPr lang="pt-BR" sz="3000" b="0" i="1">
              <a:solidFill>
                <a:srgbClr val="FFFF00"/>
              </a:solidFill>
            </a:endParaRPr>
          </a:p>
          <a:p>
            <a:pPr algn="ctr" eaLnBrk="0" hangingPunct="0"/>
            <a:endParaRPr lang="pt-BR" sz="3000" b="0" i="1">
              <a:solidFill>
                <a:srgbClr val="FFFF00"/>
              </a:solidFill>
            </a:endParaRPr>
          </a:p>
          <a:p>
            <a:pPr algn="ctr" eaLnBrk="0" hangingPunct="0"/>
            <a:endParaRPr lang="pt-BR" sz="3000" b="0" i="1">
              <a:solidFill>
                <a:srgbClr val="FFFF00"/>
              </a:solidFill>
            </a:endParaRPr>
          </a:p>
          <a:p>
            <a:pPr algn="ctr" eaLnBrk="0" hangingPunct="0"/>
            <a:endParaRPr lang="pt-BR" sz="3000" b="0" i="1">
              <a:solidFill>
                <a:srgbClr val="FFFF00"/>
              </a:solidFill>
            </a:endParaRPr>
          </a:p>
          <a:p>
            <a:pPr algn="ctr" eaLnBrk="0" hangingPunct="0"/>
            <a:endParaRPr lang="pt-BR" sz="2700">
              <a:solidFill>
                <a:srgbClr val="FFFF00"/>
              </a:solidFill>
            </a:endParaRPr>
          </a:p>
          <a:p>
            <a:pPr algn="ctr" eaLnBrk="0" hangingPunct="0"/>
            <a:endParaRPr lang="pt-BR" sz="500" i="1">
              <a:solidFill>
                <a:schemeClr val="accent1"/>
              </a:solidFill>
            </a:endParaRPr>
          </a:p>
          <a:p>
            <a:pPr algn="ctr" eaLnBrk="0" hangingPunct="0"/>
            <a:endParaRPr lang="pt-BR" sz="500" i="1">
              <a:solidFill>
                <a:schemeClr val="accent1"/>
              </a:solidFill>
            </a:endParaRPr>
          </a:p>
          <a:p>
            <a:pPr algn="ctr" eaLnBrk="0" hangingPunct="0"/>
            <a:endParaRPr lang="pt-BR" sz="500" b="0" i="1">
              <a:solidFill>
                <a:srgbClr val="FFFFFF"/>
              </a:solidFill>
              <a:latin typeface="Verdana" pitchFamily="34" charset="0"/>
            </a:endParaRPr>
          </a:p>
          <a:p>
            <a:pPr algn="ctr" eaLnBrk="0" hangingPunct="0"/>
            <a:endParaRPr lang="pt-BR" b="0" i="1">
              <a:solidFill>
                <a:srgbClr val="FFFFFF"/>
              </a:solidFill>
              <a:latin typeface="Tahoma" pitchFamily="34" charset="0"/>
              <a:cs typeface="Tahoma" pitchFamily="34" charset="0"/>
            </a:endParaRPr>
          </a:p>
          <a:p>
            <a:pPr algn="ctr" eaLnBrk="0" hangingPunct="0"/>
            <a:r>
              <a:rPr lang="pt-BR" b="0" i="1">
                <a:solidFill>
                  <a:srgbClr val="FFFFFF"/>
                </a:solidFill>
                <a:latin typeface="Tahoma" pitchFamily="34" charset="0"/>
                <a:cs typeface="Tahoma" pitchFamily="34" charset="0"/>
              </a:rPr>
              <a:t>Maria Lucia Fattorelli</a:t>
            </a:r>
          </a:p>
          <a:p>
            <a:pPr algn="ctr" eaLnBrk="0" hangingPunct="0"/>
            <a:endParaRPr lang="pt-BR" b="0" i="1">
              <a:solidFill>
                <a:srgbClr val="FFFFFF"/>
              </a:solidFill>
              <a:latin typeface="Tahoma" pitchFamily="34" charset="0"/>
              <a:cs typeface="Tahoma" pitchFamily="34" charset="0"/>
            </a:endParaRPr>
          </a:p>
          <a:p>
            <a:pPr algn="ctr" eaLnBrk="0" hangingPunct="0"/>
            <a:endParaRPr lang="pt-BR" sz="1400" b="0">
              <a:solidFill>
                <a:srgbClr val="92D050"/>
              </a:solidFill>
              <a:latin typeface="Tahoma" pitchFamily="34" charset="0"/>
              <a:cs typeface="Tahoma" pitchFamily="34" charset="0"/>
            </a:endParaRPr>
          </a:p>
          <a:p>
            <a:pPr algn="ctr" eaLnBrk="0" hangingPunct="0"/>
            <a:r>
              <a:rPr lang="pt-BR" b="0">
                <a:solidFill>
                  <a:srgbClr val="92D050"/>
                </a:solidFill>
                <a:latin typeface="Tahoma" pitchFamily="34" charset="0"/>
                <a:cs typeface="Tahoma" pitchFamily="34" charset="0"/>
              </a:rPr>
              <a:t>Taller Internacional sobre los Avances de la Nueva Arquitectura Financiera Regional y  las Auditorías de la Deuda </a:t>
            </a:r>
          </a:p>
          <a:p>
            <a:pPr algn="ctr" eaLnBrk="0" hangingPunct="0"/>
            <a:r>
              <a:rPr lang="pt-BR" b="0">
                <a:solidFill>
                  <a:srgbClr val="92D050"/>
                </a:solidFill>
                <a:latin typeface="Tahoma" pitchFamily="34" charset="0"/>
                <a:cs typeface="Tahoma" pitchFamily="34" charset="0"/>
              </a:rPr>
              <a:t>Quito, 14 de febrero del 2012</a:t>
            </a:r>
          </a:p>
        </p:txBody>
      </p:sp>
      <p:pic>
        <p:nvPicPr>
          <p:cNvPr id="3075" name="Picture 3"/>
          <p:cNvPicPr>
            <a:picLocks noChangeAspect="1" noChangeArrowheads="1"/>
          </p:cNvPicPr>
          <p:nvPr/>
        </p:nvPicPr>
        <p:blipFill>
          <a:blip r:embed="rId3"/>
          <a:srcRect/>
          <a:stretch>
            <a:fillRect/>
          </a:stretch>
        </p:blipFill>
        <p:spPr bwMode="auto">
          <a:xfrm>
            <a:off x="344488" y="836613"/>
            <a:ext cx="3287712" cy="3511550"/>
          </a:xfrm>
          <a:prstGeom prst="rect">
            <a:avLst/>
          </a:prstGeom>
          <a:noFill/>
          <a:ln w="12700" cap="sq">
            <a:noFill/>
            <a:miter lim="800000"/>
            <a:headEnd/>
            <a:tailEnd/>
          </a:ln>
        </p:spPr>
      </p:pic>
      <p:sp>
        <p:nvSpPr>
          <p:cNvPr id="3076" name="CaixaDeTexto 3"/>
          <p:cNvSpPr txBox="1">
            <a:spLocks noChangeArrowheads="1"/>
          </p:cNvSpPr>
          <p:nvPr/>
        </p:nvSpPr>
        <p:spPr bwMode="auto">
          <a:xfrm>
            <a:off x="3873500" y="1500188"/>
            <a:ext cx="6032500" cy="2092325"/>
          </a:xfrm>
          <a:prstGeom prst="rect">
            <a:avLst/>
          </a:prstGeom>
          <a:noFill/>
          <a:ln w="9525">
            <a:noFill/>
            <a:miter lim="800000"/>
            <a:headEnd/>
            <a:tailEnd/>
          </a:ln>
        </p:spPr>
        <p:txBody>
          <a:bodyPr>
            <a:spAutoFit/>
          </a:bodyPr>
          <a:lstStyle/>
          <a:p>
            <a:pPr algn="ctr" eaLnBrk="0" hangingPunct="0">
              <a:spcBef>
                <a:spcPts val="600"/>
              </a:spcBef>
            </a:pPr>
            <a:r>
              <a:rPr lang="pt-BR" sz="4000" b="0">
                <a:solidFill>
                  <a:srgbClr val="FFFFFF"/>
                </a:solidFill>
                <a:latin typeface="Tahoma" pitchFamily="34" charset="0"/>
                <a:cs typeface="Tahoma" pitchFamily="34" charset="0"/>
              </a:rPr>
              <a:t>Avances de las </a:t>
            </a:r>
          </a:p>
          <a:p>
            <a:pPr algn="ctr" eaLnBrk="0" hangingPunct="0">
              <a:spcBef>
                <a:spcPts val="600"/>
              </a:spcBef>
            </a:pPr>
            <a:r>
              <a:rPr lang="pt-BR" sz="4000" b="0">
                <a:solidFill>
                  <a:srgbClr val="FFFFFF"/>
                </a:solidFill>
                <a:latin typeface="Tahoma" pitchFamily="34" charset="0"/>
                <a:cs typeface="Tahoma" pitchFamily="34" charset="0"/>
              </a:rPr>
              <a:t>Auditorías de la Deuda</a:t>
            </a:r>
          </a:p>
          <a:p>
            <a:pPr algn="ctr" eaLnBrk="0" hangingPunct="0">
              <a:spcBef>
                <a:spcPts val="600"/>
              </a:spcBef>
            </a:pPr>
            <a:r>
              <a:rPr lang="pt-BR" sz="4000" b="0">
                <a:solidFill>
                  <a:srgbClr val="FFFFFF"/>
                </a:solidFill>
                <a:latin typeface="Tahoma" pitchFamily="34" charset="0"/>
                <a:cs typeface="Tahoma" pitchFamily="34" charset="0"/>
              </a:rPr>
              <a:t>Pública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2051"/>
                                        </p:tgtEl>
                                        <p:attrNameLst>
                                          <p:attrName>style.visibility</p:attrName>
                                        </p:attrNameLst>
                                      </p:cBhvr>
                                      <p:to>
                                        <p:strVal val="visible"/>
                                      </p:to>
                                    </p:set>
                                    <p:animEffect transition="in" filter="dissolve">
                                      <p:cBhvr>
                                        <p:cTn id="7" dur="75"/>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38125" y="142875"/>
            <a:ext cx="9667875" cy="6665913"/>
          </a:xfrm>
          <a:prstGeom prst="rect">
            <a:avLst/>
          </a:prstGeom>
          <a:noFill/>
          <a:ln w="9525">
            <a:noFill/>
            <a:round/>
            <a:headEnd/>
            <a:tailEnd/>
          </a:ln>
        </p:spPr>
        <p:txBody>
          <a:bodyPr lIns="90000" tIns="46800" rIns="90000" bIns="46800">
            <a:spAutoFit/>
          </a:bodyPr>
          <a:lstStyle/>
          <a:p>
            <a:endParaRPr lang="pt-BR" sz="2000" b="0">
              <a:solidFill>
                <a:srgbClr val="FFFFFF"/>
              </a:solidFill>
              <a:latin typeface="Tahoma" pitchFamily="34" charset="0"/>
              <a:cs typeface="Tahoma" pitchFamily="34" charset="0"/>
            </a:endParaRPr>
          </a:p>
          <a:p>
            <a:pPr algn="ctr"/>
            <a:r>
              <a:rPr lang="pt-BR" sz="2000" b="0">
                <a:solidFill>
                  <a:srgbClr val="FFFFFF"/>
                </a:solidFill>
                <a:latin typeface="Tahoma" pitchFamily="34" charset="0"/>
                <a:cs typeface="Tahoma" pitchFamily="34" charset="0"/>
              </a:rPr>
              <a:t> </a:t>
            </a:r>
            <a:r>
              <a:rPr lang="pt-BR" sz="3200">
                <a:solidFill>
                  <a:srgbClr val="92D050"/>
                </a:solidFill>
                <a:latin typeface="Tahoma" pitchFamily="34" charset="0"/>
                <a:cs typeface="Tahoma" pitchFamily="34" charset="0"/>
              </a:rPr>
              <a:t>AUDITORIA DE LA DEUDA</a:t>
            </a:r>
          </a:p>
          <a:p>
            <a:endParaRPr lang="pt-BR" sz="2800">
              <a:solidFill>
                <a:srgbClr val="FFFFFF"/>
              </a:solidFill>
              <a:latin typeface="Tahoma" pitchFamily="34" charset="0"/>
              <a:cs typeface="Tahoma" pitchFamily="34" charset="0"/>
            </a:endParaRPr>
          </a:p>
          <a:p>
            <a:pPr algn="just">
              <a:buFont typeface="Arial" charset="0"/>
              <a:buChar char="•"/>
            </a:pPr>
            <a:r>
              <a:rPr lang="pt-BR" sz="2800">
                <a:solidFill>
                  <a:srgbClr val="FFFFFF"/>
                </a:solidFill>
                <a:latin typeface="Tahoma" pitchFamily="34" charset="0"/>
                <a:cs typeface="Tahoma" pitchFamily="34" charset="0"/>
              </a:rPr>
              <a:t>Instrumento que muestra la usurpación del </a:t>
            </a:r>
            <a:r>
              <a:rPr lang="pt-BR" altLang="en-US" sz="2800">
                <a:solidFill>
                  <a:srgbClr val="FFFFFF"/>
                </a:solidFill>
                <a:latin typeface="Tahoma" pitchFamily="34" charset="0"/>
                <a:cs typeface="Tahoma" pitchFamily="34" charset="0"/>
              </a:rPr>
              <a:t>“</a:t>
            </a:r>
            <a:r>
              <a:rPr lang="pt-BR" altLang="ja-JP" sz="2800">
                <a:solidFill>
                  <a:srgbClr val="FFFFFF"/>
                </a:solidFill>
                <a:latin typeface="Tahoma" pitchFamily="34" charset="0"/>
                <a:cs typeface="Tahoma" pitchFamily="34" charset="0"/>
              </a:rPr>
              <a:t>endeudamiento público</a:t>
            </a:r>
            <a:r>
              <a:rPr lang="pt-BR" altLang="en-US" sz="2800">
                <a:solidFill>
                  <a:srgbClr val="FFFFFF"/>
                </a:solidFill>
                <a:latin typeface="Tahoma" pitchFamily="34" charset="0"/>
                <a:cs typeface="Tahoma" pitchFamily="34" charset="0"/>
              </a:rPr>
              <a:t>”</a:t>
            </a:r>
            <a:r>
              <a:rPr lang="pt-BR" altLang="ja-JP" sz="2800">
                <a:solidFill>
                  <a:srgbClr val="FFFFFF"/>
                </a:solidFill>
                <a:latin typeface="Tahoma" pitchFamily="34" charset="0"/>
                <a:cs typeface="Tahoma" pitchFamily="34" charset="0"/>
              </a:rPr>
              <a:t> por el sistema bancario internacional</a:t>
            </a:r>
          </a:p>
          <a:p>
            <a:pPr algn="just">
              <a:buFont typeface="Arial" charset="0"/>
              <a:buChar char="•"/>
            </a:pPr>
            <a:endParaRPr lang="pt-BR" sz="300">
              <a:solidFill>
                <a:srgbClr val="FFFFFF"/>
              </a:solidFill>
              <a:latin typeface="Tahoma" pitchFamily="34" charset="0"/>
              <a:cs typeface="Tahoma" pitchFamily="34" charset="0"/>
            </a:endParaRPr>
          </a:p>
          <a:p>
            <a:pPr algn="just">
              <a:buFont typeface="Arial" charset="0"/>
              <a:buChar char="•"/>
            </a:pPr>
            <a:endParaRPr lang="pt-BR" sz="300">
              <a:solidFill>
                <a:srgbClr val="FFFFFF"/>
              </a:solidFill>
              <a:latin typeface="Tahoma" pitchFamily="34" charset="0"/>
              <a:cs typeface="Tahoma" pitchFamily="34" charset="0"/>
            </a:endParaRPr>
          </a:p>
          <a:p>
            <a:pPr algn="just">
              <a:buFont typeface="Arial" charset="0"/>
              <a:buChar char="•"/>
            </a:pPr>
            <a:endParaRPr lang="pt-BR" sz="300">
              <a:solidFill>
                <a:srgbClr val="FFFFFF"/>
              </a:solidFill>
              <a:latin typeface="Tahoma" pitchFamily="34" charset="0"/>
              <a:cs typeface="Tahoma" pitchFamily="34" charset="0"/>
            </a:endParaRPr>
          </a:p>
          <a:p>
            <a:pPr algn="just">
              <a:buFont typeface="Arial" charset="0"/>
              <a:buChar char="•"/>
            </a:pPr>
            <a:endParaRPr lang="pt-BR" sz="300">
              <a:solidFill>
                <a:srgbClr val="FFFFFF"/>
              </a:solidFill>
              <a:latin typeface="Tahoma" pitchFamily="34" charset="0"/>
              <a:cs typeface="Tahoma" pitchFamily="34" charset="0"/>
            </a:endParaRPr>
          </a:p>
          <a:p>
            <a:pPr marL="1143000" lvl="2" indent="-228600" algn="just" eaLnBrk="0" hangingPunct="0"/>
            <a:r>
              <a:rPr lang="es-EC" sz="2800" b="0">
                <a:solidFill>
                  <a:srgbClr val="92D050"/>
                </a:solidFill>
                <a:latin typeface="Tahoma" pitchFamily="34" charset="0"/>
                <a:cs typeface="Tahoma" pitchFamily="34" charset="0"/>
              </a:rPr>
              <a:t> Conformación de holdings, políticas contables equivocadas, capitalizaciones de papel, transacciones cruzadas en empresas del holding, utilidades no efectivas, empresas vinculadas</a:t>
            </a:r>
          </a:p>
          <a:p>
            <a:pPr marL="1143000" lvl="2" indent="-228600" algn="just" eaLnBrk="0" hangingPunct="0"/>
            <a:endParaRPr lang="es-EC" sz="600" b="0">
              <a:solidFill>
                <a:srgbClr val="92D050"/>
              </a:solidFill>
              <a:latin typeface="Tahoma" pitchFamily="34" charset="0"/>
              <a:cs typeface="Tahoma" pitchFamily="34" charset="0"/>
            </a:endParaRPr>
          </a:p>
          <a:p>
            <a:pPr marL="1143000" lvl="2" indent="-228600" algn="just" eaLnBrk="0" hangingPunct="0"/>
            <a:endParaRPr lang="es-EC" sz="600" b="0">
              <a:solidFill>
                <a:srgbClr val="92D050"/>
              </a:solidFill>
              <a:latin typeface="Tahoma" pitchFamily="34" charset="0"/>
              <a:cs typeface="Tahoma" pitchFamily="34" charset="0"/>
            </a:endParaRPr>
          </a:p>
          <a:p>
            <a:pPr marL="1143000" lvl="2" indent="-228600" algn="ctr" eaLnBrk="0" hangingPunct="0"/>
            <a:r>
              <a:rPr lang="es-EC" sz="2800">
                <a:solidFill>
                  <a:srgbClr val="FFFFFF"/>
                </a:solidFill>
                <a:latin typeface="Tahoma" pitchFamily="34" charset="0"/>
                <a:cs typeface="Tahoma" pitchFamily="34" charset="0"/>
              </a:rPr>
              <a:t>G20: </a:t>
            </a:r>
            <a:r>
              <a:rPr lang="es-EC" sz="2800" b="0">
                <a:solidFill>
                  <a:srgbClr val="FFFFFF"/>
                </a:solidFill>
                <a:latin typeface="Tahoma" pitchFamily="34" charset="0"/>
                <a:cs typeface="Tahoma" pitchFamily="34" charset="0"/>
              </a:rPr>
              <a:t>grupo de trabajo sobre el</a:t>
            </a:r>
          </a:p>
          <a:p>
            <a:pPr marL="1143000" lvl="2" indent="-228600" algn="ctr" eaLnBrk="0" hangingPunct="0"/>
            <a:r>
              <a:rPr lang="es-EC" sz="2800">
                <a:solidFill>
                  <a:srgbClr val="FFFFFF"/>
                </a:solidFill>
                <a:latin typeface="Tahoma" pitchFamily="34" charset="0"/>
                <a:cs typeface="Tahoma" pitchFamily="34" charset="0"/>
              </a:rPr>
              <a:t> SISTEMA BANCÁRIO PARALELO</a:t>
            </a:r>
          </a:p>
          <a:p>
            <a:pPr marL="1143000" lvl="2" indent="-228600" algn="ctr" eaLnBrk="0" hangingPunct="0"/>
            <a:endParaRPr lang="es-EC" sz="600" b="0">
              <a:solidFill>
                <a:srgbClr val="92D050"/>
              </a:solidFill>
              <a:latin typeface="Tahoma" pitchFamily="34" charset="0"/>
              <a:cs typeface="Tahoma" pitchFamily="34" charset="0"/>
            </a:endParaRPr>
          </a:p>
          <a:p>
            <a:pPr marL="1143000" lvl="2" indent="-228600" algn="ctr" eaLnBrk="0" hangingPunct="0"/>
            <a:endParaRPr lang="es-EC" sz="600" b="0">
              <a:solidFill>
                <a:srgbClr val="92D050"/>
              </a:solidFill>
              <a:latin typeface="Tahoma" pitchFamily="34" charset="0"/>
              <a:cs typeface="Tahoma" pitchFamily="34" charset="0"/>
            </a:endParaRPr>
          </a:p>
          <a:p>
            <a:pPr marL="1143000" lvl="2" indent="-228600" algn="ctr" eaLnBrk="0" hangingPunct="0"/>
            <a:endParaRPr lang="es-EC" sz="600" b="0">
              <a:solidFill>
                <a:srgbClr val="92D050"/>
              </a:solidFill>
              <a:latin typeface="Tahoma" pitchFamily="34" charset="0"/>
              <a:cs typeface="Tahoma" pitchFamily="34" charset="0"/>
            </a:endParaRPr>
          </a:p>
          <a:p>
            <a:pPr marL="1143000" lvl="2" indent="-228600" algn="ctr" eaLnBrk="0" hangingPunct="0"/>
            <a:r>
              <a:rPr lang="es-EC" sz="2800" b="0">
                <a:solidFill>
                  <a:srgbClr val="92D050"/>
                </a:solidFill>
                <a:latin typeface="Tahoma" pitchFamily="34" charset="0"/>
                <a:cs typeface="Tahoma" pitchFamily="34" charset="0"/>
              </a:rPr>
              <a:t>Transferencias netas de recursos hacia el sistema bancario internacional</a:t>
            </a:r>
            <a:endParaRPr lang="pt-BR" sz="2800" b="0">
              <a:solidFill>
                <a:srgbClr val="92D050"/>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04850" y="-1588"/>
            <a:ext cx="9201150" cy="7312026"/>
          </a:xfrm>
          <a:prstGeom prst="rect">
            <a:avLst/>
          </a:prstGeom>
          <a:noFill/>
          <a:ln w="9525">
            <a:noFill/>
            <a:round/>
            <a:headEnd/>
            <a:tailEnd/>
          </a:ln>
        </p:spPr>
        <p:txBody>
          <a:bodyPr lIns="90000" tIns="46800" rIns="90000" bIns="46800">
            <a:spAutoFit/>
          </a:bodyPr>
          <a:lstStyle/>
          <a:p>
            <a:pPr algn="ctr" defTabSz="449263" eaLnBrk="0" hangingPunct="0">
              <a:lnSpc>
                <a:spcPct val="90000"/>
              </a:lnSpc>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AUDITORIA INÉDITA: </a:t>
            </a:r>
            <a:r>
              <a:rPr lang="pt-BR" b="0">
                <a:solidFill>
                  <a:srgbClr val="92D050"/>
                </a:solidFill>
                <a:latin typeface="Tahoma" pitchFamily="34" charset="0"/>
                <a:cs typeface="Tahoma" pitchFamily="34" charset="0"/>
              </a:rPr>
              <a:t>Departamento de Contabilidad Gubernamental de los EUA reveló en 2011 que US$ 16 trillones fueron secretamente repassados por el Banco Central de los Estados Unidos – FED, Federal Reserve Bank - para bancos y corporaciones </a:t>
            </a:r>
            <a:r>
              <a:rPr lang="en-US" sz="1200" u="sng">
                <a:solidFill>
                  <a:srgbClr val="FEA022"/>
                </a:solidFill>
                <a:latin typeface="Tahoma" pitchFamily="34" charset="0"/>
                <a:cs typeface="Tahoma" pitchFamily="34" charset="0"/>
              </a:rPr>
              <a:t>www.unelected.org/audit-of-the-federal-reserve-reveals-16-trillion-in-secret-bailouts</a:t>
            </a:r>
            <a:r>
              <a:rPr lang="pt-BR" b="0">
                <a:solidFill>
                  <a:srgbClr val="92D050"/>
                </a:solidFill>
                <a:latin typeface="Tahoma" pitchFamily="34" charset="0"/>
                <a:cs typeface="Tahoma" pitchFamily="34" charset="0"/>
              </a:rPr>
              <a:t> </a:t>
            </a:r>
          </a:p>
          <a:p>
            <a:pPr algn="ctr" defTabSz="449263" eaLnBrk="0" hangingPunct="0">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a:solidFill>
                  <a:srgbClr val="FFFFFF"/>
                </a:solidFill>
                <a:latin typeface="Tahoma" pitchFamily="34" charset="0"/>
                <a:cs typeface="Tahoma" pitchFamily="34" charset="0"/>
              </a:rPr>
              <a:t>Citigroup: $2.5 trillion ($2,500,000,000,000)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Morgan Stanley: $2.04 trillion ($2,040,000,000,000)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Merrill Lynch: $1.949 trillion ($1,949,000,000,000)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Bank of America: $1.344 trillion ($1,344,000,000,000)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Barclays PLC (United Kingdom): $868 billion ($868,000,000,000)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Bear Sterns: $853 billion ($853,000,000,000)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Goldman Sachs: $814 billion ($814,000,000,000)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Royal Bank of Scotland (UK): $541 billion ($541,000,000,000)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JP Morgan Chase: $391 billion ($391,000,000,000)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Deutsche Bank (Germany): $354 billion ($354,000,000,000)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UBS (Switzerland): $287 billion ($287,000,000,000)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Credit Suisse (Switzerland): $262 billion ($262,000,000,000)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Lehman Brothers: $183 billion ($183,000,000,000)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Bank of Scotland (United Kingdom): $181 billion ($181,000,000,000)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BNP Paribas (France): $175 billion ($175,000,000,000)</a:t>
            </a:r>
          </a:p>
          <a:p>
            <a:pPr algn="ctr" defTabSz="449263" eaLnBrk="0" hangingPunct="0">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u="sng">
                <a:solidFill>
                  <a:srgbClr val="FFFFFF"/>
                </a:solidFill>
                <a:latin typeface="Tahoma" pitchFamily="34" charset="0"/>
                <a:cs typeface="Tahoma" pitchFamily="34" charset="0"/>
                <a:hlinkClick r:id="rId3"/>
              </a:rPr>
              <a:t>http://www.gao.gov/products/GAO-11-696</a:t>
            </a:r>
            <a:r>
              <a:rPr lang="en-US" sz="2000" b="0">
                <a:solidFill>
                  <a:srgbClr val="FFFFFF"/>
                </a:solidFill>
                <a:latin typeface="Tahoma" pitchFamily="34" charset="0"/>
                <a:cs typeface="Tahoma" pitchFamily="34" charset="0"/>
              </a:rPr>
              <a:t/>
            </a:r>
            <a:br>
              <a:rPr lang="en-US" sz="2000" b="0">
                <a:solidFill>
                  <a:srgbClr val="FFFFFF"/>
                </a:solidFill>
                <a:latin typeface="Tahoma" pitchFamily="34" charset="0"/>
                <a:cs typeface="Tahoma" pitchFamily="34" charset="0"/>
              </a:rPr>
            </a:br>
            <a:endParaRPr lang="pt-BR" sz="2000" b="0">
              <a:solidFill>
                <a:srgbClr val="FFFFFF"/>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38125" y="142875"/>
            <a:ext cx="9667875" cy="6764338"/>
          </a:xfrm>
          <a:prstGeom prst="rect">
            <a:avLst/>
          </a:prstGeom>
          <a:noFill/>
          <a:ln w="9525">
            <a:noFill/>
            <a:round/>
            <a:headEnd/>
            <a:tailEnd/>
          </a:ln>
        </p:spPr>
        <p:txBody>
          <a:bodyPr lIns="90000" tIns="46800" rIns="90000" bIns="46800">
            <a:spAutoFit/>
          </a:bodyPr>
          <a:lstStyle/>
          <a:p>
            <a:endParaRPr lang="pt-BR" sz="2000" b="0">
              <a:solidFill>
                <a:srgbClr val="FFFFFF"/>
              </a:solidFill>
              <a:latin typeface="Tahoma" pitchFamily="34" charset="0"/>
              <a:cs typeface="Tahoma" pitchFamily="34" charset="0"/>
            </a:endParaRPr>
          </a:p>
          <a:p>
            <a:pPr algn="ctr"/>
            <a:r>
              <a:rPr lang="pt-BR" sz="3200" b="0">
                <a:solidFill>
                  <a:srgbClr val="FFFFFF"/>
                </a:solidFill>
                <a:latin typeface="Tahoma" pitchFamily="34" charset="0"/>
                <a:cs typeface="Tahoma" pitchFamily="34" charset="0"/>
              </a:rPr>
              <a:t> </a:t>
            </a:r>
            <a:r>
              <a:rPr lang="pt-BR" sz="3200">
                <a:solidFill>
                  <a:srgbClr val="92D050"/>
                </a:solidFill>
                <a:latin typeface="Tahoma" pitchFamily="34" charset="0"/>
                <a:cs typeface="Tahoma" pitchFamily="34" charset="0"/>
              </a:rPr>
              <a:t>AUDITORIA DE LA DEUDA</a:t>
            </a:r>
          </a:p>
          <a:p>
            <a:pPr algn="ctr"/>
            <a:endParaRPr lang="pt-BR">
              <a:solidFill>
                <a:srgbClr val="92D050"/>
              </a:solidFill>
              <a:latin typeface="Tahoma" pitchFamily="34" charset="0"/>
              <a:cs typeface="Tahoma" pitchFamily="34" charset="0"/>
            </a:endParaRPr>
          </a:p>
          <a:p>
            <a:endParaRPr lang="pt-BR" sz="500">
              <a:solidFill>
                <a:srgbClr val="92D050"/>
              </a:solidFill>
              <a:latin typeface="Tahoma" pitchFamily="34" charset="0"/>
              <a:cs typeface="Tahoma" pitchFamily="34" charset="0"/>
            </a:endParaRPr>
          </a:p>
          <a:p>
            <a:r>
              <a:rPr lang="pt-BR" sz="2800">
                <a:solidFill>
                  <a:srgbClr val="92D050"/>
                </a:solidFill>
                <a:latin typeface="Tahoma" pitchFamily="34" charset="0"/>
                <a:cs typeface="Tahoma" pitchFamily="34" charset="0"/>
              </a:rPr>
              <a:t>Instrumento técnico, pero no solamente contable</a:t>
            </a:r>
          </a:p>
          <a:p>
            <a:endParaRPr lang="pt-BR" sz="2800">
              <a:solidFill>
                <a:srgbClr val="92D050"/>
              </a:solidFill>
              <a:latin typeface="Tahoma" pitchFamily="34" charset="0"/>
              <a:cs typeface="Tahoma" pitchFamily="34" charset="0"/>
            </a:endParaRPr>
          </a:p>
          <a:p>
            <a:pPr algn="just">
              <a:spcBef>
                <a:spcPct val="20000"/>
              </a:spcBef>
              <a:buFont typeface="Arial" charset="0"/>
              <a:buChar char="•"/>
            </a:pPr>
            <a:r>
              <a:rPr lang="pt-BR" sz="2800" b="0">
                <a:solidFill>
                  <a:srgbClr val="FFFFFF"/>
                </a:solidFill>
                <a:latin typeface="Tahoma" pitchFamily="34" charset="0"/>
                <a:cs typeface="Tahoma" pitchFamily="34" charset="0"/>
              </a:rPr>
              <a:t> Permite determinar los mecanismos que generan el endeudamiento </a:t>
            </a:r>
            <a:r>
              <a:rPr lang="pt-BR" altLang="en-US" sz="2800" b="0">
                <a:solidFill>
                  <a:srgbClr val="FFFFFF"/>
                </a:solidFill>
                <a:latin typeface="Tahoma" pitchFamily="34" charset="0"/>
                <a:cs typeface="Tahoma" pitchFamily="34" charset="0"/>
              </a:rPr>
              <a:t>“</a:t>
            </a:r>
            <a:r>
              <a:rPr lang="pt-BR" sz="2800" b="0">
                <a:solidFill>
                  <a:srgbClr val="FFFFFF"/>
                </a:solidFill>
                <a:latin typeface="Tahoma" pitchFamily="34" charset="0"/>
                <a:cs typeface="Tahoma" pitchFamily="34" charset="0"/>
              </a:rPr>
              <a:t>público</a:t>
            </a:r>
            <a:r>
              <a:rPr lang="pt-BR" altLang="en-US" sz="2800" b="0">
                <a:solidFill>
                  <a:srgbClr val="FFFFFF"/>
                </a:solidFill>
                <a:latin typeface="Tahoma" pitchFamily="34" charset="0"/>
                <a:cs typeface="Tahoma" pitchFamily="34" charset="0"/>
              </a:rPr>
              <a:t>”</a:t>
            </a:r>
            <a:endParaRPr lang="pt-BR" sz="2800" b="0">
              <a:solidFill>
                <a:srgbClr val="FFFFFF"/>
              </a:solidFill>
              <a:latin typeface="Tahoma" pitchFamily="34" charset="0"/>
              <a:cs typeface="Tahoma" pitchFamily="34" charset="0"/>
            </a:endParaRPr>
          </a:p>
          <a:p>
            <a:pPr algn="just">
              <a:spcBef>
                <a:spcPct val="20000"/>
              </a:spcBef>
              <a:buFont typeface="Arial" charset="0"/>
              <a:buChar char="•"/>
            </a:pPr>
            <a:endParaRPr lang="pt-BR" sz="500" b="0">
              <a:solidFill>
                <a:srgbClr val="FFFFFF"/>
              </a:solidFill>
              <a:latin typeface="Tahoma" pitchFamily="34" charset="0"/>
              <a:cs typeface="Tahoma" pitchFamily="34" charset="0"/>
            </a:endParaRPr>
          </a:p>
          <a:p>
            <a:pPr marL="1200150" lvl="1" indent="-457200" algn="just">
              <a:spcBef>
                <a:spcPct val="20000"/>
              </a:spcBef>
              <a:buFont typeface="Arial" charset="0"/>
              <a:buChar char="•"/>
            </a:pPr>
            <a:r>
              <a:rPr lang="es-EC" sz="2600" b="0">
                <a:solidFill>
                  <a:srgbClr val="92D050"/>
                </a:solidFill>
                <a:latin typeface="Tahoma" pitchFamily="34" charset="0"/>
                <a:cs typeface="Arial" charset="0"/>
              </a:rPr>
              <a:t>Emisión de papeles de manera continuada </a:t>
            </a:r>
          </a:p>
          <a:p>
            <a:pPr marL="1200150" lvl="1" indent="-457200" algn="just">
              <a:spcBef>
                <a:spcPct val="20000"/>
              </a:spcBef>
              <a:buFont typeface="Arial" charset="0"/>
              <a:buChar char="•"/>
            </a:pPr>
            <a:r>
              <a:rPr lang="es-EC" sz="2600" b="0">
                <a:solidFill>
                  <a:srgbClr val="92D050"/>
                </a:solidFill>
                <a:latin typeface="Tahoma" pitchFamily="34" charset="0"/>
                <a:cs typeface="Arial" charset="0"/>
              </a:rPr>
              <a:t>Transferencia de deudas privadas hacia el Banco Central</a:t>
            </a:r>
          </a:p>
          <a:p>
            <a:pPr marL="1200150" lvl="1" indent="-457200" algn="just">
              <a:spcBef>
                <a:spcPct val="20000"/>
              </a:spcBef>
              <a:buFont typeface="Arial" charset="0"/>
              <a:buChar char="•"/>
            </a:pPr>
            <a:r>
              <a:rPr lang="es-EC" sz="2600" b="0">
                <a:solidFill>
                  <a:srgbClr val="92D050"/>
                </a:solidFill>
                <a:latin typeface="Tahoma" pitchFamily="34" charset="0"/>
                <a:cs typeface="Arial" charset="0"/>
              </a:rPr>
              <a:t>Transformación de deudas nulas o prescriptas en bonos, que se renovan y reestructuran con nuevos bonos</a:t>
            </a:r>
          </a:p>
          <a:p>
            <a:pPr marL="1200150" lvl="1" indent="-457200" algn="just">
              <a:spcBef>
                <a:spcPct val="20000"/>
              </a:spcBef>
              <a:buFont typeface="Arial" charset="0"/>
              <a:buChar char="•"/>
            </a:pPr>
            <a:r>
              <a:rPr lang="es-EC" sz="2600" b="0">
                <a:solidFill>
                  <a:srgbClr val="92D050"/>
                </a:solidFill>
                <a:latin typeface="Tahoma" pitchFamily="34" charset="0"/>
                <a:cs typeface="Arial" charset="0"/>
              </a:rPr>
              <a:t>Medidas adoptadas por el sector bancario, por ejemplo, la elevación unilateral de las tasas de interés a partir de 1979, luego de la excesiva oferta de préstamos a América Latina</a:t>
            </a:r>
            <a:endParaRPr lang="pt-BR" sz="2600" b="0">
              <a:solidFill>
                <a:srgbClr val="92D050"/>
              </a:solidFill>
              <a:latin typeface="Tahoma" pitchFamily="34"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523875" y="836613"/>
            <a:ext cx="9144000" cy="5521325"/>
          </a:xfrm>
          <a:prstGeom prst="rect">
            <a:avLst/>
          </a:prstGeom>
          <a:noFill/>
          <a:ln w="9525">
            <a:noFill/>
            <a:miter lim="800000"/>
            <a:headEnd/>
            <a:tailEnd/>
          </a:ln>
        </p:spPr>
      </p:pic>
      <p:sp>
        <p:nvSpPr>
          <p:cNvPr id="15363" name="TextBox 1"/>
          <p:cNvSpPr txBox="1">
            <a:spLocks noChangeArrowheads="1"/>
          </p:cNvSpPr>
          <p:nvPr/>
        </p:nvSpPr>
        <p:spPr bwMode="auto">
          <a:xfrm>
            <a:off x="0" y="260350"/>
            <a:ext cx="10209213" cy="492125"/>
          </a:xfrm>
          <a:prstGeom prst="rect">
            <a:avLst/>
          </a:prstGeom>
          <a:noFill/>
          <a:ln w="9525">
            <a:noFill/>
            <a:miter lim="800000"/>
            <a:headEnd/>
            <a:tailEnd/>
          </a:ln>
        </p:spPr>
        <p:txBody>
          <a:bodyPr>
            <a:spAutoFit/>
          </a:bodyPr>
          <a:lstStyle/>
          <a:p>
            <a:pPr algn="ctr"/>
            <a:r>
              <a:rPr lang="pt-BR" sz="2600">
                <a:solidFill>
                  <a:srgbClr val="92D050"/>
                </a:solidFill>
                <a:latin typeface="Tahoma" pitchFamily="34" charset="0"/>
                <a:cs typeface="Tahoma" pitchFamily="34" charset="0"/>
              </a:rPr>
              <a:t>Impacto de la elevación unilateral de las tasas de interés</a:t>
            </a:r>
            <a:endParaRPr lang="en-US" sz="26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38125" y="142875"/>
            <a:ext cx="9667875" cy="6051550"/>
          </a:xfrm>
          <a:prstGeom prst="rect">
            <a:avLst/>
          </a:prstGeom>
          <a:noFill/>
          <a:ln w="9525">
            <a:noFill/>
            <a:round/>
            <a:headEnd/>
            <a:tailEnd/>
          </a:ln>
        </p:spPr>
        <p:txBody>
          <a:bodyPr lIns="90000" tIns="46800" rIns="90000" bIns="46800">
            <a:spAutoFit/>
          </a:bodyPr>
          <a:lstStyle/>
          <a:p>
            <a:endParaRPr lang="pt-BR" sz="2000" b="0">
              <a:solidFill>
                <a:srgbClr val="FFFFFF"/>
              </a:solidFill>
              <a:latin typeface="Tahoma" pitchFamily="34" charset="0"/>
              <a:cs typeface="Tahoma" pitchFamily="34" charset="0"/>
            </a:endParaRPr>
          </a:p>
          <a:p>
            <a:pPr algn="ctr"/>
            <a:r>
              <a:rPr lang="pt-BR" sz="2000" b="0">
                <a:solidFill>
                  <a:srgbClr val="FFFFFF"/>
                </a:solidFill>
                <a:latin typeface="Tahoma" pitchFamily="34" charset="0"/>
                <a:cs typeface="Tahoma" pitchFamily="34" charset="0"/>
              </a:rPr>
              <a:t> </a:t>
            </a:r>
            <a:r>
              <a:rPr lang="pt-BR" sz="3200">
                <a:solidFill>
                  <a:srgbClr val="92D050"/>
                </a:solidFill>
                <a:latin typeface="Tahoma" pitchFamily="34" charset="0"/>
                <a:cs typeface="Tahoma" pitchFamily="34" charset="0"/>
              </a:rPr>
              <a:t>AUDITORIA DE LA DEUDA</a:t>
            </a:r>
          </a:p>
          <a:p>
            <a:endParaRPr lang="pt-BR" sz="2800">
              <a:solidFill>
                <a:srgbClr val="FFFFFF"/>
              </a:solidFill>
              <a:latin typeface="Tahoma" pitchFamily="34" charset="0"/>
              <a:cs typeface="Tahoma" pitchFamily="34" charset="0"/>
            </a:endParaRPr>
          </a:p>
          <a:p>
            <a:pPr algn="just">
              <a:buFont typeface="Arial" charset="0"/>
              <a:buChar char="•"/>
            </a:pPr>
            <a:r>
              <a:rPr lang="pt-BR" sz="2800">
                <a:solidFill>
                  <a:srgbClr val="FFFFFF"/>
                </a:solidFill>
                <a:latin typeface="Tahoma" pitchFamily="34" charset="0"/>
                <a:cs typeface="Tahoma" pitchFamily="34" charset="0"/>
              </a:rPr>
              <a:t>Instrumento que determina </a:t>
            </a:r>
            <a:r>
              <a:rPr lang="en-US" sz="2800">
                <a:solidFill>
                  <a:srgbClr val="FFFFFF"/>
                </a:solidFill>
                <a:latin typeface="Tahoma" pitchFamily="34" charset="0"/>
                <a:cs typeface="Tahoma" pitchFamily="34" charset="0"/>
              </a:rPr>
              <a:t>los motivos</a:t>
            </a:r>
            <a:r>
              <a:rPr lang="es-EC" sz="2800">
                <a:solidFill>
                  <a:srgbClr val="FFFFFF"/>
                </a:solidFill>
                <a:latin typeface="Tahoma" pitchFamily="34" charset="0"/>
                <a:cs typeface="Tahoma" pitchFamily="34" charset="0"/>
              </a:rPr>
              <a:t> del  crecimiento inmesurable de la deuda </a:t>
            </a:r>
          </a:p>
          <a:p>
            <a:pPr algn="just">
              <a:lnSpc>
                <a:spcPct val="120000"/>
              </a:lnSpc>
              <a:buFont typeface="Arial" charset="0"/>
              <a:buChar char="•"/>
            </a:pPr>
            <a:endParaRPr lang="pt-BR" sz="2800">
              <a:solidFill>
                <a:srgbClr val="FFFFFF"/>
              </a:solidFill>
              <a:latin typeface="Tahoma" pitchFamily="34" charset="0"/>
              <a:cs typeface="Tahoma" pitchFamily="34" charset="0"/>
            </a:endParaRPr>
          </a:p>
          <a:p>
            <a:pPr marL="1371600" lvl="2" indent="-457200" algn="just" eaLnBrk="0" hangingPunct="0">
              <a:lnSpc>
                <a:spcPct val="120000"/>
              </a:lnSpc>
              <a:buFont typeface="Arial" charset="0"/>
              <a:buChar char="•"/>
            </a:pPr>
            <a:r>
              <a:rPr lang="es-EC" sz="2600" b="0">
                <a:solidFill>
                  <a:srgbClr val="92D050"/>
                </a:solidFill>
                <a:latin typeface="Tahoma" pitchFamily="34" charset="0"/>
                <a:cs typeface="Tahoma" pitchFamily="34" charset="0"/>
              </a:rPr>
              <a:t>Oferta de capitales por instituciones bancarias</a:t>
            </a:r>
          </a:p>
          <a:p>
            <a:pPr marL="1371600" lvl="2" indent="-457200" algn="just" eaLnBrk="0" hangingPunct="0">
              <a:lnSpc>
                <a:spcPct val="120000"/>
              </a:lnSpc>
              <a:buFont typeface="Arial" charset="0"/>
              <a:buChar char="•"/>
            </a:pPr>
            <a:r>
              <a:rPr lang="es-EC" sz="2600" b="0">
                <a:solidFill>
                  <a:srgbClr val="92D050"/>
                </a:solidFill>
                <a:latin typeface="Tahoma" pitchFamily="34" charset="0"/>
                <a:cs typeface="Tahoma" pitchFamily="34" charset="0"/>
              </a:rPr>
              <a:t>Refinanciaciones en condiciones onerosas</a:t>
            </a:r>
          </a:p>
          <a:p>
            <a:pPr marL="1371600" lvl="2" indent="-457200" algn="just" eaLnBrk="0" hangingPunct="0">
              <a:lnSpc>
                <a:spcPct val="120000"/>
              </a:lnSpc>
              <a:buFont typeface="Arial" charset="0"/>
              <a:buChar char="•"/>
            </a:pPr>
            <a:r>
              <a:rPr lang="es-EC" sz="2600" b="0">
                <a:solidFill>
                  <a:srgbClr val="92D050"/>
                </a:solidFill>
                <a:latin typeface="Tahoma" pitchFamily="34" charset="0"/>
                <a:cs typeface="Tahoma" pitchFamily="34" charset="0"/>
              </a:rPr>
              <a:t>Capitalizacion de intereses, comisiones y otros gastos</a:t>
            </a:r>
          </a:p>
          <a:p>
            <a:pPr marL="1371600" lvl="2" indent="-457200" algn="just" eaLnBrk="0" hangingPunct="0">
              <a:lnSpc>
                <a:spcPct val="120000"/>
              </a:lnSpc>
              <a:buFont typeface="Arial" charset="0"/>
              <a:buChar char="•"/>
            </a:pPr>
            <a:r>
              <a:rPr lang="es-EC" sz="2600" b="0">
                <a:solidFill>
                  <a:srgbClr val="92D050"/>
                </a:solidFill>
                <a:latin typeface="Tahoma" pitchFamily="34" charset="0"/>
                <a:cs typeface="Tahoma" pitchFamily="34" charset="0"/>
              </a:rPr>
              <a:t>Prepagos no necesarios</a:t>
            </a:r>
          </a:p>
          <a:p>
            <a:pPr marL="1371600" lvl="2" indent="-457200" algn="just" eaLnBrk="0" hangingPunct="0">
              <a:lnSpc>
                <a:spcPct val="120000"/>
              </a:lnSpc>
              <a:buFont typeface="Arial" charset="0"/>
              <a:buChar char="•"/>
            </a:pPr>
            <a:r>
              <a:rPr lang="es-EC" sz="2600" b="0">
                <a:solidFill>
                  <a:srgbClr val="92D050"/>
                </a:solidFill>
                <a:latin typeface="Tahoma" pitchFamily="34" charset="0"/>
                <a:cs typeface="Tahoma" pitchFamily="34" charset="0"/>
              </a:rPr>
              <a:t>Exigencia de garantias colaterales a traves de otros prestamos</a:t>
            </a:r>
          </a:p>
          <a:p>
            <a:pPr marL="1371600" lvl="2" indent="-457200" algn="just" eaLnBrk="0" hangingPunct="0">
              <a:lnSpc>
                <a:spcPct val="120000"/>
              </a:lnSpc>
              <a:buFont typeface="Arial" charset="0"/>
              <a:buChar char="•"/>
            </a:pPr>
            <a:r>
              <a:rPr lang="es-EC" sz="2600" u="sng">
                <a:solidFill>
                  <a:srgbClr val="92D050"/>
                </a:solidFill>
                <a:latin typeface="Tahoma" pitchFamily="34" charset="0"/>
                <a:cs typeface="Tahoma" pitchFamily="34" charset="0"/>
              </a:rPr>
              <a:t>Salvataje Bancario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1857375" y="263525"/>
            <a:ext cx="5973763" cy="6118225"/>
          </a:xfrm>
          <a:prstGeom prst="rect">
            <a:avLst/>
          </a:prstGeom>
          <a:noFill/>
          <a:ln w="9525">
            <a:noFill/>
            <a:miter lim="800000"/>
            <a:headEnd/>
            <a:tailEnd/>
          </a:ln>
        </p:spPr>
      </p:pic>
      <p:sp>
        <p:nvSpPr>
          <p:cNvPr id="17411" name="CaixaDeTexto 1"/>
          <p:cNvSpPr txBox="1">
            <a:spLocks noChangeArrowheads="1"/>
          </p:cNvSpPr>
          <p:nvPr/>
        </p:nvSpPr>
        <p:spPr bwMode="auto">
          <a:xfrm>
            <a:off x="849313" y="6381750"/>
            <a:ext cx="8280400" cy="338138"/>
          </a:xfrm>
          <a:prstGeom prst="rect">
            <a:avLst/>
          </a:prstGeom>
          <a:noFill/>
          <a:ln w="9525">
            <a:noFill/>
            <a:miter lim="800000"/>
            <a:headEnd/>
            <a:tailEnd/>
          </a:ln>
        </p:spPr>
        <p:txBody>
          <a:bodyPr>
            <a:spAutoFit/>
          </a:bodyPr>
          <a:lstStyle/>
          <a:p>
            <a:pPr algn="ctr"/>
            <a:r>
              <a:rPr lang="pt-BR" sz="1600">
                <a:latin typeface="Tahoma" pitchFamily="34" charset="0"/>
                <a:cs typeface="Tahoma" pitchFamily="34" charset="0"/>
                <a:hlinkClick r:id="rId4"/>
              </a:rPr>
              <a:t>http://www.spiegel.de/international/europe/0,1518,676634,00.html</a:t>
            </a:r>
            <a:r>
              <a:rPr lang="pt-BR" sz="1600">
                <a:latin typeface="Tahoma" pitchFamily="34" charset="0"/>
                <a:cs typeface="Tahoma" pitchFamily="34"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38125" y="142875"/>
            <a:ext cx="9667875" cy="6311900"/>
          </a:xfrm>
          <a:prstGeom prst="rect">
            <a:avLst/>
          </a:prstGeom>
          <a:noFill/>
          <a:ln w="9525">
            <a:noFill/>
            <a:round/>
            <a:headEnd/>
            <a:tailEnd/>
          </a:ln>
        </p:spPr>
        <p:txBody>
          <a:bodyPr lIns="90000" tIns="46800" rIns="90000" bIns="46800">
            <a:spAutoFit/>
          </a:bodyPr>
          <a:lstStyle/>
          <a:p>
            <a:pPr algn="ctr"/>
            <a:endParaRPr lang="pt-BR" sz="2000" b="0">
              <a:solidFill>
                <a:srgbClr val="FFFFFF"/>
              </a:solidFill>
              <a:latin typeface="Tahoma" pitchFamily="34" charset="0"/>
              <a:cs typeface="Tahoma" pitchFamily="34" charset="0"/>
            </a:endParaRPr>
          </a:p>
          <a:p>
            <a:pPr algn="ctr"/>
            <a:r>
              <a:rPr lang="pt-BR" sz="3200">
                <a:solidFill>
                  <a:srgbClr val="92D050"/>
                </a:solidFill>
                <a:latin typeface="Tahoma" pitchFamily="34" charset="0"/>
                <a:cs typeface="Tahoma" pitchFamily="34" charset="0"/>
              </a:rPr>
              <a:t>AUDITORIA EN ECUADOR y BRASIL: ORIGEN de la DEUDA localizada en procesos de</a:t>
            </a:r>
          </a:p>
          <a:p>
            <a:endParaRPr lang="pt-BR" sz="2800">
              <a:solidFill>
                <a:srgbClr val="FFFFFF"/>
              </a:solidFill>
              <a:latin typeface="Tahoma" pitchFamily="34" charset="0"/>
              <a:cs typeface="Tahoma" pitchFamily="34" charset="0"/>
            </a:endParaRPr>
          </a:p>
          <a:p>
            <a:pPr algn="ctr"/>
            <a:r>
              <a:rPr lang="pt-BR" sz="3200">
                <a:solidFill>
                  <a:srgbClr val="FFFFFF"/>
                </a:solidFill>
                <a:latin typeface="Tahoma" pitchFamily="34" charset="0"/>
                <a:cs typeface="Tahoma" pitchFamily="34" charset="0"/>
              </a:rPr>
              <a:t>SALVATAJE BANCÁRIO </a:t>
            </a:r>
          </a:p>
          <a:p>
            <a:pPr algn="just">
              <a:buFont typeface="Arial" charset="0"/>
              <a:buChar char="•"/>
            </a:pPr>
            <a:endParaRPr lang="pt-BR" sz="2600">
              <a:solidFill>
                <a:srgbClr val="FFFFFF"/>
              </a:solidFill>
              <a:latin typeface="Tahoma" pitchFamily="34" charset="0"/>
              <a:cs typeface="Tahoma" pitchFamily="34" charset="0"/>
            </a:endParaRPr>
          </a:p>
          <a:p>
            <a:pPr algn="just">
              <a:buFont typeface="Arial" charset="0"/>
              <a:buChar char="•"/>
            </a:pPr>
            <a:r>
              <a:rPr lang="pt-BR" sz="2600">
                <a:solidFill>
                  <a:srgbClr val="FFFFFF"/>
                </a:solidFill>
                <a:latin typeface="Tahoma" pitchFamily="34" charset="0"/>
                <a:cs typeface="Tahoma" pitchFamily="34" charset="0"/>
              </a:rPr>
              <a:t>Ecuador: desde años 80</a:t>
            </a:r>
          </a:p>
          <a:p>
            <a:pPr algn="just"/>
            <a:endParaRPr lang="pt-BR" sz="2600">
              <a:solidFill>
                <a:srgbClr val="FFFFFF"/>
              </a:solidFill>
              <a:latin typeface="Tahoma" pitchFamily="34" charset="0"/>
              <a:cs typeface="Tahoma" pitchFamily="34" charset="0"/>
            </a:endParaRPr>
          </a:p>
          <a:p>
            <a:pPr algn="just">
              <a:buFont typeface="Arial" charset="0"/>
              <a:buChar char="•"/>
            </a:pPr>
            <a:r>
              <a:rPr lang="pt-BR" sz="2600">
                <a:solidFill>
                  <a:srgbClr val="FFFFFF"/>
                </a:solidFill>
                <a:latin typeface="Tahoma" pitchFamily="34" charset="0"/>
                <a:cs typeface="Tahoma" pitchFamily="34" charset="0"/>
              </a:rPr>
              <a:t>Brasil: anõs 80 y 90</a:t>
            </a:r>
          </a:p>
          <a:p>
            <a:pPr marL="1200150" lvl="1" indent="-457200" algn="just">
              <a:buFont typeface="Arial" charset="0"/>
              <a:buChar char="•"/>
            </a:pPr>
            <a:r>
              <a:rPr lang="pt-BR" sz="2600">
                <a:solidFill>
                  <a:srgbClr val="FFFFFF"/>
                </a:solidFill>
                <a:latin typeface="Tahoma" pitchFamily="34" charset="0"/>
                <a:cs typeface="Arial" charset="0"/>
              </a:rPr>
              <a:t>PROER </a:t>
            </a:r>
          </a:p>
          <a:p>
            <a:pPr marL="1200150" lvl="1" indent="-457200" algn="just">
              <a:buFont typeface="Arial" charset="0"/>
              <a:buChar char="•"/>
            </a:pPr>
            <a:r>
              <a:rPr lang="pt-BR" sz="2600">
                <a:solidFill>
                  <a:srgbClr val="FFFFFF"/>
                </a:solidFill>
                <a:latin typeface="Tahoma" pitchFamily="34" charset="0"/>
                <a:cs typeface="Arial" charset="0"/>
              </a:rPr>
              <a:t>PROES</a:t>
            </a:r>
          </a:p>
          <a:p>
            <a:pPr marL="1200150" lvl="1" indent="-457200" algn="just">
              <a:buFont typeface="Arial" charset="0"/>
              <a:buChar char="•"/>
            </a:pPr>
            <a:r>
              <a:rPr lang="en-US" sz="2600">
                <a:solidFill>
                  <a:srgbClr val="FFFFFF"/>
                </a:solidFill>
                <a:latin typeface="Tahoma" pitchFamily="34" charset="0"/>
                <a:cs typeface="Arial" charset="0"/>
              </a:rPr>
              <a:t>Tasas de I</a:t>
            </a:r>
            <a:r>
              <a:rPr lang="pt-BR" sz="2600">
                <a:solidFill>
                  <a:srgbClr val="FFFFFF"/>
                </a:solidFill>
                <a:latin typeface="Tahoma" pitchFamily="34" charset="0"/>
                <a:cs typeface="Arial" charset="0"/>
              </a:rPr>
              <a:t>nterés más elevadas del mundo</a:t>
            </a:r>
          </a:p>
          <a:p>
            <a:pPr marL="1200150" lvl="1" indent="-457200" algn="just">
              <a:buFont typeface="Arial" charset="0"/>
              <a:buChar char="•"/>
            </a:pPr>
            <a:r>
              <a:rPr lang="pt-BR" sz="2600">
                <a:solidFill>
                  <a:srgbClr val="FFFFFF"/>
                </a:solidFill>
                <a:latin typeface="Tahoma" pitchFamily="34" charset="0"/>
                <a:cs typeface="Arial" charset="0"/>
              </a:rPr>
              <a:t>Retirada del </a:t>
            </a:r>
            <a:r>
              <a:rPr lang="pt-BR" altLang="en-US" sz="2600">
                <a:solidFill>
                  <a:srgbClr val="FFFFFF"/>
                </a:solidFill>
                <a:latin typeface="Tahoma" pitchFamily="34" charset="0"/>
                <a:cs typeface="Arial" charset="0"/>
              </a:rPr>
              <a:t>“</a:t>
            </a:r>
            <a:r>
              <a:rPr lang="pt-BR" altLang="ja-JP" sz="2600">
                <a:solidFill>
                  <a:srgbClr val="FFFFFF"/>
                </a:solidFill>
                <a:latin typeface="Tahoma" pitchFamily="34" charset="0"/>
                <a:cs typeface="Tahoma" pitchFamily="34" charset="0"/>
              </a:rPr>
              <a:t>exceso</a:t>
            </a:r>
            <a:r>
              <a:rPr lang="pt-BR" altLang="en-US" sz="2600">
                <a:solidFill>
                  <a:srgbClr val="FFFFFF"/>
                </a:solidFill>
                <a:latin typeface="Tahoma" pitchFamily="34" charset="0"/>
                <a:cs typeface="Tahoma" pitchFamily="34" charset="0"/>
              </a:rPr>
              <a:t>”</a:t>
            </a:r>
            <a:r>
              <a:rPr lang="pt-BR" altLang="ja-JP" sz="2600">
                <a:solidFill>
                  <a:srgbClr val="FFFFFF"/>
                </a:solidFill>
                <a:latin typeface="Tahoma" pitchFamily="34" charset="0"/>
                <a:cs typeface="Tahoma" pitchFamily="34" charset="0"/>
              </a:rPr>
              <a:t> de moneda en poder de la banca mediante entrega de títulos de deuda, mientras que no hay control de capitales</a:t>
            </a:r>
            <a:endParaRPr lang="pt-BR" sz="2600">
              <a:solidFill>
                <a:srgbClr val="FFFFFF"/>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523875" y="981075"/>
            <a:ext cx="9382125" cy="5448300"/>
          </a:xfrm>
          <a:prstGeom prst="rect">
            <a:avLst/>
          </a:prstGeom>
          <a:noFill/>
          <a:ln w="9525">
            <a:noFill/>
            <a:miter lim="800000"/>
            <a:headEnd/>
            <a:tailEnd/>
          </a:ln>
        </p:spPr>
      </p:pic>
      <p:sp>
        <p:nvSpPr>
          <p:cNvPr id="19459" name="TextBox 1"/>
          <p:cNvSpPr txBox="1">
            <a:spLocks noChangeArrowheads="1"/>
          </p:cNvSpPr>
          <p:nvPr/>
        </p:nvSpPr>
        <p:spPr bwMode="auto">
          <a:xfrm>
            <a:off x="415925" y="260350"/>
            <a:ext cx="9490075" cy="461963"/>
          </a:xfrm>
          <a:prstGeom prst="rect">
            <a:avLst/>
          </a:prstGeom>
          <a:noFill/>
          <a:ln w="9525">
            <a:noFill/>
            <a:miter lim="800000"/>
            <a:headEnd/>
            <a:tailEnd/>
          </a:ln>
        </p:spPr>
        <p:txBody>
          <a:bodyPr>
            <a:spAutoFit/>
          </a:bodyPr>
          <a:lstStyle/>
          <a:p>
            <a:r>
              <a:rPr lang="pt-BR">
                <a:solidFill>
                  <a:srgbClr val="92D050"/>
                </a:solidFill>
                <a:latin typeface="Tahoma" pitchFamily="34" charset="0"/>
                <a:cs typeface="Tahoma" pitchFamily="34" charset="0"/>
              </a:rPr>
              <a:t>Deuda con Banca Privada = transferencia neta de recursos</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38125" y="142875"/>
            <a:ext cx="9667875" cy="6065838"/>
          </a:xfrm>
          <a:prstGeom prst="rect">
            <a:avLst/>
          </a:prstGeom>
          <a:noFill/>
          <a:ln w="9525">
            <a:noFill/>
            <a:round/>
            <a:headEnd/>
            <a:tailEnd/>
          </a:ln>
        </p:spPr>
        <p:txBody>
          <a:bodyPr lIns="90000" tIns="46800" rIns="90000" bIns="46800">
            <a:spAutoFit/>
          </a:bodyPr>
          <a:lstStyle/>
          <a:p>
            <a:endParaRPr lang="pt-BR" sz="2000" b="0">
              <a:solidFill>
                <a:srgbClr val="FFFFFF"/>
              </a:solidFill>
              <a:latin typeface="Tahoma" pitchFamily="34" charset="0"/>
              <a:cs typeface="Tahoma" pitchFamily="34" charset="0"/>
            </a:endParaRPr>
          </a:p>
          <a:p>
            <a:pPr algn="ctr"/>
            <a:r>
              <a:rPr lang="pt-BR" b="0">
                <a:solidFill>
                  <a:srgbClr val="FFFFFF"/>
                </a:solidFill>
                <a:latin typeface="Tahoma" pitchFamily="34" charset="0"/>
                <a:cs typeface="Tahoma" pitchFamily="34" charset="0"/>
              </a:rPr>
              <a:t> </a:t>
            </a:r>
            <a:r>
              <a:rPr lang="pt-BR" sz="3200">
                <a:solidFill>
                  <a:srgbClr val="92D050"/>
                </a:solidFill>
                <a:latin typeface="Tahoma" pitchFamily="34" charset="0"/>
                <a:cs typeface="Tahoma" pitchFamily="34" charset="0"/>
              </a:rPr>
              <a:t>AUDITORIA DE LA DEUDA</a:t>
            </a:r>
          </a:p>
          <a:p>
            <a:endParaRPr lang="pt-BR">
              <a:solidFill>
                <a:srgbClr val="92D050"/>
              </a:solidFill>
              <a:latin typeface="Tahoma" pitchFamily="34" charset="0"/>
              <a:cs typeface="Tahoma" pitchFamily="34" charset="0"/>
            </a:endParaRPr>
          </a:p>
          <a:p>
            <a:pPr algn="ctr"/>
            <a:r>
              <a:rPr lang="pt-BR">
                <a:solidFill>
                  <a:srgbClr val="92D050"/>
                </a:solidFill>
                <a:latin typeface="Tahoma" pitchFamily="34" charset="0"/>
                <a:cs typeface="Tahoma" pitchFamily="34" charset="0"/>
              </a:rPr>
              <a:t>REVELA LA INSTRUMENTACIÓN JURÍDICA DEL ESTADO HACIA EL BENEFICIO DE LA BANCA PRIVADA</a:t>
            </a:r>
          </a:p>
          <a:p>
            <a:endParaRPr lang="pt-BR" b="0">
              <a:solidFill>
                <a:srgbClr val="FFFFFF"/>
              </a:solidFill>
              <a:latin typeface="Tahoma" pitchFamily="34" charset="0"/>
              <a:cs typeface="Tahoma" pitchFamily="34" charset="0"/>
            </a:endParaRPr>
          </a:p>
          <a:p>
            <a:pPr algn="just"/>
            <a:r>
              <a:rPr lang="pt-BR" b="0">
                <a:solidFill>
                  <a:srgbClr val="FFFFFF"/>
                </a:solidFill>
                <a:latin typeface="Tahoma" pitchFamily="34" charset="0"/>
                <a:cs typeface="Tahoma" pitchFamily="34" charset="0"/>
              </a:rPr>
              <a:t>Privilégios para el pago de deuda pública antes de cualquier otro gasto del Estado. Aparato legal implementado en casi todos países endeudados</a:t>
            </a:r>
          </a:p>
          <a:p>
            <a:pPr marL="742950" lvl="1" indent="-285750" algn="just"/>
            <a:r>
              <a:rPr lang="pt-BR" b="0">
                <a:solidFill>
                  <a:srgbClr val="FFFFFF"/>
                </a:solidFill>
                <a:latin typeface="Tahoma" pitchFamily="34" charset="0"/>
                <a:cs typeface="Arial" charset="0"/>
              </a:rPr>
              <a:t>Ej: LEY DE </a:t>
            </a:r>
            <a:r>
              <a:rPr lang="pt-BR" altLang="en-US" b="0">
                <a:solidFill>
                  <a:srgbClr val="FFFFFF"/>
                </a:solidFill>
                <a:latin typeface="Tahoma" pitchFamily="34" charset="0"/>
                <a:cs typeface="Arial" charset="0"/>
              </a:rPr>
              <a:t>“</a:t>
            </a:r>
            <a:r>
              <a:rPr lang="pt-BR" b="0">
                <a:solidFill>
                  <a:srgbClr val="FFFFFF"/>
                </a:solidFill>
                <a:latin typeface="Tahoma" pitchFamily="34" charset="0"/>
                <a:cs typeface="Arial" charset="0"/>
              </a:rPr>
              <a:t>RESPONSABILIDAD</a:t>
            </a:r>
            <a:r>
              <a:rPr lang="pt-BR" altLang="en-US" b="0">
                <a:solidFill>
                  <a:srgbClr val="FFFFFF"/>
                </a:solidFill>
                <a:latin typeface="Tahoma" pitchFamily="34" charset="0"/>
                <a:cs typeface="Arial" charset="0"/>
              </a:rPr>
              <a:t>”</a:t>
            </a:r>
            <a:r>
              <a:rPr lang="pt-BR" b="0">
                <a:solidFill>
                  <a:srgbClr val="FFFFFF"/>
                </a:solidFill>
                <a:latin typeface="Tahoma" pitchFamily="34" charset="0"/>
                <a:cs typeface="Arial" charset="0"/>
              </a:rPr>
              <a:t> FISCAL, que limita gastos sociales pero no establece límites para el costo de la política monetária. Privilegia los pagos financieros y castiga penalmente el gestor público que no obedece al privilégio de la deuda</a:t>
            </a:r>
          </a:p>
          <a:p>
            <a:endParaRPr lang="pt-BR" b="0">
              <a:solidFill>
                <a:srgbClr val="FFFFFF"/>
              </a:solidFill>
              <a:latin typeface="Tahoma" pitchFamily="34" charset="0"/>
              <a:cs typeface="Tahoma" pitchFamily="34" charset="0"/>
            </a:endParaRPr>
          </a:p>
          <a:p>
            <a:pPr algn="just"/>
            <a:r>
              <a:rPr lang="pt-BR" b="0">
                <a:solidFill>
                  <a:srgbClr val="FFFFFF"/>
                </a:solidFill>
                <a:latin typeface="Tahoma" pitchFamily="34" charset="0"/>
                <a:cs typeface="Tahoma" pitchFamily="34" charset="0"/>
              </a:rPr>
              <a:t>Privilégios Tributários para la banca privada y para los rentistas que especulan con bonos de deuda soberana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38125" y="142875"/>
            <a:ext cx="9899650" cy="6434138"/>
          </a:xfrm>
          <a:prstGeom prst="rect">
            <a:avLst/>
          </a:prstGeom>
          <a:noFill/>
          <a:ln w="9525">
            <a:noFill/>
            <a:round/>
            <a:headEnd/>
            <a:tailEnd/>
          </a:ln>
        </p:spPr>
        <p:txBody>
          <a:bodyPr lIns="90000" tIns="46800" rIns="90000" bIns="46800">
            <a:spAutoFit/>
          </a:bodyPr>
          <a:lstStyle/>
          <a:p>
            <a:endParaRPr lang="pt-BR" sz="2000" b="0">
              <a:solidFill>
                <a:srgbClr val="FFFFFF"/>
              </a:solidFill>
              <a:latin typeface="Tahoma" pitchFamily="34" charset="0"/>
              <a:cs typeface="Tahoma" pitchFamily="34" charset="0"/>
            </a:endParaRPr>
          </a:p>
          <a:p>
            <a:pPr algn="ctr"/>
            <a:r>
              <a:rPr lang="pt-BR" sz="3200" b="0">
                <a:solidFill>
                  <a:srgbClr val="FFFFFF"/>
                </a:solidFill>
                <a:latin typeface="Tahoma" pitchFamily="34" charset="0"/>
                <a:cs typeface="Tahoma" pitchFamily="34" charset="0"/>
              </a:rPr>
              <a:t> </a:t>
            </a:r>
            <a:r>
              <a:rPr lang="pt-BR" sz="3200">
                <a:solidFill>
                  <a:srgbClr val="92D050"/>
                </a:solidFill>
                <a:latin typeface="Tahoma" pitchFamily="34" charset="0"/>
                <a:cs typeface="Tahoma" pitchFamily="34" charset="0"/>
              </a:rPr>
              <a:t>AUDITORIA DE LA DEUDA</a:t>
            </a:r>
          </a:p>
          <a:p>
            <a:endParaRPr lang="pt-BR">
              <a:solidFill>
                <a:srgbClr val="92D050"/>
              </a:solidFill>
              <a:latin typeface="Tahoma" pitchFamily="34" charset="0"/>
              <a:cs typeface="Tahoma" pitchFamily="34" charset="0"/>
            </a:endParaRPr>
          </a:p>
          <a:p>
            <a:pPr algn="ctr"/>
            <a:r>
              <a:rPr lang="pt-BR">
                <a:solidFill>
                  <a:srgbClr val="92D050"/>
                </a:solidFill>
                <a:latin typeface="Tahoma" pitchFamily="34" charset="0"/>
                <a:cs typeface="Tahoma" pitchFamily="34" charset="0"/>
              </a:rPr>
              <a:t>REVELA LA INSTRUMENTACIÓN POLÍTICA DEL ESTADO HACIA EL BENEFICIO DE LA BANCA PRIVADA</a:t>
            </a:r>
          </a:p>
          <a:p>
            <a:endParaRPr lang="pt-BR" b="0">
              <a:solidFill>
                <a:srgbClr val="FFFFFF"/>
              </a:solidFill>
              <a:latin typeface="Tahoma" pitchFamily="34" charset="0"/>
              <a:cs typeface="Tahoma" pitchFamily="34" charset="0"/>
            </a:endParaRPr>
          </a:p>
          <a:p>
            <a:r>
              <a:rPr lang="pt-BR" b="0">
                <a:solidFill>
                  <a:srgbClr val="FFFFFF"/>
                </a:solidFill>
                <a:latin typeface="Tahoma" pitchFamily="34" charset="0"/>
                <a:cs typeface="Tahoma" pitchFamily="34" charset="0"/>
              </a:rPr>
              <a:t>DICTADURAS MILITARES EN AMÉRICA LATINA</a:t>
            </a:r>
          </a:p>
          <a:p>
            <a:pPr>
              <a:buFont typeface="Arial" charset="0"/>
              <a:buChar char="•"/>
            </a:pPr>
            <a:r>
              <a:rPr lang="pt-BR" b="0">
                <a:solidFill>
                  <a:srgbClr val="FFFFFF"/>
                </a:solidFill>
                <a:latin typeface="Tahoma" pitchFamily="34" charset="0"/>
                <a:cs typeface="Tahoma" pitchFamily="34" charset="0"/>
              </a:rPr>
              <a:t> Propiciaron el endeudamiento privado con la banca privada internacional en larga escala y luego su transferencia a cargo del Estado</a:t>
            </a:r>
          </a:p>
          <a:p>
            <a:pPr>
              <a:buFont typeface="Arial" charset="0"/>
              <a:buChar char="•"/>
            </a:pPr>
            <a:r>
              <a:rPr lang="pt-BR" b="0">
                <a:solidFill>
                  <a:srgbClr val="FFFFFF"/>
                </a:solidFill>
                <a:latin typeface="Tahoma" pitchFamily="34" charset="0"/>
                <a:cs typeface="Tahoma" pitchFamily="34" charset="0"/>
              </a:rPr>
              <a:t> Represión, violencia</a:t>
            </a:r>
          </a:p>
          <a:p>
            <a:pPr>
              <a:buFont typeface="Arial" charset="0"/>
              <a:buChar char="•"/>
            </a:pPr>
            <a:r>
              <a:rPr lang="pt-BR" b="0">
                <a:solidFill>
                  <a:srgbClr val="FFFFFF"/>
                </a:solidFill>
                <a:latin typeface="Tahoma" pitchFamily="34" charset="0"/>
                <a:cs typeface="Tahoma" pitchFamily="34" charset="0"/>
              </a:rPr>
              <a:t> Desaparecimiento de lideranzas políticas autenticas</a:t>
            </a:r>
          </a:p>
          <a:p>
            <a:pPr>
              <a:buFont typeface="Arial" charset="0"/>
              <a:buChar char="•"/>
            </a:pPr>
            <a:r>
              <a:rPr lang="pt-BR" b="0">
                <a:solidFill>
                  <a:srgbClr val="FFFFFF"/>
                </a:solidFill>
                <a:latin typeface="Tahoma" pitchFamily="34" charset="0"/>
                <a:cs typeface="Tahoma" pitchFamily="34" charset="0"/>
              </a:rPr>
              <a:t> Ausencia de transparencia de las operaciones financieras</a:t>
            </a:r>
          </a:p>
          <a:p>
            <a:endParaRPr lang="pt-BR" b="0">
              <a:solidFill>
                <a:srgbClr val="FFFFFF"/>
              </a:solidFill>
              <a:latin typeface="Tahoma" pitchFamily="34" charset="0"/>
              <a:cs typeface="Tahoma" pitchFamily="34" charset="0"/>
            </a:endParaRPr>
          </a:p>
          <a:p>
            <a:r>
              <a:rPr lang="pt-BR" b="0">
                <a:solidFill>
                  <a:srgbClr val="FFFFFF"/>
                </a:solidFill>
                <a:latin typeface="Tahoma" pitchFamily="34" charset="0"/>
                <a:cs typeface="Tahoma" pitchFamily="34" charset="0"/>
              </a:rPr>
              <a:t>IMPOSICIONES del FMI</a:t>
            </a:r>
          </a:p>
          <a:p>
            <a:pPr>
              <a:buFont typeface="Arial" charset="0"/>
              <a:buChar char="•"/>
            </a:pPr>
            <a:r>
              <a:rPr lang="pt-BR" b="0">
                <a:solidFill>
                  <a:srgbClr val="FFFFFF"/>
                </a:solidFill>
                <a:latin typeface="Tahoma" pitchFamily="34" charset="0"/>
                <a:cs typeface="Tahoma" pitchFamily="34" charset="0"/>
              </a:rPr>
              <a:t>Interferencia en temas internos del país, Planes de Ajuste Fiscal</a:t>
            </a:r>
          </a:p>
          <a:p>
            <a:endParaRPr lang="pt-BR" b="0">
              <a:solidFill>
                <a:srgbClr val="FFFFFF"/>
              </a:solidFill>
              <a:latin typeface="Tahoma" pitchFamily="34" charset="0"/>
              <a:cs typeface="Tahoma" pitchFamily="34" charset="0"/>
            </a:endParaRPr>
          </a:p>
          <a:p>
            <a:r>
              <a:rPr lang="pt-BR" b="0">
                <a:solidFill>
                  <a:srgbClr val="FFFFFF"/>
                </a:solidFill>
                <a:latin typeface="Tahoma" pitchFamily="34" charset="0"/>
                <a:cs typeface="Tahoma" pitchFamily="34" charset="0"/>
              </a:rPr>
              <a:t>EUROPA: TECNOCRACIA EN LUGAR DE DEMOCRACIA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27"/>
          <p:cNvSpPr txBox="1">
            <a:spLocks noChangeArrowheads="1"/>
          </p:cNvSpPr>
          <p:nvPr/>
        </p:nvSpPr>
        <p:spPr bwMode="auto">
          <a:xfrm>
            <a:off x="166688" y="214313"/>
            <a:ext cx="9575800" cy="6340475"/>
          </a:xfrm>
          <a:prstGeom prst="rect">
            <a:avLst/>
          </a:prstGeom>
          <a:noFill/>
          <a:ln w="12700" cap="sq">
            <a:noFill/>
            <a:miter lim="800000"/>
            <a:headEnd type="none" w="sm" len="sm"/>
            <a:tailEnd type="none" w="sm" len="sm"/>
          </a:ln>
        </p:spPr>
        <p:txBody>
          <a:bodyPr>
            <a:spAutoFit/>
          </a:bodyPr>
          <a:lstStyle/>
          <a:p>
            <a:pPr algn="ctr" eaLnBrk="0" hangingPunct="0">
              <a:spcBef>
                <a:spcPts val="1200"/>
              </a:spcBef>
            </a:pPr>
            <a:r>
              <a:rPr lang="pt-BR" sz="2800">
                <a:solidFill>
                  <a:srgbClr val="92D050"/>
                </a:solidFill>
                <a:latin typeface="Tahoma" pitchFamily="34" charset="0"/>
                <a:cs typeface="Tahoma" pitchFamily="34" charset="0"/>
              </a:rPr>
              <a:t>ECUADOR: lección de soberanía</a:t>
            </a:r>
            <a:endParaRPr lang="pt-BR" sz="500">
              <a:solidFill>
                <a:srgbClr val="92D050"/>
              </a:solidFill>
              <a:latin typeface="Tahoma" pitchFamily="34" charset="0"/>
              <a:cs typeface="Tahoma" pitchFamily="34" charset="0"/>
            </a:endParaRPr>
          </a:p>
          <a:p>
            <a:pPr algn="ctr" eaLnBrk="0" hangingPunct="0">
              <a:spcBef>
                <a:spcPts val="1200"/>
              </a:spcBef>
            </a:pPr>
            <a:r>
              <a:rPr lang="pt-BR" sz="2800">
                <a:solidFill>
                  <a:srgbClr val="92D050"/>
                </a:solidFill>
                <a:latin typeface="Tahoma" pitchFamily="34" charset="0"/>
                <a:cs typeface="Tahoma" pitchFamily="34" charset="0"/>
              </a:rPr>
              <a:t>Comisión de Auditoria Oficial creada por Decreto</a:t>
            </a:r>
          </a:p>
          <a:p>
            <a:pPr algn="just" eaLnBrk="0" hangingPunct="0">
              <a:lnSpc>
                <a:spcPct val="150000"/>
              </a:lnSpc>
              <a:spcBef>
                <a:spcPts val="1200"/>
              </a:spcBef>
              <a:buFont typeface="Wingdings" pitchFamily="2" charset="2"/>
              <a:buChar char="Ø"/>
            </a:pPr>
            <a:r>
              <a:rPr lang="pt-BR" sz="2800">
                <a:solidFill>
                  <a:srgbClr val="92D050"/>
                </a:solidFill>
                <a:latin typeface="Tahoma" pitchFamily="34" charset="0"/>
                <a:cs typeface="Tahoma" pitchFamily="34" charset="0"/>
              </a:rPr>
              <a:t> </a:t>
            </a:r>
            <a:r>
              <a:rPr lang="pt-BR" sz="2800" b="0">
                <a:solidFill>
                  <a:srgbClr val="92D050"/>
                </a:solidFill>
                <a:latin typeface="Tahoma" pitchFamily="34" charset="0"/>
                <a:cs typeface="Tahoma" pitchFamily="34" charset="0"/>
              </a:rPr>
              <a:t>En 2009:</a:t>
            </a:r>
            <a:r>
              <a:rPr lang="pt-BR" sz="2800" b="0">
                <a:solidFill>
                  <a:srgbClr val="FFFFFF"/>
                </a:solidFill>
                <a:latin typeface="Tahoma" pitchFamily="34" charset="0"/>
                <a:cs typeface="Tahoma" pitchFamily="34" charset="0"/>
              </a:rPr>
              <a:t> </a:t>
            </a:r>
            <a:r>
              <a:rPr lang="pt-BR" b="0">
                <a:solidFill>
                  <a:srgbClr val="FFFFFF"/>
                </a:solidFill>
                <a:latin typeface="Tahoma" pitchFamily="34" charset="0"/>
                <a:cs typeface="Tahoma" pitchFamily="34" charset="0"/>
              </a:rPr>
              <a:t>Propuesta Soberana de reconocimiento de um máximo de 30% de la deuda externa representada por los bonos 2012 y 2030</a:t>
            </a:r>
          </a:p>
          <a:p>
            <a:pPr algn="just" eaLnBrk="0" hangingPunct="0">
              <a:lnSpc>
                <a:spcPct val="150000"/>
              </a:lnSpc>
              <a:spcBef>
                <a:spcPts val="1200"/>
              </a:spcBef>
              <a:buFont typeface="Wingdings" pitchFamily="2" charset="2"/>
              <a:buChar char="Ø"/>
            </a:pPr>
            <a:r>
              <a:rPr lang="pt-BR" b="0">
                <a:solidFill>
                  <a:srgbClr val="92D050"/>
                </a:solidFill>
                <a:latin typeface="Tahoma" pitchFamily="34" charset="0"/>
                <a:cs typeface="Tahoma" pitchFamily="34" charset="0"/>
              </a:rPr>
              <a:t>  </a:t>
            </a:r>
            <a:r>
              <a:rPr lang="pt-BR" b="0">
                <a:solidFill>
                  <a:srgbClr val="FFFFFF"/>
                </a:solidFill>
                <a:latin typeface="Tahoma" pitchFamily="34" charset="0"/>
                <a:cs typeface="Tahoma" pitchFamily="34" charset="0"/>
              </a:rPr>
              <a:t>95 % de los prestamistas aceptaron la propuesta ecuatoriana, lo que significó la anulación del 70% de esa deuda con los bancos privados internacionales</a:t>
            </a:r>
          </a:p>
          <a:p>
            <a:pPr algn="just" eaLnBrk="0" hangingPunct="0">
              <a:lnSpc>
                <a:spcPct val="150000"/>
              </a:lnSpc>
              <a:spcBef>
                <a:spcPts val="1200"/>
              </a:spcBef>
              <a:buFont typeface="Wingdings" pitchFamily="2" charset="2"/>
              <a:buChar char="Ø"/>
            </a:pPr>
            <a:r>
              <a:rPr lang="pt-BR" b="0">
                <a:solidFill>
                  <a:srgbClr val="92D050"/>
                </a:solidFill>
                <a:latin typeface="Tahoma" pitchFamily="34" charset="0"/>
                <a:cs typeface="Tahoma" pitchFamily="34" charset="0"/>
              </a:rPr>
              <a:t> </a:t>
            </a:r>
            <a:r>
              <a:rPr lang="pt-BR" b="0">
                <a:solidFill>
                  <a:srgbClr val="FFFFFF"/>
                </a:solidFill>
                <a:latin typeface="Tahoma" pitchFamily="34" charset="0"/>
                <a:cs typeface="Tahoma" pitchFamily="34" charset="0"/>
              </a:rPr>
              <a:t>Ahorro de US$ 7,7 mil millones en los próximos 20 años</a:t>
            </a:r>
          </a:p>
          <a:p>
            <a:pPr algn="just" eaLnBrk="0" hangingPunct="0">
              <a:lnSpc>
                <a:spcPct val="150000"/>
              </a:lnSpc>
              <a:spcBef>
                <a:spcPts val="1200"/>
              </a:spcBef>
              <a:buFont typeface="Wingdings" pitchFamily="2" charset="2"/>
              <a:buChar char="Ø"/>
            </a:pPr>
            <a:r>
              <a:rPr lang="pt-BR" b="0">
                <a:solidFill>
                  <a:srgbClr val="92D050"/>
                </a:solidFill>
                <a:latin typeface="Tahoma" pitchFamily="34" charset="0"/>
                <a:cs typeface="Tahoma" pitchFamily="34" charset="0"/>
              </a:rPr>
              <a:t> </a:t>
            </a:r>
            <a:r>
              <a:rPr lang="pt-BR" b="0">
                <a:solidFill>
                  <a:srgbClr val="FFFFFF"/>
                </a:solidFill>
                <a:latin typeface="Tahoma" pitchFamily="34" charset="0"/>
                <a:cs typeface="Tahoma" pitchFamily="34" charset="0"/>
              </a:rPr>
              <a:t>Aumento de gastos sociales, principalmente en Salud y Educación</a:t>
            </a:r>
          </a:p>
          <a:p>
            <a:pPr algn="ctr" eaLnBrk="0" hangingPunct="0">
              <a:spcBef>
                <a:spcPct val="50000"/>
              </a:spcBef>
            </a:pPr>
            <a:endParaRPr lang="pt-BR" sz="2800">
              <a:solidFill>
                <a:srgbClr val="92D05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38125" y="115888"/>
            <a:ext cx="9667875" cy="6773862"/>
          </a:xfrm>
          <a:prstGeom prst="rect">
            <a:avLst/>
          </a:prstGeom>
          <a:noFill/>
          <a:ln w="9525">
            <a:noFill/>
            <a:round/>
            <a:headEnd/>
            <a:tailEnd/>
          </a:ln>
        </p:spPr>
        <p:txBody>
          <a:bodyPr lIns="90000" tIns="46800" rIns="90000" bIns="46800">
            <a:spAutoFit/>
          </a:bodyPr>
          <a:lstStyle/>
          <a:p>
            <a:endParaRPr lang="en-US" sz="1800" b="0">
              <a:solidFill>
                <a:srgbClr val="FFFFFF"/>
              </a:solidFill>
              <a:latin typeface="Tahoma" pitchFamily="34" charset="0"/>
              <a:cs typeface="Tahoma" pitchFamily="34" charset="0"/>
            </a:endParaRPr>
          </a:p>
          <a:p>
            <a:pPr algn="ctr"/>
            <a:r>
              <a:rPr lang="en-US" sz="3200" b="0">
                <a:solidFill>
                  <a:srgbClr val="FFFFFF"/>
                </a:solidFill>
                <a:latin typeface="Tahoma" pitchFamily="34" charset="0"/>
                <a:cs typeface="Tahoma" pitchFamily="34" charset="0"/>
              </a:rPr>
              <a:t> </a:t>
            </a:r>
            <a:r>
              <a:rPr lang="pt-BR" sz="3200">
                <a:solidFill>
                  <a:srgbClr val="92D050"/>
                </a:solidFill>
                <a:latin typeface="Tahoma" pitchFamily="34" charset="0"/>
                <a:cs typeface="Tahoma" pitchFamily="34" charset="0"/>
              </a:rPr>
              <a:t>AUDITORIA DE LA DEUDA</a:t>
            </a:r>
            <a:endParaRPr lang="pt-BR">
              <a:solidFill>
                <a:srgbClr val="92D050"/>
              </a:solidFill>
              <a:latin typeface="Tahoma" pitchFamily="34" charset="0"/>
              <a:cs typeface="Tahoma" pitchFamily="34" charset="0"/>
            </a:endParaRPr>
          </a:p>
          <a:p>
            <a:endParaRPr lang="pt-BR">
              <a:solidFill>
                <a:srgbClr val="92D050"/>
              </a:solidFill>
              <a:latin typeface="Tahoma" pitchFamily="34" charset="0"/>
              <a:cs typeface="Tahoma" pitchFamily="34" charset="0"/>
            </a:endParaRPr>
          </a:p>
          <a:p>
            <a:pPr algn="ctr"/>
            <a:r>
              <a:rPr lang="pt-BR">
                <a:solidFill>
                  <a:srgbClr val="92D050"/>
                </a:solidFill>
                <a:latin typeface="Tahoma" pitchFamily="34" charset="0"/>
                <a:cs typeface="Tahoma" pitchFamily="34" charset="0"/>
              </a:rPr>
              <a:t>REVELA LA ESPECULACIÓN que BENEFICIA A LA BANCA</a:t>
            </a:r>
            <a:endParaRPr lang="pt-BR" b="0">
              <a:solidFill>
                <a:srgbClr val="FFFFFF"/>
              </a:solidFill>
              <a:latin typeface="Tahoma" pitchFamily="34" charset="0"/>
              <a:cs typeface="Tahoma" pitchFamily="34" charset="0"/>
            </a:endParaRPr>
          </a:p>
          <a:p>
            <a:endParaRPr lang="pt-BR" b="0">
              <a:solidFill>
                <a:srgbClr val="FFFFFF"/>
              </a:solidFill>
              <a:latin typeface="Tahoma" pitchFamily="34" charset="0"/>
              <a:cs typeface="Tahoma" pitchFamily="34" charset="0"/>
            </a:endParaRPr>
          </a:p>
          <a:p>
            <a:pPr algn="just" eaLnBrk="0" hangingPunct="0"/>
            <a:r>
              <a:rPr lang="en-US" b="0">
                <a:solidFill>
                  <a:srgbClr val="FFFFFF"/>
                </a:solidFill>
                <a:latin typeface="Tahoma" pitchFamily="34" charset="0"/>
                <a:cs typeface="Tahoma" pitchFamily="34" charset="0"/>
              </a:rPr>
              <a:t>Especulación en el mercado secundário: cuanto más bajo el precio de los bonos, más elevado el </a:t>
            </a:r>
            <a:r>
              <a:rPr lang="en-US" b="0" i="1">
                <a:solidFill>
                  <a:srgbClr val="FFFFFF"/>
                </a:solidFill>
                <a:latin typeface="Tahoma" pitchFamily="34" charset="0"/>
                <a:cs typeface="Tahoma" pitchFamily="34" charset="0"/>
              </a:rPr>
              <a:t>yield.   </a:t>
            </a:r>
            <a:r>
              <a:rPr lang="en-US" b="0">
                <a:solidFill>
                  <a:srgbClr val="FFFFFF"/>
                </a:solidFill>
                <a:latin typeface="Tahoma" pitchFamily="34" charset="0"/>
                <a:cs typeface="Tahoma" pitchFamily="34" charset="0"/>
              </a:rPr>
              <a:t>Ejemplo con bonos de Grécia:</a:t>
            </a:r>
          </a:p>
          <a:p>
            <a:pPr algn="just" eaLnBrk="0" hangingPunct="0"/>
            <a:endParaRPr lang="en-US" b="0">
              <a:solidFill>
                <a:srgbClr val="FFFFFF"/>
              </a:solidFill>
              <a:latin typeface="Tahoma" pitchFamily="34" charset="0"/>
              <a:cs typeface="Tahoma" pitchFamily="34" charset="0"/>
            </a:endParaRPr>
          </a:p>
          <a:p>
            <a:pPr lvl="1" algn="just" eaLnBrk="0" hangingPunct="0"/>
            <a:endParaRPr lang="en-US" b="0">
              <a:solidFill>
                <a:srgbClr val="FFFFFF"/>
              </a:solidFill>
              <a:latin typeface="Tahoma" pitchFamily="34" charset="0"/>
              <a:cs typeface="Tahoma" pitchFamily="34" charset="0"/>
            </a:endParaRPr>
          </a:p>
          <a:p>
            <a:pPr lvl="1" algn="just" eaLnBrk="0" hangingPunct="0"/>
            <a:endParaRPr lang="en-US" b="0">
              <a:solidFill>
                <a:srgbClr val="FFFFFF"/>
              </a:solidFill>
              <a:latin typeface="Tahoma" pitchFamily="34" charset="0"/>
              <a:cs typeface="Tahoma" pitchFamily="34" charset="0"/>
            </a:endParaRPr>
          </a:p>
          <a:p>
            <a:pPr lvl="1" algn="just" eaLnBrk="0" hangingPunct="0"/>
            <a:endParaRPr lang="en-US" b="0">
              <a:solidFill>
                <a:srgbClr val="FFFFFF"/>
              </a:solidFill>
              <a:latin typeface="Tahoma" pitchFamily="34" charset="0"/>
              <a:cs typeface="Tahoma" pitchFamily="34" charset="0"/>
            </a:endParaRPr>
          </a:p>
          <a:p>
            <a:pPr algn="just" eaLnBrk="0" hangingPunct="0"/>
            <a:endParaRPr lang="en-US" b="0">
              <a:solidFill>
                <a:srgbClr val="FFFFFF"/>
              </a:solidFill>
              <a:latin typeface="Tahoma" pitchFamily="34" charset="0"/>
              <a:cs typeface="Tahoma" pitchFamily="34" charset="0"/>
            </a:endParaRPr>
          </a:p>
          <a:p>
            <a:pPr algn="just" eaLnBrk="0" hangingPunct="0"/>
            <a:endParaRPr lang="en-US" b="0">
              <a:solidFill>
                <a:srgbClr val="FFFFFF"/>
              </a:solidFill>
              <a:latin typeface="Tahoma" pitchFamily="34" charset="0"/>
              <a:cs typeface="Tahoma" pitchFamily="34" charset="0"/>
            </a:endParaRPr>
          </a:p>
          <a:p>
            <a:pPr algn="just" eaLnBrk="0" hangingPunct="0"/>
            <a:endParaRPr lang="en-US" b="0">
              <a:solidFill>
                <a:srgbClr val="FFFFFF"/>
              </a:solidFill>
              <a:latin typeface="Tahoma" pitchFamily="34" charset="0"/>
              <a:cs typeface="Tahoma" pitchFamily="34" charset="0"/>
            </a:endParaRPr>
          </a:p>
          <a:p>
            <a:pPr algn="just" eaLnBrk="0" hangingPunct="0"/>
            <a:endParaRPr lang="en-US" b="0">
              <a:solidFill>
                <a:srgbClr val="FFFFFF"/>
              </a:solidFill>
              <a:latin typeface="Tahoma" pitchFamily="34" charset="0"/>
              <a:cs typeface="Tahoma" pitchFamily="34" charset="0"/>
            </a:endParaRPr>
          </a:p>
          <a:p>
            <a:pPr algn="just" eaLnBrk="0" hangingPunct="0"/>
            <a:r>
              <a:rPr lang="en-US" b="0">
                <a:solidFill>
                  <a:srgbClr val="FFFFFF"/>
                </a:solidFill>
                <a:latin typeface="Tahoma" pitchFamily="34" charset="0"/>
                <a:cs typeface="Tahoma" pitchFamily="34" charset="0"/>
              </a:rPr>
              <a:t>	</a:t>
            </a:r>
          </a:p>
          <a:p>
            <a:pPr algn="just" eaLnBrk="0" hangingPunct="0"/>
            <a:r>
              <a:rPr lang="en-US" b="0">
                <a:solidFill>
                  <a:srgbClr val="FFFFFF"/>
                </a:solidFill>
                <a:latin typeface="Tahoma" pitchFamily="34" charset="0"/>
                <a:cs typeface="Tahoma" pitchFamily="34" charset="0"/>
              </a:rPr>
              <a:t>La banca contabiliza las pérdidas en sus balances obteniendo efectos tributários y repartindolas con sus acionistas</a:t>
            </a:r>
            <a:endParaRPr lang="pt-BR" b="0">
              <a:latin typeface="Tahoma" pitchFamily="34" charset="0"/>
              <a:cs typeface="Tahoma" pitchFamily="34" charset="0"/>
            </a:endParaRPr>
          </a:p>
        </p:txBody>
      </p:sp>
      <p:graphicFrame>
        <p:nvGraphicFramePr>
          <p:cNvPr id="4" name="Table 3"/>
          <p:cNvGraphicFramePr>
            <a:graphicFrameLocks noGrp="1"/>
          </p:cNvGraphicFramePr>
          <p:nvPr/>
        </p:nvGraphicFramePr>
        <p:xfrm>
          <a:off x="614363" y="3141663"/>
          <a:ext cx="9278937" cy="2662237"/>
        </p:xfrm>
        <a:graphic>
          <a:graphicData uri="http://schemas.openxmlformats.org/drawingml/2006/table">
            <a:tbl>
              <a:tblPr/>
              <a:tblGrid>
                <a:gridCol w="1243012"/>
                <a:gridCol w="1150938"/>
                <a:gridCol w="1439862"/>
                <a:gridCol w="1296988"/>
                <a:gridCol w="1008062"/>
                <a:gridCol w="1368425"/>
                <a:gridCol w="1771650"/>
              </a:tblGrid>
              <a:tr h="1208088">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s-ES" sz="1800" b="1" i="0" u="none" strike="noStrike" cap="none" normalizeH="0" baseline="0" smtClean="0">
                          <a:ln>
                            <a:noFill/>
                          </a:ln>
                          <a:solidFill>
                            <a:srgbClr val="000000"/>
                          </a:solidFill>
                          <a:effectLst/>
                          <a:latin typeface="Tahoma" pitchFamily="34" charset="0"/>
                          <a:ea typeface="Calibri" pitchFamily="34" charset="0"/>
                        </a:rPr>
                        <a:t> </a:t>
                      </a:r>
                      <a:endParaRPr kumimoji="0" lang="pt-BR" sz="1800" b="1" i="0" u="none" strike="noStrike" cap="none" normalizeH="0" baseline="0" smtClean="0">
                        <a:ln>
                          <a:noFill/>
                        </a:ln>
                        <a:solidFill>
                          <a:srgbClr val="FFFFFF"/>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1" i="0" u="none" strike="noStrike" cap="none" normalizeH="0" baseline="0" smtClean="0">
                          <a:ln>
                            <a:noFill/>
                          </a:ln>
                          <a:solidFill>
                            <a:srgbClr val="000000"/>
                          </a:solidFill>
                          <a:effectLst/>
                          <a:latin typeface="Tahoma" pitchFamily="34" charset="0"/>
                          <a:ea typeface="Calibri" pitchFamily="34" charset="0"/>
                        </a:rPr>
                        <a:t>Valor Nominal</a:t>
                      </a:r>
                      <a:endParaRPr kumimoji="0" lang="pt-BR" sz="1800" b="1" i="0" u="none" strike="noStrike" cap="none" normalizeH="0" baseline="0" smtClean="0">
                        <a:ln>
                          <a:noFill/>
                        </a:ln>
                        <a:solidFill>
                          <a:srgbClr val="FFFFFF"/>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1" i="0" u="none" strike="noStrike" cap="none" normalizeH="0" baseline="0" smtClean="0">
                          <a:ln>
                            <a:noFill/>
                          </a:ln>
                          <a:solidFill>
                            <a:srgbClr val="000000"/>
                          </a:solidFill>
                          <a:effectLst/>
                          <a:latin typeface="Tahoma" pitchFamily="34" charset="0"/>
                          <a:ea typeface="Calibri" pitchFamily="34" charset="0"/>
                        </a:rPr>
                        <a:t>Precio de Mercado</a:t>
                      </a:r>
                      <a:endParaRPr kumimoji="0" lang="pt-BR" sz="1800" b="1" i="0" u="none" strike="noStrike" cap="none" normalizeH="0" baseline="0" smtClean="0">
                        <a:ln>
                          <a:noFill/>
                        </a:ln>
                        <a:solidFill>
                          <a:srgbClr val="FFFFFF"/>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1" i="0" u="none" strike="noStrike" cap="none" normalizeH="0" baseline="0" smtClean="0">
                          <a:ln>
                            <a:noFill/>
                          </a:ln>
                          <a:solidFill>
                            <a:srgbClr val="000000"/>
                          </a:solidFill>
                          <a:effectLst/>
                          <a:latin typeface="Tahoma" pitchFamily="34" charset="0"/>
                          <a:ea typeface="Calibri" pitchFamily="34" charset="0"/>
                        </a:rPr>
                        <a:t>Tasa de Interés</a:t>
                      </a:r>
                      <a:endParaRPr kumimoji="0" lang="pt-BR" sz="1800" b="1" i="0" u="none" strike="noStrike" cap="none" normalizeH="0" baseline="0" smtClean="0">
                        <a:ln>
                          <a:noFill/>
                        </a:ln>
                        <a:solidFill>
                          <a:srgbClr val="FFFFFF"/>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1" i="0" u="none" strike="noStrike" cap="none" normalizeH="0" baseline="0" smtClean="0">
                          <a:ln>
                            <a:noFill/>
                          </a:ln>
                          <a:solidFill>
                            <a:srgbClr val="000000"/>
                          </a:solidFill>
                          <a:effectLst/>
                          <a:latin typeface="Tahoma" pitchFamily="34" charset="0"/>
                          <a:ea typeface="Calibri" pitchFamily="34" charset="0"/>
                        </a:rPr>
                        <a:t>Interés</a:t>
                      </a:r>
                      <a:endParaRPr kumimoji="0" lang="pt-BR" sz="1800" b="1" i="0" u="none" strike="noStrike" cap="none" normalizeH="0" baseline="0" smtClean="0">
                        <a:ln>
                          <a:noFill/>
                        </a:ln>
                        <a:solidFill>
                          <a:srgbClr val="FFFFFF"/>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1" i="0" u="none" strike="noStrike" cap="none" normalizeH="0" baseline="0" smtClean="0">
                          <a:ln>
                            <a:noFill/>
                          </a:ln>
                          <a:solidFill>
                            <a:srgbClr val="000000"/>
                          </a:solidFill>
                          <a:effectLst/>
                          <a:latin typeface="Tahoma" pitchFamily="34" charset="0"/>
                          <a:ea typeface="Calibri" pitchFamily="34" charset="0"/>
                        </a:rPr>
                        <a:t> </a:t>
                      </a:r>
                      <a:r>
                        <a:rPr kumimoji="0" lang="en-US" sz="1800" b="1" i="1" u="none" strike="noStrike" cap="none" normalizeH="0" baseline="0" smtClean="0">
                          <a:ln>
                            <a:noFill/>
                          </a:ln>
                          <a:solidFill>
                            <a:srgbClr val="000000"/>
                          </a:solidFill>
                          <a:effectLst/>
                          <a:latin typeface="Tahoma" pitchFamily="34" charset="0"/>
                          <a:ea typeface="Calibri" pitchFamily="34" charset="0"/>
                        </a:rPr>
                        <a:t>yield</a:t>
                      </a:r>
                    </a:p>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1" i="1" u="none" strike="noStrike" cap="none" normalizeH="0" baseline="0" smtClean="0">
                          <a:ln>
                            <a:noFill/>
                          </a:ln>
                          <a:solidFill>
                            <a:srgbClr val="000000"/>
                          </a:solidFill>
                          <a:effectLst/>
                          <a:latin typeface="Tahoma" pitchFamily="34" charset="0"/>
                          <a:ea typeface="Calibri" pitchFamily="34" charset="0"/>
                        </a:rPr>
                        <a:t> </a:t>
                      </a:r>
                      <a:r>
                        <a:rPr kumimoji="0" lang="en-US" sz="1800" b="0" i="0" u="none" strike="noStrike" cap="none" normalizeH="0" baseline="0" smtClean="0">
                          <a:ln>
                            <a:noFill/>
                          </a:ln>
                          <a:solidFill>
                            <a:srgbClr val="000000"/>
                          </a:solidFill>
                          <a:effectLst/>
                          <a:latin typeface="Tahoma" pitchFamily="34" charset="0"/>
                          <a:ea typeface="Calibri" pitchFamily="34" charset="0"/>
                        </a:rPr>
                        <a:t>Rentabilidad efectiva</a:t>
                      </a:r>
                      <a:endParaRPr kumimoji="0" lang="pt-BR" sz="1800" b="0" i="0" u="none" strike="noStrike" cap="none" normalizeH="0" baseline="0" smtClean="0">
                        <a:ln>
                          <a:noFill/>
                        </a:ln>
                        <a:solidFill>
                          <a:srgbClr val="FFFFFF"/>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1" i="0" u="none" strike="noStrike" cap="none" normalizeH="0" baseline="0" smtClean="0">
                          <a:ln>
                            <a:noFill/>
                          </a:ln>
                          <a:solidFill>
                            <a:srgbClr val="000000"/>
                          </a:solidFill>
                          <a:effectLst/>
                          <a:latin typeface="Tahoma" pitchFamily="34" charset="0"/>
                          <a:ea typeface="Calibri" pitchFamily="34" charset="0"/>
                        </a:rPr>
                        <a:t> </a:t>
                      </a:r>
                      <a:endParaRPr kumimoji="0" lang="pt-BR" sz="1800" b="1" i="0" u="none" strike="noStrike" cap="none" normalizeH="0" baseline="0" smtClean="0">
                        <a:ln>
                          <a:noFill/>
                        </a:ln>
                        <a:solidFill>
                          <a:srgbClr val="FFFFFF"/>
                        </a:solidFill>
                        <a:effectLst/>
                        <a:latin typeface="Tahoma" pitchFamily="34" charset="0"/>
                        <a:ea typeface="Calibri" pitchFamily="34" charset="0"/>
                      </a:endParaRPr>
                    </a:p>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1" i="0" u="none" strike="noStrike" cap="none" normalizeH="0" baseline="0" smtClean="0">
                          <a:ln>
                            <a:noFill/>
                          </a:ln>
                          <a:solidFill>
                            <a:srgbClr val="000000"/>
                          </a:solidFill>
                          <a:effectLst/>
                          <a:latin typeface="Tahoma" pitchFamily="34" charset="0"/>
                          <a:ea typeface="Calibri" pitchFamily="34" charset="0"/>
                        </a:rPr>
                        <a:t>Cálculo</a:t>
                      </a:r>
                      <a:endParaRPr kumimoji="0" lang="pt-BR" sz="1800" b="1" i="0" u="none" strike="noStrike" cap="none" normalizeH="0" baseline="0" smtClean="0">
                        <a:ln>
                          <a:noFill/>
                        </a:ln>
                        <a:solidFill>
                          <a:srgbClr val="FFFFFF"/>
                        </a:solidFill>
                        <a:effectLst/>
                        <a:latin typeface="Tahoma" pitchFamily="34" charset="0"/>
                        <a:ea typeface="Calibri" pitchFamily="34" charset="0"/>
                      </a:endParaRPr>
                    </a:p>
                  </a:txBody>
                  <a:tcPr marL="44447" marR="4444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727075">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0" i="0" u="none" strike="noStrike" cap="none" normalizeH="0" baseline="0" smtClean="0">
                          <a:ln>
                            <a:noFill/>
                          </a:ln>
                          <a:solidFill>
                            <a:srgbClr val="000000"/>
                          </a:solidFill>
                          <a:effectLst/>
                          <a:latin typeface="Tahoma" pitchFamily="34" charset="0"/>
                          <a:ea typeface="Calibri" pitchFamily="34" charset="0"/>
                        </a:rPr>
                        <a:t>Ejemplo 1</a:t>
                      </a:r>
                      <a:endParaRPr kumimoji="0" lang="pt-BR" sz="1800" b="0" i="0" u="none" strike="noStrike" cap="none" normalizeH="0" baseline="0" smtClean="0">
                        <a:ln>
                          <a:noFill/>
                        </a:ln>
                        <a:solidFill>
                          <a:srgbClr val="000000"/>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ACB"/>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0" i="0" u="none" strike="noStrike" cap="none" normalizeH="0" baseline="0" smtClean="0">
                          <a:ln>
                            <a:noFill/>
                          </a:ln>
                          <a:solidFill>
                            <a:srgbClr val="000000"/>
                          </a:solidFill>
                          <a:effectLst/>
                          <a:latin typeface="Tahoma" pitchFamily="34" charset="0"/>
                          <a:ea typeface="Calibri" pitchFamily="34" charset="0"/>
                        </a:rPr>
                        <a:t>€1.000</a:t>
                      </a:r>
                      <a:endParaRPr kumimoji="0" lang="pt-BR" sz="1800" b="0" i="0" u="none" strike="noStrike" cap="none" normalizeH="0" baseline="0" smtClean="0">
                        <a:ln>
                          <a:noFill/>
                        </a:ln>
                        <a:solidFill>
                          <a:srgbClr val="000000"/>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ACB"/>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0" i="0" u="none" strike="noStrike" cap="none" normalizeH="0" baseline="0" smtClean="0">
                          <a:ln>
                            <a:noFill/>
                          </a:ln>
                          <a:solidFill>
                            <a:srgbClr val="000000"/>
                          </a:solidFill>
                          <a:effectLst/>
                          <a:latin typeface="Tahoma" pitchFamily="34" charset="0"/>
                          <a:ea typeface="Calibri" pitchFamily="34" charset="0"/>
                        </a:rPr>
                        <a:t>60% = €600</a:t>
                      </a:r>
                      <a:endParaRPr kumimoji="0" lang="pt-BR" sz="1800" b="0" i="0" u="none" strike="noStrike" cap="none" normalizeH="0" baseline="0" smtClean="0">
                        <a:ln>
                          <a:noFill/>
                        </a:ln>
                        <a:solidFill>
                          <a:srgbClr val="000000"/>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ACB"/>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0" i="0" u="none" strike="noStrike" cap="none" normalizeH="0" baseline="0" smtClean="0">
                          <a:ln>
                            <a:noFill/>
                          </a:ln>
                          <a:solidFill>
                            <a:srgbClr val="000000"/>
                          </a:solidFill>
                          <a:effectLst/>
                          <a:latin typeface="Tahoma" pitchFamily="34" charset="0"/>
                          <a:ea typeface="Calibri" pitchFamily="34" charset="0"/>
                        </a:rPr>
                        <a:t>7%</a:t>
                      </a:r>
                      <a:endParaRPr kumimoji="0" lang="pt-BR" sz="1800" b="0" i="0" u="none" strike="noStrike" cap="none" normalizeH="0" baseline="0" smtClean="0">
                        <a:ln>
                          <a:noFill/>
                        </a:ln>
                        <a:solidFill>
                          <a:srgbClr val="000000"/>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ACB"/>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0" i="0" u="none" strike="noStrike" cap="none" normalizeH="0" baseline="0" smtClean="0">
                          <a:ln>
                            <a:noFill/>
                          </a:ln>
                          <a:solidFill>
                            <a:srgbClr val="000000"/>
                          </a:solidFill>
                          <a:effectLst/>
                          <a:latin typeface="Tahoma" pitchFamily="34" charset="0"/>
                          <a:ea typeface="Calibri" pitchFamily="34" charset="0"/>
                        </a:rPr>
                        <a:t>€70</a:t>
                      </a:r>
                      <a:endParaRPr kumimoji="0" lang="pt-BR" sz="1800" b="0" i="0" u="none" strike="noStrike" cap="none" normalizeH="0" baseline="0" smtClean="0">
                        <a:ln>
                          <a:noFill/>
                        </a:ln>
                        <a:solidFill>
                          <a:srgbClr val="000000"/>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ACB"/>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0" i="0" u="none" strike="noStrike" cap="none" normalizeH="0" baseline="0" smtClean="0">
                          <a:ln>
                            <a:noFill/>
                          </a:ln>
                          <a:solidFill>
                            <a:srgbClr val="000000"/>
                          </a:solidFill>
                          <a:effectLst/>
                          <a:latin typeface="Tahoma" pitchFamily="34" charset="0"/>
                          <a:ea typeface="Calibri" pitchFamily="34" charset="0"/>
                        </a:rPr>
                        <a:t>11.67%</a:t>
                      </a:r>
                      <a:endParaRPr kumimoji="0" lang="pt-BR" sz="1800" b="0" i="0" u="none" strike="noStrike" cap="none" normalizeH="0" baseline="0" smtClean="0">
                        <a:ln>
                          <a:noFill/>
                        </a:ln>
                        <a:solidFill>
                          <a:srgbClr val="000000"/>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ACB"/>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0" i="0" u="none" strike="noStrike" cap="none" normalizeH="0" baseline="0" smtClean="0">
                          <a:ln>
                            <a:noFill/>
                          </a:ln>
                          <a:solidFill>
                            <a:srgbClr val="000000"/>
                          </a:solidFill>
                          <a:effectLst/>
                          <a:latin typeface="Tahoma" pitchFamily="34" charset="0"/>
                          <a:ea typeface="Calibri" pitchFamily="34" charset="0"/>
                        </a:rPr>
                        <a:t>70x100 / 600 = 11.67%</a:t>
                      </a:r>
                      <a:endParaRPr kumimoji="0" lang="pt-BR" sz="1800" b="0" i="0" u="none" strike="noStrike" cap="none" normalizeH="0" baseline="0" smtClean="0">
                        <a:ln>
                          <a:noFill/>
                        </a:ln>
                        <a:solidFill>
                          <a:srgbClr val="000000"/>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ACB"/>
                    </a:solidFill>
                  </a:tcPr>
                </a:tc>
              </a:tr>
              <a:tr h="727075">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0" i="0" u="none" strike="noStrike" cap="none" normalizeH="0" baseline="0" smtClean="0">
                          <a:ln>
                            <a:noFill/>
                          </a:ln>
                          <a:solidFill>
                            <a:srgbClr val="000000"/>
                          </a:solidFill>
                          <a:effectLst/>
                          <a:latin typeface="Tahoma" pitchFamily="34" charset="0"/>
                          <a:ea typeface="Calibri" pitchFamily="34" charset="0"/>
                        </a:rPr>
                        <a:t>Ejemplo 2</a:t>
                      </a:r>
                      <a:endParaRPr kumimoji="0" lang="pt-BR" sz="1800" b="0" i="0" u="none" strike="noStrike" cap="none" normalizeH="0" baseline="0" smtClean="0">
                        <a:ln>
                          <a:noFill/>
                        </a:ln>
                        <a:solidFill>
                          <a:srgbClr val="000000"/>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5E7"/>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0" i="0" u="none" strike="noStrike" cap="none" normalizeH="0" baseline="0" smtClean="0">
                          <a:ln>
                            <a:noFill/>
                          </a:ln>
                          <a:solidFill>
                            <a:srgbClr val="000000"/>
                          </a:solidFill>
                          <a:effectLst/>
                          <a:latin typeface="Tahoma" pitchFamily="34" charset="0"/>
                          <a:ea typeface="Calibri" pitchFamily="34" charset="0"/>
                        </a:rPr>
                        <a:t>€1.000</a:t>
                      </a:r>
                      <a:endParaRPr kumimoji="0" lang="pt-BR" sz="1800" b="0" i="0" u="none" strike="noStrike" cap="none" normalizeH="0" baseline="0" smtClean="0">
                        <a:ln>
                          <a:noFill/>
                        </a:ln>
                        <a:solidFill>
                          <a:srgbClr val="000000"/>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5E7"/>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0" i="0" u="none" strike="noStrike" cap="none" normalizeH="0" baseline="0" smtClean="0">
                          <a:ln>
                            <a:noFill/>
                          </a:ln>
                          <a:solidFill>
                            <a:srgbClr val="000000"/>
                          </a:solidFill>
                          <a:effectLst/>
                          <a:latin typeface="Tahoma" pitchFamily="34" charset="0"/>
                          <a:ea typeface="Calibri" pitchFamily="34" charset="0"/>
                        </a:rPr>
                        <a:t>€167</a:t>
                      </a:r>
                      <a:endParaRPr kumimoji="0" lang="pt-BR" sz="1800" b="0" i="0" u="none" strike="noStrike" cap="none" normalizeH="0" baseline="0" smtClean="0">
                        <a:ln>
                          <a:noFill/>
                        </a:ln>
                        <a:solidFill>
                          <a:srgbClr val="000000"/>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5E7"/>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0" i="0" u="none" strike="noStrike" cap="none" normalizeH="0" baseline="0" smtClean="0">
                          <a:ln>
                            <a:noFill/>
                          </a:ln>
                          <a:solidFill>
                            <a:srgbClr val="000000"/>
                          </a:solidFill>
                          <a:effectLst/>
                          <a:latin typeface="Tahoma" pitchFamily="34" charset="0"/>
                          <a:ea typeface="Calibri" pitchFamily="34" charset="0"/>
                        </a:rPr>
                        <a:t>6.25%</a:t>
                      </a:r>
                      <a:endParaRPr kumimoji="0" lang="pt-BR" sz="1800" b="0" i="0" u="none" strike="noStrike" cap="none" normalizeH="0" baseline="0" smtClean="0">
                        <a:ln>
                          <a:noFill/>
                        </a:ln>
                        <a:solidFill>
                          <a:srgbClr val="000000"/>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5E7"/>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0" i="0" u="none" strike="noStrike" cap="none" normalizeH="0" baseline="0" smtClean="0">
                          <a:ln>
                            <a:noFill/>
                          </a:ln>
                          <a:solidFill>
                            <a:srgbClr val="000000"/>
                          </a:solidFill>
                          <a:effectLst/>
                          <a:latin typeface="Tahoma" pitchFamily="34" charset="0"/>
                          <a:ea typeface="Calibri" pitchFamily="34" charset="0"/>
                        </a:rPr>
                        <a:t>€62.50</a:t>
                      </a:r>
                      <a:endParaRPr kumimoji="0" lang="pt-BR" sz="1800" b="0" i="0" u="none" strike="noStrike" cap="none" normalizeH="0" baseline="0" smtClean="0">
                        <a:ln>
                          <a:noFill/>
                        </a:ln>
                        <a:solidFill>
                          <a:srgbClr val="000000"/>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5E7"/>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0" i="0" u="none" strike="noStrike" cap="none" normalizeH="0" baseline="0" smtClean="0">
                          <a:ln>
                            <a:noFill/>
                          </a:ln>
                          <a:solidFill>
                            <a:srgbClr val="000000"/>
                          </a:solidFill>
                          <a:effectLst/>
                          <a:latin typeface="Tahoma" pitchFamily="34" charset="0"/>
                          <a:ea typeface="Calibri" pitchFamily="34" charset="0"/>
                        </a:rPr>
                        <a:t>37.43%</a:t>
                      </a:r>
                      <a:endParaRPr kumimoji="0" lang="pt-BR" sz="1800" b="0" i="0" u="none" strike="noStrike" cap="none" normalizeH="0" baseline="0" smtClean="0">
                        <a:ln>
                          <a:noFill/>
                        </a:ln>
                        <a:solidFill>
                          <a:srgbClr val="000000"/>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5E7"/>
                    </a:solidFill>
                  </a:tcPr>
                </a:tc>
                <a:tc>
                  <a:txBody>
                    <a:bodyPr/>
                    <a:lstStyle/>
                    <a:p>
                      <a:pPr marL="0" marR="0" lvl="0" indent="0" algn="ctr" defTabSz="914400" rtl="0" eaLnBrk="1" fontAlgn="base" latinLnBrk="0" hangingPunct="1">
                        <a:lnSpc>
                          <a:spcPts val="1763"/>
                        </a:lnSpc>
                        <a:spcBef>
                          <a:spcPct val="0"/>
                        </a:spcBef>
                        <a:spcAft>
                          <a:spcPts val="1000"/>
                        </a:spcAft>
                        <a:buClrTx/>
                        <a:buSzTx/>
                        <a:buFontTx/>
                        <a:buNone/>
                        <a:tabLst/>
                      </a:pPr>
                      <a:r>
                        <a:rPr kumimoji="0" lang="en-US" sz="1800" b="0" i="0" u="none" strike="noStrike" cap="none" normalizeH="0" baseline="0" smtClean="0">
                          <a:ln>
                            <a:noFill/>
                          </a:ln>
                          <a:solidFill>
                            <a:srgbClr val="000000"/>
                          </a:solidFill>
                          <a:effectLst/>
                          <a:latin typeface="Tahoma" pitchFamily="34" charset="0"/>
                          <a:ea typeface="Calibri" pitchFamily="34" charset="0"/>
                        </a:rPr>
                        <a:t>62.50x100/167= 37.43% </a:t>
                      </a:r>
                      <a:endParaRPr kumimoji="0" lang="pt-BR" sz="1800" b="0" i="0" u="none" strike="noStrike" cap="none" normalizeH="0" baseline="0" smtClean="0">
                        <a:ln>
                          <a:noFill/>
                        </a:ln>
                        <a:solidFill>
                          <a:srgbClr val="000000"/>
                        </a:solidFill>
                        <a:effectLst/>
                        <a:latin typeface="Tahoma" pitchFamily="34" charset="0"/>
                        <a:ea typeface="Calibri" pitchFamily="34" charset="0"/>
                      </a:endParaRPr>
                    </a:p>
                  </a:txBody>
                  <a:tcPr marL="44447" marR="444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5E7"/>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026"/>
          <p:cNvSpPr txBox="1">
            <a:spLocks noChangeArrowheads="1"/>
          </p:cNvSpPr>
          <p:nvPr/>
        </p:nvSpPr>
        <p:spPr bwMode="auto">
          <a:xfrm>
            <a:off x="330200" y="214313"/>
            <a:ext cx="9575800" cy="1077912"/>
          </a:xfrm>
          <a:prstGeom prst="rect">
            <a:avLst/>
          </a:prstGeom>
          <a:noFill/>
          <a:ln w="12700" cap="sq">
            <a:noFill/>
            <a:miter lim="800000"/>
            <a:headEnd type="none" w="sm" len="sm"/>
            <a:tailEnd type="none" w="sm" len="sm"/>
          </a:ln>
        </p:spPr>
        <p:txBody>
          <a:bodyPr>
            <a:spAutoFit/>
          </a:bodyPr>
          <a:lstStyle/>
          <a:p>
            <a:pPr algn="ctr" eaLnBrk="0" hangingPunct="0">
              <a:spcBef>
                <a:spcPct val="50000"/>
              </a:spcBef>
            </a:pPr>
            <a:r>
              <a:rPr lang="pt-BR" sz="3200">
                <a:solidFill>
                  <a:srgbClr val="92D050"/>
                </a:solidFill>
                <a:latin typeface="Tahoma" pitchFamily="34" charset="0"/>
                <a:cs typeface="Tahoma" pitchFamily="34" charset="0"/>
              </a:rPr>
              <a:t>SISTEMA DE LA DEUDA: impide la vida digna y el atendimiento a los derechos humanos</a:t>
            </a:r>
          </a:p>
        </p:txBody>
      </p:sp>
      <p:sp>
        <p:nvSpPr>
          <p:cNvPr id="23555" name="Text Box 1027"/>
          <p:cNvSpPr txBox="1">
            <a:spLocks noChangeArrowheads="1"/>
          </p:cNvSpPr>
          <p:nvPr/>
        </p:nvSpPr>
        <p:spPr bwMode="auto">
          <a:xfrm>
            <a:off x="330200" y="1673225"/>
            <a:ext cx="9575800" cy="4783138"/>
          </a:xfrm>
          <a:prstGeom prst="rect">
            <a:avLst/>
          </a:prstGeom>
          <a:noFill/>
          <a:ln w="12700" cap="sq">
            <a:noFill/>
            <a:miter lim="800000"/>
            <a:headEnd type="none" w="sm" len="sm"/>
            <a:tailEnd type="none" w="sm" len="sm"/>
          </a:ln>
        </p:spPr>
        <p:txBody>
          <a:bodyPr>
            <a:spAutoFit/>
          </a:bodyPr>
          <a:lstStyle/>
          <a:p>
            <a:pPr algn="ctr" eaLnBrk="0" hangingPunct="0">
              <a:spcBef>
                <a:spcPct val="50000"/>
              </a:spcBef>
            </a:pPr>
            <a:r>
              <a:rPr lang="pt-BR" b="0">
                <a:solidFill>
                  <a:srgbClr val="FFFFFF"/>
                </a:solidFill>
                <a:latin typeface="Tahoma" pitchFamily="34" charset="0"/>
                <a:cs typeface="Tahoma" pitchFamily="34" charset="0"/>
              </a:rPr>
              <a:t> Cómo surgió toda esa deuda pública? </a:t>
            </a:r>
          </a:p>
          <a:p>
            <a:pPr algn="ctr" eaLnBrk="0" hangingPunct="0">
              <a:spcBef>
                <a:spcPct val="50000"/>
              </a:spcBef>
            </a:pPr>
            <a:r>
              <a:rPr lang="pt-BR" b="0">
                <a:solidFill>
                  <a:srgbClr val="FFFFFF"/>
                </a:solidFill>
                <a:latin typeface="Tahoma" pitchFamily="34" charset="0"/>
                <a:cs typeface="Tahoma" pitchFamily="34" charset="0"/>
              </a:rPr>
              <a:t> Cuánto recibimos de préstamos y cuánto ya pagamos? </a:t>
            </a:r>
          </a:p>
          <a:p>
            <a:pPr algn="ctr" eaLnBrk="0" hangingPunct="0">
              <a:spcBef>
                <a:spcPct val="50000"/>
              </a:spcBef>
            </a:pPr>
            <a:r>
              <a:rPr lang="pt-BR" b="0">
                <a:solidFill>
                  <a:srgbClr val="FFFFFF"/>
                </a:solidFill>
                <a:latin typeface="Tahoma" pitchFamily="34" charset="0"/>
                <a:cs typeface="Tahoma" pitchFamily="34" charset="0"/>
              </a:rPr>
              <a:t> Cuánto efectivamente debemos? </a:t>
            </a:r>
          </a:p>
          <a:p>
            <a:pPr algn="ctr" eaLnBrk="0" hangingPunct="0">
              <a:spcBef>
                <a:spcPct val="50000"/>
              </a:spcBef>
            </a:pPr>
            <a:r>
              <a:rPr lang="pt-BR" b="0">
                <a:solidFill>
                  <a:srgbClr val="FFFFFF"/>
                </a:solidFill>
                <a:latin typeface="Tahoma" pitchFamily="34" charset="0"/>
                <a:cs typeface="Tahoma" pitchFamily="34" charset="0"/>
              </a:rPr>
              <a:t> Quién contrajo tantos préstamos? </a:t>
            </a:r>
          </a:p>
          <a:p>
            <a:pPr algn="ctr" eaLnBrk="0" hangingPunct="0">
              <a:spcBef>
                <a:spcPct val="50000"/>
              </a:spcBef>
            </a:pPr>
            <a:r>
              <a:rPr lang="pt-BR" b="0">
                <a:solidFill>
                  <a:srgbClr val="FFFFFF"/>
                </a:solidFill>
                <a:latin typeface="Tahoma" pitchFamily="34" charset="0"/>
                <a:cs typeface="Tahoma" pitchFamily="34" charset="0"/>
              </a:rPr>
              <a:t> Dónde fueron aplicados los recursos? </a:t>
            </a:r>
          </a:p>
          <a:p>
            <a:pPr algn="ctr" eaLnBrk="0" hangingPunct="0">
              <a:spcBef>
                <a:spcPct val="50000"/>
              </a:spcBef>
            </a:pPr>
            <a:r>
              <a:rPr lang="pt-BR" b="0">
                <a:solidFill>
                  <a:srgbClr val="FFFFFF"/>
                </a:solidFill>
                <a:latin typeface="Tahoma" pitchFamily="34" charset="0"/>
                <a:cs typeface="Tahoma" pitchFamily="34" charset="0"/>
              </a:rPr>
              <a:t> Quiénes se han beneficiado del endeudamiento? </a:t>
            </a:r>
          </a:p>
          <a:p>
            <a:pPr algn="ctr" eaLnBrk="0" hangingPunct="0">
              <a:spcBef>
                <a:spcPct val="50000"/>
              </a:spcBef>
            </a:pPr>
            <a:r>
              <a:rPr lang="pt-BR" b="0">
                <a:solidFill>
                  <a:srgbClr val="FFFFFF"/>
                </a:solidFill>
                <a:latin typeface="Tahoma" pitchFamily="34" charset="0"/>
                <a:cs typeface="Tahoma" pitchFamily="34" charset="0"/>
              </a:rPr>
              <a:t> Cuál es la responsabilidad de los acreedores y organismos internacionales en este proceso? </a:t>
            </a:r>
          </a:p>
          <a:p>
            <a:pPr algn="ctr" eaLnBrk="0" hangingPunct="0">
              <a:spcBef>
                <a:spcPct val="70000"/>
              </a:spcBef>
            </a:pPr>
            <a:r>
              <a:rPr lang="pt-BR">
                <a:solidFill>
                  <a:srgbClr val="92D050"/>
                </a:solidFill>
                <a:latin typeface="Tahoma" pitchFamily="34" charset="0"/>
                <a:cs typeface="Tahoma" pitchFamily="34" charset="0"/>
              </a:rPr>
              <a:t>Una </a:t>
            </a:r>
            <a:r>
              <a:rPr lang="pt-BR" u="sng">
                <a:solidFill>
                  <a:srgbClr val="92D050"/>
                </a:solidFill>
                <a:latin typeface="Tahoma" pitchFamily="34" charset="0"/>
                <a:cs typeface="Tahoma" pitchFamily="34" charset="0"/>
              </a:rPr>
              <a:t>AUDITORIA</a:t>
            </a:r>
            <a:r>
              <a:rPr lang="pt-BR">
                <a:solidFill>
                  <a:srgbClr val="92D050"/>
                </a:solidFill>
                <a:latin typeface="Tahoma" pitchFamily="34" charset="0"/>
                <a:cs typeface="Tahoma" pitchFamily="34" charset="0"/>
              </a:rPr>
              <a:t> va a esclarecer estas cuestiones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776288" y="142875"/>
            <a:ext cx="8713787" cy="6742113"/>
          </a:xfrm>
          <a:prstGeom prst="rect">
            <a:avLst/>
          </a:prstGeom>
          <a:noFill/>
          <a:ln w="9525">
            <a:noFill/>
            <a:round/>
            <a:headEnd/>
            <a:tailEnd/>
          </a:ln>
        </p:spPr>
        <p:txBody>
          <a:bodyPr lIns="90000" tIns="46800" rIns="90000" bIns="46800">
            <a:spAutoFit/>
          </a:bodyPr>
          <a:lstStyle/>
          <a:p>
            <a:pPr algn="ctr"/>
            <a:endParaRPr lang="pt-BR" sz="1500">
              <a:solidFill>
                <a:schemeClr val="tx1"/>
              </a:solidFill>
              <a:latin typeface="Tahoma" pitchFamily="34" charset="0"/>
              <a:cs typeface="Tahoma" pitchFamily="34" charset="0"/>
            </a:endParaRPr>
          </a:p>
          <a:p>
            <a:pPr algn="ctr"/>
            <a:r>
              <a:rPr lang="pt-BR" sz="2800">
                <a:solidFill>
                  <a:srgbClr val="92D050"/>
                </a:solidFill>
                <a:latin typeface="Tahoma" pitchFamily="34" charset="0"/>
                <a:cs typeface="Tahoma" pitchFamily="34" charset="0"/>
              </a:rPr>
              <a:t>CONCLUSIÓN</a:t>
            </a:r>
          </a:p>
          <a:p>
            <a:pPr algn="ctr"/>
            <a:endParaRPr lang="pt-BR">
              <a:solidFill>
                <a:srgbClr val="92D050"/>
              </a:solidFill>
              <a:latin typeface="Tahoma" pitchFamily="34" charset="0"/>
              <a:cs typeface="Tahoma" pitchFamily="34" charset="0"/>
            </a:endParaRPr>
          </a:p>
          <a:p>
            <a:pPr algn="ctr"/>
            <a:r>
              <a:rPr lang="pt-BR">
                <a:solidFill>
                  <a:srgbClr val="92D050"/>
                </a:solidFill>
                <a:latin typeface="Tahoma" pitchFamily="34" charset="0"/>
                <a:cs typeface="Tahoma" pitchFamily="34" charset="0"/>
              </a:rPr>
              <a:t>HAY QUE SEGUIR AVANZANDO CON LAS AUDITORÍAS DE LA DEUDA  </a:t>
            </a:r>
          </a:p>
          <a:p>
            <a:endParaRPr lang="pt-BR">
              <a:solidFill>
                <a:schemeClr val="tx1"/>
              </a:solidFill>
              <a:latin typeface="Tahoma" pitchFamily="34" charset="0"/>
              <a:cs typeface="Tahoma" pitchFamily="34" charset="0"/>
            </a:endParaRPr>
          </a:p>
          <a:p>
            <a:pPr algn="ctr"/>
            <a:r>
              <a:rPr lang="es-ES">
                <a:solidFill>
                  <a:schemeClr val="tx1"/>
                </a:solidFill>
                <a:latin typeface="Tahoma" pitchFamily="34" charset="0"/>
                <a:cs typeface="Tahoma" pitchFamily="34" charset="0"/>
              </a:rPr>
              <a:t>DESENMASCARAR EL SISTEMA DE LA DEUDA </a:t>
            </a:r>
          </a:p>
          <a:p>
            <a:pPr algn="ctr"/>
            <a:endParaRPr lang="es-ES">
              <a:solidFill>
                <a:schemeClr val="tx1"/>
              </a:solidFill>
              <a:latin typeface="Tahoma" pitchFamily="34" charset="0"/>
              <a:cs typeface="Tahoma" pitchFamily="34" charset="0"/>
            </a:endParaRPr>
          </a:p>
          <a:p>
            <a:pPr algn="ctr"/>
            <a:r>
              <a:rPr lang="es-ES">
                <a:solidFill>
                  <a:schemeClr val="tx1"/>
                </a:solidFill>
                <a:latin typeface="Tahoma" pitchFamily="34" charset="0"/>
                <a:cs typeface="Tahoma" pitchFamily="34" charset="0"/>
              </a:rPr>
              <a:t>ANULAR DEUDAS ILEGALES E ILEGÍTIMAS</a:t>
            </a:r>
          </a:p>
          <a:p>
            <a:pPr algn="ctr"/>
            <a:endParaRPr lang="es-ES">
              <a:solidFill>
                <a:schemeClr val="tx1"/>
              </a:solidFill>
              <a:latin typeface="Tahoma" pitchFamily="34" charset="0"/>
              <a:cs typeface="Tahoma" pitchFamily="34" charset="0"/>
            </a:endParaRPr>
          </a:p>
          <a:p>
            <a:pPr algn="ctr"/>
            <a:r>
              <a:rPr lang="es-ES">
                <a:solidFill>
                  <a:schemeClr val="tx1"/>
                </a:solidFill>
                <a:latin typeface="Tahoma" pitchFamily="34" charset="0"/>
                <a:cs typeface="Tahoma" pitchFamily="34" charset="0"/>
              </a:rPr>
              <a:t>SUSPENDER SALVATAJES BANCARIOS IRREALES </a:t>
            </a:r>
          </a:p>
          <a:p>
            <a:endParaRPr lang="es-ES">
              <a:solidFill>
                <a:srgbClr val="92D050"/>
              </a:solidFill>
              <a:latin typeface="Tahoma" pitchFamily="34" charset="0"/>
              <a:cs typeface="Tahoma" pitchFamily="34" charset="0"/>
            </a:endParaRPr>
          </a:p>
          <a:p>
            <a:r>
              <a:rPr lang="es-ES">
                <a:solidFill>
                  <a:srgbClr val="92D050"/>
                </a:solidFill>
                <a:latin typeface="Tahoma" pitchFamily="34" charset="0"/>
                <a:cs typeface="Tahoma" pitchFamily="34" charset="0"/>
              </a:rPr>
              <a:t>DESAFIOS</a:t>
            </a:r>
            <a:endParaRPr lang="es-ES" b="0">
              <a:solidFill>
                <a:srgbClr val="92D050"/>
              </a:solidFill>
              <a:latin typeface="Tahoma" pitchFamily="34" charset="0"/>
              <a:cs typeface="Tahoma" pitchFamily="34" charset="0"/>
            </a:endParaRPr>
          </a:p>
          <a:p>
            <a:pPr marL="1485900" lvl="2" indent="-342900">
              <a:buFont typeface="Arial" charset="0"/>
              <a:buChar char="•"/>
            </a:pPr>
            <a:r>
              <a:rPr lang="es-ES" b="0">
                <a:solidFill>
                  <a:schemeClr val="tx1"/>
                </a:solidFill>
                <a:latin typeface="Tahoma" pitchFamily="34" charset="0"/>
                <a:cs typeface="Tahoma" pitchFamily="34" charset="0"/>
              </a:rPr>
              <a:t>Nuevos materiales: </a:t>
            </a:r>
            <a:r>
              <a:rPr lang="es-ES" altLang="en-US" b="0">
                <a:solidFill>
                  <a:schemeClr val="tx1"/>
                </a:solidFill>
                <a:latin typeface="Tahoma" pitchFamily="34" charset="0"/>
                <a:cs typeface="Tahoma" pitchFamily="34" charset="0"/>
              </a:rPr>
              <a:t>“</a:t>
            </a:r>
            <a:r>
              <a:rPr lang="es-ES" b="0">
                <a:solidFill>
                  <a:schemeClr val="tx1"/>
                </a:solidFill>
                <a:latin typeface="Tahoma" pitchFamily="34" charset="0"/>
                <a:cs typeface="Tahoma" pitchFamily="34" charset="0"/>
              </a:rPr>
              <a:t>manual</a:t>
            </a:r>
            <a:r>
              <a:rPr lang="es-ES" altLang="en-US" b="0">
                <a:solidFill>
                  <a:schemeClr val="tx1"/>
                </a:solidFill>
                <a:latin typeface="Tahoma" pitchFamily="34" charset="0"/>
                <a:cs typeface="Tahoma" pitchFamily="34" charset="0"/>
              </a:rPr>
              <a:t>”</a:t>
            </a:r>
            <a:r>
              <a:rPr lang="es-ES" b="0">
                <a:solidFill>
                  <a:schemeClr val="tx1"/>
                </a:solidFill>
                <a:latin typeface="Tahoma" pitchFamily="34" charset="0"/>
                <a:cs typeface="Tahoma" pitchFamily="34" charset="0"/>
              </a:rPr>
              <a:t>, libros, cartilla, folletos</a:t>
            </a:r>
          </a:p>
          <a:p>
            <a:pPr marL="1485900" lvl="2" indent="-342900">
              <a:buFont typeface="Arial" charset="0"/>
              <a:buChar char="•"/>
            </a:pPr>
            <a:r>
              <a:rPr lang="es-ES" b="0">
                <a:solidFill>
                  <a:schemeClr val="tx1"/>
                </a:solidFill>
                <a:latin typeface="Tahoma" pitchFamily="34" charset="0"/>
                <a:cs typeface="Tahoma" pitchFamily="34" charset="0"/>
              </a:rPr>
              <a:t>Denunciar las verdaderas orígenes de la crisis y exigir que los bancos asuman se responsabilidad</a:t>
            </a:r>
          </a:p>
          <a:p>
            <a:pPr marL="1485900" lvl="2" indent="-342900">
              <a:buFont typeface="Arial" charset="0"/>
              <a:buChar char="•"/>
            </a:pPr>
            <a:r>
              <a:rPr lang="es-ES" b="0">
                <a:solidFill>
                  <a:schemeClr val="tx1"/>
                </a:solidFill>
                <a:latin typeface="Tahoma" pitchFamily="34" charset="0"/>
                <a:cs typeface="Tahoma" pitchFamily="34" charset="0"/>
              </a:rPr>
              <a:t>Impedir el </a:t>
            </a:r>
            <a:r>
              <a:rPr lang="es-ES" altLang="en-US" b="0">
                <a:solidFill>
                  <a:schemeClr val="tx1"/>
                </a:solidFill>
                <a:latin typeface="Tahoma" pitchFamily="34" charset="0"/>
                <a:cs typeface="Tahoma" pitchFamily="34" charset="0"/>
              </a:rPr>
              <a:t>“</a:t>
            </a:r>
            <a:r>
              <a:rPr lang="es-ES" b="0">
                <a:solidFill>
                  <a:schemeClr val="tx1"/>
                </a:solidFill>
                <a:latin typeface="Tahoma" pitchFamily="34" charset="0"/>
                <a:cs typeface="Tahoma" pitchFamily="34" charset="0"/>
              </a:rPr>
              <a:t>Riesgo de Contagio</a:t>
            </a:r>
            <a:r>
              <a:rPr lang="es-ES" altLang="en-US" b="0">
                <a:solidFill>
                  <a:schemeClr val="tx1"/>
                </a:solidFill>
                <a:latin typeface="Tahoma" pitchFamily="34" charset="0"/>
                <a:cs typeface="Tahoma" pitchFamily="34" charset="0"/>
              </a:rPr>
              <a:t>”</a:t>
            </a:r>
            <a:r>
              <a:rPr lang="es-ES" b="0">
                <a:solidFill>
                  <a:schemeClr val="tx1"/>
                </a:solidFill>
                <a:latin typeface="Tahoma" pitchFamily="34" charset="0"/>
                <a:cs typeface="Tahoma" pitchFamily="34" charset="0"/>
              </a:rPr>
              <a:t> anunciado por BM y FMI en la Conferencia de UNCTAD de Nov/2011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41338" y="928688"/>
            <a:ext cx="8745537" cy="4714875"/>
          </a:xfrm>
          <a:prstGeom prst="rect">
            <a:avLst/>
          </a:prstGeom>
          <a:noFill/>
          <a:ln w="9525">
            <a:noFill/>
            <a:miter lim="800000"/>
            <a:headEnd/>
            <a:tailEnd/>
          </a:ln>
        </p:spPr>
        <p:txBody>
          <a:bodyPr lIns="92075" tIns="46038" rIns="92075" bIns="46038" anchor="ctr"/>
          <a:lstStyle/>
          <a:p>
            <a:r>
              <a:rPr lang="pt-BR" sz="4400" b="0">
                <a:solidFill>
                  <a:schemeClr val="tx2"/>
                </a:solidFill>
              </a:rPr>
              <a:t/>
            </a:r>
            <a:br>
              <a:rPr lang="pt-BR" sz="4400" b="0">
                <a:solidFill>
                  <a:schemeClr val="tx2"/>
                </a:solidFill>
              </a:rPr>
            </a:br>
            <a:r>
              <a:rPr lang="pt-BR" sz="4400" b="0">
                <a:solidFill>
                  <a:schemeClr val="tx2"/>
                </a:solidFill>
              </a:rPr>
              <a:t/>
            </a:r>
            <a:br>
              <a:rPr lang="pt-BR" sz="4400" b="0">
                <a:solidFill>
                  <a:schemeClr val="tx2"/>
                </a:solidFill>
              </a:rPr>
            </a:br>
            <a:r>
              <a:rPr lang="pt-BR" sz="4400" b="0">
                <a:solidFill>
                  <a:schemeClr val="tx2"/>
                </a:solidFill>
              </a:rPr>
              <a:t/>
            </a:r>
            <a:br>
              <a:rPr lang="pt-BR" sz="4400" b="0">
                <a:solidFill>
                  <a:schemeClr val="tx2"/>
                </a:solidFill>
              </a:rPr>
            </a:br>
            <a:r>
              <a:rPr lang="pt-BR" sz="4400" b="0">
                <a:solidFill>
                  <a:schemeClr val="tx2"/>
                </a:solidFill>
              </a:rPr>
              <a:t/>
            </a:r>
            <a:br>
              <a:rPr lang="pt-BR" sz="4400" b="0">
                <a:solidFill>
                  <a:schemeClr val="tx2"/>
                </a:solidFill>
              </a:rPr>
            </a:br>
            <a:r>
              <a:rPr lang="pt-BR" sz="4400" b="0">
                <a:solidFill>
                  <a:schemeClr val="tx2"/>
                </a:solidFill>
              </a:rPr>
              <a:t/>
            </a:r>
            <a:br>
              <a:rPr lang="pt-BR" sz="4400" b="0">
                <a:solidFill>
                  <a:schemeClr val="tx2"/>
                </a:solidFill>
              </a:rPr>
            </a:br>
            <a:r>
              <a:rPr lang="pt-BR" sz="4400" b="0">
                <a:solidFill>
                  <a:schemeClr val="tx2"/>
                </a:solidFill>
              </a:rPr>
              <a:t/>
            </a:r>
            <a:br>
              <a:rPr lang="pt-BR" sz="4400" b="0">
                <a:solidFill>
                  <a:schemeClr val="tx2"/>
                </a:solidFill>
              </a:rPr>
            </a:br>
            <a:r>
              <a:rPr lang="pt-BR" sz="4400" b="0">
                <a:solidFill>
                  <a:schemeClr val="tx2"/>
                </a:solidFill>
              </a:rPr>
              <a:t/>
            </a:r>
            <a:br>
              <a:rPr lang="pt-BR" sz="4400" b="0">
                <a:solidFill>
                  <a:schemeClr val="tx2"/>
                </a:solidFill>
              </a:rPr>
            </a:br>
            <a:endParaRPr lang="pt-BR" sz="4400" b="0">
              <a:solidFill>
                <a:schemeClr val="tx2"/>
              </a:solidFill>
            </a:endParaRPr>
          </a:p>
          <a:p>
            <a:pPr algn="ctr"/>
            <a:r>
              <a:rPr lang="pt-BR" altLang="en-US" b="0">
                <a:solidFill>
                  <a:srgbClr val="FFFFFF"/>
                </a:solidFill>
                <a:latin typeface="Tahoma" pitchFamily="34" charset="0"/>
                <a:cs typeface="Tahoma" pitchFamily="34" charset="0"/>
              </a:rPr>
              <a:t>“</a:t>
            </a:r>
            <a:r>
              <a:rPr lang="pt-BR" altLang="ja-JP" b="0" i="1">
                <a:solidFill>
                  <a:srgbClr val="FFFFFF"/>
                </a:solidFill>
                <a:latin typeface="Tahoma" pitchFamily="34" charset="0"/>
                <a:cs typeface="Tahoma" pitchFamily="34" charset="0"/>
              </a:rPr>
              <a:t>19 MIL NIÑOS EN EL MUNDO MUEREM CADA DÍA DEBIDO AL COSTO  FINANCIERO  DE LA DEUDA</a:t>
            </a:r>
            <a:r>
              <a:rPr lang="pt-BR" altLang="en-US" b="0">
                <a:solidFill>
                  <a:srgbClr val="FFFFFF"/>
                </a:solidFill>
                <a:latin typeface="Tahoma" pitchFamily="34" charset="0"/>
                <a:cs typeface="Tahoma" pitchFamily="34" charset="0"/>
              </a:rPr>
              <a:t>”</a:t>
            </a:r>
            <a:r>
              <a:rPr lang="pt-BR" altLang="ja-JP" b="0">
                <a:solidFill>
                  <a:srgbClr val="FFFFFF"/>
                </a:solidFill>
                <a:latin typeface="Tahoma" pitchFamily="34" charset="0"/>
                <a:cs typeface="Tahoma" pitchFamily="34" charset="0"/>
              </a:rPr>
              <a:t>  </a:t>
            </a:r>
            <a:r>
              <a:rPr lang="pt-BR" altLang="ja-JP" sz="2000" b="0">
                <a:solidFill>
                  <a:srgbClr val="FFFFFF"/>
                </a:solidFill>
                <a:latin typeface="Tahoma" pitchFamily="34" charset="0"/>
                <a:cs typeface="Tahoma" pitchFamily="34" charset="0"/>
              </a:rPr>
              <a:t>(UNICEF-ONU)</a:t>
            </a:r>
            <a:endParaRPr lang="pt-BR" sz="2000" b="0">
              <a:solidFill>
                <a:srgbClr val="FFFFFF"/>
              </a:solidFill>
              <a:latin typeface="Tahoma" pitchFamily="34" charset="0"/>
              <a:cs typeface="Tahoma" pitchFamily="34" charset="0"/>
            </a:endParaRPr>
          </a:p>
        </p:txBody>
      </p:sp>
      <p:pic>
        <p:nvPicPr>
          <p:cNvPr id="25603" name="Picture 4"/>
          <p:cNvPicPr>
            <a:picLocks noChangeAspect="1" noChangeArrowheads="1"/>
          </p:cNvPicPr>
          <p:nvPr/>
        </p:nvPicPr>
        <p:blipFill>
          <a:blip r:embed="rId2"/>
          <a:srcRect/>
          <a:stretch>
            <a:fillRect/>
          </a:stretch>
        </p:blipFill>
        <p:spPr bwMode="auto">
          <a:xfrm>
            <a:off x="774700" y="500063"/>
            <a:ext cx="8202613" cy="4770437"/>
          </a:xfrm>
          <a:prstGeom prst="rect">
            <a:avLst/>
          </a:prstGeom>
          <a:noFill/>
          <a:ln w="12700" cap="sq">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60400" y="1219200"/>
            <a:ext cx="8701088" cy="5308600"/>
          </a:xfrm>
          <a:prstGeom prst="rect">
            <a:avLst/>
          </a:prstGeom>
          <a:noFill/>
          <a:ln w="12700" cap="sq">
            <a:noFill/>
            <a:miter lim="800000"/>
            <a:headEnd type="none" w="sm" len="sm"/>
            <a:tailEnd type="none" w="sm" len="sm"/>
          </a:ln>
        </p:spPr>
        <p:txBody>
          <a:bodyPr>
            <a:spAutoFit/>
          </a:bodyPr>
          <a:lstStyle/>
          <a:p>
            <a:pPr algn="r" eaLnBrk="0" hangingPunct="0">
              <a:spcBef>
                <a:spcPct val="50000"/>
              </a:spcBef>
            </a:pPr>
            <a:endParaRPr lang="pt-BR" i="1">
              <a:latin typeface="Verdana" pitchFamily="34" charset="0"/>
            </a:endParaRPr>
          </a:p>
          <a:p>
            <a:pPr algn="r" eaLnBrk="0" hangingPunct="0">
              <a:spcBef>
                <a:spcPct val="50000"/>
              </a:spcBef>
            </a:pPr>
            <a:endParaRPr lang="pt-BR" sz="3000" i="1">
              <a:solidFill>
                <a:schemeClr val="tx1"/>
              </a:solidFill>
              <a:latin typeface="Verdana" pitchFamily="34" charset="0"/>
            </a:endParaRPr>
          </a:p>
          <a:p>
            <a:pPr algn="r" eaLnBrk="0" hangingPunct="0">
              <a:spcBef>
                <a:spcPct val="50000"/>
              </a:spcBef>
            </a:pPr>
            <a:endParaRPr lang="pt-BR" sz="3000" i="1">
              <a:solidFill>
                <a:schemeClr val="tx1"/>
              </a:solidFill>
              <a:latin typeface="Verdana" pitchFamily="34" charset="0"/>
            </a:endParaRPr>
          </a:p>
          <a:p>
            <a:pPr algn="r" eaLnBrk="0" hangingPunct="0">
              <a:spcBef>
                <a:spcPct val="50000"/>
              </a:spcBef>
            </a:pPr>
            <a:r>
              <a:rPr lang="pt-BR" sz="3000">
                <a:solidFill>
                  <a:srgbClr val="92D050"/>
                </a:solidFill>
                <a:latin typeface="Verdana" pitchFamily="34" charset="0"/>
              </a:rPr>
              <a:t>Muchas Gracias</a:t>
            </a:r>
          </a:p>
          <a:p>
            <a:pPr algn="r" eaLnBrk="0" hangingPunct="0">
              <a:spcBef>
                <a:spcPct val="50000"/>
              </a:spcBef>
            </a:pPr>
            <a:r>
              <a:rPr lang="pt-BR" sz="3000" i="1">
                <a:solidFill>
                  <a:srgbClr val="92D050"/>
                </a:solidFill>
                <a:latin typeface="Verdana" pitchFamily="34" charset="0"/>
              </a:rPr>
              <a:t>Maria Lucia Fattorelli</a:t>
            </a:r>
          </a:p>
          <a:p>
            <a:pPr algn="r" eaLnBrk="0" hangingPunct="0">
              <a:spcBef>
                <a:spcPct val="50000"/>
              </a:spcBef>
            </a:pPr>
            <a:endParaRPr lang="pt-BR" sz="3000">
              <a:solidFill>
                <a:srgbClr val="FFFFFF"/>
              </a:solidFill>
              <a:latin typeface="Verdana" pitchFamily="34" charset="0"/>
            </a:endParaRPr>
          </a:p>
          <a:p>
            <a:pPr algn="r" eaLnBrk="0" hangingPunct="0">
              <a:spcBef>
                <a:spcPct val="50000"/>
              </a:spcBef>
            </a:pPr>
            <a:endParaRPr lang="pt-BR" sz="3000">
              <a:solidFill>
                <a:srgbClr val="FFFFFF"/>
              </a:solidFill>
              <a:latin typeface="Verdana" pitchFamily="34" charset="0"/>
            </a:endParaRPr>
          </a:p>
          <a:p>
            <a:pPr algn="ctr" eaLnBrk="0" hangingPunct="0">
              <a:spcBef>
                <a:spcPct val="50000"/>
              </a:spcBef>
            </a:pPr>
            <a:r>
              <a:rPr lang="pt-BR" sz="3000">
                <a:solidFill>
                  <a:srgbClr val="FFFFFF"/>
                </a:solidFill>
                <a:latin typeface="Verdana" pitchFamily="34" charset="0"/>
              </a:rPr>
              <a:t>www.divida-auditoriacidada.org.br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0"/>
            <a:ext cx="9906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123" name="Título 1"/>
          <p:cNvSpPr>
            <a:spLocks noGrp="1"/>
          </p:cNvSpPr>
          <p:nvPr>
            <p:ph type="ctrTitle"/>
          </p:nvPr>
        </p:nvSpPr>
        <p:spPr bwMode="auto">
          <a:xfrm>
            <a:off x="661988" y="188913"/>
            <a:ext cx="8420100" cy="792162"/>
          </a:xfrm>
          <a:noFill/>
          <a:ln>
            <a:miter lim="800000"/>
            <a:headEnd/>
            <a:tailEnd/>
          </a:ln>
        </p:spPr>
        <p:txBody>
          <a:bodyPr vert="horz" wrap="square" lIns="91440" tIns="45720" rIns="91440" bIns="45720" numCol="1" anchor="t" anchorCtr="0" compatLnSpc="1">
            <a:prstTxWarp prst="textNoShape">
              <a:avLst/>
            </a:prstTxWarp>
          </a:bodyPr>
          <a:lstStyle/>
          <a:p>
            <a:r>
              <a:rPr lang="pt-BR" sz="3200" smtClean="0">
                <a:solidFill>
                  <a:schemeClr val="bg1"/>
                </a:solidFill>
                <a:latin typeface="Tahoma" pitchFamily="34" charset="0"/>
                <a:cs typeface="Tahoma" pitchFamily="34" charset="0"/>
              </a:rPr>
              <a:t>Los Avances de la Auditoría de la Deuda</a:t>
            </a:r>
          </a:p>
        </p:txBody>
      </p:sp>
      <p:sp>
        <p:nvSpPr>
          <p:cNvPr id="3" name="Subtítulo 2"/>
          <p:cNvSpPr>
            <a:spLocks noGrp="1"/>
          </p:cNvSpPr>
          <p:nvPr>
            <p:ph type="subTitle" idx="1"/>
          </p:nvPr>
        </p:nvSpPr>
        <p:spPr/>
        <p:txBody>
          <a:bodyPr/>
          <a:lstStyle/>
          <a:p>
            <a:pPr>
              <a:defRPr/>
            </a:pPr>
            <a:endParaRPr lang="pt-BR"/>
          </a:p>
        </p:txBody>
      </p:sp>
      <p:pic>
        <p:nvPicPr>
          <p:cNvPr id="5125" name="Picture 2" descr="http://4.bp.blogspot.com/-lJ3EoXl3mFc/Tdu0FtpqMTI/AAAAAAAAAn0/q-mH7h69-Fg/s1600/mapa_mundi.gif"/>
          <p:cNvPicPr>
            <a:picLocks noChangeAspect="1" noChangeArrowheads="1"/>
          </p:cNvPicPr>
          <p:nvPr/>
        </p:nvPicPr>
        <p:blipFill>
          <a:blip r:embed="rId2"/>
          <a:srcRect/>
          <a:stretch>
            <a:fillRect/>
          </a:stretch>
        </p:blipFill>
        <p:spPr bwMode="auto">
          <a:xfrm>
            <a:off x="979488" y="1268413"/>
            <a:ext cx="8747125" cy="5178425"/>
          </a:xfrm>
          <a:prstGeom prst="rect">
            <a:avLst/>
          </a:prstGeom>
          <a:noFill/>
          <a:ln w="9525">
            <a:noFill/>
            <a:miter lim="800000"/>
            <a:headEnd/>
            <a:tailEnd/>
          </a:ln>
        </p:spPr>
      </p:pic>
      <p:sp>
        <p:nvSpPr>
          <p:cNvPr id="4" name="CaixaDeTexto 3"/>
          <p:cNvSpPr txBox="1">
            <a:spLocks noChangeArrowheads="1"/>
          </p:cNvSpPr>
          <p:nvPr/>
        </p:nvSpPr>
        <p:spPr bwMode="auto">
          <a:xfrm>
            <a:off x="195263" y="4125913"/>
            <a:ext cx="1879600" cy="1200150"/>
          </a:xfrm>
          <a:prstGeom prst="rect">
            <a:avLst/>
          </a:prstGeom>
          <a:noFill/>
          <a:ln w="9525">
            <a:noFill/>
            <a:miter lim="800000"/>
            <a:headEnd/>
            <a:tailEnd/>
          </a:ln>
        </p:spPr>
        <p:txBody>
          <a:bodyPr>
            <a:spAutoFit/>
          </a:bodyPr>
          <a:lstStyle/>
          <a:p>
            <a:pPr algn="ctr" eaLnBrk="0" hangingPunct="0"/>
            <a:r>
              <a:rPr lang="pt-BR" b="0">
                <a:latin typeface="Tahoma" pitchFamily="34" charset="0"/>
                <a:cs typeface="Tahoma" pitchFamily="34" charset="0"/>
              </a:rPr>
              <a:t>CAIC - ECUADOR 2007-2008</a:t>
            </a:r>
          </a:p>
        </p:txBody>
      </p:sp>
      <p:pic>
        <p:nvPicPr>
          <p:cNvPr id="1027" name="Picture 3"/>
          <p:cNvPicPr>
            <a:picLocks noChangeAspect="1" noChangeArrowheads="1"/>
          </p:cNvPicPr>
          <p:nvPr/>
        </p:nvPicPr>
        <p:blipFill>
          <a:blip r:embed="rId3"/>
          <a:srcRect/>
          <a:stretch>
            <a:fillRect/>
          </a:stretch>
        </p:blipFill>
        <p:spPr bwMode="auto">
          <a:xfrm>
            <a:off x="577850" y="3343275"/>
            <a:ext cx="1114425" cy="809625"/>
          </a:xfrm>
          <a:prstGeom prst="rect">
            <a:avLst/>
          </a:prstGeom>
          <a:noFill/>
          <a:ln w="9525">
            <a:noFill/>
            <a:miter lim="800000"/>
            <a:headEnd/>
            <a:tailEnd/>
          </a:ln>
          <a:effectLst/>
        </p:spPr>
      </p:pic>
      <p:cxnSp>
        <p:nvCxnSpPr>
          <p:cNvPr id="6" name="Conector de seta reta 5"/>
          <p:cNvCxnSpPr/>
          <p:nvPr/>
        </p:nvCxnSpPr>
        <p:spPr>
          <a:xfrm>
            <a:off x="1908175" y="4492625"/>
            <a:ext cx="1095375" cy="157163"/>
          </a:xfrm>
          <a:prstGeom prst="straightConnector1">
            <a:avLst/>
          </a:prstGeom>
          <a:ln w="28575" cmpd="sng">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noChangeArrowheads="1"/>
          </p:cNvPicPr>
          <p:nvPr/>
        </p:nvPicPr>
        <p:blipFill>
          <a:blip r:embed="rId4"/>
          <a:srcRect/>
          <a:stretch>
            <a:fillRect/>
          </a:stretch>
        </p:blipFill>
        <p:spPr bwMode="auto">
          <a:xfrm>
            <a:off x="439738" y="4868863"/>
            <a:ext cx="2184400" cy="1317625"/>
          </a:xfrm>
          <a:prstGeom prst="rect">
            <a:avLst/>
          </a:prstGeom>
          <a:noFill/>
          <a:ln w="12700" cap="sq">
            <a:noFill/>
            <a:miter lim="800000"/>
            <a:headEnd/>
            <a:tailEnd/>
          </a:ln>
        </p:spPr>
      </p:pic>
      <p:sp>
        <p:nvSpPr>
          <p:cNvPr id="7" name="CaixaDeTexto 6"/>
          <p:cNvSpPr txBox="1"/>
          <p:nvPr/>
        </p:nvSpPr>
        <p:spPr>
          <a:xfrm>
            <a:off x="266700" y="4791075"/>
            <a:ext cx="2528888" cy="2066925"/>
          </a:xfrm>
          <a:prstGeom prst="rect">
            <a:avLst/>
          </a:prstGeom>
          <a:noFill/>
        </p:spPr>
        <p:txBody>
          <a:bodyPr>
            <a:spAutoFit/>
          </a:bodyPr>
          <a:lstStyle>
            <a:lvl1pPr eaLnBrk="0" hangingPunct="0">
              <a:defRPr sz="2400" b="1">
                <a:solidFill>
                  <a:srgbClr val="FF0000"/>
                </a:solidFill>
                <a:latin typeface="Times New Roman" pitchFamily="18" charset="0"/>
                <a:ea typeface="MS PGothic" pitchFamily="34" charset="-128"/>
              </a:defRPr>
            </a:lvl1pPr>
            <a:lvl2pPr marL="742950" indent="-285750" eaLnBrk="0" hangingPunct="0">
              <a:defRPr sz="2400" b="1">
                <a:solidFill>
                  <a:srgbClr val="FF0000"/>
                </a:solidFill>
                <a:latin typeface="Times New Roman" pitchFamily="18" charset="0"/>
                <a:ea typeface="MS PGothic" pitchFamily="34" charset="-128"/>
              </a:defRPr>
            </a:lvl2pPr>
            <a:lvl3pPr marL="1143000" indent="-228600" eaLnBrk="0" hangingPunct="0">
              <a:defRPr sz="2400" b="1">
                <a:solidFill>
                  <a:srgbClr val="FF0000"/>
                </a:solidFill>
                <a:latin typeface="Times New Roman" pitchFamily="18" charset="0"/>
                <a:ea typeface="MS PGothic" pitchFamily="34" charset="-128"/>
              </a:defRPr>
            </a:lvl3pPr>
            <a:lvl4pPr marL="1600200" indent="-228600" eaLnBrk="0" hangingPunct="0">
              <a:defRPr sz="2400" b="1">
                <a:solidFill>
                  <a:srgbClr val="FF0000"/>
                </a:solidFill>
                <a:latin typeface="Times New Roman" pitchFamily="18" charset="0"/>
                <a:ea typeface="MS PGothic" pitchFamily="34" charset="-128"/>
              </a:defRPr>
            </a:lvl4pPr>
            <a:lvl5pPr marL="2057400" indent="-228600" eaLnBrk="0" hangingPunct="0">
              <a:defRPr sz="2400" b="1">
                <a:solidFill>
                  <a:srgbClr val="FF0000"/>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9pPr>
          </a:lstStyle>
          <a:p>
            <a:pPr algn="ctr" eaLnBrk="1" hangingPunct="1">
              <a:lnSpc>
                <a:spcPts val="1500"/>
              </a:lnSpc>
              <a:defRPr/>
            </a:pPr>
            <a:endParaRPr lang="pt-BR" sz="1400" smtClean="0">
              <a:solidFill>
                <a:schemeClr val="bg1"/>
              </a:solidFill>
            </a:endParaRPr>
          </a:p>
          <a:p>
            <a:pPr algn="ctr" eaLnBrk="1" hangingPunct="1">
              <a:lnSpc>
                <a:spcPts val="1500"/>
              </a:lnSpc>
              <a:defRPr/>
            </a:pPr>
            <a:endParaRPr lang="pt-BR" sz="1400" smtClean="0">
              <a:solidFill>
                <a:schemeClr val="bg1"/>
              </a:solidFill>
            </a:endParaRPr>
          </a:p>
          <a:p>
            <a:pPr algn="ctr" eaLnBrk="1" hangingPunct="1">
              <a:lnSpc>
                <a:spcPts val="1600"/>
              </a:lnSpc>
              <a:defRPr/>
            </a:pPr>
            <a:endParaRPr lang="pt-BR" sz="1400" smtClean="0">
              <a:solidFill>
                <a:schemeClr val="bg1"/>
              </a:solidFill>
            </a:endParaRPr>
          </a:p>
          <a:p>
            <a:pPr algn="ctr" eaLnBrk="1" hangingPunct="1">
              <a:lnSpc>
                <a:spcPts val="1600"/>
              </a:lnSpc>
              <a:defRPr/>
            </a:pPr>
            <a:endParaRPr lang="pt-BR" sz="1400" smtClean="0">
              <a:solidFill>
                <a:schemeClr val="bg1"/>
              </a:solidFill>
            </a:endParaRPr>
          </a:p>
          <a:p>
            <a:pPr algn="ctr" eaLnBrk="1" hangingPunct="1">
              <a:lnSpc>
                <a:spcPts val="1600"/>
              </a:lnSpc>
              <a:defRPr/>
            </a:pPr>
            <a:r>
              <a:rPr lang="pt-BR" sz="1400" b="0" smtClean="0">
                <a:effectLst>
                  <a:outerShdw blurRad="38100" dist="38100" dir="2700000" algn="tl">
                    <a:srgbClr val="FFFFFF"/>
                  </a:outerShdw>
                </a:effectLst>
                <a:latin typeface="Tahoma" pitchFamily="34" charset="0"/>
                <a:cs typeface="Tahoma" pitchFamily="34" charset="0"/>
              </a:rPr>
              <a:t>Nov/2008 – Seminário Internacional - Latindadd</a:t>
            </a:r>
          </a:p>
          <a:p>
            <a:pPr algn="ctr" eaLnBrk="1" hangingPunct="1">
              <a:lnSpc>
                <a:spcPts val="1500"/>
              </a:lnSpc>
              <a:defRPr/>
            </a:pPr>
            <a:endParaRPr lang="pt-BR" sz="1400" smtClean="0">
              <a:solidFill>
                <a:schemeClr val="bg1"/>
              </a:solidFill>
            </a:endParaRPr>
          </a:p>
          <a:p>
            <a:pPr algn="ctr" eaLnBrk="1" hangingPunct="1">
              <a:lnSpc>
                <a:spcPts val="1500"/>
              </a:lnSpc>
              <a:defRPr/>
            </a:pPr>
            <a:r>
              <a:rPr lang="pt-BR" sz="1400" b="0" smtClean="0">
                <a:solidFill>
                  <a:schemeClr val="bg1"/>
                </a:solidFill>
                <a:latin typeface="Tahoma" pitchFamily="34" charset="0"/>
                <a:cs typeface="Tahoma" pitchFamily="34" charset="0"/>
              </a:rPr>
              <a:t>Reunión miembros CAIC y Presidente de la Camara de Diputados de Brasil</a:t>
            </a:r>
          </a:p>
        </p:txBody>
      </p:sp>
      <p:cxnSp>
        <p:nvCxnSpPr>
          <p:cNvPr id="16" name="Conector de seta reta 15"/>
          <p:cNvCxnSpPr/>
          <p:nvPr/>
        </p:nvCxnSpPr>
        <p:spPr>
          <a:xfrm flipV="1">
            <a:off x="2620963" y="5049838"/>
            <a:ext cx="1239837" cy="496887"/>
          </a:xfrm>
          <a:prstGeom prst="straightConnector1">
            <a:avLst/>
          </a:prstGeom>
          <a:ln w="28575" cmpd="sng">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p:nvPr/>
        </p:nvCxnSpPr>
        <p:spPr>
          <a:xfrm flipH="1" flipV="1">
            <a:off x="3860800" y="5027613"/>
            <a:ext cx="1382713" cy="322262"/>
          </a:xfrm>
          <a:prstGeom prst="straightConnector1">
            <a:avLst/>
          </a:prstGeom>
          <a:ln w="28575" cmpd="sng">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5"/>
          <a:srcRect/>
          <a:stretch>
            <a:fillRect/>
          </a:stretch>
        </p:blipFill>
        <p:spPr bwMode="auto">
          <a:xfrm>
            <a:off x="7720013" y="5027613"/>
            <a:ext cx="1625600" cy="1085850"/>
          </a:xfrm>
          <a:prstGeom prst="rect">
            <a:avLst/>
          </a:prstGeom>
          <a:noFill/>
          <a:ln w="9525">
            <a:noFill/>
            <a:miter lim="800000"/>
            <a:headEnd/>
            <a:tailEnd/>
          </a:ln>
          <a:effectLst/>
        </p:spPr>
      </p:pic>
      <p:sp>
        <p:nvSpPr>
          <p:cNvPr id="19" name="CaixaDeTexto 18"/>
          <p:cNvSpPr txBox="1"/>
          <p:nvPr/>
        </p:nvSpPr>
        <p:spPr>
          <a:xfrm>
            <a:off x="7720013" y="5816600"/>
            <a:ext cx="1625600" cy="1041400"/>
          </a:xfrm>
          <a:prstGeom prst="rect">
            <a:avLst/>
          </a:prstGeom>
          <a:noFill/>
        </p:spPr>
        <p:txBody>
          <a:bodyPr>
            <a:spAutoFit/>
          </a:bodyPr>
          <a:lstStyle>
            <a:lvl1pPr eaLnBrk="0" hangingPunct="0">
              <a:defRPr sz="2400" b="1">
                <a:solidFill>
                  <a:srgbClr val="FF0000"/>
                </a:solidFill>
                <a:latin typeface="Times New Roman" pitchFamily="18" charset="0"/>
                <a:ea typeface="MS PGothic" pitchFamily="34" charset="-128"/>
              </a:defRPr>
            </a:lvl1pPr>
            <a:lvl2pPr marL="742950" indent="-285750" eaLnBrk="0" hangingPunct="0">
              <a:defRPr sz="2400" b="1">
                <a:solidFill>
                  <a:srgbClr val="FF0000"/>
                </a:solidFill>
                <a:latin typeface="Times New Roman" pitchFamily="18" charset="0"/>
                <a:ea typeface="MS PGothic" pitchFamily="34" charset="-128"/>
              </a:defRPr>
            </a:lvl2pPr>
            <a:lvl3pPr marL="1143000" indent="-228600" eaLnBrk="0" hangingPunct="0">
              <a:defRPr sz="2400" b="1">
                <a:solidFill>
                  <a:srgbClr val="FF0000"/>
                </a:solidFill>
                <a:latin typeface="Times New Roman" pitchFamily="18" charset="0"/>
                <a:ea typeface="MS PGothic" pitchFamily="34" charset="-128"/>
              </a:defRPr>
            </a:lvl3pPr>
            <a:lvl4pPr marL="1600200" indent="-228600" eaLnBrk="0" hangingPunct="0">
              <a:defRPr sz="2400" b="1">
                <a:solidFill>
                  <a:srgbClr val="FF0000"/>
                </a:solidFill>
                <a:latin typeface="Times New Roman" pitchFamily="18" charset="0"/>
                <a:ea typeface="MS PGothic" pitchFamily="34" charset="-128"/>
              </a:defRPr>
            </a:lvl4pPr>
            <a:lvl5pPr marL="2057400" indent="-228600" eaLnBrk="0" hangingPunct="0">
              <a:defRPr sz="2400" b="1">
                <a:solidFill>
                  <a:srgbClr val="FF0000"/>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9pPr>
          </a:lstStyle>
          <a:p>
            <a:pPr algn="ctr" eaLnBrk="1" hangingPunct="1">
              <a:lnSpc>
                <a:spcPts val="1600"/>
              </a:lnSpc>
              <a:defRPr/>
            </a:pPr>
            <a:endParaRPr lang="pt-BR" sz="1400" smtClean="0">
              <a:solidFill>
                <a:schemeClr val="bg1"/>
              </a:solidFill>
              <a:effectLst>
                <a:outerShdw blurRad="38100" dist="38100" dir="2700000" algn="tl">
                  <a:srgbClr val="FFFFFF"/>
                </a:outerShdw>
              </a:effectLst>
            </a:endParaRPr>
          </a:p>
          <a:p>
            <a:pPr algn="ctr" eaLnBrk="1" hangingPunct="1">
              <a:lnSpc>
                <a:spcPts val="1500"/>
              </a:lnSpc>
              <a:spcBef>
                <a:spcPts val="1000"/>
              </a:spcBef>
              <a:defRPr/>
            </a:pPr>
            <a:r>
              <a:rPr lang="pt-BR" sz="1400" b="0" smtClean="0">
                <a:solidFill>
                  <a:schemeClr val="bg1"/>
                </a:solidFill>
                <a:latin typeface="Tahoma" pitchFamily="34" charset="0"/>
                <a:cs typeface="Tahoma" pitchFamily="34" charset="0"/>
              </a:rPr>
              <a:t>2011 - Intento de creación de CPI en Argentina</a:t>
            </a:r>
          </a:p>
        </p:txBody>
      </p:sp>
      <p:pic>
        <p:nvPicPr>
          <p:cNvPr id="1035" name="Picture 11" descr="http://www.infoescola.com/wp-content/uploads/2009/08/sede-onu.jpg"/>
          <p:cNvPicPr>
            <a:picLocks noChangeAspect="1" noChangeArrowheads="1"/>
          </p:cNvPicPr>
          <p:nvPr/>
        </p:nvPicPr>
        <p:blipFill>
          <a:blip r:embed="rId6"/>
          <a:srcRect/>
          <a:stretch>
            <a:fillRect/>
          </a:stretch>
        </p:blipFill>
        <p:spPr bwMode="auto">
          <a:xfrm>
            <a:off x="390525" y="1125538"/>
            <a:ext cx="2282825" cy="1425575"/>
          </a:xfrm>
          <a:prstGeom prst="rect">
            <a:avLst/>
          </a:prstGeom>
          <a:noFill/>
          <a:ln w="9525">
            <a:noFill/>
            <a:miter lim="800000"/>
            <a:headEnd/>
            <a:tailEnd/>
          </a:ln>
        </p:spPr>
      </p:pic>
      <p:sp>
        <p:nvSpPr>
          <p:cNvPr id="34" name="CaixaDeTexto 33"/>
          <p:cNvSpPr txBox="1"/>
          <p:nvPr/>
        </p:nvSpPr>
        <p:spPr>
          <a:xfrm>
            <a:off x="290513" y="1273175"/>
            <a:ext cx="2528887" cy="1296988"/>
          </a:xfrm>
          <a:prstGeom prst="rect">
            <a:avLst/>
          </a:prstGeom>
          <a:noFill/>
        </p:spPr>
        <p:txBody>
          <a:bodyPr>
            <a:spAutoFit/>
          </a:bodyPr>
          <a:lstStyle>
            <a:lvl1pPr eaLnBrk="0" hangingPunct="0">
              <a:defRPr sz="2400" b="1">
                <a:solidFill>
                  <a:srgbClr val="FF0000"/>
                </a:solidFill>
                <a:latin typeface="Times New Roman" pitchFamily="18" charset="0"/>
                <a:ea typeface="MS PGothic" pitchFamily="34" charset="-128"/>
              </a:defRPr>
            </a:lvl1pPr>
            <a:lvl2pPr marL="742950" indent="-285750" eaLnBrk="0" hangingPunct="0">
              <a:defRPr sz="2400" b="1">
                <a:solidFill>
                  <a:srgbClr val="FF0000"/>
                </a:solidFill>
                <a:latin typeface="Times New Roman" pitchFamily="18" charset="0"/>
                <a:ea typeface="MS PGothic" pitchFamily="34" charset="-128"/>
              </a:defRPr>
            </a:lvl2pPr>
            <a:lvl3pPr marL="1143000" indent="-228600" eaLnBrk="0" hangingPunct="0">
              <a:defRPr sz="2400" b="1">
                <a:solidFill>
                  <a:srgbClr val="FF0000"/>
                </a:solidFill>
                <a:latin typeface="Times New Roman" pitchFamily="18" charset="0"/>
                <a:ea typeface="MS PGothic" pitchFamily="34" charset="-128"/>
              </a:defRPr>
            </a:lvl3pPr>
            <a:lvl4pPr marL="1600200" indent="-228600" eaLnBrk="0" hangingPunct="0">
              <a:defRPr sz="2400" b="1">
                <a:solidFill>
                  <a:srgbClr val="FF0000"/>
                </a:solidFill>
                <a:latin typeface="Times New Roman" pitchFamily="18" charset="0"/>
                <a:ea typeface="MS PGothic" pitchFamily="34" charset="-128"/>
              </a:defRPr>
            </a:lvl4pPr>
            <a:lvl5pPr marL="2057400" indent="-228600" eaLnBrk="0" hangingPunct="0">
              <a:defRPr sz="2400" b="1">
                <a:solidFill>
                  <a:srgbClr val="FF0000"/>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9pPr>
          </a:lstStyle>
          <a:p>
            <a:pPr algn="ctr" eaLnBrk="1" hangingPunct="1">
              <a:lnSpc>
                <a:spcPts val="1500"/>
              </a:lnSpc>
              <a:defRPr/>
            </a:pPr>
            <a:endParaRPr lang="pt-BR" sz="1400" smtClean="0">
              <a:solidFill>
                <a:schemeClr val="bg1"/>
              </a:solidFill>
            </a:endParaRPr>
          </a:p>
          <a:p>
            <a:pPr algn="ctr" eaLnBrk="1" hangingPunct="1">
              <a:lnSpc>
                <a:spcPts val="1500"/>
              </a:lnSpc>
              <a:defRPr/>
            </a:pPr>
            <a:endParaRPr lang="pt-BR" sz="1400" smtClean="0">
              <a:solidFill>
                <a:schemeClr val="bg1"/>
              </a:solidFill>
              <a:latin typeface="Tahoma" pitchFamily="34" charset="0"/>
              <a:cs typeface="Tahoma" pitchFamily="34" charset="0"/>
            </a:endParaRPr>
          </a:p>
          <a:p>
            <a:pPr algn="ctr" eaLnBrk="1" hangingPunct="1">
              <a:lnSpc>
                <a:spcPts val="1600"/>
              </a:lnSpc>
              <a:defRPr/>
            </a:pPr>
            <a:endParaRPr lang="pt-BR" sz="1400" smtClean="0">
              <a:solidFill>
                <a:schemeClr val="bg1"/>
              </a:solidFill>
              <a:latin typeface="Tahoma" pitchFamily="34" charset="0"/>
              <a:cs typeface="Tahoma" pitchFamily="34" charset="0"/>
            </a:endParaRPr>
          </a:p>
          <a:p>
            <a:pPr algn="ctr" eaLnBrk="1" hangingPunct="1">
              <a:lnSpc>
                <a:spcPts val="1600"/>
              </a:lnSpc>
              <a:defRPr/>
            </a:pPr>
            <a:endParaRPr lang="pt-BR" sz="1400" smtClean="0">
              <a:solidFill>
                <a:schemeClr val="bg1"/>
              </a:solidFill>
              <a:latin typeface="Tahoma" pitchFamily="34" charset="0"/>
              <a:cs typeface="Tahoma" pitchFamily="34" charset="0"/>
            </a:endParaRPr>
          </a:p>
          <a:p>
            <a:pPr algn="ctr" eaLnBrk="1" hangingPunct="1">
              <a:lnSpc>
                <a:spcPts val="1600"/>
              </a:lnSpc>
              <a:defRPr/>
            </a:pPr>
            <a:r>
              <a:rPr lang="pt-BR" sz="1400" b="0" smtClean="0">
                <a:effectLst>
                  <a:outerShdw blurRad="38100" dist="38100" dir="2700000" algn="tl">
                    <a:srgbClr val="FFFFFF"/>
                  </a:outerShdw>
                </a:effectLst>
                <a:latin typeface="Tahoma" pitchFamily="34" charset="0"/>
                <a:cs typeface="Tahoma" pitchFamily="34" charset="0"/>
              </a:rPr>
              <a:t>2009 – Experto de la ONU, Cephas Lumina</a:t>
            </a:r>
            <a:r>
              <a:rPr lang="pt-BR" sz="1400" smtClean="0">
                <a:effectLst>
                  <a:outerShdw blurRad="38100" dist="38100" dir="2700000" algn="tl">
                    <a:srgbClr val="FFFFFF"/>
                  </a:outerShdw>
                </a:effectLst>
              </a:rPr>
              <a:t>:</a:t>
            </a:r>
          </a:p>
        </p:txBody>
      </p:sp>
      <p:sp>
        <p:nvSpPr>
          <p:cNvPr id="24" name="CaixaDeTexto 23"/>
          <p:cNvSpPr txBox="1"/>
          <p:nvPr/>
        </p:nvSpPr>
        <p:spPr>
          <a:xfrm>
            <a:off x="266700" y="2520950"/>
            <a:ext cx="2406650" cy="812800"/>
          </a:xfrm>
          <a:prstGeom prst="rect">
            <a:avLst/>
          </a:prstGeom>
          <a:noFill/>
        </p:spPr>
        <p:txBody>
          <a:bodyPr>
            <a:spAutoFit/>
          </a:bodyPr>
          <a:lstStyle>
            <a:lvl1pPr eaLnBrk="0" hangingPunct="0">
              <a:defRPr sz="2400" b="1">
                <a:solidFill>
                  <a:srgbClr val="FF0000"/>
                </a:solidFill>
                <a:latin typeface="Times New Roman" pitchFamily="18" charset="0"/>
                <a:ea typeface="MS PGothic" pitchFamily="34" charset="-128"/>
              </a:defRPr>
            </a:lvl1pPr>
            <a:lvl2pPr marL="742950" indent="-285750" eaLnBrk="0" hangingPunct="0">
              <a:defRPr sz="2400" b="1">
                <a:solidFill>
                  <a:srgbClr val="FF0000"/>
                </a:solidFill>
                <a:latin typeface="Times New Roman" pitchFamily="18" charset="0"/>
                <a:ea typeface="MS PGothic" pitchFamily="34" charset="-128"/>
              </a:defRPr>
            </a:lvl2pPr>
            <a:lvl3pPr marL="1143000" indent="-228600" eaLnBrk="0" hangingPunct="0">
              <a:defRPr sz="2400" b="1">
                <a:solidFill>
                  <a:srgbClr val="FF0000"/>
                </a:solidFill>
                <a:latin typeface="Times New Roman" pitchFamily="18" charset="0"/>
                <a:ea typeface="MS PGothic" pitchFamily="34" charset="-128"/>
              </a:defRPr>
            </a:lvl3pPr>
            <a:lvl4pPr marL="1600200" indent="-228600" eaLnBrk="0" hangingPunct="0">
              <a:defRPr sz="2400" b="1">
                <a:solidFill>
                  <a:srgbClr val="FF0000"/>
                </a:solidFill>
                <a:latin typeface="Times New Roman" pitchFamily="18" charset="0"/>
                <a:ea typeface="MS PGothic" pitchFamily="34" charset="-128"/>
              </a:defRPr>
            </a:lvl4pPr>
            <a:lvl5pPr marL="2057400" indent="-228600" eaLnBrk="0" hangingPunct="0">
              <a:defRPr sz="2400" b="1">
                <a:solidFill>
                  <a:srgbClr val="FF0000"/>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9pPr>
          </a:lstStyle>
          <a:p>
            <a:pPr algn="ctr" eaLnBrk="1" hangingPunct="1">
              <a:lnSpc>
                <a:spcPts val="1400"/>
              </a:lnSpc>
              <a:defRPr/>
            </a:pPr>
            <a:r>
              <a:rPr lang="es-ES" altLang="en-US" sz="1400" b="0" smtClean="0">
                <a:solidFill>
                  <a:schemeClr val="bg1"/>
                </a:solidFill>
                <a:effectLst>
                  <a:outerShdw blurRad="38100" dist="38100" dir="2700000" algn="tl">
                    <a:srgbClr val="FFFFFF"/>
                  </a:outerShdw>
                </a:effectLst>
                <a:latin typeface="Tahoma" pitchFamily="34" charset="0"/>
                <a:cs typeface="Tahoma" pitchFamily="34" charset="0"/>
              </a:rPr>
              <a:t>“</a:t>
            </a:r>
            <a:r>
              <a:rPr lang="es-ES" sz="1400" b="0" smtClean="0">
                <a:solidFill>
                  <a:schemeClr val="bg1"/>
                </a:solidFill>
                <a:effectLst>
                  <a:outerShdw blurRad="38100" dist="38100" dir="2700000" algn="tl">
                    <a:srgbClr val="FFFFFF"/>
                  </a:outerShdw>
                </a:effectLst>
                <a:latin typeface="Tahoma" pitchFamily="34" charset="0"/>
                <a:cs typeface="Tahoma" pitchFamily="34" charset="0"/>
              </a:rPr>
              <a:t>animo a los Estados a que lleven a cabo auditorías de la deuda, a la manera de Ecuador</a:t>
            </a:r>
            <a:r>
              <a:rPr lang="es-ES" altLang="en-US" sz="1400" b="0" smtClean="0">
                <a:solidFill>
                  <a:schemeClr val="bg1"/>
                </a:solidFill>
                <a:effectLst>
                  <a:outerShdw blurRad="38100" dist="38100" dir="2700000" algn="tl">
                    <a:srgbClr val="FFFFFF"/>
                  </a:outerShdw>
                </a:effectLst>
                <a:latin typeface="Tahoma" pitchFamily="34" charset="0"/>
                <a:cs typeface="Tahoma" pitchFamily="34" charset="0"/>
              </a:rPr>
              <a:t>”</a:t>
            </a:r>
            <a:endParaRPr lang="pt-BR" sz="1400" b="0" smtClean="0">
              <a:solidFill>
                <a:schemeClr val="bg1"/>
              </a:solidFill>
              <a:effectLst>
                <a:outerShdw blurRad="38100" dist="38100" dir="2700000" algn="tl">
                  <a:srgbClr val="FFFFFF"/>
                </a:outerShdw>
              </a:effectLst>
              <a:latin typeface="Tahoma" pitchFamily="34" charset="0"/>
              <a:cs typeface="Tahoma" pitchFamily="34" charset="0"/>
            </a:endParaRPr>
          </a:p>
        </p:txBody>
      </p:sp>
      <p:pic>
        <p:nvPicPr>
          <p:cNvPr id="36" name="Picture 3"/>
          <p:cNvPicPr>
            <a:picLocks noChangeAspect="1" noChangeArrowheads="1"/>
          </p:cNvPicPr>
          <p:nvPr/>
        </p:nvPicPr>
        <p:blipFill>
          <a:blip r:embed="rId7"/>
          <a:srcRect/>
          <a:stretch>
            <a:fillRect/>
          </a:stretch>
        </p:blipFill>
        <p:spPr bwMode="auto">
          <a:xfrm>
            <a:off x="5145088" y="4841875"/>
            <a:ext cx="2343150" cy="1344613"/>
          </a:xfrm>
          <a:prstGeom prst="rect">
            <a:avLst/>
          </a:prstGeom>
          <a:noFill/>
          <a:ln w="12700" cap="sq">
            <a:noFill/>
            <a:miter lim="800000"/>
            <a:headEnd/>
            <a:tailEnd/>
          </a:ln>
        </p:spPr>
      </p:pic>
      <p:sp>
        <p:nvSpPr>
          <p:cNvPr id="26" name="CaixaDeTexto 25"/>
          <p:cNvSpPr txBox="1"/>
          <p:nvPr/>
        </p:nvSpPr>
        <p:spPr>
          <a:xfrm>
            <a:off x="4959350" y="5816600"/>
            <a:ext cx="2730500" cy="1006475"/>
          </a:xfrm>
          <a:prstGeom prst="rect">
            <a:avLst/>
          </a:prstGeom>
          <a:noFill/>
        </p:spPr>
        <p:txBody>
          <a:bodyPr>
            <a:spAutoFit/>
          </a:bodyPr>
          <a:lstStyle>
            <a:lvl1pPr eaLnBrk="0" hangingPunct="0">
              <a:defRPr sz="2400" b="1">
                <a:solidFill>
                  <a:srgbClr val="FF0000"/>
                </a:solidFill>
                <a:latin typeface="Times New Roman" pitchFamily="18" charset="0"/>
                <a:ea typeface="MS PGothic" pitchFamily="34" charset="-128"/>
              </a:defRPr>
            </a:lvl1pPr>
            <a:lvl2pPr marL="742950" indent="-285750" eaLnBrk="0" hangingPunct="0">
              <a:defRPr sz="2400" b="1">
                <a:solidFill>
                  <a:srgbClr val="FF0000"/>
                </a:solidFill>
                <a:latin typeface="Times New Roman" pitchFamily="18" charset="0"/>
                <a:ea typeface="MS PGothic" pitchFamily="34" charset="-128"/>
              </a:defRPr>
            </a:lvl2pPr>
            <a:lvl3pPr marL="1143000" indent="-228600" eaLnBrk="0" hangingPunct="0">
              <a:defRPr sz="2400" b="1">
                <a:solidFill>
                  <a:srgbClr val="FF0000"/>
                </a:solidFill>
                <a:latin typeface="Times New Roman" pitchFamily="18" charset="0"/>
                <a:ea typeface="MS PGothic" pitchFamily="34" charset="-128"/>
              </a:defRPr>
            </a:lvl3pPr>
            <a:lvl4pPr marL="1600200" indent="-228600" eaLnBrk="0" hangingPunct="0">
              <a:defRPr sz="2400" b="1">
                <a:solidFill>
                  <a:srgbClr val="FF0000"/>
                </a:solidFill>
                <a:latin typeface="Times New Roman" pitchFamily="18" charset="0"/>
                <a:ea typeface="MS PGothic" pitchFamily="34" charset="-128"/>
              </a:defRPr>
            </a:lvl4pPr>
            <a:lvl5pPr marL="2057400" indent="-228600" eaLnBrk="0" hangingPunct="0">
              <a:defRPr sz="2400" b="1">
                <a:solidFill>
                  <a:srgbClr val="FF0000"/>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9pPr>
          </a:lstStyle>
          <a:p>
            <a:pPr algn="ctr" eaLnBrk="1" hangingPunct="1">
              <a:lnSpc>
                <a:spcPts val="1600"/>
              </a:lnSpc>
              <a:defRPr/>
            </a:pPr>
            <a:r>
              <a:rPr lang="pt-BR" sz="1400" b="0" smtClean="0">
                <a:effectLst>
                  <a:outerShdw blurRad="38100" dist="38100" dir="2700000" algn="tl">
                    <a:srgbClr val="FFFFFF"/>
                  </a:outerShdw>
                </a:effectLst>
                <a:latin typeface="Tahoma" pitchFamily="34" charset="0"/>
                <a:cs typeface="Tahoma" pitchFamily="34" charset="0"/>
              </a:rPr>
              <a:t>Diciembre/2008</a:t>
            </a:r>
          </a:p>
          <a:p>
            <a:pPr algn="ctr" eaLnBrk="1" hangingPunct="1">
              <a:lnSpc>
                <a:spcPts val="1500"/>
              </a:lnSpc>
              <a:spcBef>
                <a:spcPts val="1000"/>
              </a:spcBef>
              <a:defRPr/>
            </a:pPr>
            <a:r>
              <a:rPr lang="pt-BR" sz="1400" b="0" smtClean="0">
                <a:solidFill>
                  <a:schemeClr val="bg1"/>
                </a:solidFill>
                <a:latin typeface="Tahoma" pitchFamily="34" charset="0"/>
                <a:cs typeface="Tahoma" pitchFamily="34" charset="0"/>
              </a:rPr>
              <a:t>Creación de la Comisión Parlamentaria de Investigación de la Deuda Publica - Brasil</a:t>
            </a:r>
          </a:p>
        </p:txBody>
      </p:sp>
      <p:pic>
        <p:nvPicPr>
          <p:cNvPr id="1039" name="Picture 15"/>
          <p:cNvPicPr>
            <a:picLocks noChangeAspect="1" noChangeArrowheads="1"/>
          </p:cNvPicPr>
          <p:nvPr/>
        </p:nvPicPr>
        <p:blipFill>
          <a:blip r:embed="rId8"/>
          <a:srcRect/>
          <a:stretch>
            <a:fillRect/>
          </a:stretch>
        </p:blipFill>
        <p:spPr bwMode="auto">
          <a:xfrm>
            <a:off x="5667375" y="1128713"/>
            <a:ext cx="3397250" cy="1177925"/>
          </a:xfrm>
          <a:prstGeom prst="rect">
            <a:avLst/>
          </a:prstGeom>
          <a:noFill/>
          <a:ln w="9525">
            <a:solidFill>
              <a:schemeClr val="tx1"/>
            </a:solidFill>
            <a:miter lim="800000"/>
            <a:headEnd/>
            <a:tailEnd/>
          </a:ln>
          <a:effectLst/>
        </p:spPr>
      </p:pic>
      <p:pic>
        <p:nvPicPr>
          <p:cNvPr id="1041" name="Picture 17"/>
          <p:cNvPicPr>
            <a:picLocks noChangeAspect="1" noChangeArrowheads="1"/>
          </p:cNvPicPr>
          <p:nvPr/>
        </p:nvPicPr>
        <p:blipFill>
          <a:blip r:embed="rId9"/>
          <a:srcRect/>
          <a:stretch>
            <a:fillRect/>
          </a:stretch>
        </p:blipFill>
        <p:spPr bwMode="auto">
          <a:xfrm>
            <a:off x="3649663" y="3155950"/>
            <a:ext cx="3405187" cy="1227138"/>
          </a:xfrm>
          <a:prstGeom prst="rect">
            <a:avLst/>
          </a:prstGeom>
          <a:noFill/>
          <a:ln w="9525">
            <a:noFill/>
            <a:miter lim="800000"/>
            <a:headEnd/>
            <a:tailEnd/>
          </a:ln>
          <a:effectLst/>
        </p:spPr>
      </p:pic>
      <p:sp>
        <p:nvSpPr>
          <p:cNvPr id="28" name="CaixaDeTexto 27"/>
          <p:cNvSpPr txBox="1">
            <a:spLocks noChangeArrowheads="1"/>
          </p:cNvSpPr>
          <p:nvPr/>
        </p:nvSpPr>
        <p:spPr bwMode="auto">
          <a:xfrm>
            <a:off x="3649663" y="3643313"/>
            <a:ext cx="3405187" cy="739775"/>
          </a:xfrm>
          <a:prstGeom prst="rect">
            <a:avLst/>
          </a:prstGeom>
          <a:noFill/>
          <a:ln w="9525">
            <a:noFill/>
            <a:miter lim="800000"/>
            <a:headEnd/>
            <a:tailEnd/>
          </a:ln>
        </p:spPr>
        <p:txBody>
          <a:bodyPr>
            <a:spAutoFit/>
          </a:bodyPr>
          <a:lstStyle/>
          <a:p>
            <a:pPr algn="ctr"/>
            <a:r>
              <a:rPr lang="pt-BR" sz="1400" b="0">
                <a:solidFill>
                  <a:schemeClr val="bg1"/>
                </a:solidFill>
                <a:latin typeface="Tahoma" pitchFamily="34" charset="0"/>
                <a:cs typeface="Tahoma" pitchFamily="34" charset="0"/>
              </a:rPr>
              <a:t>17/12/2011 - Lanzamiento de la </a:t>
            </a:r>
            <a:r>
              <a:rPr lang="pt-BR" sz="1400" b="0">
                <a:latin typeface="Tahoma" pitchFamily="34" charset="0"/>
                <a:cs typeface="Tahoma" pitchFamily="34" charset="0"/>
              </a:rPr>
              <a:t>Iniciativa para la Auditoria Ciudadana de la Deuda en Portugal</a:t>
            </a:r>
          </a:p>
        </p:txBody>
      </p:sp>
      <p:sp>
        <p:nvSpPr>
          <p:cNvPr id="12" name="CaixaDeTexto 11"/>
          <p:cNvSpPr txBox="1"/>
          <p:nvPr/>
        </p:nvSpPr>
        <p:spPr>
          <a:xfrm>
            <a:off x="5667375" y="2327275"/>
            <a:ext cx="2865438" cy="939800"/>
          </a:xfrm>
          <a:prstGeom prst="rect">
            <a:avLst/>
          </a:prstGeom>
          <a:noFill/>
        </p:spPr>
        <p:txBody>
          <a:bodyPr>
            <a:spAutoFit/>
          </a:bodyPr>
          <a:lstStyle>
            <a:lvl1pPr eaLnBrk="0" hangingPunct="0">
              <a:defRPr sz="2400" b="1">
                <a:solidFill>
                  <a:srgbClr val="FF0000"/>
                </a:solidFill>
                <a:latin typeface="Times New Roman" pitchFamily="18" charset="0"/>
                <a:ea typeface="MS PGothic" pitchFamily="34" charset="-128"/>
              </a:defRPr>
            </a:lvl1pPr>
            <a:lvl2pPr marL="742950" indent="-285750" eaLnBrk="0" hangingPunct="0">
              <a:defRPr sz="2400" b="1">
                <a:solidFill>
                  <a:srgbClr val="FF0000"/>
                </a:solidFill>
                <a:latin typeface="Times New Roman" pitchFamily="18" charset="0"/>
                <a:ea typeface="MS PGothic" pitchFamily="34" charset="-128"/>
              </a:defRPr>
            </a:lvl2pPr>
            <a:lvl3pPr marL="1143000" indent="-228600" eaLnBrk="0" hangingPunct="0">
              <a:defRPr sz="2400" b="1">
                <a:solidFill>
                  <a:srgbClr val="FF0000"/>
                </a:solidFill>
                <a:latin typeface="Times New Roman" pitchFamily="18" charset="0"/>
                <a:ea typeface="MS PGothic" pitchFamily="34" charset="-128"/>
              </a:defRPr>
            </a:lvl3pPr>
            <a:lvl4pPr marL="1600200" indent="-228600" eaLnBrk="0" hangingPunct="0">
              <a:defRPr sz="2400" b="1">
                <a:solidFill>
                  <a:srgbClr val="FF0000"/>
                </a:solidFill>
                <a:latin typeface="Times New Roman" pitchFamily="18" charset="0"/>
                <a:ea typeface="MS PGothic" pitchFamily="34" charset="-128"/>
              </a:defRPr>
            </a:lvl4pPr>
            <a:lvl5pPr marL="2057400" indent="-228600" eaLnBrk="0" hangingPunct="0">
              <a:defRPr sz="2400" b="1">
                <a:solidFill>
                  <a:srgbClr val="FF0000"/>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rgbClr val="FF0000"/>
                </a:solidFill>
                <a:latin typeface="Times New Roman" pitchFamily="18" charset="0"/>
                <a:ea typeface="MS PGothic" pitchFamily="34" charset="-128"/>
              </a:defRPr>
            </a:lvl9pPr>
          </a:lstStyle>
          <a:p>
            <a:pPr algn="ctr" eaLnBrk="1" hangingPunct="1">
              <a:lnSpc>
                <a:spcPts val="1600"/>
              </a:lnSpc>
              <a:defRPr/>
            </a:pPr>
            <a:r>
              <a:rPr lang="es-ES" altLang="en-US" sz="1500" b="0" smtClean="0">
                <a:effectLst>
                  <a:outerShdw blurRad="38100" dist="38100" dir="2700000" algn="tl">
                    <a:srgbClr val="FFFFFF"/>
                  </a:outerShdw>
                </a:effectLst>
                <a:latin typeface="Tahoma" pitchFamily="34" charset="0"/>
                <a:cs typeface="Tahoma" pitchFamily="34" charset="0"/>
              </a:rPr>
              <a:t>“</a:t>
            </a:r>
            <a:r>
              <a:rPr lang="es-ES" sz="1500" b="0" smtClean="0">
                <a:effectLst>
                  <a:outerShdw blurRad="38100" dist="38100" dir="2700000" algn="tl">
                    <a:srgbClr val="FFFFFF"/>
                  </a:outerShdw>
                </a:effectLst>
                <a:latin typeface="Tahoma" pitchFamily="34" charset="0"/>
                <a:cs typeface="Tahoma" pitchFamily="34" charset="0"/>
              </a:rPr>
              <a:t>La relevancia del ejemplo del Ecuador para los debates actuales en Europa es obvio</a:t>
            </a:r>
            <a:r>
              <a:rPr lang="es-ES" altLang="en-US" sz="1500" b="0" smtClean="0">
                <a:effectLst>
                  <a:outerShdw blurRad="38100" dist="38100" dir="2700000" algn="tl">
                    <a:srgbClr val="FFFFFF"/>
                  </a:outerShdw>
                </a:effectLst>
                <a:latin typeface="Tahoma" pitchFamily="34" charset="0"/>
                <a:cs typeface="Tahoma" pitchFamily="34" charset="0"/>
              </a:rPr>
              <a:t>”</a:t>
            </a:r>
            <a:endParaRPr lang="es-ES" sz="1500" b="0" smtClean="0">
              <a:effectLst>
                <a:outerShdw blurRad="38100" dist="38100" dir="2700000" algn="tl">
                  <a:srgbClr val="FFFFFF"/>
                </a:outerShdw>
              </a:effectLst>
              <a:latin typeface="Tahoma" pitchFamily="34" charset="0"/>
              <a:cs typeface="Tahoma" pitchFamily="34" charset="0"/>
            </a:endParaRPr>
          </a:p>
          <a:p>
            <a:pPr eaLnBrk="1" hangingPunct="1">
              <a:defRPr/>
            </a:pPr>
            <a:endParaRPr lang="pt-BR" smtClean="0"/>
          </a:p>
        </p:txBody>
      </p:sp>
      <p:pic>
        <p:nvPicPr>
          <p:cNvPr id="5" name="Picture 2"/>
          <p:cNvPicPr>
            <a:picLocks noChangeAspect="1" noChangeArrowheads="1"/>
          </p:cNvPicPr>
          <p:nvPr/>
        </p:nvPicPr>
        <p:blipFill>
          <a:blip r:embed="rId10"/>
          <a:srcRect/>
          <a:stretch>
            <a:fillRect/>
          </a:stretch>
        </p:blipFill>
        <p:spPr bwMode="auto">
          <a:xfrm>
            <a:off x="3224213" y="4437063"/>
            <a:ext cx="1871662" cy="474662"/>
          </a:xfrm>
          <a:prstGeom prst="rect">
            <a:avLst/>
          </a:prstGeom>
          <a:noFill/>
          <a:ln w="9525">
            <a:noFill/>
            <a:miter lim="800000"/>
            <a:headEnd/>
            <a:tailEnd/>
          </a:ln>
          <a:effectLst/>
        </p:spPr>
      </p:pic>
      <p:sp>
        <p:nvSpPr>
          <p:cNvPr id="8" name="CaixaDeTexto 7"/>
          <p:cNvSpPr txBox="1">
            <a:spLocks noChangeArrowheads="1"/>
          </p:cNvSpPr>
          <p:nvPr/>
        </p:nvSpPr>
        <p:spPr bwMode="auto">
          <a:xfrm>
            <a:off x="3392488" y="4791075"/>
            <a:ext cx="936625" cy="461963"/>
          </a:xfrm>
          <a:prstGeom prst="rect">
            <a:avLst/>
          </a:prstGeom>
          <a:noFill/>
          <a:ln w="9525">
            <a:noFill/>
            <a:miter lim="800000"/>
            <a:headEnd/>
            <a:tailEnd/>
          </a:ln>
        </p:spPr>
        <p:txBody>
          <a:bodyPr>
            <a:spAutoFit/>
          </a:bodyPr>
          <a:lstStyle/>
          <a:p>
            <a:r>
              <a:rPr lang="pt-BR"/>
              <a:t>2001</a:t>
            </a:r>
          </a:p>
        </p:txBody>
      </p:sp>
      <p:pic>
        <p:nvPicPr>
          <p:cNvPr id="1033" name="Picture 9" descr="http://3.bp.blogspot.com/_N4Emw8-m0bk/SYmqSR32u_I/AAAAAAAAAV4/pK8z0sbmJBg/s320/FSM+presidentes.jpg"/>
          <p:cNvPicPr>
            <a:picLocks noChangeAspect="1" noChangeArrowheads="1"/>
          </p:cNvPicPr>
          <p:nvPr/>
        </p:nvPicPr>
        <p:blipFill>
          <a:blip r:embed="rId11"/>
          <a:srcRect/>
          <a:stretch>
            <a:fillRect/>
          </a:stretch>
        </p:blipFill>
        <p:spPr bwMode="auto">
          <a:xfrm>
            <a:off x="2906713" y="4867275"/>
            <a:ext cx="2066925" cy="1293813"/>
          </a:xfrm>
          <a:prstGeom prst="rect">
            <a:avLst/>
          </a:prstGeom>
          <a:noFill/>
          <a:ln w="9525">
            <a:noFill/>
            <a:miter lim="800000"/>
            <a:headEnd/>
            <a:tailEnd/>
          </a:ln>
        </p:spPr>
      </p:pic>
      <p:sp>
        <p:nvSpPr>
          <p:cNvPr id="32" name="CaixaDeTexto 31"/>
          <p:cNvSpPr txBox="1"/>
          <p:nvPr/>
        </p:nvSpPr>
        <p:spPr>
          <a:xfrm>
            <a:off x="2660650" y="5853113"/>
            <a:ext cx="2528888" cy="809625"/>
          </a:xfrm>
          <a:prstGeom prst="rect">
            <a:avLst/>
          </a:prstGeom>
          <a:noFill/>
        </p:spPr>
        <p:txBody>
          <a:bodyPr>
            <a:spAutoFit/>
          </a:bodyPr>
          <a:lstStyle/>
          <a:p>
            <a:pPr algn="ctr">
              <a:lnSpc>
                <a:spcPts val="1600"/>
              </a:lnSpc>
              <a:defRPr/>
            </a:pPr>
            <a:r>
              <a:rPr lang="pt-BR" sz="1400" b="0" dirty="0">
                <a:effectLst>
                  <a:outerShdw blurRad="50800" dist="50800" dir="5400000" algn="ctr" rotWithShape="0">
                    <a:schemeClr val="bg1"/>
                  </a:outerShdw>
                </a:effectLst>
                <a:latin typeface="Tahoma"/>
                <a:ea typeface="MS PGothic" charset="0"/>
                <a:cs typeface="Tahoma"/>
              </a:rPr>
              <a:t>Foro Social Mundial 2009</a:t>
            </a:r>
          </a:p>
          <a:p>
            <a:pPr algn="ctr">
              <a:lnSpc>
                <a:spcPts val="1500"/>
              </a:lnSpc>
              <a:spcBef>
                <a:spcPts val="1000"/>
              </a:spcBef>
              <a:defRPr/>
            </a:pPr>
            <a:r>
              <a:rPr lang="pt-BR" sz="1400" b="0" dirty="0">
                <a:solidFill>
                  <a:schemeClr val="bg1"/>
                </a:solidFill>
                <a:latin typeface="Tahoma"/>
                <a:ea typeface="MS PGothic" charset="0"/>
                <a:cs typeface="Tahoma"/>
              </a:rPr>
              <a:t>Auditoria de </a:t>
            </a:r>
            <a:r>
              <a:rPr lang="pt-BR" sz="1400" b="0" dirty="0" err="1">
                <a:solidFill>
                  <a:schemeClr val="bg1"/>
                </a:solidFill>
                <a:latin typeface="Tahoma"/>
                <a:ea typeface="MS PGothic" charset="0"/>
                <a:cs typeface="Tahoma"/>
              </a:rPr>
              <a:t>la</a:t>
            </a:r>
            <a:r>
              <a:rPr lang="pt-BR" sz="1400" b="0" dirty="0">
                <a:solidFill>
                  <a:schemeClr val="bg1"/>
                </a:solidFill>
                <a:latin typeface="Tahoma"/>
                <a:ea typeface="MS PGothic" charset="0"/>
                <a:cs typeface="Tahoma"/>
              </a:rPr>
              <a:t> </a:t>
            </a:r>
            <a:r>
              <a:rPr lang="pt-BR" sz="1400" b="0" dirty="0" err="1">
                <a:solidFill>
                  <a:schemeClr val="bg1"/>
                </a:solidFill>
                <a:latin typeface="Tahoma"/>
                <a:ea typeface="MS PGothic" charset="0"/>
                <a:cs typeface="Tahoma"/>
              </a:rPr>
              <a:t>deuda</a:t>
            </a:r>
            <a:r>
              <a:rPr lang="pt-BR" sz="1400" b="0" dirty="0">
                <a:solidFill>
                  <a:schemeClr val="bg1"/>
                </a:solidFill>
                <a:latin typeface="Tahoma"/>
                <a:ea typeface="MS PGothic" charset="0"/>
                <a:cs typeface="Tahoma"/>
              </a:rPr>
              <a:t> de </a:t>
            </a:r>
            <a:r>
              <a:rPr lang="pt-BR" sz="1400" b="0" dirty="0" err="1">
                <a:solidFill>
                  <a:schemeClr val="bg1"/>
                </a:solidFill>
                <a:latin typeface="Tahoma"/>
                <a:ea typeface="MS PGothic" charset="0"/>
                <a:cs typeface="Tahoma"/>
              </a:rPr>
              <a:t>Paraguay</a:t>
            </a:r>
            <a:endParaRPr lang="pt-BR" sz="1400" b="0" dirty="0">
              <a:solidFill>
                <a:schemeClr val="bg1"/>
              </a:solidFill>
              <a:latin typeface="Tahoma"/>
              <a:ea typeface="MS PGothic" charset="0"/>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0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0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0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9" grpId="0"/>
      <p:bldP spid="34" grpId="0"/>
      <p:bldP spid="24" grpId="0"/>
      <p:bldP spid="26" grpId="0"/>
      <p:bldP spid="28" grpId="0"/>
      <p:bldP spid="12" grpId="0"/>
      <p:bldP spid="8"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44488" y="142875"/>
            <a:ext cx="9561512" cy="6619875"/>
          </a:xfrm>
          <a:prstGeom prst="rect">
            <a:avLst/>
          </a:prstGeom>
          <a:noFill/>
          <a:ln w="9525">
            <a:noFill/>
            <a:round/>
            <a:headEnd/>
            <a:tailEnd/>
          </a:ln>
        </p:spPr>
        <p:txBody>
          <a:bodyPr lIns="90000" tIns="46800" rIns="90000" bIns="46800">
            <a:spAutoFit/>
          </a:bodyPr>
          <a:lstStyle/>
          <a:p>
            <a:pPr algn="ctr"/>
            <a:r>
              <a:rPr lang="pt-BR" sz="2800">
                <a:solidFill>
                  <a:schemeClr val="tx1"/>
                </a:solidFill>
                <a:latin typeface="Tahoma" pitchFamily="34" charset="0"/>
                <a:cs typeface="Tahoma" pitchFamily="34" charset="0"/>
              </a:rPr>
              <a:t>CRISIS INTERNACIONAL </a:t>
            </a:r>
          </a:p>
          <a:p>
            <a:pPr algn="ctr"/>
            <a:endParaRPr lang="pt-BR" sz="2800">
              <a:solidFill>
                <a:schemeClr val="tx1"/>
              </a:solidFill>
              <a:latin typeface="Tahoma" pitchFamily="34" charset="0"/>
              <a:cs typeface="Tahoma" pitchFamily="34" charset="0"/>
            </a:endParaRPr>
          </a:p>
          <a:p>
            <a:r>
              <a:rPr lang="pt-BR" sz="2800" b="0">
                <a:solidFill>
                  <a:schemeClr val="tx1"/>
                </a:solidFill>
                <a:latin typeface="Tahoma" pitchFamily="34" charset="0"/>
                <a:cs typeface="Tahoma" pitchFamily="34" charset="0"/>
              </a:rPr>
              <a:t>Permitió evidenciar la usurpación, el uso</a:t>
            </a:r>
          </a:p>
          <a:p>
            <a:endParaRPr lang="pt-BR" sz="2800" b="0">
              <a:solidFill>
                <a:schemeClr val="tx1"/>
              </a:solidFill>
              <a:latin typeface="Tahoma" pitchFamily="34" charset="0"/>
              <a:cs typeface="Tahoma" pitchFamily="34" charset="0"/>
            </a:endParaRPr>
          </a:p>
          <a:p>
            <a:r>
              <a:rPr lang="en-US" sz="2800" b="0">
                <a:solidFill>
                  <a:schemeClr val="tx1"/>
                </a:solidFill>
                <a:latin typeface="Tahoma" pitchFamily="34" charset="0"/>
                <a:cs typeface="Tahoma" pitchFamily="34" charset="0"/>
              </a:rPr>
              <a:t>i</a:t>
            </a:r>
            <a:r>
              <a:rPr lang="pt-BR" sz="2800" b="0">
                <a:solidFill>
                  <a:schemeClr val="tx1"/>
                </a:solidFill>
                <a:latin typeface="Tahoma" pitchFamily="34" charset="0"/>
                <a:cs typeface="Tahoma" pitchFamily="34" charset="0"/>
              </a:rPr>
              <a:t>ndebido del endeudamiento público </a:t>
            </a:r>
          </a:p>
          <a:p>
            <a:endParaRPr lang="pt-BR" sz="2800" b="0">
              <a:solidFill>
                <a:schemeClr val="tx1"/>
              </a:solidFill>
              <a:latin typeface="Tahoma" pitchFamily="34" charset="0"/>
              <a:cs typeface="Tahoma" pitchFamily="34" charset="0"/>
            </a:endParaRPr>
          </a:p>
          <a:p>
            <a:r>
              <a:rPr lang="en-US" sz="2800" b="0">
                <a:solidFill>
                  <a:schemeClr val="tx1"/>
                </a:solidFill>
                <a:latin typeface="Tahoma" pitchFamily="34" charset="0"/>
                <a:cs typeface="Tahoma" pitchFamily="34" charset="0"/>
              </a:rPr>
              <a:t>p</a:t>
            </a:r>
            <a:r>
              <a:rPr lang="pt-BR" sz="2800" b="0">
                <a:solidFill>
                  <a:schemeClr val="tx1"/>
                </a:solidFill>
                <a:latin typeface="Tahoma" pitchFamily="34" charset="0"/>
                <a:cs typeface="Tahoma" pitchFamily="34" charset="0"/>
              </a:rPr>
              <a:t>ara intereses privados localizados en el sector financiero</a:t>
            </a:r>
          </a:p>
          <a:p>
            <a:pPr algn="ctr"/>
            <a:endParaRPr lang="pt-BR" sz="2800">
              <a:solidFill>
                <a:schemeClr val="tx1"/>
              </a:solidFill>
              <a:latin typeface="Tahoma" pitchFamily="34" charset="0"/>
              <a:cs typeface="Tahoma" pitchFamily="34" charset="0"/>
            </a:endParaRPr>
          </a:p>
          <a:p>
            <a:pPr algn="ctr"/>
            <a:endParaRPr lang="pt-BR" sz="2800">
              <a:solidFill>
                <a:srgbClr val="92D050"/>
              </a:solidFill>
              <a:latin typeface="Tahoma" pitchFamily="34" charset="0"/>
              <a:cs typeface="Tahoma" pitchFamily="34" charset="0"/>
            </a:endParaRPr>
          </a:p>
          <a:p>
            <a:pPr algn="ctr"/>
            <a:r>
              <a:rPr lang="pt-BR" sz="2800">
                <a:solidFill>
                  <a:srgbClr val="92D050"/>
                </a:solidFill>
                <a:latin typeface="Tahoma" pitchFamily="34" charset="0"/>
                <a:cs typeface="Tahoma" pitchFamily="34" charset="0"/>
              </a:rPr>
              <a:t>PRINCIPAL AVANCE DE AUDITORÍA DE LA DEUDA:</a:t>
            </a:r>
          </a:p>
          <a:p>
            <a:pPr algn="ctr"/>
            <a:endParaRPr lang="pt-BR" sz="2800">
              <a:solidFill>
                <a:srgbClr val="92D050"/>
              </a:solidFill>
              <a:latin typeface="Tahoma" pitchFamily="34" charset="0"/>
              <a:cs typeface="Tahoma" pitchFamily="34" charset="0"/>
            </a:endParaRPr>
          </a:p>
          <a:p>
            <a:pPr algn="ctr"/>
            <a:r>
              <a:rPr lang="en-US" sz="2800">
                <a:solidFill>
                  <a:srgbClr val="92D050"/>
                </a:solidFill>
                <a:latin typeface="Tahoma" pitchFamily="34" charset="0"/>
                <a:cs typeface="Tahoma" pitchFamily="34" charset="0"/>
              </a:rPr>
              <a:t>Identificación </a:t>
            </a:r>
            <a:r>
              <a:rPr lang="pt-BR" sz="2800">
                <a:solidFill>
                  <a:srgbClr val="92D050"/>
                </a:solidFill>
                <a:latin typeface="Tahoma" pitchFamily="34" charset="0"/>
                <a:cs typeface="Tahoma" pitchFamily="34" charset="0"/>
              </a:rPr>
              <a:t>del</a:t>
            </a:r>
          </a:p>
          <a:p>
            <a:pPr algn="ctr"/>
            <a:endParaRPr lang="pt-BR" sz="2800">
              <a:solidFill>
                <a:srgbClr val="92D050"/>
              </a:solidFill>
              <a:latin typeface="Tahoma" pitchFamily="34" charset="0"/>
              <a:cs typeface="Tahoma" pitchFamily="34" charset="0"/>
            </a:endParaRPr>
          </a:p>
          <a:p>
            <a:pPr algn="ctr"/>
            <a:r>
              <a:rPr lang="pt-BR" altLang="en-US" sz="3200">
                <a:solidFill>
                  <a:srgbClr val="92D050"/>
                </a:solidFill>
                <a:latin typeface="Tahoma" pitchFamily="34" charset="0"/>
                <a:cs typeface="Tahoma" pitchFamily="34" charset="0"/>
              </a:rPr>
              <a:t>“</a:t>
            </a:r>
            <a:r>
              <a:rPr lang="pt-BR" sz="3200">
                <a:solidFill>
                  <a:srgbClr val="92D050"/>
                </a:solidFill>
                <a:latin typeface="Tahoma" pitchFamily="34" charset="0"/>
                <a:cs typeface="Tahoma" pitchFamily="34" charset="0"/>
              </a:rPr>
              <a:t>SISTEMA DE LA DEUDA</a:t>
            </a:r>
            <a:r>
              <a:rPr lang="pt-BR" altLang="en-US" sz="3200">
                <a:solidFill>
                  <a:srgbClr val="92D050"/>
                </a:solidFill>
                <a:latin typeface="Tahoma" pitchFamily="34" charset="0"/>
                <a:cs typeface="Tahoma" pitchFamily="34" charset="0"/>
              </a:rPr>
              <a:t>”</a:t>
            </a:r>
            <a:r>
              <a:rPr lang="pt-BR" altLang="ja-JP" sz="2800">
                <a:solidFill>
                  <a:srgbClr val="92D050"/>
                </a:solidFill>
                <a:latin typeface="Tahoma" pitchFamily="34" charset="0"/>
                <a:cs typeface="Tahoma" pitchFamily="34" charset="0"/>
              </a:rPr>
              <a:t>  </a:t>
            </a:r>
          </a:p>
          <a:p>
            <a:endParaRPr lang="pt-BR" sz="2800">
              <a:solidFill>
                <a:schemeClr val="tx1"/>
              </a:solidFill>
              <a:latin typeface="Tahoma" pitchFamily="34" charset="0"/>
              <a:cs typeface="Tahoma" pitchFamily="34" charset="0"/>
            </a:endParaRPr>
          </a:p>
        </p:txBody>
      </p:sp>
      <p:pic>
        <p:nvPicPr>
          <p:cNvPr id="6147" name="Picture 2" descr="http://static.howstuffworks.com/gif/google-earth-globe.jpg"/>
          <p:cNvPicPr>
            <a:picLocks noChangeAspect="1" noChangeArrowheads="1"/>
          </p:cNvPicPr>
          <p:nvPr/>
        </p:nvPicPr>
        <p:blipFill>
          <a:blip r:embed="rId3">
            <a:clrChange>
              <a:clrFrom>
                <a:srgbClr val="060A0D"/>
              </a:clrFrom>
              <a:clrTo>
                <a:srgbClr val="060A0D">
                  <a:alpha val="0"/>
                </a:srgbClr>
              </a:clrTo>
            </a:clrChange>
          </a:blip>
          <a:srcRect/>
          <a:stretch>
            <a:fillRect/>
          </a:stretch>
        </p:blipFill>
        <p:spPr bwMode="auto">
          <a:xfrm>
            <a:off x="7473950" y="23813"/>
            <a:ext cx="2735263" cy="23050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93675" y="188913"/>
            <a:ext cx="9712325" cy="6480175"/>
          </a:xfrm>
          <a:prstGeom prst="rect">
            <a:avLst/>
          </a:prstGeom>
          <a:noFill/>
          <a:ln w="9525">
            <a:noFill/>
            <a:round/>
            <a:headEnd/>
            <a:tailEnd/>
          </a:ln>
        </p:spPr>
        <p:txBody>
          <a:bodyPr lIns="90000" tIns="46800" rIns="90000" bIns="46800">
            <a:spAutoFit/>
          </a:bodyPr>
          <a:lstStyle/>
          <a:p>
            <a:pPr algn="ctr"/>
            <a:endParaRPr lang="pt-BR" sz="300" b="0">
              <a:solidFill>
                <a:srgbClr val="92D050"/>
              </a:solidFill>
              <a:latin typeface="Tahoma" pitchFamily="34" charset="0"/>
              <a:cs typeface="Tahoma" pitchFamily="34" charset="0"/>
            </a:endParaRPr>
          </a:p>
          <a:p>
            <a:pPr algn="ctr"/>
            <a:r>
              <a:rPr lang="pt-BR" altLang="en-US" sz="3200">
                <a:solidFill>
                  <a:srgbClr val="92D050"/>
                </a:solidFill>
                <a:latin typeface="Tahoma" pitchFamily="34" charset="0"/>
                <a:cs typeface="Tahoma" pitchFamily="34" charset="0"/>
              </a:rPr>
              <a:t>“</a:t>
            </a:r>
            <a:r>
              <a:rPr lang="pt-BR" sz="3200">
                <a:solidFill>
                  <a:srgbClr val="92D050"/>
                </a:solidFill>
                <a:latin typeface="Tahoma" pitchFamily="34" charset="0"/>
                <a:cs typeface="Tahoma" pitchFamily="34" charset="0"/>
              </a:rPr>
              <a:t>Sistema de la Deuda</a:t>
            </a:r>
            <a:r>
              <a:rPr lang="pt-BR" altLang="en-US" sz="3200">
                <a:solidFill>
                  <a:srgbClr val="92D050"/>
                </a:solidFill>
                <a:latin typeface="Tahoma" pitchFamily="34" charset="0"/>
                <a:cs typeface="Tahoma" pitchFamily="34" charset="0"/>
              </a:rPr>
              <a:t>”</a:t>
            </a:r>
            <a:r>
              <a:rPr lang="pt-BR" sz="3200">
                <a:solidFill>
                  <a:srgbClr val="92D050"/>
                </a:solidFill>
                <a:latin typeface="Tahoma" pitchFamily="34" charset="0"/>
                <a:cs typeface="Tahoma" pitchFamily="34" charset="0"/>
              </a:rPr>
              <a:t> </a:t>
            </a:r>
          </a:p>
          <a:p>
            <a:pPr algn="ctr"/>
            <a:endParaRPr lang="pt-BR" sz="300" b="0">
              <a:solidFill>
                <a:srgbClr val="92D050"/>
              </a:solidFill>
              <a:latin typeface="Tahoma" pitchFamily="34" charset="0"/>
              <a:cs typeface="Tahoma" pitchFamily="34" charset="0"/>
            </a:endParaRPr>
          </a:p>
          <a:p>
            <a:pPr algn="ctr"/>
            <a:endParaRPr lang="pt-BR" sz="300" b="0">
              <a:solidFill>
                <a:srgbClr val="92D050"/>
              </a:solidFill>
              <a:latin typeface="Tahoma" pitchFamily="34" charset="0"/>
              <a:cs typeface="Tahoma" pitchFamily="34" charset="0"/>
            </a:endParaRPr>
          </a:p>
          <a:p>
            <a:pPr algn="ctr"/>
            <a:endParaRPr lang="pt-BR" sz="300" b="0">
              <a:solidFill>
                <a:srgbClr val="92D050"/>
              </a:solidFill>
              <a:latin typeface="Tahoma" pitchFamily="34" charset="0"/>
              <a:cs typeface="Tahoma" pitchFamily="34" charset="0"/>
            </a:endParaRPr>
          </a:p>
          <a:p>
            <a:pPr algn="ctr"/>
            <a:endParaRPr lang="pt-BR" sz="300" b="0">
              <a:solidFill>
                <a:srgbClr val="92D050"/>
              </a:solidFill>
              <a:latin typeface="Tahoma" pitchFamily="34" charset="0"/>
              <a:cs typeface="Tahoma" pitchFamily="34" charset="0"/>
            </a:endParaRPr>
          </a:p>
          <a:p>
            <a:pPr algn="ctr"/>
            <a:endParaRPr lang="pt-BR" sz="300" b="0">
              <a:solidFill>
                <a:srgbClr val="92D050"/>
              </a:solidFill>
              <a:latin typeface="Tahoma" pitchFamily="34" charset="0"/>
              <a:cs typeface="Tahoma" pitchFamily="34" charset="0"/>
            </a:endParaRPr>
          </a:p>
          <a:p>
            <a:pPr algn="ctr"/>
            <a:endParaRPr lang="pt-BR" sz="300" b="0">
              <a:solidFill>
                <a:srgbClr val="92D050"/>
              </a:solidFill>
              <a:latin typeface="Tahoma" pitchFamily="34" charset="0"/>
              <a:cs typeface="Tahoma" pitchFamily="34" charset="0"/>
            </a:endParaRPr>
          </a:p>
          <a:p>
            <a:pPr algn="ctr"/>
            <a:endParaRPr lang="pt-BR" sz="300" b="0">
              <a:solidFill>
                <a:srgbClr val="92D050"/>
              </a:solidFill>
              <a:latin typeface="Tahoma" pitchFamily="34" charset="0"/>
              <a:cs typeface="Tahoma" pitchFamily="34" charset="0"/>
            </a:endParaRPr>
          </a:p>
          <a:p>
            <a:pPr algn="ctr"/>
            <a:r>
              <a:rPr lang="pt-BR" sz="2800" b="0">
                <a:solidFill>
                  <a:srgbClr val="FFFFFF"/>
                </a:solidFill>
                <a:latin typeface="Tahoma" pitchFamily="34" charset="0"/>
                <a:cs typeface="Tahoma" pitchFamily="34" charset="0"/>
              </a:rPr>
              <a:t>Sistema que utiliza el instrumento del endeudamiento público </a:t>
            </a:r>
            <a:r>
              <a:rPr lang="en-US" sz="2800" b="0">
                <a:solidFill>
                  <a:srgbClr val="FFFFFF"/>
                </a:solidFill>
                <a:latin typeface="Tahoma" pitchFamily="34" charset="0"/>
                <a:cs typeface="Tahoma" pitchFamily="34" charset="0"/>
              </a:rPr>
              <a:t>–</a:t>
            </a:r>
            <a:r>
              <a:rPr lang="pt-BR" sz="2800" b="0">
                <a:solidFill>
                  <a:srgbClr val="FFFFFF"/>
                </a:solidFill>
                <a:latin typeface="Tahoma" pitchFamily="34" charset="0"/>
                <a:cs typeface="Tahoma" pitchFamily="34" charset="0"/>
              </a:rPr>
              <a:t> que debería aportar recursos al Estado </a:t>
            </a:r>
            <a:r>
              <a:rPr lang="en-US" sz="2800" b="0">
                <a:solidFill>
                  <a:srgbClr val="FFFFFF"/>
                </a:solidFill>
                <a:latin typeface="Tahoma" pitchFamily="34" charset="0"/>
                <a:cs typeface="Tahoma" pitchFamily="34" charset="0"/>
              </a:rPr>
              <a:t>–</a:t>
            </a:r>
            <a:r>
              <a:rPr lang="pt-BR" sz="2800" b="0">
                <a:solidFill>
                  <a:srgbClr val="FFFFFF"/>
                </a:solidFill>
                <a:latin typeface="Tahoma" pitchFamily="34" charset="0"/>
                <a:cs typeface="Tahoma" pitchFamily="34" charset="0"/>
              </a:rPr>
              <a:t> para desviar recursos públicos hacia el sector financiero. </a:t>
            </a:r>
          </a:p>
          <a:p>
            <a:pPr algn="ctr"/>
            <a:endParaRPr lang="pt-BR" sz="300" b="0">
              <a:solidFill>
                <a:srgbClr val="FFFFFF"/>
              </a:solidFill>
              <a:latin typeface="Tahoma" pitchFamily="34" charset="0"/>
              <a:cs typeface="Tahoma" pitchFamily="34" charset="0"/>
            </a:endParaRPr>
          </a:p>
          <a:p>
            <a:pPr algn="ctr"/>
            <a:endParaRPr lang="pt-BR" sz="300" b="0">
              <a:solidFill>
                <a:srgbClr val="FFFFFF"/>
              </a:solidFill>
              <a:latin typeface="Tahoma" pitchFamily="34" charset="0"/>
              <a:cs typeface="Tahoma" pitchFamily="34" charset="0"/>
            </a:endParaRPr>
          </a:p>
          <a:p>
            <a:pPr algn="ctr"/>
            <a:endParaRPr lang="pt-BR" sz="300" b="0">
              <a:solidFill>
                <a:srgbClr val="FFFFFF"/>
              </a:solidFill>
              <a:latin typeface="Tahoma" pitchFamily="34" charset="0"/>
              <a:cs typeface="Tahoma" pitchFamily="34" charset="0"/>
            </a:endParaRPr>
          </a:p>
          <a:p>
            <a:pPr algn="ctr"/>
            <a:endParaRPr lang="pt-BR" sz="300" b="0">
              <a:solidFill>
                <a:srgbClr val="FFFFFF"/>
              </a:solidFill>
              <a:latin typeface="Tahoma" pitchFamily="34" charset="0"/>
              <a:cs typeface="Tahoma" pitchFamily="34" charset="0"/>
            </a:endParaRPr>
          </a:p>
          <a:p>
            <a:pPr algn="ctr"/>
            <a:r>
              <a:rPr lang="pt-BR" sz="2800" b="0">
                <a:solidFill>
                  <a:srgbClr val="FFFFFF"/>
                </a:solidFill>
                <a:latin typeface="Tahoma" pitchFamily="34" charset="0"/>
                <a:cs typeface="Tahoma" pitchFamily="34" charset="0"/>
              </a:rPr>
              <a:t>Para operar, ese sistema cuenta con una estructura de privilégios de orden legal, político, financiero y económico cuyo objetivo es garantizar la prioridad absoluta a los pagos de la deuda, al costo de la violación de derechos  humanos y sociales de toda la Nación.</a:t>
            </a:r>
            <a:endParaRPr lang="es-EC" sz="2800" b="0">
              <a:solidFill>
                <a:srgbClr val="FFFFFF"/>
              </a:solidFill>
              <a:latin typeface="Tahoma" pitchFamily="34" charset="0"/>
              <a:cs typeface="Tahoma" pitchFamily="34" charset="0"/>
            </a:endParaRPr>
          </a:p>
          <a:p>
            <a:pPr algn="ctr" fontAlgn="t"/>
            <a:endParaRPr lang="es-EC" sz="300" b="0">
              <a:solidFill>
                <a:srgbClr val="FFFFFF"/>
              </a:solidFill>
              <a:latin typeface="Tahoma" pitchFamily="34" charset="0"/>
              <a:cs typeface="Tahoma" pitchFamily="34" charset="0"/>
            </a:endParaRPr>
          </a:p>
          <a:p>
            <a:pPr algn="ctr" fontAlgn="t"/>
            <a:endParaRPr lang="es-EC" sz="300" b="0">
              <a:solidFill>
                <a:srgbClr val="FFFFFF"/>
              </a:solidFill>
              <a:latin typeface="Tahoma" pitchFamily="34" charset="0"/>
              <a:cs typeface="Tahoma" pitchFamily="34" charset="0"/>
            </a:endParaRPr>
          </a:p>
          <a:p>
            <a:pPr algn="ctr" fontAlgn="t"/>
            <a:endParaRPr lang="es-EC" sz="300" b="0">
              <a:solidFill>
                <a:srgbClr val="FFFFFF"/>
              </a:solidFill>
              <a:latin typeface="Tahoma" pitchFamily="34" charset="0"/>
              <a:cs typeface="Tahoma" pitchFamily="34" charset="0"/>
            </a:endParaRPr>
          </a:p>
          <a:p>
            <a:pPr algn="ctr" fontAlgn="t"/>
            <a:endParaRPr lang="es-EC" sz="300" b="0">
              <a:solidFill>
                <a:srgbClr val="FFFFFF"/>
              </a:solidFill>
              <a:latin typeface="Tahoma" pitchFamily="34" charset="0"/>
              <a:cs typeface="Tahoma" pitchFamily="34" charset="0"/>
            </a:endParaRPr>
          </a:p>
          <a:p>
            <a:pPr algn="ctr" fontAlgn="t"/>
            <a:endParaRPr lang="es-EC" sz="300" b="0">
              <a:solidFill>
                <a:srgbClr val="FFFFFF"/>
              </a:solidFill>
              <a:latin typeface="Tahoma" pitchFamily="34" charset="0"/>
              <a:cs typeface="Tahoma" pitchFamily="34" charset="0"/>
            </a:endParaRPr>
          </a:p>
          <a:p>
            <a:pPr algn="ctr" fontAlgn="t"/>
            <a:endParaRPr lang="es-EC" sz="300" b="0">
              <a:solidFill>
                <a:srgbClr val="FFFFFF"/>
              </a:solidFill>
              <a:latin typeface="Tahoma" pitchFamily="34" charset="0"/>
              <a:cs typeface="Tahoma" pitchFamily="34" charset="0"/>
            </a:endParaRPr>
          </a:p>
          <a:p>
            <a:pPr algn="ctr" fontAlgn="t"/>
            <a:endParaRPr lang="es-EC" sz="300" b="0">
              <a:solidFill>
                <a:srgbClr val="FFFFFF"/>
              </a:solidFill>
              <a:latin typeface="Tahoma" pitchFamily="34" charset="0"/>
              <a:cs typeface="Tahoma" pitchFamily="34" charset="0"/>
            </a:endParaRPr>
          </a:p>
          <a:p>
            <a:pPr algn="ctr" fontAlgn="t"/>
            <a:endParaRPr lang="es-EC" sz="300" b="0">
              <a:solidFill>
                <a:srgbClr val="FFFFFF"/>
              </a:solidFill>
              <a:latin typeface="Tahoma" pitchFamily="34" charset="0"/>
              <a:cs typeface="Tahoma" pitchFamily="34" charset="0"/>
            </a:endParaRPr>
          </a:p>
          <a:p>
            <a:pPr algn="ctr" fontAlgn="t"/>
            <a:r>
              <a:rPr lang="pt-BR" sz="2800" b="0">
                <a:solidFill>
                  <a:srgbClr val="FFFFFF"/>
                </a:solidFill>
                <a:latin typeface="Tahoma" pitchFamily="34" charset="0"/>
                <a:cs typeface="Tahoma" pitchFamily="34" charset="0"/>
              </a:rPr>
              <a:t>Este </a:t>
            </a:r>
            <a:r>
              <a:rPr lang="pt-BR" altLang="en-US" sz="2800" b="0">
                <a:solidFill>
                  <a:srgbClr val="FFFFFF"/>
                </a:solidFill>
                <a:latin typeface="Tahoma" pitchFamily="34" charset="0"/>
                <a:cs typeface="Tahoma" pitchFamily="34" charset="0"/>
              </a:rPr>
              <a:t>“</a:t>
            </a:r>
            <a:r>
              <a:rPr lang="pt-BR" sz="2800" b="0">
                <a:solidFill>
                  <a:srgbClr val="FFFFFF"/>
                </a:solidFill>
                <a:latin typeface="Tahoma" pitchFamily="34" charset="0"/>
                <a:cs typeface="Tahoma" pitchFamily="34" charset="0"/>
              </a:rPr>
              <a:t>Sistema de la Deuda</a:t>
            </a:r>
            <a:r>
              <a:rPr lang="pt-BR" altLang="en-US" sz="2800" b="0">
                <a:solidFill>
                  <a:srgbClr val="FFFFFF"/>
                </a:solidFill>
                <a:latin typeface="Tahoma" pitchFamily="34" charset="0"/>
                <a:cs typeface="Tahoma" pitchFamily="34" charset="0"/>
              </a:rPr>
              <a:t>”</a:t>
            </a:r>
            <a:r>
              <a:rPr lang="pt-BR" sz="2800" b="0">
                <a:solidFill>
                  <a:srgbClr val="FFFFFF"/>
                </a:solidFill>
                <a:latin typeface="Tahoma" pitchFamily="34" charset="0"/>
                <a:cs typeface="Tahoma" pitchFamily="34" charset="0"/>
              </a:rPr>
              <a:t> debe ser desenmascarado para que sean retomados los derechos soberanos, utilizando la heramienta de la </a:t>
            </a:r>
            <a:r>
              <a:rPr lang="pt-BR" sz="2800">
                <a:solidFill>
                  <a:srgbClr val="FFFFFF"/>
                </a:solidFill>
                <a:latin typeface="Tahoma" pitchFamily="34" charset="0"/>
                <a:cs typeface="Tahoma" pitchFamily="34" charset="0"/>
              </a:rPr>
              <a:t>AUDITORIA DE LA DEUDA PUBLICA</a:t>
            </a:r>
          </a:p>
          <a:p>
            <a:pPr algn="ctr" fontAlgn="t"/>
            <a:endParaRPr lang="pt-BR" sz="300" b="0">
              <a:solidFill>
                <a:srgbClr val="FFFFFF"/>
              </a:solidFill>
              <a:latin typeface="Tahoma" pitchFamily="34" charset="0"/>
              <a:cs typeface="Tahoma" pitchFamily="34" charset="0"/>
            </a:endParaRPr>
          </a:p>
          <a:p>
            <a:pPr algn="ctr" fontAlgn="t"/>
            <a:endParaRPr lang="pt-BR" sz="300" b="0">
              <a:solidFill>
                <a:srgbClr val="FFFFFF"/>
              </a:solidFill>
              <a:latin typeface="Tahoma" pitchFamily="34" charset="0"/>
              <a:cs typeface="Tahoma" pitchFamily="34" charset="0"/>
            </a:endParaRPr>
          </a:p>
          <a:p>
            <a:pPr algn="ctr" fontAlgn="t"/>
            <a:endParaRPr lang="pt-BR" sz="300" b="0">
              <a:solidFill>
                <a:srgbClr val="FFFFFF"/>
              </a:solidFill>
              <a:latin typeface="Tahoma" pitchFamily="34" charset="0"/>
              <a:cs typeface="Tahoma" pitchFamily="34" charset="0"/>
            </a:endParaRPr>
          </a:p>
          <a:p>
            <a:pPr algn="ctr" fontAlgn="t"/>
            <a:endParaRPr lang="pt-BR" sz="300" b="0">
              <a:solidFill>
                <a:srgbClr val="FFFFFF"/>
              </a:solidFill>
              <a:latin typeface="Tahoma" pitchFamily="34" charset="0"/>
              <a:cs typeface="Tahoma" pitchFamily="34" charset="0"/>
            </a:endParaRPr>
          </a:p>
          <a:p>
            <a:pPr algn="ctr" fontAlgn="t"/>
            <a:endParaRPr lang="pt-BR" sz="300" b="0">
              <a:solidFill>
                <a:srgbClr val="FFFFFF"/>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93675" y="188913"/>
            <a:ext cx="9872663" cy="6219825"/>
          </a:xfrm>
          <a:prstGeom prst="rect">
            <a:avLst/>
          </a:prstGeom>
          <a:noFill/>
          <a:ln w="9525">
            <a:noFill/>
            <a:round/>
            <a:headEnd/>
            <a:tailEnd/>
          </a:ln>
        </p:spPr>
        <p:txBody>
          <a:bodyPr lIns="90000" tIns="46800" rIns="90000" bIns="46800">
            <a:spAutoFit/>
          </a:bodyPr>
          <a:lstStyle/>
          <a:p>
            <a:pPr marL="34925" algn="ctr" defTabSz="449263">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SISTEMA DE LA DEUDA: La crisis de la deuda evidenció el funcionamiento del Sistema, el mismo </a:t>
            </a:r>
            <a:r>
              <a:rPr lang="pt-BR" altLang="en-US">
                <a:solidFill>
                  <a:srgbClr val="92D050"/>
                </a:solidFill>
                <a:latin typeface="Tahoma" pitchFamily="34" charset="0"/>
                <a:cs typeface="Tahoma" pitchFamily="34" charset="0"/>
              </a:rPr>
              <a:t>“</a:t>
            </a:r>
            <a:r>
              <a:rPr lang="pt-BR" altLang="ja-JP" i="1">
                <a:solidFill>
                  <a:srgbClr val="92D050"/>
                </a:solidFill>
                <a:latin typeface="Tahoma" pitchFamily="34" charset="0"/>
                <a:cs typeface="Tahoma" pitchFamily="34" charset="0"/>
              </a:rPr>
              <a:t>modus operandi</a:t>
            </a:r>
            <a:r>
              <a:rPr lang="pt-BR" altLang="en-US" i="1">
                <a:solidFill>
                  <a:srgbClr val="92D050"/>
                </a:solidFill>
                <a:latin typeface="Tahoma" pitchFamily="34" charset="0"/>
                <a:cs typeface="Tahoma" pitchFamily="34" charset="0"/>
              </a:rPr>
              <a:t>”</a:t>
            </a:r>
            <a:r>
              <a:rPr lang="pt-BR" altLang="ja-JP" i="1">
                <a:solidFill>
                  <a:srgbClr val="92D050"/>
                </a:solidFill>
                <a:latin typeface="Tahoma" pitchFamily="34" charset="0"/>
                <a:cs typeface="Tahoma" pitchFamily="34" charset="0"/>
              </a:rPr>
              <a:t> </a:t>
            </a:r>
            <a:r>
              <a:rPr lang="pt-BR" altLang="ja-JP">
                <a:solidFill>
                  <a:srgbClr val="92D050"/>
                </a:solidFill>
                <a:latin typeface="Tahoma" pitchFamily="34" charset="0"/>
                <a:cs typeface="Tahoma" pitchFamily="34" charset="0"/>
              </a:rPr>
              <a:t>  </a:t>
            </a:r>
            <a:endParaRPr lang="es-EC" altLang="ja-JP" sz="300" i="1">
              <a:solidFill>
                <a:srgbClr val="92D050"/>
              </a:solidFill>
              <a:latin typeface="Tahoma" pitchFamily="34" charset="0"/>
              <a:cs typeface="Tahoma" pitchFamily="34" charset="0"/>
            </a:endParaRPr>
          </a:p>
          <a:p>
            <a:pPr marL="34925" algn="ctr" defTabSz="449263">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C" altLang="ja-JP" sz="300" i="1">
              <a:solidFill>
                <a:srgbClr val="92D050"/>
              </a:solidFill>
              <a:latin typeface="Tahoma" pitchFamily="34" charset="0"/>
              <a:cs typeface="Tahoma" pitchFamily="34" charset="0"/>
            </a:endParaRPr>
          </a:p>
          <a:p>
            <a:pPr marL="34925" defTabSz="449263">
              <a:lnSpc>
                <a:spcPts val="2525"/>
              </a:lnSpc>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b="0">
                <a:solidFill>
                  <a:srgbClr val="FFFFFF"/>
                </a:solidFill>
                <a:latin typeface="Tahoma" pitchFamily="34" charset="0"/>
                <a:cs typeface="Tahoma" pitchFamily="34" charset="0"/>
              </a:rPr>
              <a:t>1º. SALVATAJE BANCARIO: CRECIMIENTO ACELERADO DEL ENDEUDAMIENTO</a:t>
            </a:r>
          </a:p>
          <a:p>
            <a:pPr marL="34925" defTabSz="449263">
              <a:lnSpc>
                <a:spcPts val="2525"/>
              </a:lnSpc>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b="0">
                <a:solidFill>
                  <a:srgbClr val="FFFFFF"/>
                </a:solidFill>
                <a:latin typeface="Tahoma" pitchFamily="34" charset="0"/>
                <a:cs typeface="Tahoma" pitchFamily="34" charset="0"/>
              </a:rPr>
              <a:t>2º. Articulación de la banca privada con el FMI</a:t>
            </a:r>
            <a:endParaRPr lang="es-EC" sz="2100" b="0">
              <a:solidFill>
                <a:srgbClr val="FFFFFF"/>
              </a:solidFill>
              <a:latin typeface="Tahoma" pitchFamily="34" charset="0"/>
              <a:cs typeface="Tahoma" pitchFamily="34" charset="0"/>
            </a:endParaRPr>
          </a:p>
          <a:p>
            <a:pPr marL="34925" defTabSz="449263">
              <a:lnSpc>
                <a:spcPts val="2525"/>
              </a:lnSpc>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b="0">
                <a:solidFill>
                  <a:srgbClr val="FFFFFF"/>
                </a:solidFill>
                <a:latin typeface="Tahoma" pitchFamily="34" charset="0"/>
                <a:cs typeface="Tahoma" pitchFamily="34" charset="0"/>
              </a:rPr>
              <a:t>3º.  Intervención del FMI en temas de la economía interna: PLANES DE AJUSTE</a:t>
            </a:r>
            <a:endParaRPr lang="es-EC" sz="2100" b="0">
              <a:solidFill>
                <a:srgbClr val="FFFFFF"/>
              </a:solidFill>
              <a:latin typeface="Tahoma" pitchFamily="34" charset="0"/>
              <a:cs typeface="Tahoma" pitchFamily="34" charset="0"/>
            </a:endParaRPr>
          </a:p>
          <a:p>
            <a:pPr marL="34925" defTabSz="449263">
              <a:lnSpc>
                <a:spcPts val="2525"/>
              </a:lnSpc>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b="0">
                <a:solidFill>
                  <a:srgbClr val="FFFFFF"/>
                </a:solidFill>
                <a:latin typeface="Tahoma" pitchFamily="34" charset="0"/>
                <a:cs typeface="Tahoma" pitchFamily="34" charset="0"/>
              </a:rPr>
              <a:t>4º. Renegociaciones de deuda que garantizan la transferencia de recursos públicos hacia los mismos bancos privados que provocaron la crisis</a:t>
            </a:r>
          </a:p>
          <a:p>
            <a:pPr marL="34925" defTabSz="449263">
              <a:lnSpc>
                <a:spcPts val="2525"/>
              </a:lnSpc>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b="0">
                <a:solidFill>
                  <a:srgbClr val="FFFFFF"/>
                </a:solidFill>
                <a:latin typeface="Tahoma" pitchFamily="34" charset="0"/>
                <a:cs typeface="Tahoma" pitchFamily="34" charset="0"/>
              </a:rPr>
              <a:t>5º. Baja contable de las </a:t>
            </a:r>
            <a:r>
              <a:rPr lang="pt-BR" altLang="en-US" sz="2100" b="0">
                <a:solidFill>
                  <a:srgbClr val="FFFFFF"/>
                </a:solidFill>
                <a:latin typeface="Tahoma" pitchFamily="34" charset="0"/>
                <a:cs typeface="Tahoma" pitchFamily="34" charset="0"/>
              </a:rPr>
              <a:t>“</a:t>
            </a:r>
            <a:r>
              <a:rPr lang="pt-BR" altLang="ja-JP" sz="2100" b="0">
                <a:solidFill>
                  <a:srgbClr val="FFFFFF"/>
                </a:solidFill>
                <a:latin typeface="Tahoma" pitchFamily="34" charset="0"/>
                <a:cs typeface="Tahoma" pitchFamily="34" charset="0"/>
              </a:rPr>
              <a:t>pérdidas</a:t>
            </a:r>
            <a:r>
              <a:rPr lang="pt-BR" altLang="en-US" sz="2100" b="0">
                <a:solidFill>
                  <a:srgbClr val="FFFFFF"/>
                </a:solidFill>
                <a:latin typeface="Tahoma" pitchFamily="34" charset="0"/>
                <a:cs typeface="Tahoma" pitchFamily="34" charset="0"/>
              </a:rPr>
              <a:t>”</a:t>
            </a:r>
            <a:r>
              <a:rPr lang="pt-BR" altLang="ja-JP" sz="2100" b="0">
                <a:solidFill>
                  <a:srgbClr val="FFFFFF"/>
                </a:solidFill>
                <a:latin typeface="Tahoma" pitchFamily="34" charset="0"/>
                <a:cs typeface="Tahoma" pitchFamily="34" charset="0"/>
              </a:rPr>
              <a:t> por la banca privada </a:t>
            </a:r>
            <a:r>
              <a:rPr lang="pt-BR" altLang="en-US" sz="2100" b="0">
                <a:solidFill>
                  <a:srgbClr val="FFFFFF"/>
                </a:solidFill>
                <a:latin typeface="Tahoma" pitchFamily="34" charset="0"/>
                <a:cs typeface="Tahoma" pitchFamily="34" charset="0"/>
              </a:rPr>
              <a:t>“</a:t>
            </a:r>
            <a:r>
              <a:rPr lang="pt-BR" altLang="ja-JP" sz="2100" b="0">
                <a:solidFill>
                  <a:srgbClr val="FFFFFF"/>
                </a:solidFill>
                <a:latin typeface="Tahoma" pitchFamily="34" charset="0"/>
                <a:cs typeface="Tahoma" pitchFamily="34" charset="0"/>
              </a:rPr>
              <a:t>acreedora</a:t>
            </a:r>
            <a:r>
              <a:rPr lang="pt-BR" altLang="en-US" sz="2100" b="0">
                <a:solidFill>
                  <a:srgbClr val="FFFFFF"/>
                </a:solidFill>
                <a:latin typeface="Tahoma" pitchFamily="34" charset="0"/>
                <a:cs typeface="Tahoma" pitchFamily="34" charset="0"/>
              </a:rPr>
              <a:t>”</a:t>
            </a:r>
            <a:r>
              <a:rPr lang="pt-BR" altLang="ja-JP" sz="2100" b="0">
                <a:solidFill>
                  <a:srgbClr val="FFFFFF"/>
                </a:solidFill>
                <a:latin typeface="Tahoma" pitchFamily="34" charset="0"/>
                <a:cs typeface="Tahoma" pitchFamily="34" charset="0"/>
              </a:rPr>
              <a:t> </a:t>
            </a:r>
            <a:endParaRPr lang="es-EC" altLang="ja-JP" sz="2100" b="0">
              <a:solidFill>
                <a:srgbClr val="FFFFFF"/>
              </a:solidFill>
              <a:latin typeface="Tahoma" pitchFamily="34" charset="0"/>
              <a:cs typeface="Tahoma" pitchFamily="34" charset="0"/>
            </a:endParaRPr>
          </a:p>
          <a:p>
            <a:pPr marL="34925" defTabSz="449263">
              <a:lnSpc>
                <a:spcPts val="2525"/>
              </a:lnSpc>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b="0">
                <a:solidFill>
                  <a:srgbClr val="FFFFFF"/>
                </a:solidFill>
                <a:latin typeface="Tahoma" pitchFamily="34" charset="0"/>
                <a:cs typeface="Tahoma" pitchFamily="34" charset="0"/>
              </a:rPr>
              <a:t>6º. Generación de deudas ilegales e ilegítimas; papieles sin respaldo</a:t>
            </a:r>
            <a:endParaRPr lang="es-EC" sz="2100" b="0">
              <a:solidFill>
                <a:srgbClr val="FFFFFF"/>
              </a:solidFill>
              <a:latin typeface="Tahoma" pitchFamily="34" charset="0"/>
              <a:cs typeface="Tahoma" pitchFamily="34" charset="0"/>
            </a:endParaRPr>
          </a:p>
          <a:p>
            <a:pPr marL="34925" defTabSz="449263">
              <a:lnSpc>
                <a:spcPts val="2525"/>
              </a:lnSpc>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b="0">
                <a:solidFill>
                  <a:srgbClr val="FFFFFF"/>
                </a:solidFill>
                <a:latin typeface="Tahoma" pitchFamily="34" charset="0"/>
                <a:cs typeface="Tahoma" pitchFamily="34" charset="0"/>
              </a:rPr>
              <a:t>7º. Reciclaje de papieles mediante su transformación por nuevas deudas o por otros activos reales en el proceso de privatización</a:t>
            </a:r>
            <a:endParaRPr lang="es-EC" sz="2100" b="0">
              <a:solidFill>
                <a:srgbClr val="FFFFFF"/>
              </a:solidFill>
              <a:latin typeface="Tahoma" pitchFamily="34" charset="0"/>
              <a:cs typeface="Tahoma" pitchFamily="34" charset="0"/>
            </a:endParaRPr>
          </a:p>
          <a:p>
            <a:pPr marL="34925" defTabSz="449263">
              <a:lnSpc>
                <a:spcPts val="2525"/>
              </a:lnSpc>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b="0">
                <a:solidFill>
                  <a:srgbClr val="FFFFFF"/>
                </a:solidFill>
                <a:latin typeface="Tahoma" pitchFamily="34" charset="0"/>
                <a:cs typeface="Tahoma" pitchFamily="34" charset="0"/>
              </a:rPr>
              <a:t>8º. Profundos costos y daños sociales. Irrespecto a los derechos humanos</a:t>
            </a:r>
            <a:endParaRPr lang="es-EC" sz="2100" b="0">
              <a:solidFill>
                <a:srgbClr val="FFFFFF"/>
              </a:solidFill>
              <a:latin typeface="Tahoma" pitchFamily="34" charset="0"/>
              <a:cs typeface="Tahoma" pitchFamily="34" charset="0"/>
            </a:endParaRPr>
          </a:p>
          <a:p>
            <a:pPr marL="34925" defTabSz="449263">
              <a:lnSpc>
                <a:spcPts val="2525"/>
              </a:lnSpc>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100" b="0">
                <a:solidFill>
                  <a:srgbClr val="FFFFFF"/>
                </a:solidFill>
                <a:latin typeface="Tahoma" pitchFamily="34" charset="0"/>
                <a:cs typeface="Tahoma" pitchFamily="34" charset="0"/>
              </a:rPr>
              <a:t>9º. Ausencia de transparencia y de aceso a documentos que revelem la verdad de las negociaciones</a:t>
            </a:r>
            <a:endParaRPr lang="es-EC" sz="2100" b="0">
              <a:solidFill>
                <a:srgbClr val="FFFFFF"/>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38125" y="142875"/>
            <a:ext cx="9440863" cy="7050088"/>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SISTEMA DE LA DEUDA</a:t>
            </a:r>
          </a:p>
          <a:p>
            <a:pP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Existe una Crisis de la </a:t>
            </a:r>
            <a:r>
              <a:rPr lang="pt-BR" altLang="en-US" sz="2800">
                <a:solidFill>
                  <a:srgbClr val="92D050"/>
                </a:solidFill>
                <a:latin typeface="Tahoma" pitchFamily="34" charset="0"/>
                <a:cs typeface="Tahoma" pitchFamily="34" charset="0"/>
              </a:rPr>
              <a:t>“</a:t>
            </a:r>
            <a:r>
              <a:rPr lang="pt-BR" altLang="ja-JP" sz="2800">
                <a:solidFill>
                  <a:srgbClr val="92D050"/>
                </a:solidFill>
                <a:latin typeface="Tahoma" pitchFamily="34" charset="0"/>
                <a:cs typeface="Tahoma" pitchFamily="34" charset="0"/>
              </a:rPr>
              <a:t>Deuda</a:t>
            </a:r>
            <a:r>
              <a:rPr lang="pt-BR" altLang="en-US" sz="2800">
                <a:solidFill>
                  <a:srgbClr val="92D050"/>
                </a:solidFill>
                <a:latin typeface="Tahoma" pitchFamily="34" charset="0"/>
                <a:cs typeface="Tahoma" pitchFamily="34" charset="0"/>
              </a:rPr>
              <a:t>”</a:t>
            </a:r>
            <a:r>
              <a:rPr lang="pt-BR" altLang="ja-JP" sz="2800">
                <a:solidFill>
                  <a:srgbClr val="92D050"/>
                </a:solidFill>
                <a:latin typeface="Tahoma" pitchFamily="34" charset="0"/>
                <a:cs typeface="Tahoma" pitchFamily="34" charset="0"/>
              </a:rPr>
              <a:t>?</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1000">
              <a:solidFill>
                <a:srgbClr val="FFFFFF"/>
              </a:solidFill>
              <a:latin typeface="Tahoma" pitchFamily="34" charset="0"/>
              <a:cs typeface="Tahoma" pitchFamily="34" charset="0"/>
            </a:endParaRP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 Origen: Crisis Bancaria </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Desreglamentación del mercado financiero</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Derivativos sin respaldo</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Activos </a:t>
            </a:r>
            <a:r>
              <a:rPr lang="pt-BR" altLang="en-US" b="0">
                <a:solidFill>
                  <a:srgbClr val="FFFFFF"/>
                </a:solidFill>
                <a:latin typeface="Tahoma" pitchFamily="34" charset="0"/>
                <a:cs typeface="Tahoma" pitchFamily="34" charset="0"/>
              </a:rPr>
              <a:t>“</a:t>
            </a:r>
            <a:r>
              <a:rPr lang="pt-BR" b="0">
                <a:solidFill>
                  <a:srgbClr val="FFFFFF"/>
                </a:solidFill>
                <a:latin typeface="Tahoma" pitchFamily="34" charset="0"/>
                <a:cs typeface="Tahoma" pitchFamily="34" charset="0"/>
              </a:rPr>
              <a:t>Tóxicos</a:t>
            </a:r>
            <a:r>
              <a:rPr lang="pt-BR" altLang="en-US" b="0">
                <a:solidFill>
                  <a:srgbClr val="FFFFFF"/>
                </a:solidFill>
                <a:latin typeface="Tahoma" pitchFamily="34" charset="0"/>
                <a:cs typeface="Tahoma" pitchFamily="34" charset="0"/>
              </a:rPr>
              <a:t>”</a:t>
            </a:r>
            <a:r>
              <a:rPr lang="pt-BR" b="0">
                <a:solidFill>
                  <a:srgbClr val="FFFFFF"/>
                </a:solidFill>
                <a:latin typeface="Tahoma" pitchFamily="34" charset="0"/>
                <a:cs typeface="Tahoma" pitchFamily="34" charset="0"/>
              </a:rPr>
              <a:t> = Burbuja Financiera</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1000" b="0">
              <a:solidFill>
                <a:srgbClr val="FFFFFF"/>
              </a:solidFill>
              <a:latin typeface="Tahoma" pitchFamily="34" charset="0"/>
              <a:cs typeface="Tahoma" pitchFamily="34" charset="0"/>
            </a:endParaRP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 Efectos:</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Grandes bancos internacionales en riesgo de quiebra</a:t>
            </a:r>
          </a:p>
          <a:p>
            <a:pPr marL="457200" lvl="2"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i="1">
                <a:solidFill>
                  <a:srgbClr val="FFFFFF"/>
                </a:solidFill>
                <a:latin typeface="Tahoma" pitchFamily="34" charset="0"/>
                <a:cs typeface="Tahoma" pitchFamily="34" charset="0"/>
              </a:rPr>
              <a:t>Bad Banks? </a:t>
            </a:r>
            <a:r>
              <a:rPr lang="pt-BR">
                <a:solidFill>
                  <a:srgbClr val="FFFFFF"/>
                </a:solidFill>
                <a:latin typeface="Tahoma" pitchFamily="34" charset="0"/>
                <a:cs typeface="Tahoma" pitchFamily="34" charset="0"/>
              </a:rPr>
              <a:t>Sistema Bancário Paralelo</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EUA y Europa se endeudaron para salvar el sector bancário</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Expansión de la crisis para otros sectores</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1000" b="0">
              <a:solidFill>
                <a:srgbClr val="FFFFFF"/>
              </a:solidFill>
              <a:latin typeface="Tahoma" pitchFamily="34" charset="0"/>
              <a:cs typeface="Tahoma" pitchFamily="34" charset="0"/>
            </a:endParaRPr>
          </a:p>
          <a:p>
            <a:pPr lvl="1"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Transformación de la crisis bancaria en un escenario de  </a:t>
            </a:r>
            <a:r>
              <a:rPr lang="pt-BR" altLang="en-US">
                <a:solidFill>
                  <a:srgbClr val="92D050"/>
                </a:solidFill>
                <a:latin typeface="Tahoma" pitchFamily="34" charset="0"/>
                <a:cs typeface="Tahoma" pitchFamily="34" charset="0"/>
              </a:rPr>
              <a:t>“</a:t>
            </a:r>
            <a:r>
              <a:rPr lang="pt-BR" altLang="ja-JP">
                <a:solidFill>
                  <a:srgbClr val="92D050"/>
                </a:solidFill>
                <a:latin typeface="Tahoma" pitchFamily="34" charset="0"/>
                <a:cs typeface="Tahoma" pitchFamily="34" charset="0"/>
              </a:rPr>
              <a:t>Crisis de Deuda</a:t>
            </a:r>
            <a:r>
              <a:rPr lang="pt-BR" altLang="en-US">
                <a:solidFill>
                  <a:srgbClr val="92D050"/>
                </a:solidFill>
                <a:latin typeface="Tahoma" pitchFamily="34" charset="0"/>
                <a:cs typeface="Tahoma" pitchFamily="34" charset="0"/>
              </a:rPr>
              <a:t>”</a:t>
            </a:r>
            <a:r>
              <a:rPr lang="pt-BR" altLang="ja-JP" b="0">
                <a:solidFill>
                  <a:srgbClr val="FFFFFF"/>
                </a:solidFill>
                <a:latin typeface="Tahoma" pitchFamily="34" charset="0"/>
                <a:cs typeface="Tahoma" pitchFamily="34" charset="0"/>
              </a:rPr>
              <a:t> </a:t>
            </a:r>
            <a:endParaRPr lang="pt-BR" b="0">
              <a:solidFill>
                <a:srgbClr val="FFFFFF"/>
              </a:solidFill>
              <a:latin typeface="Tahoma" pitchFamily="34" charset="0"/>
              <a:cs typeface="Tahoma" pitchFamily="34" charset="0"/>
            </a:endParaRPr>
          </a:p>
        </p:txBody>
      </p:sp>
      <p:pic>
        <p:nvPicPr>
          <p:cNvPr id="9219" name="Picture 2" descr="http://static.howstuffworks.com/gif/google-earth-globe.jpg"/>
          <p:cNvPicPr>
            <a:picLocks noChangeAspect="1" noChangeArrowheads="1"/>
          </p:cNvPicPr>
          <p:nvPr/>
        </p:nvPicPr>
        <p:blipFill>
          <a:blip r:embed="rId3">
            <a:clrChange>
              <a:clrFrom>
                <a:srgbClr val="060A0D"/>
              </a:clrFrom>
              <a:clrTo>
                <a:srgbClr val="060A0D">
                  <a:alpha val="0"/>
                </a:srgbClr>
              </a:clrTo>
            </a:clrChange>
          </a:blip>
          <a:srcRect/>
          <a:stretch>
            <a:fillRect/>
          </a:stretch>
        </p:blipFill>
        <p:spPr bwMode="auto">
          <a:xfrm>
            <a:off x="7167563" y="642938"/>
            <a:ext cx="1647825" cy="16478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2438" y="571500"/>
            <a:ext cx="9453562" cy="1357313"/>
          </a:xfrm>
          <a:prstGeom prst="rect">
            <a:avLst/>
          </a:prstGeom>
          <a:noFill/>
          <a:ln w="9525">
            <a:noFill/>
            <a:miter lim="800000"/>
            <a:headEnd/>
            <a:tailEnd/>
          </a:ln>
        </p:spPr>
        <p:txBody>
          <a:bodyPr anchor="ctr"/>
          <a:lstStyle/>
          <a:p>
            <a:pPr algn="ctr"/>
            <a:r>
              <a:rPr lang="pt-BR">
                <a:solidFill>
                  <a:srgbClr val="92D050"/>
                </a:solidFill>
                <a:latin typeface="Tahoma" pitchFamily="34" charset="0"/>
                <a:cs typeface="Tahoma" pitchFamily="34" charset="0"/>
              </a:rPr>
              <a:t>A QUIENES LA DEUDA PÚBLICA HA SERVIDO?</a:t>
            </a:r>
          </a:p>
          <a:p>
            <a:pPr algn="ctr"/>
            <a:endParaRPr lang="pt-BR">
              <a:solidFill>
                <a:srgbClr val="92D050"/>
              </a:solidFill>
              <a:latin typeface="Tahoma" pitchFamily="34" charset="0"/>
              <a:cs typeface="Tahoma" pitchFamily="34" charset="0"/>
            </a:endParaRPr>
          </a:p>
          <a:p>
            <a:pPr algn="ctr"/>
            <a:r>
              <a:rPr lang="en-US" b="0">
                <a:solidFill>
                  <a:srgbClr val="FFFFFF"/>
                </a:solidFill>
                <a:latin typeface="Tahoma" pitchFamily="34" charset="0"/>
                <a:cs typeface="Tahoma" pitchFamily="34" charset="0"/>
              </a:rPr>
              <a:t>A financiar el Estado?</a:t>
            </a:r>
          </a:p>
          <a:p>
            <a:pPr algn="ctr"/>
            <a:endParaRPr lang="pt-BR">
              <a:solidFill>
                <a:srgbClr val="92D050"/>
              </a:solidFill>
              <a:latin typeface="Tahoma" pitchFamily="34" charset="0"/>
              <a:cs typeface="Tahoma" pitchFamily="34" charset="0"/>
            </a:endParaRPr>
          </a:p>
          <a:p>
            <a:pPr algn="ctr"/>
            <a:r>
              <a:rPr lang="pt-BR">
                <a:solidFill>
                  <a:srgbClr val="92D050"/>
                </a:solidFill>
                <a:latin typeface="Tahoma" pitchFamily="34" charset="0"/>
                <a:cs typeface="Tahoma" pitchFamily="34" charset="0"/>
              </a:rPr>
              <a:t>CUAL HA SIDO EL VERDADERO ROL DE LA DEUDA PÚBLICA ?</a:t>
            </a:r>
          </a:p>
        </p:txBody>
      </p:sp>
      <p:sp>
        <p:nvSpPr>
          <p:cNvPr id="10243" name="Rectangle 3"/>
          <p:cNvSpPr>
            <a:spLocks noChangeArrowheads="1"/>
          </p:cNvSpPr>
          <p:nvPr/>
        </p:nvSpPr>
        <p:spPr bwMode="auto">
          <a:xfrm>
            <a:off x="595313" y="1857375"/>
            <a:ext cx="8497887" cy="4714875"/>
          </a:xfrm>
          <a:prstGeom prst="rect">
            <a:avLst/>
          </a:prstGeom>
          <a:noFill/>
          <a:ln w="9525">
            <a:noFill/>
            <a:miter lim="800000"/>
            <a:headEnd/>
            <a:tailEnd/>
          </a:ln>
        </p:spPr>
        <p:txBody>
          <a:bodyPr/>
          <a:lstStyle/>
          <a:p>
            <a:pPr algn="just">
              <a:lnSpc>
                <a:spcPct val="150000"/>
              </a:lnSpc>
              <a:spcBef>
                <a:spcPct val="20000"/>
              </a:spcBef>
            </a:pPr>
            <a:endParaRPr lang="en-US" b="0">
              <a:solidFill>
                <a:srgbClr val="FFFFFF"/>
              </a:solidFill>
              <a:latin typeface="Tahoma" pitchFamily="34" charset="0"/>
              <a:cs typeface="Tahoma" pitchFamily="34" charset="0"/>
            </a:endParaRPr>
          </a:p>
          <a:p>
            <a:pPr algn="just">
              <a:lnSpc>
                <a:spcPct val="150000"/>
              </a:lnSpc>
              <a:spcBef>
                <a:spcPct val="20000"/>
              </a:spcBef>
              <a:buFont typeface="Arial" charset="0"/>
              <a:buChar char="•"/>
            </a:pPr>
            <a:r>
              <a:rPr lang="en-US" b="0">
                <a:solidFill>
                  <a:srgbClr val="FFFFFF"/>
                </a:solidFill>
                <a:latin typeface="Tahoma" pitchFamily="34" charset="0"/>
                <a:cs typeface="Tahoma" pitchFamily="34" charset="0"/>
              </a:rPr>
              <a:t>Instrumento de financiación del Estado</a:t>
            </a:r>
          </a:p>
          <a:p>
            <a:pPr algn="just">
              <a:lnSpc>
                <a:spcPct val="150000"/>
              </a:lnSpc>
              <a:spcBef>
                <a:spcPct val="20000"/>
              </a:spcBef>
            </a:pPr>
            <a:endParaRPr lang="en-US" sz="500" b="0">
              <a:solidFill>
                <a:srgbClr val="FFFFFF"/>
              </a:solidFill>
              <a:latin typeface="Tahoma" pitchFamily="34" charset="0"/>
              <a:cs typeface="Tahoma" pitchFamily="34" charset="0"/>
            </a:endParaRPr>
          </a:p>
          <a:p>
            <a:pPr algn="just">
              <a:lnSpc>
                <a:spcPct val="150000"/>
              </a:lnSpc>
              <a:spcBef>
                <a:spcPct val="20000"/>
              </a:spcBef>
            </a:pPr>
            <a:r>
              <a:rPr lang="en-US" b="0">
                <a:solidFill>
                  <a:srgbClr val="FFFFFF"/>
                </a:solidFill>
                <a:latin typeface="Tahoma" pitchFamily="34" charset="0"/>
                <a:cs typeface="Tahoma" pitchFamily="34" charset="0"/>
              </a:rPr>
              <a:t>O</a:t>
            </a:r>
          </a:p>
          <a:p>
            <a:pPr algn="just">
              <a:lnSpc>
                <a:spcPct val="150000"/>
              </a:lnSpc>
              <a:spcBef>
                <a:spcPct val="20000"/>
              </a:spcBef>
            </a:pPr>
            <a:endParaRPr lang="en-US" sz="500" b="0">
              <a:solidFill>
                <a:srgbClr val="FFFFFF"/>
              </a:solidFill>
              <a:latin typeface="Tahoma" pitchFamily="34" charset="0"/>
              <a:cs typeface="Tahoma" pitchFamily="34" charset="0"/>
            </a:endParaRPr>
          </a:p>
          <a:p>
            <a:pPr algn="just">
              <a:lnSpc>
                <a:spcPct val="150000"/>
              </a:lnSpc>
              <a:spcBef>
                <a:spcPct val="20000"/>
              </a:spcBef>
              <a:buFont typeface="Arial" charset="0"/>
              <a:buChar char="•"/>
            </a:pPr>
            <a:r>
              <a:rPr lang="en-US" b="0">
                <a:solidFill>
                  <a:srgbClr val="FFFFFF"/>
                </a:solidFill>
                <a:latin typeface="Tahoma" pitchFamily="34" charset="0"/>
                <a:cs typeface="Tahoma" pitchFamily="34" charset="0"/>
              </a:rPr>
              <a:t>Instrumento del Poder financiero que utiliza la deuda pública como un mecanismo de transferencia de recursos del sector público hacia el sector financiero privado?</a:t>
            </a:r>
          </a:p>
          <a:p>
            <a:pPr algn="ctr">
              <a:lnSpc>
                <a:spcPct val="150000"/>
              </a:lnSpc>
              <a:spcBef>
                <a:spcPct val="20000"/>
              </a:spcBef>
            </a:pPr>
            <a:endParaRPr lang="pt-BR" sz="200">
              <a:solidFill>
                <a:srgbClr val="92D050"/>
              </a:solidFill>
              <a:latin typeface="Tahoma" pitchFamily="34" charset="0"/>
              <a:cs typeface="Tahoma" pitchFamily="34" charset="0"/>
            </a:endParaRPr>
          </a:p>
          <a:p>
            <a:pPr algn="ctr">
              <a:lnSpc>
                <a:spcPct val="150000"/>
              </a:lnSpc>
              <a:spcBef>
                <a:spcPct val="20000"/>
              </a:spcBef>
            </a:pPr>
            <a:endParaRPr lang="pt-BR" sz="200">
              <a:solidFill>
                <a:srgbClr val="92D050"/>
              </a:solidFill>
              <a:latin typeface="Tahoma" pitchFamily="34" charset="0"/>
              <a:cs typeface="Tahoma" pitchFamily="34" charset="0"/>
            </a:endParaRPr>
          </a:p>
          <a:p>
            <a:pPr algn="ctr">
              <a:lnSpc>
                <a:spcPct val="150000"/>
              </a:lnSpc>
              <a:spcBef>
                <a:spcPct val="20000"/>
              </a:spcBef>
            </a:pPr>
            <a:endParaRPr lang="pt-BR" sz="200">
              <a:solidFill>
                <a:srgbClr val="92D050"/>
              </a:solidFill>
              <a:latin typeface="Tahoma" pitchFamily="34" charset="0"/>
              <a:cs typeface="Tahoma" pitchFamily="34" charset="0"/>
            </a:endParaRPr>
          </a:p>
          <a:p>
            <a:pPr algn="ctr">
              <a:lnSpc>
                <a:spcPct val="150000"/>
              </a:lnSpc>
              <a:spcBef>
                <a:spcPct val="20000"/>
              </a:spcBef>
            </a:pPr>
            <a:endParaRPr lang="pt-BR" sz="200">
              <a:solidFill>
                <a:srgbClr val="92D050"/>
              </a:solidFill>
              <a:latin typeface="Tahoma" pitchFamily="34" charset="0"/>
              <a:cs typeface="Tahoma" pitchFamily="34" charset="0"/>
            </a:endParaRPr>
          </a:p>
          <a:p>
            <a:pPr algn="ctr">
              <a:lnSpc>
                <a:spcPct val="150000"/>
              </a:lnSpc>
              <a:spcBef>
                <a:spcPct val="20000"/>
              </a:spcBef>
            </a:pPr>
            <a:r>
              <a:rPr lang="pt-BR">
                <a:solidFill>
                  <a:srgbClr val="92D050"/>
                </a:solidFill>
                <a:latin typeface="Tahoma" pitchFamily="34" charset="0"/>
                <a:cs typeface="Tahoma" pitchFamily="34" charset="0"/>
              </a:rPr>
              <a:t> UNA AUDITORIA PODRÁ RESPONDER </a:t>
            </a:r>
            <a:endParaRPr lang="en-US" b="0">
              <a:solidFill>
                <a:srgbClr val="FFFFFF"/>
              </a:solidFill>
              <a:latin typeface="Tahoma" pitchFamily="34" charset="0"/>
              <a:cs typeface="Tahom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93675" y="188913"/>
            <a:ext cx="9712325" cy="6604000"/>
          </a:xfrm>
          <a:prstGeom prst="rect">
            <a:avLst/>
          </a:prstGeom>
          <a:noFill/>
          <a:ln w="9525">
            <a:noFill/>
            <a:round/>
            <a:headEnd/>
            <a:tailEnd/>
          </a:ln>
        </p:spPr>
        <p:txBody>
          <a:bodyPr lIns="90000" tIns="46800" rIns="90000" bIns="46800">
            <a:spAutoFit/>
          </a:bodyPr>
          <a:lstStyle/>
          <a:p>
            <a:endParaRPr lang="pt-BR">
              <a:solidFill>
                <a:srgbClr val="92D050"/>
              </a:solidFill>
              <a:latin typeface="Tahoma" pitchFamily="34" charset="0"/>
              <a:cs typeface="Tahoma" pitchFamily="34" charset="0"/>
            </a:endParaRPr>
          </a:p>
          <a:p>
            <a:pPr algn="ctr"/>
            <a:r>
              <a:rPr lang="pt-BR">
                <a:solidFill>
                  <a:srgbClr val="92D050"/>
                </a:solidFill>
                <a:latin typeface="Tahoma" pitchFamily="34" charset="0"/>
                <a:cs typeface="Tahoma" pitchFamily="34" charset="0"/>
              </a:rPr>
              <a:t>AUDITORIA DE LA DEUDA PÚBLICA</a:t>
            </a:r>
          </a:p>
          <a:p>
            <a:pPr algn="ctr"/>
            <a:endParaRPr lang="pt-BR" b="0">
              <a:solidFill>
                <a:srgbClr val="92D050"/>
              </a:solidFill>
              <a:latin typeface="Tahoma" pitchFamily="34" charset="0"/>
              <a:cs typeface="Tahoma" pitchFamily="34" charset="0"/>
            </a:endParaRPr>
          </a:p>
          <a:p>
            <a:pPr algn="just" eaLnBrk="0" hangingPunct="0"/>
            <a:r>
              <a:rPr lang="pt-BR" b="0">
                <a:solidFill>
                  <a:schemeClr val="tx1"/>
                </a:solidFill>
                <a:latin typeface="Tahoma" pitchFamily="34" charset="0"/>
                <a:cs typeface="Tahoma" pitchFamily="34" charset="0"/>
              </a:rPr>
              <a:t>	La auditoria de la deuda pública constituye una  herramienta técnica que determinará la legalidad, legitimidad de las deudas que por décadas los pueblos están pagando. </a:t>
            </a:r>
          </a:p>
          <a:p>
            <a:pPr algn="just" eaLnBrk="0" hangingPunct="0"/>
            <a:r>
              <a:rPr lang="pt-BR" b="0">
                <a:solidFill>
                  <a:schemeClr val="tx1"/>
                </a:solidFill>
                <a:latin typeface="Tahoma" pitchFamily="34" charset="0"/>
                <a:cs typeface="Tahoma" pitchFamily="34" charset="0"/>
              </a:rPr>
              <a:t>	Según se ha determinado en auditorias practicadas, deudas han sido utilizadas por los sistemas bancarios internacionales como mecanismos que han permitido la entrega de recursos econômicos en forma permanente por préstamos que en su mayoria no han sido entregadas a los pueblos que las pagan.</a:t>
            </a:r>
          </a:p>
          <a:p>
            <a:pPr algn="just" eaLnBrk="0" hangingPunct="0"/>
            <a:r>
              <a:rPr lang="pt-BR" b="0">
                <a:solidFill>
                  <a:schemeClr val="tx1"/>
                </a:solidFill>
                <a:latin typeface="Tahoma" pitchFamily="34" charset="0"/>
                <a:cs typeface="Tahoma" pitchFamily="34" charset="0"/>
              </a:rPr>
              <a:t>	Estos préstamos han servido para maniobras que han aventajado tan solo a sus mentalizadores y han ocasionado un fraude y daño incalculable a los pueblos que en su mayoria tan solo han pagado los intereses y manteniendo en muchos de los casos los capitales intactos. </a:t>
            </a:r>
          </a:p>
          <a:p>
            <a:pPr algn="ctr" fontAlgn="t"/>
            <a:endParaRPr lang="pt-BR" sz="300" b="0">
              <a:solidFill>
                <a:srgbClr val="FFFFFF"/>
              </a:solidFill>
              <a:latin typeface="Tahoma" pitchFamily="34" charset="0"/>
              <a:cs typeface="Tahoma" pitchFamily="34" charset="0"/>
            </a:endParaRPr>
          </a:p>
          <a:p>
            <a:pPr algn="ctr" fontAlgn="t"/>
            <a:endParaRPr lang="pt-BR" sz="300" b="0">
              <a:solidFill>
                <a:srgbClr val="FFFFFF"/>
              </a:solidFill>
              <a:latin typeface="Tahoma" pitchFamily="34" charset="0"/>
              <a:cs typeface="Tahoma" pitchFamily="34" charset="0"/>
            </a:endParaRPr>
          </a:p>
          <a:p>
            <a:pPr algn="ctr" fontAlgn="t"/>
            <a:endParaRPr lang="pt-BR" sz="300" b="0">
              <a:solidFill>
                <a:srgbClr val="FFFFFF"/>
              </a:solidFill>
              <a:latin typeface="Tahoma" pitchFamily="34" charset="0"/>
              <a:cs typeface="Tahoma" pitchFamily="34" charset="0"/>
            </a:endParaRPr>
          </a:p>
          <a:p>
            <a:pPr algn="ctr" fontAlgn="t"/>
            <a:endParaRPr lang="pt-BR" sz="300" b="0">
              <a:solidFill>
                <a:srgbClr val="FFFFFF"/>
              </a:solidFill>
              <a:latin typeface="Tahoma" pitchFamily="34" charset="0"/>
              <a:cs typeface="Tahoma" pitchFamily="34" charset="0"/>
            </a:endParaRPr>
          </a:p>
          <a:p>
            <a:pPr algn="ctr" fontAlgn="t"/>
            <a:endParaRPr lang="pt-BR" sz="300" b="0">
              <a:solidFill>
                <a:srgbClr val="FFFFFF"/>
              </a:solidFill>
              <a:latin typeface="Tahoma" pitchFamily="34" charset="0"/>
              <a:cs typeface="Tahoma" pitchFamily="34" charset="0"/>
            </a:endParaRPr>
          </a:p>
          <a:p>
            <a:pPr algn="ctr" fontAlgn="t"/>
            <a:r>
              <a:rPr lang="pt-BR">
                <a:solidFill>
                  <a:srgbClr val="92D050"/>
                </a:solidFill>
                <a:latin typeface="Tahoma" pitchFamily="34" charset="0"/>
                <a:cs typeface="Tahoma" pitchFamily="34" charset="0"/>
              </a:rPr>
              <a:t>AUDITORIA REVELA LA VERDAD</a:t>
            </a:r>
            <a:endParaRPr lang="es-EC" b="0">
              <a:solidFill>
                <a:srgbClr val="FFFFFF"/>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ls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uls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Pulso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o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o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o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o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19890</TotalTime>
  <Words>1247</Words>
  <Application>Microsoft Macintosh PowerPoint</Application>
  <PresentationFormat>A4 (210 x 297 mm)</PresentationFormat>
  <Paragraphs>468</Paragraphs>
  <Slides>24</Slides>
  <Notes>18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Times New Roman</vt:lpstr>
      <vt:lpstr>MS PGothic</vt:lpstr>
      <vt:lpstr>Arial</vt:lpstr>
      <vt:lpstr>Verdana</vt:lpstr>
      <vt:lpstr>Tahoma</vt:lpstr>
      <vt:lpstr>Wingdings</vt:lpstr>
      <vt:lpstr>Calibri</vt:lpstr>
      <vt:lpstr>Pulso</vt:lpstr>
      <vt:lpstr>Diapositiva 1</vt:lpstr>
      <vt:lpstr>Diapositiva 2</vt:lpstr>
      <vt:lpstr>Los Avances de la Auditoría de la Deuda</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vector>
  </TitlesOfParts>
  <Company>Maria Lúcia F. Carneiro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Maria Lucia Fattorelli</dc:creator>
  <cp:lastModifiedBy>User</cp:lastModifiedBy>
  <cp:revision>1453</cp:revision>
  <cp:lastPrinted>2008-11-20T19:12:03Z</cp:lastPrinted>
  <dcterms:created xsi:type="dcterms:W3CDTF">2001-11-19T18:24:28Z</dcterms:created>
  <dcterms:modified xsi:type="dcterms:W3CDTF">2012-06-28T17:26:14Z</dcterms:modified>
</cp:coreProperties>
</file>