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50"/>
  </p:notesMasterIdLst>
  <p:handoutMasterIdLst>
    <p:handoutMasterId r:id="rId51"/>
  </p:handoutMasterIdLst>
  <p:sldIdLst>
    <p:sldId id="693" r:id="rId2"/>
    <p:sldId id="900" r:id="rId3"/>
    <p:sldId id="969" r:id="rId4"/>
    <p:sldId id="978" r:id="rId5"/>
    <p:sldId id="954" r:id="rId6"/>
    <p:sldId id="955" r:id="rId7"/>
    <p:sldId id="956" r:id="rId8"/>
    <p:sldId id="970" r:id="rId9"/>
    <p:sldId id="910" r:id="rId10"/>
    <p:sldId id="860" r:id="rId11"/>
    <p:sldId id="946" r:id="rId12"/>
    <p:sldId id="947" r:id="rId13"/>
    <p:sldId id="833" r:id="rId14"/>
    <p:sldId id="1037" r:id="rId15"/>
    <p:sldId id="1038" r:id="rId16"/>
    <p:sldId id="924" r:id="rId17"/>
    <p:sldId id="923" r:id="rId18"/>
    <p:sldId id="917" r:id="rId19"/>
    <p:sldId id="868" r:id="rId20"/>
    <p:sldId id="959" r:id="rId21"/>
    <p:sldId id="925" r:id="rId22"/>
    <p:sldId id="996" r:id="rId23"/>
    <p:sldId id="957" r:id="rId24"/>
    <p:sldId id="921" r:id="rId25"/>
    <p:sldId id="904" r:id="rId26"/>
    <p:sldId id="926" r:id="rId27"/>
    <p:sldId id="903" r:id="rId28"/>
    <p:sldId id="1025" r:id="rId29"/>
    <p:sldId id="1030" r:id="rId30"/>
    <p:sldId id="905" r:id="rId31"/>
    <p:sldId id="940" r:id="rId32"/>
    <p:sldId id="928" r:id="rId33"/>
    <p:sldId id="827" r:id="rId34"/>
    <p:sldId id="877" r:id="rId35"/>
    <p:sldId id="854" r:id="rId36"/>
    <p:sldId id="930" r:id="rId37"/>
    <p:sldId id="967" r:id="rId38"/>
    <p:sldId id="972" r:id="rId39"/>
    <p:sldId id="973" r:id="rId40"/>
    <p:sldId id="974" r:id="rId41"/>
    <p:sldId id="869" r:id="rId42"/>
    <p:sldId id="870" r:id="rId43"/>
    <p:sldId id="828" r:id="rId44"/>
    <p:sldId id="797" r:id="rId45"/>
    <p:sldId id="971" r:id="rId46"/>
    <p:sldId id="951" r:id="rId47"/>
    <p:sldId id="975" r:id="rId48"/>
    <p:sldId id="958" r:id="rId49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92D050"/>
    <a:srgbClr val="334F15"/>
    <a:srgbClr val="FF0000"/>
    <a:srgbClr val="FFFF00"/>
    <a:srgbClr val="CC0000"/>
    <a:srgbClr val="0000FF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284" y="-38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B463D8C7-C577-46E5-9B9E-9B91C623C8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23A6CA2-9A77-460A-9B51-550DE58590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5A4BE684-7A18-4916-8060-3AF9BF068E15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43384E1E-EDEB-4171-816B-B52025024291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16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3"/>
          </p:nvPr>
        </p:nvSpPr>
        <p:spPr>
          <a:xfrm>
            <a:off x="500063" y="4611688"/>
            <a:ext cx="5929312" cy="4602162"/>
          </a:xfrm>
          <a:noFill/>
          <a:ln w="9525"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  <p:sp>
        <p:nvSpPr>
          <p:cNvPr id="78852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CaixaDeTexto 3"/>
          <p:cNvSpPr txBox="1">
            <a:spLocks noChangeArrowheads="1"/>
          </p:cNvSpPr>
          <p:nvPr/>
        </p:nvSpPr>
        <p:spPr bwMode="auto">
          <a:xfrm>
            <a:off x="642938" y="4711700"/>
            <a:ext cx="57864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solidFill>
                  <a:schemeClr val="tx1"/>
                </a:solidFill>
              </a:rPr>
              <a:t>Recursos desvinculados de áreas sociais em outra cor, pois podem ser tributários. </a:t>
            </a:r>
          </a:p>
          <a:p>
            <a:r>
              <a:rPr lang="pt-BR" sz="1200">
                <a:solidFill>
                  <a:schemeClr val="tx1"/>
                </a:solidFill>
              </a:rPr>
              <a:t>Com a desvinculação permitida pelas MP 435 e 450 foram destinados diretamente para pagar dívida. </a:t>
            </a:r>
          </a:p>
          <a:p>
            <a:r>
              <a:rPr lang="pt-BR" sz="1200">
                <a:solidFill>
                  <a:schemeClr val="tx1"/>
                </a:solidFill>
              </a:rPr>
              <a:t>DE QUE ADIANTA REDUZIR O SUPERÁVIT PRIMÁRIO EM R$ 23 BILHÕES SE JÁ FORAM DESVINCULADOS EM 2008 R$ 50 BILHÕES DAS ÁREAS SOCIAIS COM AS MPS 435 E 450, PARA O PAGAMENTO DA DÍVIDA???????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Espaço Reservado para Anotações 2"/>
          <p:cNvSpPr>
            <a:spLocks noGrp="1"/>
          </p:cNvSpPr>
          <p:nvPr>
            <p:ph type="body" idx="3"/>
          </p:nvPr>
        </p:nvSpPr>
        <p:spPr>
          <a:xfrm>
            <a:off x="500063" y="4611688"/>
            <a:ext cx="5929312" cy="4602162"/>
          </a:xfrm>
          <a:noFill/>
          <a:ln w="9525"/>
        </p:spPr>
        <p:txBody>
          <a:bodyPr/>
          <a:lstStyle/>
          <a:p>
            <a:endParaRPr lang="pt-BR" smtClean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71500" y="3332163"/>
          <a:ext cx="5715000" cy="1570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</a:tblGrid>
              <a:tr h="370915">
                <a:tc>
                  <a:txBody>
                    <a:bodyPr/>
                    <a:lstStyle/>
                    <a:p>
                      <a:r>
                        <a:rPr lang="pt-BR" sz="1200" smtClean="0"/>
                        <a:t>Item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Dez/2002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Abr/2009</a:t>
                      </a:r>
                      <a:endParaRPr lang="pt-BR" sz="1200"/>
                    </a:p>
                  </a:txBody>
                  <a:tcPr marL="91439" marR="91439" marT="45729" marB="45729"/>
                </a:tc>
              </a:tr>
              <a:tr h="370915">
                <a:tc>
                  <a:txBody>
                    <a:bodyPr/>
                    <a:lstStyle/>
                    <a:p>
                      <a:r>
                        <a:rPr lang="pt-BR" sz="1200" smtClean="0"/>
                        <a:t>Dívida Interna Líquida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42%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51,3%</a:t>
                      </a:r>
                      <a:endParaRPr lang="pt-BR" sz="1200"/>
                    </a:p>
                  </a:txBody>
                  <a:tcPr marL="91439" marR="91439" marT="45729" marB="45729"/>
                </a:tc>
              </a:tr>
              <a:tr h="370915">
                <a:tc>
                  <a:txBody>
                    <a:bodyPr/>
                    <a:lstStyle/>
                    <a:p>
                      <a:r>
                        <a:rPr lang="pt-BR" sz="1200" smtClean="0"/>
                        <a:t>Dívida Externa Líquida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15,5%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-13,8%</a:t>
                      </a:r>
                      <a:endParaRPr lang="pt-BR" sz="1200"/>
                    </a:p>
                  </a:txBody>
                  <a:tcPr marL="91439" marR="91439" marT="45729" marB="45729"/>
                </a:tc>
              </a:tr>
              <a:tr h="457292">
                <a:tc>
                  <a:txBody>
                    <a:bodyPr/>
                    <a:lstStyle/>
                    <a:p>
                      <a:r>
                        <a:rPr lang="pt-BR" sz="1200" smtClean="0"/>
                        <a:t>Dívida</a:t>
                      </a:r>
                      <a:r>
                        <a:rPr lang="pt-BR" sz="1200" baseline="0" smtClean="0"/>
                        <a:t> Líquida do Setor Público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57,5%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37,5%</a:t>
                      </a:r>
                      <a:endParaRPr lang="pt-BR" sz="1200"/>
                    </a:p>
                  </a:txBody>
                  <a:tcPr marL="91439" marR="91439" marT="45729" marB="45729"/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9975" y="711200"/>
            <a:ext cx="4346575" cy="3009900"/>
          </a:xfrm>
          <a:ln/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28688" y="3925888"/>
            <a:ext cx="5029200" cy="5145087"/>
          </a:xfrm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4348" tIns="47174" rIns="94348" bIns="47174" anchor="b"/>
          <a:lstStyle/>
          <a:p>
            <a:pPr algn="r" defTabSz="942975" eaLnBrk="0" hangingPunct="0"/>
            <a:fld id="{5813B820-BC6F-4261-A302-A1B7ECE2BAFA}" type="slidenum">
              <a:rPr lang="pt-BR" sz="1200" b="0">
                <a:solidFill>
                  <a:schemeClr val="tx1"/>
                </a:solidFill>
              </a:rPr>
              <a:pPr algn="r" defTabSz="942975" eaLnBrk="0" hangingPunct="0"/>
              <a:t>42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4348" tIns="47174" rIns="94348" bIns="47174" anchor="b"/>
          <a:lstStyle/>
          <a:p>
            <a:pPr algn="r" defTabSz="942975" eaLnBrk="0" hangingPunct="0">
              <a:buFont typeface="Times New Roman" pitchFamily="18" charset="0"/>
              <a:buNone/>
            </a:pPr>
            <a:fld id="{D0BC462B-D40B-4438-8711-C9D6AB1A4225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 defTabSz="942975" eaLnBrk="0" hangingPunct="0">
                <a:buFont typeface="Times New Roman" pitchFamily="18" charset="0"/>
                <a:buNone/>
              </a:pPr>
              <a:t>43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5809A3A0-89A4-4C0F-AC35-7C644D8B9307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44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BB54BD2E-37EB-4042-AE67-C4670805FD2C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46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A5006E1-8E87-4F1A-B639-DA62735AFCB2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47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CaixaDeTexto 3"/>
          <p:cNvSpPr txBox="1">
            <a:spLocks noChangeArrowheads="1"/>
          </p:cNvSpPr>
          <p:nvPr/>
        </p:nvSpPr>
        <p:spPr bwMode="auto">
          <a:xfrm>
            <a:off x="642938" y="4711700"/>
            <a:ext cx="57864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solidFill>
                  <a:schemeClr val="tx1"/>
                </a:solidFill>
              </a:rPr>
              <a:t>Recursos desvinculados de áreas sociais em outra cor, pois podem ser tributários. </a:t>
            </a:r>
          </a:p>
          <a:p>
            <a:r>
              <a:rPr lang="pt-BR" sz="1200">
                <a:solidFill>
                  <a:schemeClr val="tx1"/>
                </a:solidFill>
              </a:rPr>
              <a:t>Com a desvinculação permitida pelas MP 435 e 450 foram destinados diretamente para pagar dívida. </a:t>
            </a:r>
          </a:p>
          <a:p>
            <a:r>
              <a:rPr lang="pt-BR" sz="1200">
                <a:solidFill>
                  <a:schemeClr val="tx1"/>
                </a:solidFill>
              </a:rPr>
              <a:t>DE QUE ADIANTA REDUZIR O SUPERÁVIT PRIMÁRIO EM R$ 23 BILHÕES SE JÁ FORAM DESVINCULADOS EM 2008 R$ 50 BILHÕES DAS ÁREAS SOCIAIS COM AS MPS 435 E 450, PARA O PAGAMENTO DA DÍVIDA???????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B6A1589E-5173-4D08-8940-BF26A02B9B63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48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CaixaDeTexto 3"/>
          <p:cNvSpPr txBox="1">
            <a:spLocks noChangeArrowheads="1"/>
          </p:cNvSpPr>
          <p:nvPr/>
        </p:nvSpPr>
        <p:spPr bwMode="auto">
          <a:xfrm>
            <a:off x="642938" y="4711700"/>
            <a:ext cx="57864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solidFill>
                  <a:schemeClr val="tx1"/>
                </a:solidFill>
              </a:rPr>
              <a:t>Recursos desvinculados de áreas sociais em outra cor, pois podem ser tributários. </a:t>
            </a:r>
          </a:p>
          <a:p>
            <a:r>
              <a:rPr lang="pt-BR" sz="1200">
                <a:solidFill>
                  <a:schemeClr val="tx1"/>
                </a:solidFill>
              </a:rPr>
              <a:t>Com a desvinculação permitida pelas MP 435 e 450 foram destinados diretamente para pagar dívida. </a:t>
            </a:r>
          </a:p>
          <a:p>
            <a:r>
              <a:rPr lang="pt-BR" sz="1200">
                <a:solidFill>
                  <a:schemeClr val="tx1"/>
                </a:solidFill>
              </a:rPr>
              <a:t>DE QUE ADIANTA REDUZIR O SUPERÁVIT PRIMÁRIO EM R$ 23 BILHÕES SE JÁ FORAM DESVINCULADOS EM 2008 R$ 50 BILHÕES DAS ÁREAS SOCIAIS COM AS MPS 435 E 450, PARA O PAGAMENTO DA DÍVIDA???????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cs typeface="+mn-cs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1897679578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1693251 h 1060"/>
              <a:gd name="T12" fmla="*/ 2147483647 w 5760"/>
              <a:gd name="T13" fmla="*/ 400705876 h 1060"/>
              <a:gd name="T14" fmla="*/ 2147483647 w 5760"/>
              <a:gd name="T15" fmla="*/ 559475020 h 1060"/>
              <a:gd name="T16" fmla="*/ 2147483647 w 5760"/>
              <a:gd name="T17" fmla="*/ 672882912 h 1060"/>
              <a:gd name="T18" fmla="*/ 2147483647 w 5760"/>
              <a:gd name="T19" fmla="*/ 816531110 h 1060"/>
              <a:gd name="T20" fmla="*/ 2147483647 w 5760"/>
              <a:gd name="T21" fmla="*/ 922377736 h 1060"/>
              <a:gd name="T22" fmla="*/ 2147483647 w 5760"/>
              <a:gd name="T23" fmla="*/ 1043345308 h 1060"/>
              <a:gd name="T24" fmla="*/ 2147483647 w 5760"/>
              <a:gd name="T25" fmla="*/ 1179433826 h 1060"/>
              <a:gd name="T26" fmla="*/ 2147483647 w 5760"/>
              <a:gd name="T27" fmla="*/ 1270159505 h 1060"/>
              <a:gd name="T28" fmla="*/ 2147483647 w 5760"/>
              <a:gd name="T29" fmla="*/ 1368446451 h 1060"/>
              <a:gd name="T30" fmla="*/ 2147483647 w 5760"/>
              <a:gd name="T31" fmla="*/ 1459172130 h 1060"/>
              <a:gd name="T32" fmla="*/ 2147483647 w 5760"/>
              <a:gd name="T33" fmla="*/ 1527217183 h 1060"/>
              <a:gd name="T34" fmla="*/ 2147483647 w 5760"/>
              <a:gd name="T35" fmla="*/ 1595260648 h 1060"/>
              <a:gd name="T36" fmla="*/ 2147483647 w 5760"/>
              <a:gd name="T37" fmla="*/ 1648184754 h 1060"/>
              <a:gd name="T38" fmla="*/ 2147483647 w 5760"/>
              <a:gd name="T39" fmla="*/ 1701107273 h 1060"/>
              <a:gd name="T40" fmla="*/ 2147483647 w 5760"/>
              <a:gd name="T41" fmla="*/ 1746470113 h 1060"/>
              <a:gd name="T42" fmla="*/ 2147483647 w 5760"/>
              <a:gd name="T43" fmla="*/ 1784273273 h 1060"/>
              <a:gd name="T44" fmla="*/ 2147483647 w 5760"/>
              <a:gd name="T45" fmla="*/ 1814515166 h 1060"/>
              <a:gd name="T46" fmla="*/ 2147483647 w 5760"/>
              <a:gd name="T47" fmla="*/ 1844757059 h 1060"/>
              <a:gd name="T48" fmla="*/ 2147483647 w 5760"/>
              <a:gd name="T49" fmla="*/ 1859878005 h 1060"/>
              <a:gd name="T50" fmla="*/ 1579403353 w 5760"/>
              <a:gd name="T51" fmla="*/ 1882558631 h 1060"/>
              <a:gd name="T52" fmla="*/ 594494144 w 5760"/>
              <a:gd name="T53" fmla="*/ 1897679578 h 1060"/>
              <a:gd name="T54" fmla="*/ 0 w 5760"/>
              <a:gd name="T55" fmla="*/ 189767957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922377619 h 673"/>
              <a:gd name="T2" fmla="*/ 0 w 5284"/>
              <a:gd name="T3" fmla="*/ 1693545793 h 673"/>
              <a:gd name="T4" fmla="*/ 896074502 w 5284"/>
              <a:gd name="T5" fmla="*/ 1693545793 h 673"/>
              <a:gd name="T6" fmla="*/ 2138156097 w 5284"/>
              <a:gd name="T7" fmla="*/ 1670865169 h 673"/>
              <a:gd name="T8" fmla="*/ 2147483647 w 5284"/>
              <a:gd name="T9" fmla="*/ 1648182959 h 673"/>
              <a:gd name="T10" fmla="*/ 2147483647 w 5284"/>
              <a:gd name="T11" fmla="*/ 1617941070 h 673"/>
              <a:gd name="T12" fmla="*/ 2147483647 w 5284"/>
              <a:gd name="T13" fmla="*/ 1587699181 h 673"/>
              <a:gd name="T14" fmla="*/ 2147483647 w 5284"/>
              <a:gd name="T15" fmla="*/ 1549897613 h 673"/>
              <a:gd name="T16" fmla="*/ 2147483647 w 5284"/>
              <a:gd name="T17" fmla="*/ 1527215402 h 673"/>
              <a:gd name="T18" fmla="*/ 2147483647 w 5284"/>
              <a:gd name="T19" fmla="*/ 1481852568 h 673"/>
              <a:gd name="T20" fmla="*/ 2147483647 w 5284"/>
              <a:gd name="T21" fmla="*/ 1436489735 h 673"/>
              <a:gd name="T22" fmla="*/ 2147483647 w 5284"/>
              <a:gd name="T23" fmla="*/ 1376005956 h 673"/>
              <a:gd name="T24" fmla="*/ 2147483647 w 5284"/>
              <a:gd name="T25" fmla="*/ 1330643123 h 673"/>
              <a:gd name="T26" fmla="*/ 2147483647 w 5284"/>
              <a:gd name="T27" fmla="*/ 1255038400 h 673"/>
              <a:gd name="T28" fmla="*/ 2147483647 w 5284"/>
              <a:gd name="T29" fmla="*/ 1194554622 h 673"/>
              <a:gd name="T30" fmla="*/ 2147483647 w 5284"/>
              <a:gd name="T31" fmla="*/ 1126511165 h 673"/>
              <a:gd name="T32" fmla="*/ 2147483647 w 5284"/>
              <a:gd name="T33" fmla="*/ 1058466120 h 673"/>
              <a:gd name="T34" fmla="*/ 2147483647 w 5284"/>
              <a:gd name="T35" fmla="*/ 967740453 h 673"/>
              <a:gd name="T36" fmla="*/ 2147483647 w 5284"/>
              <a:gd name="T37" fmla="*/ 884576051 h 673"/>
              <a:gd name="T38" fmla="*/ 2147483647 w 5284"/>
              <a:gd name="T39" fmla="*/ 801410063 h 673"/>
              <a:gd name="T40" fmla="*/ 2147483647 w 5284"/>
              <a:gd name="T41" fmla="*/ 703124717 h 673"/>
              <a:gd name="T42" fmla="*/ 2147483647 w 5284"/>
              <a:gd name="T43" fmla="*/ 597278105 h 673"/>
              <a:gd name="T44" fmla="*/ 2147483647 w 5284"/>
              <a:gd name="T45" fmla="*/ 483870226 h 673"/>
              <a:gd name="T46" fmla="*/ 2147483647 w 5284"/>
              <a:gd name="T47" fmla="*/ 370463936 h 673"/>
              <a:gd name="T48" fmla="*/ 2147483647 w 5284"/>
              <a:gd name="T49" fmla="*/ 226814169 h 673"/>
              <a:gd name="T50" fmla="*/ 2147483647 w 5284"/>
              <a:gd name="T51" fmla="*/ 105846612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143649767 h 673"/>
              <a:gd name="T58" fmla="*/ 2147483647 w 5284"/>
              <a:gd name="T59" fmla="*/ 272177002 h 673"/>
              <a:gd name="T60" fmla="*/ 2147483647 w 5284"/>
              <a:gd name="T61" fmla="*/ 378023614 h 673"/>
              <a:gd name="T62" fmla="*/ 2147483647 w 5284"/>
              <a:gd name="T63" fmla="*/ 461189603 h 673"/>
              <a:gd name="T64" fmla="*/ 2147483647 w 5284"/>
              <a:gd name="T65" fmla="*/ 536794326 h 673"/>
              <a:gd name="T66" fmla="*/ 2147483647 w 5284"/>
              <a:gd name="T67" fmla="*/ 612399049 h 673"/>
              <a:gd name="T68" fmla="*/ 2147483647 w 5284"/>
              <a:gd name="T69" fmla="*/ 688003772 h 673"/>
              <a:gd name="T70" fmla="*/ 2147483647 w 5284"/>
              <a:gd name="T71" fmla="*/ 748487550 h 673"/>
              <a:gd name="T72" fmla="*/ 2147483647 w 5284"/>
              <a:gd name="T73" fmla="*/ 786289118 h 673"/>
              <a:gd name="T74" fmla="*/ 2147483647 w 5284"/>
              <a:gd name="T75" fmla="*/ 831651952 h 673"/>
              <a:gd name="T76" fmla="*/ 2147483647 w 5284"/>
              <a:gd name="T77" fmla="*/ 861893841 h 673"/>
              <a:gd name="T78" fmla="*/ 2058307381 w 5284"/>
              <a:gd name="T79" fmla="*/ 892135730 h 673"/>
              <a:gd name="T80" fmla="*/ 1481626026 w 5284"/>
              <a:gd name="T81" fmla="*/ 907256675 h 673"/>
              <a:gd name="T82" fmla="*/ 825097674 w 5284"/>
              <a:gd name="T83" fmla="*/ 922377619 h 673"/>
              <a:gd name="T84" fmla="*/ 292775762 w 5284"/>
              <a:gd name="T85" fmla="*/ 929938885 h 673"/>
              <a:gd name="T86" fmla="*/ 0 w 5284"/>
              <a:gd name="T87" fmla="*/ 922377619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718246907 h 286"/>
              <a:gd name="T4" fmla="*/ 567754436 w 2884"/>
              <a:gd name="T5" fmla="*/ 718246907 h 286"/>
              <a:gd name="T6" fmla="*/ 1135508872 w 2884"/>
              <a:gd name="T7" fmla="*/ 710687215 h 286"/>
              <a:gd name="T8" fmla="*/ 1712133046 w 2884"/>
              <a:gd name="T9" fmla="*/ 695566244 h 286"/>
              <a:gd name="T10" fmla="*/ 2147483647 w 2884"/>
              <a:gd name="T11" fmla="*/ 672883995 h 286"/>
              <a:gd name="T12" fmla="*/ 2147483647 w 2884"/>
              <a:gd name="T13" fmla="*/ 650203332 h 286"/>
              <a:gd name="T14" fmla="*/ 2147483647 w 2884"/>
              <a:gd name="T15" fmla="*/ 619961390 h 286"/>
              <a:gd name="T16" fmla="*/ 2147483647 w 2884"/>
              <a:gd name="T17" fmla="*/ 589719449 h 286"/>
              <a:gd name="T18" fmla="*/ 2147483647 w 2884"/>
              <a:gd name="T19" fmla="*/ 559477507 h 286"/>
              <a:gd name="T20" fmla="*/ 2147483647 w 2884"/>
              <a:gd name="T21" fmla="*/ 506553316 h 286"/>
              <a:gd name="T22" fmla="*/ 2147483647 w 2884"/>
              <a:gd name="T23" fmla="*/ 400706520 h 286"/>
              <a:gd name="T24" fmla="*/ 2147483647 w 2884"/>
              <a:gd name="T25" fmla="*/ 294859724 h 286"/>
              <a:gd name="T26" fmla="*/ 2147483647 w 2884"/>
              <a:gd name="T27" fmla="*/ 151209708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4.bcb.gov.br/top50/port/top50.asp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config/DI2010.jpg/image_view_fullscree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s.org.br/article.php3?id_article=915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hyperlink" Target="http://www.divida-auditoriacidada.org.br/config/artigo.2011-03-10.8295141466/document_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9906000" cy="6786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2700">
              <a:solidFill>
                <a:srgbClr val="FFFF00"/>
              </a:solidFill>
            </a:endParaRPr>
          </a:p>
          <a:p>
            <a:pPr algn="ctr" eaLnBrk="0" hangingPunct="0"/>
            <a:endParaRPr lang="pt-BR" sz="500" i="1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/>
            <a:endParaRPr lang="pt-BR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Maria Lucia Fattorelli</a:t>
            </a:r>
          </a:p>
          <a:p>
            <a:pPr algn="ctr" eaLnBrk="0" hangingPunct="0"/>
            <a:endParaRPr lang="pt-BR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Semana Acadêmica de Economia – UFSC </a:t>
            </a:r>
          </a:p>
          <a:p>
            <a:pPr algn="ctr" eaLnBrk="0" hangingPunct="0"/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Florianópolis, 19 de setembro de 2011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836613"/>
            <a:ext cx="3287712" cy="35115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sp>
        <p:nvSpPr>
          <p:cNvPr id="2052" name="CaixaDeTexto 3"/>
          <p:cNvSpPr txBox="1">
            <a:spLocks noChangeArrowheads="1"/>
          </p:cNvSpPr>
          <p:nvPr/>
        </p:nvSpPr>
        <p:spPr bwMode="auto">
          <a:xfrm>
            <a:off x="3873500" y="714375"/>
            <a:ext cx="60325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pt-BR" sz="4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4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Entraves para o Desenvolvimento:          O Brasil pode dar certo?</a:t>
            </a:r>
            <a:r>
              <a:rPr lang="pt-BR" sz="4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 </a:t>
            </a:r>
          </a:p>
          <a:p>
            <a:pPr algn="ctr" eaLnBrk="0" hangingPunct="0">
              <a:spcBef>
                <a:spcPts val="600"/>
              </a:spcBef>
            </a:pPr>
            <a:endParaRPr lang="pt-BR" sz="3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600"/>
              </a:spcBef>
            </a:pPr>
            <a:endParaRPr lang="pt-BR" sz="3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600"/>
              </a:spcBef>
            </a:pPr>
            <a:endParaRPr lang="pt-BR" sz="3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600"/>
              </a:spcBef>
            </a:pPr>
            <a:r>
              <a:rPr lang="pt-BR" sz="4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QUESTÃO DA  </a:t>
            </a:r>
          </a:p>
          <a:p>
            <a:pPr algn="ctr" eaLnBrk="0" hangingPunct="0">
              <a:spcBef>
                <a:spcPts val="600"/>
              </a:spcBef>
            </a:pPr>
            <a:r>
              <a:rPr lang="pt-BR" sz="4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DÍVIDA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58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estratégia de manutenção do Poder e da Acumulação Capitalista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Lucros crescentes para setor financeiro/empresarial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Financiamento de campanhas eleitorais e corrupção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Extremo poder da mídia ligada ao grande capital 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Ilusória distribuição de riqueza 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Pequenos ganhos para os pobres: Bolsa Família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Pífios reajustes para trabalhadores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Acesso a produtos baratos: sensação de melhoria de vida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Acesso a crédito/financiamentos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285750"/>
            <a:ext cx="9906000" cy="652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ganha e quem perde</a:t>
            </a: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Modelo Tributário</a:t>
            </a: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CAPITAL e LUCRO: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PRIVILÉGIOS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Isenções e Liberdade de movimentação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Deduções generosas, até de despesas fictícias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Proposta de redução da Contribuição Patronal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TRABALHADORES: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INJUSTIÇAS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Fim de Deduções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Redução da Progressividade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Insuficiência de atualização da tabela do IRPF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Agravamento dos tributos indiretos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PEC-233: Reforma Tributária que transforma as contribuições sociais em impostos: Ameaça ao financiamento da Seguridade Social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557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GASTOS PÚBLICOS: Diferença de Tratamento</a:t>
            </a: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Contagotas para Gastos Sociais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Menos de 5% do orçado para “</a:t>
            </a: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Prevenção e Preparação para Desastres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 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Apenas 20% do Orçamento do programa “</a:t>
            </a: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Minha Casa Minha Vida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 foram gastos em 2010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Pífio reajuste do salário mínimo; congelamento servidores públicos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Ralo aberto para gastos com a Dívida Pública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Pagamento antecipado ao FMI em 2005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Resgate antecipado de títulos da dívida externa desde 2005 e       	com  pagamento  de  ágio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Emissão de títulos para pagar juros 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AUSÊNCIA DE QUALQUER LIMITE para gastos com dívida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42938"/>
            <a:ext cx="9525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88913"/>
            <a:ext cx="9906000" cy="57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sz="2400" b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Gastos Selecionados (R$ milhões) </a:t>
            </a: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76288" y="6380163"/>
            <a:ext cx="8064500" cy="30638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</a:rPr>
              <a:t>Fonte: Secretaria do Tesouro Nacional - SIAFI. Inclui a rolagem, ou “refinanciamento” da Dívida</a:t>
            </a: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37325" y="1844675"/>
            <a:ext cx="30718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>
                <a:solidFill>
                  <a:schemeClr val="accent6">
                    <a:lumMod val="50000"/>
                    <a:lumOff val="50000"/>
                  </a:schemeClr>
                </a:solidFill>
                <a:cs typeface="+mn-cs"/>
              </a:rPr>
              <a:t>Juros e Amortizações da Dívida</a:t>
            </a:r>
          </a:p>
        </p:txBody>
      </p:sp>
      <p:sp>
        <p:nvSpPr>
          <p:cNvPr id="14342" name="CaixaDeTexto 5"/>
          <p:cNvSpPr txBox="1">
            <a:spLocks noChangeArrowheads="1"/>
          </p:cNvSpPr>
          <p:nvPr/>
        </p:nvSpPr>
        <p:spPr bwMode="auto">
          <a:xfrm>
            <a:off x="6548438" y="4667250"/>
            <a:ext cx="335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Pessoal e Encargos Sociais</a:t>
            </a:r>
          </a:p>
        </p:txBody>
      </p:sp>
      <p:sp>
        <p:nvSpPr>
          <p:cNvPr id="14343" name="CaixaDeTexto 6"/>
          <p:cNvSpPr txBox="1">
            <a:spLocks noChangeArrowheads="1"/>
          </p:cNvSpPr>
          <p:nvPr/>
        </p:nvSpPr>
        <p:spPr bwMode="auto">
          <a:xfrm>
            <a:off x="6453188" y="5286375"/>
            <a:ext cx="321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Saúde e Saneamento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453188" y="5715000"/>
            <a:ext cx="34528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1800" dirty="0">
                <a:solidFill>
                  <a:schemeClr val="accent2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Educação e Cultura</a:t>
            </a:r>
          </a:p>
        </p:txBody>
      </p:sp>
      <p:sp>
        <p:nvSpPr>
          <p:cNvPr id="14345" name="CaixaDeTexto 8"/>
          <p:cNvSpPr txBox="1">
            <a:spLocks noChangeArrowheads="1"/>
          </p:cNvSpPr>
          <p:nvPr/>
        </p:nvSpPr>
        <p:spPr bwMode="auto">
          <a:xfrm>
            <a:off x="3008313" y="4149725"/>
            <a:ext cx="3214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Previdência e Assistência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66750" y="3071813"/>
          <a:ext cx="8929688" cy="2786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9688"/>
              </a:tblGrid>
              <a:tr h="2786062"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66750" y="928688"/>
          <a:ext cx="8501063" cy="1785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063"/>
              </a:tblGrid>
              <a:tr h="1785937"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91439" marR="91439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374" name="Text Box 2"/>
          <p:cNvSpPr>
            <a:spLocks noChangeArrowheads="1"/>
          </p:cNvSpPr>
          <p:nvPr/>
        </p:nvSpPr>
        <p:spPr bwMode="auto">
          <a:xfrm>
            <a:off x="381000" y="188913"/>
            <a:ext cx="9525000" cy="6988175"/>
          </a:xfrm>
          <a:prstGeom prst="flowChartProcess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ts val="4200"/>
              </a:lnSpc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Quem ganha e quem perde</a:t>
            </a:r>
            <a:endParaRPr lang="pt-BR" sz="320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lnSpc>
                <a:spcPts val="4200"/>
              </a:lnSpc>
              <a:spcBef>
                <a:spcPts val="30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O  AJUSTE  FISCAL DE  DILMA</a:t>
            </a:r>
          </a:p>
          <a:p>
            <a:pPr algn="ctr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Corte Recorde de R$ 50 Bilhões de gastos sociais no Orçamento Federal de 2011</a:t>
            </a:r>
          </a:p>
          <a:p>
            <a:pPr algn="just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ELEVAÇÃO DA TAXA SELIC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19/01/2011, passou de 10,75% para 11,25%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Em 02/03/2011, novo aumento para 11,75%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Em 20/04/2011 subiu para 12%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05/06/2011, mais um aumento para 12,25%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20/07/2011 elevou-se pela 5ª. vez para 12,5%! 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31/08/2011 voltou para 12 %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JUROS CONSOMEM 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MAIS de R$ 1 BILHÃO POR DIA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188913"/>
            <a:ext cx="10096500" cy="6573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AJUSTE FISCAL DE DILMA: Quem perde?</a:t>
            </a: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Corte de 11% dos Recursos destinados à EDUCAÇÃO</a:t>
            </a: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 acordo com a EC 59, DRU da Educação seria nula em 2011</a:t>
            </a: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PLANO ANUAL DE EDUCAÇÃO aprovado pelo Congresso: 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VETO de FHC</a:t>
            </a:r>
          </a:p>
          <a:p>
            <a:pPr algn="ctr" defTabSz="449263" eaLnBrk="0" hangingPunct="0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Meta 20: Ampliar progressivamente o investimento público em</a:t>
            </a:r>
          </a:p>
          <a:p>
            <a:pPr algn="ctr" defTabSz="449263" eaLnBrk="0" hangingPunct="0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educação até atingir, no mínimo, o patamar de sete por cento do</a:t>
            </a:r>
          </a:p>
          <a:p>
            <a:pPr algn="ctr" defTabSz="449263" eaLnBrk="0" hangingPunct="0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produto interno bruto do País.</a:t>
            </a:r>
          </a:p>
          <a:p>
            <a:pPr algn="ctr" defTabSz="449263" eaLnBrk="0" hangingPunct="0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 2010 os investimentos em EDUCAÇÃO foram de apenas 5% do PIB segundo o MEC *</a:t>
            </a:r>
          </a:p>
          <a:p>
            <a:pPr algn="ctr" defTabSz="449263" eaLnBrk="0" hangingPunct="0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Segundo o Ipea, cada R$ 1,00 investido em educação gera R$ 1,85 de impacto no Produto Interno Bruto (PIB) brasileiro. Isso significa uma taxa de retorno de quase o dobro!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1052513"/>
            <a:ext cx="9151937" cy="521176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95350" y="0"/>
            <a:ext cx="84201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GANHA?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61988" y="1901825"/>
            <a:ext cx="834866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algn="ctr" eaLnBrk="0" hangingPunct="0">
              <a:spcBef>
                <a:spcPct val="20000"/>
              </a:spcBef>
            </a:pPr>
            <a:endParaRPr lang="pt-BR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19150" y="6397625"/>
            <a:ext cx="8670925" cy="307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Banco Central - </a:t>
            </a:r>
            <a:r>
              <a:rPr lang="pt-BR" sz="1400" b="0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4"/>
              </a:rPr>
              <a:t>http://www4.bcb.gov.br/top50/port/top50.asp</a:t>
            </a:r>
            <a:r>
              <a:rPr lang="pt-BR" sz="14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81438" y="2428875"/>
            <a:ext cx="2903537" cy="60007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Aparente queda</a:t>
            </a:r>
          </a:p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Aumento de Provisões</a:t>
            </a:r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 flipH="1">
            <a:off x="6810375" y="2636838"/>
            <a:ext cx="879475" cy="6350"/>
          </a:xfrm>
          <a:prstGeom prst="line">
            <a:avLst/>
          </a:prstGeom>
          <a:noFill/>
          <a:ln w="2222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7689850" y="2636838"/>
            <a:ext cx="382588" cy="50006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38125" y="285750"/>
            <a:ext cx="9396413" cy="662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QUEM GANHA E QUEM PERDE</a:t>
            </a:r>
          </a:p>
          <a:p>
            <a:pPr lvl="1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Lucro em 2010:</a:t>
            </a:r>
          </a:p>
          <a:p>
            <a:pPr marL="180000" lvl="1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Itaú/Unibanco = R$ 13,3 bilhões</a:t>
            </a:r>
          </a:p>
          <a:p>
            <a:pPr marL="180000" lvl="1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Bradesco = R$ 10 bilhões</a:t>
            </a:r>
          </a:p>
          <a:p>
            <a:pPr marL="180000" lvl="1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Banco Brasil = 11,7 bilhões</a:t>
            </a:r>
          </a:p>
          <a:p>
            <a:pPr marL="180000" lvl="1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1º trimestre de 2011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crescimento recorde de 17%</a:t>
            </a:r>
          </a:p>
          <a:p>
            <a:pPr algn="just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60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Lucratividade exorbitante favorecida por:</a:t>
            </a:r>
          </a:p>
          <a:p>
            <a:pPr lvl="1" algn="just" defTabSz="449263" eaLnBrk="0" hangingPunct="0">
              <a:lnSpc>
                <a:spcPct val="15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pt-BR" b="0" i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Sistema de Metas de Inflação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</a:p>
          <a:p>
            <a:pPr lvl="1" algn="just" defTabSz="449263" eaLnBrk="0" hangingPunct="0">
              <a:lnSpc>
                <a:spcPct val="15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Ausência de limites para os juros</a:t>
            </a:r>
          </a:p>
          <a:p>
            <a:pPr lvl="1" algn="just" defTabSz="449263" eaLnBrk="0" hangingPunct="0">
              <a:lnSpc>
                <a:spcPct val="15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Benesses tributárias</a:t>
            </a:r>
          </a:p>
          <a:p>
            <a:pPr lvl="1" algn="just" defTabSz="449263" eaLnBrk="0" hangingPunct="0">
              <a:lnSpc>
                <a:spcPct val="15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Falta de controle de capitais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19460" name="Picture 2" descr="http://www.nakelelugar.com/wp-content/uploads/2010/07/banco-centr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75" y="1989138"/>
            <a:ext cx="19272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CaixaDeTexto 10"/>
          <p:cNvSpPr txBox="1">
            <a:spLocks noChangeArrowheads="1"/>
          </p:cNvSpPr>
          <p:nvPr/>
        </p:nvSpPr>
        <p:spPr bwMode="auto">
          <a:xfrm>
            <a:off x="4016375" y="3286125"/>
            <a:ext cx="187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BANCO CENTRAL DO BRASIL</a:t>
            </a: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713" y="1319213"/>
            <a:ext cx="1584325" cy="65881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2144713" y="2205038"/>
            <a:ext cx="1584325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es-EC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73050" y="857250"/>
            <a:ext cx="1727200" cy="2249488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ea typeface="Arial Unicode MS" pitchFamily="34" charset="-128"/>
                <a:cs typeface="Arial Unicode MS" pitchFamily="34" charset="-128"/>
              </a:rPr>
              <a:t>Ingresso de moeda estrangeira aciona Sistema de Metas de Inflação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>
            <a:off x="2144713" y="4221163"/>
            <a:ext cx="1655762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es-EC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52438" y="3786188"/>
            <a:ext cx="1419225" cy="194945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TÍTULOS DA DÍVIDA INTERNA</a:t>
            </a:r>
          </a:p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Juros mais elevados do mundo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438" y="2143125"/>
            <a:ext cx="1512887" cy="6286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6176963" y="3213100"/>
            <a:ext cx="1584325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es-EC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832725" y="2786063"/>
            <a:ext cx="1873250" cy="1825625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ea typeface="Arial Unicode MS" pitchFamily="34" charset="-128"/>
                <a:cs typeface="Arial Unicode MS" pitchFamily="34" charset="-128"/>
              </a:rPr>
              <a:t>Aplicação em Reservas Internacionais</a:t>
            </a:r>
          </a:p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ea typeface="Arial Unicode MS" pitchFamily="34" charset="-128"/>
                <a:cs typeface="Arial Unicode MS" pitchFamily="34" charset="-128"/>
              </a:rPr>
              <a:t>Juros quase zero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089400" y="4857750"/>
            <a:ext cx="3006725" cy="928688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334F15"/>
                </a:solidFill>
                <a:latin typeface="Tahoma" pitchFamily="34" charset="0"/>
                <a:cs typeface="Tahoma" pitchFamily="34" charset="0"/>
              </a:rPr>
              <a:t>Prejuízo Banco Central 2009 = R$ 147 bilhões 2010 = R$ 50 bilhões</a:t>
            </a:r>
          </a:p>
        </p:txBody>
      </p:sp>
      <p:sp>
        <p:nvSpPr>
          <p:cNvPr id="19471" name="22 Rectángulo"/>
          <p:cNvSpPr>
            <a:spLocks noChangeArrowheads="1"/>
          </p:cNvSpPr>
          <p:nvPr/>
        </p:nvSpPr>
        <p:spPr bwMode="auto">
          <a:xfrm>
            <a:off x="1881188" y="214313"/>
            <a:ext cx="642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GANHA E QUEM PERDE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9"/>
          <p:cNvSpPr txBox="1">
            <a:spLocks noChangeArrowheads="1"/>
          </p:cNvSpPr>
          <p:nvPr/>
        </p:nvSpPr>
        <p:spPr bwMode="auto">
          <a:xfrm>
            <a:off x="0" y="214313"/>
            <a:ext cx="1016793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Acúmulo de Reservas = Explosão da Dívida Interna (R$ bilhões)</a:t>
            </a: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3" name="Text Box 11"/>
          <p:cNvSpPr txBox="1">
            <a:spLocks noChangeArrowheads="1"/>
          </p:cNvSpPr>
          <p:nvPr/>
        </p:nvSpPr>
        <p:spPr bwMode="auto">
          <a:xfrm>
            <a:off x="666750" y="5572125"/>
            <a:ext cx="4402138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0" hangingPunct="0">
              <a:spcBef>
                <a:spcPts val="15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Fonte: Banco Central</a:t>
            </a:r>
          </a:p>
        </p:txBody>
      </p:sp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381000" y="6270625"/>
            <a:ext cx="864870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5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Banco Central. Nota: As reservas foram convertidas para Real à taxa de câmbio de R$ 1,80.</a:t>
            </a: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857250"/>
            <a:ext cx="7748587" cy="51435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857250"/>
            <a:ext cx="8215312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0" y="6357938"/>
            <a:ext cx="9906000" cy="6397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Nota: Inclui o “refinanciamento” ou “rolagem” – Total do Orçamento 2010 = R$ 1,414 Trilhões</a:t>
            </a:r>
          </a:p>
          <a:p>
            <a:pPr algn="ctr" eaLnBrk="0" hangingPunct="0"/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SIAFI - Banco de Dados Access p/ download (execução do Orçamento da União) – Disponível em http://www.camara.gov.br/internet/orcament/bd/exe2010mdb.EXE. Elaboração: Auditoria Cidadã da Dívida</a:t>
            </a:r>
          </a:p>
        </p:txBody>
      </p:sp>
      <p:sp>
        <p:nvSpPr>
          <p:cNvPr id="3077" name="CaixaDeTexto 5"/>
          <p:cNvSpPr txBox="1">
            <a:spLocks noChangeArrowheads="1"/>
          </p:cNvSpPr>
          <p:nvPr/>
        </p:nvSpPr>
        <p:spPr bwMode="auto">
          <a:xfrm>
            <a:off x="1497013" y="5589588"/>
            <a:ext cx="2071687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/>
              <a:t>R$ 635 bilhões</a:t>
            </a:r>
          </a:p>
        </p:txBody>
      </p:sp>
      <p:cxnSp>
        <p:nvCxnSpPr>
          <p:cNvPr id="3078" name="Conector de seta reta 7"/>
          <p:cNvCxnSpPr>
            <a:cxnSpLocks noChangeShapeType="1"/>
          </p:cNvCxnSpPr>
          <p:nvPr/>
        </p:nvCxnSpPr>
        <p:spPr bwMode="auto">
          <a:xfrm rot="10800000" flipV="1">
            <a:off x="2865438" y="5157788"/>
            <a:ext cx="574675" cy="360362"/>
          </a:xfrm>
          <a:prstGeom prst="straightConnector1">
            <a:avLst/>
          </a:prstGeom>
          <a:noFill/>
          <a:ln w="41275" cap="sq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079" name="CaixaDeTexto 10"/>
          <p:cNvSpPr txBox="1">
            <a:spLocks noChangeArrowheads="1"/>
          </p:cNvSpPr>
          <p:nvPr/>
        </p:nvSpPr>
        <p:spPr bwMode="auto">
          <a:xfrm>
            <a:off x="273050" y="188913"/>
            <a:ext cx="9288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Executado em 2010</a:t>
            </a: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0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financeira 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social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alimentar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ambiental</a:t>
            </a: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de Valores</a:t>
            </a: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Exacerbado poder do “mercado” e da grande mídia </a:t>
            </a: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“...</a:t>
            </a:r>
            <a:r>
              <a:rPr lang="pt-BR" sz="2800" b="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incrível massa retórica enganosa e desinformação.”</a:t>
            </a:r>
            <a:r>
              <a:rPr lang="pt-BR" sz="28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pt-BR" sz="5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ESGOTAMENTO DO MODELO DE ACUMULAÇÃO CAPITALISTA</a:t>
            </a:r>
          </a:p>
        </p:txBody>
      </p:sp>
      <p:pic>
        <p:nvPicPr>
          <p:cNvPr id="21507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8813" y="1071563"/>
            <a:ext cx="23574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58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Crise financeira mundial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Causas: 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Desregulamentação do mercado financeiro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Derivativos sem lastro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Ativos “Tóxicos”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Efeitos: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Grandes bancos internacionais em risco de quebra</a:t>
            </a:r>
          </a:p>
          <a:p>
            <a:pPr marL="457200" lvl="2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Bad Banks?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EUA e Europa se endividam para salvar setor bancário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Expansão da crise para outros setores</a:t>
            </a:r>
          </a:p>
        </p:txBody>
      </p:sp>
      <p:pic>
        <p:nvPicPr>
          <p:cNvPr id="22531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7563" y="642938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3" y="642938"/>
            <a:ext cx="8286750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5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do Setor Financeiro é transformada em 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DA DÍVIDA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Instrumento do endividamento público utilizado como um sistema de desvio de recursos públicos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Arcabouço de privilégios: “Sistema da Dívida”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u="sng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inédita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Departamento de Contabilidade Governamental dos EUA revelou que US$ 16 trilhões foram secretamente repassados pelo Banco Central dos Estados Unidos – FED, </a:t>
            </a: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Federal Reserve Bank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- para bancos e corporações norte-americanas, bem como para alguns bancos estrangeiros de diversos países a juros próximos de zero, no período de dezembro/2007 e junho/2010. </a:t>
            </a:r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6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Diante da 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DA DÍVIDA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Medidas de </a:t>
            </a:r>
            <a:r>
              <a:rPr lang="pt-BR" sz="2800" b="0" u="sng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austeridade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para destinar recursos ao  pagamento da dívida: 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Corte de gastos sociais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Congelamento e redução dos salários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Demissões 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Reformas da Previdência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Comprometimento dos Fundos de Pensão</a:t>
            </a:r>
          </a:p>
          <a:p>
            <a:pPr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EUROPA: REAÇÃO DA CLASSE TRABALHADORA 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Grandes mobilizações e </a:t>
            </a:r>
            <a:r>
              <a:rPr lang="pt-BR" sz="2800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GREVE GERAL</a:t>
            </a:r>
          </a:p>
        </p:txBody>
      </p:sp>
      <p:pic>
        <p:nvPicPr>
          <p:cNvPr id="25603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0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5"/>
          <p:cNvSpPr txBox="1">
            <a:spLocks noChangeArrowheads="1"/>
          </p:cNvSpPr>
          <p:nvPr/>
        </p:nvSpPr>
        <p:spPr bwMode="auto">
          <a:xfrm>
            <a:off x="200025" y="3357563"/>
            <a:ext cx="8929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   Grécia                            Irlanda	                      França</a:t>
            </a:r>
          </a:p>
        </p:txBody>
      </p:sp>
      <p:sp>
        <p:nvSpPr>
          <p:cNvPr id="26627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Portugal                          Inglaterra	                   Espanha</a:t>
            </a:r>
          </a:p>
        </p:txBody>
      </p:sp>
      <p:sp>
        <p:nvSpPr>
          <p:cNvPr id="26628" name="CaixaDeTexto 12"/>
          <p:cNvSpPr txBox="1">
            <a:spLocks noChangeArrowheads="1"/>
          </p:cNvSpPr>
          <p:nvPr/>
        </p:nvSpPr>
        <p:spPr bwMode="auto">
          <a:xfrm>
            <a:off x="0" y="188913"/>
            <a:ext cx="9906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Atual – EUROPA</a:t>
            </a:r>
          </a:p>
          <a:p>
            <a:pPr algn="ctr" eaLnBrk="0" hangingPunct="0">
              <a:lnSpc>
                <a:spcPts val="2200"/>
              </a:lnSpc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Manifestações  contra </a:t>
            </a:r>
            <a:r>
              <a:rPr lang="pt-BR" sz="280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Troika 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(FMI, CE, Governos e Bancos)</a:t>
            </a:r>
          </a:p>
        </p:txBody>
      </p:sp>
      <p:pic>
        <p:nvPicPr>
          <p:cNvPr id="26629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063" y="1643063"/>
            <a:ext cx="2628900" cy="176053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26630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628775"/>
            <a:ext cx="2498725" cy="164623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26631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" y="1643063"/>
            <a:ext cx="2536825" cy="166846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26632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388" y="4437063"/>
            <a:ext cx="2530475" cy="17303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26633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437063"/>
            <a:ext cx="2568575" cy="174466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26634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7688" y="4365625"/>
            <a:ext cx="2019300" cy="183673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52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925" algn="ctr" defTabSz="449263" eaLnBrk="0" hangingPunct="0"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REAÇÕES POPULARES - Europa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GRÉCIA: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Mobilização social pela criação de comissão para auditar a dívida pública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IRLANDA: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Criada comissão popular de auditoria da dívida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ISLÂNDIA: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Referendo eleitoral decide não pagar dívida feita para salvar bancos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algn="ctr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PARLAMENTARES EUROPEUS: </a:t>
            </a:r>
            <a:r>
              <a:rPr lang="pt-BR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"[querem] que famílias paguem por erros de bancos. Os islandeses não entendem assim". (Marisa Matias)</a:t>
            </a:r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algn="ctr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"Ninguém debateu se os pagadores de impostos devem resgatar instituições financeiras (...) Espero que o espírito de luta dos islandeses se espalhe.” (Eva Joly) </a:t>
            </a:r>
          </a:p>
          <a:p>
            <a:pPr marL="34925" algn="r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Folha Online de 23/04/2011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93675" y="0"/>
            <a:ext cx="9440863" cy="694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SITUAÇÃO ATUAL – BRASIL</a:t>
            </a:r>
          </a:p>
          <a:p>
            <a:pPr algn="ctr" defTabSz="449263" eaLnBrk="0" hangingPunct="0">
              <a:spcBef>
                <a:spcPts val="18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Governo não admite crise da dívida, mas qual a razão para: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Privilégio na destinação recursos para a dívida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Juros mais elevados do mundo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Carga tributária elevada e regressiva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Ausência de retorno em bens e serviços públicos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Contigenciamento de gastos sociais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Congelamento salários setor público 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Prioridade para Metas de “Superávit Primário” e “Inflação”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Reformas neoliberais: Previdência, Privatizações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Ausência de controle de capitais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9699" name="Text Box 12"/>
          <p:cNvSpPr txBox="1">
            <a:spLocks noChangeArrowheads="1"/>
          </p:cNvSpPr>
          <p:nvPr/>
        </p:nvSpPr>
        <p:spPr bwMode="auto">
          <a:xfrm>
            <a:off x="0" y="6381750"/>
            <a:ext cx="9906000" cy="2762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9701" name="Picture 2" descr="http://www.divida-auditoriacidada.org.br/config/Evolucao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3" y="357188"/>
            <a:ext cx="9072562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76963" y="4286250"/>
            <a:ext cx="3133725" cy="709613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Pagamento antecipado ao FMI e resgates com ágio</a:t>
            </a:r>
            <a:endParaRPr lang="pt-BR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8239125" y="3929063"/>
            <a:ext cx="0" cy="360362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C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13138" y="2643188"/>
            <a:ext cx="2057400" cy="1325562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buClr>
                <a:srgbClr val="FF0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Elevação juros</a:t>
            </a:r>
          </a:p>
          <a:p>
            <a:pPr algn="ctr" defTabSz="449263" eaLnBrk="0" hangingPunct="0">
              <a:buClr>
                <a:srgbClr val="FF0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Conversão da dívida pública e privada para BC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3224213" y="3933825"/>
            <a:ext cx="865187" cy="107950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C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38313" y="2643188"/>
            <a:ext cx="1512887" cy="709612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Dívida da ditadura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2073275" y="3357563"/>
            <a:ext cx="0" cy="2087562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divida-auditoriacidada.org.br/config/DI201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8" y="285750"/>
            <a:ext cx="9453562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30724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</a:rPr>
              <a:t>Fonte: Banco Central - Nota para a Imprensa - Política Fiscal - Quadro 35.</a:t>
            </a:r>
          </a:p>
        </p:txBody>
      </p:sp>
      <p:sp>
        <p:nvSpPr>
          <p:cNvPr id="30725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24250" y="1500188"/>
            <a:ext cx="3857625" cy="1633537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ahoma" pitchFamily="34" charset="0"/>
                <a:cs typeface="Tahoma" pitchFamily="34" charset="0"/>
              </a:rPr>
              <a:t>CPI: 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Ausência de Contrapartida real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Mecanismos financeiros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Conflito de interesses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 Falta de transparência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330200" y="285750"/>
            <a:ext cx="9440863" cy="664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SUPER ESTRUTURA LEGAL – O PRIVILÉGIO DA DÍVIDA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u="sng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Constituição </a:t>
            </a: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Federal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Art. 166,  § 3º, II, “b” -</a:t>
            </a:r>
            <a:r>
              <a:rPr lang="pt-BR" sz="20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As emendas ao projeto de lei do orçamento anual ou aos projetos que o modifiquem somente podem ser aprovadas caso indiquem os recursos necessários (...) excluídas as que incidam sobre serviço da dívida”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Ver “Anatomia de uma Fraude à Constituição”</a:t>
            </a:r>
          </a:p>
          <a:p>
            <a:pPr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" u="sng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LDO – Lei de Diretrizes Orçamentárias</a:t>
            </a:r>
          </a:p>
          <a:p>
            <a:pPr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Estabelece Metas de Superávit Primário – Art 2º da LDO 2012</a:t>
            </a:r>
          </a:p>
          <a:p>
            <a:pPr algn="ctr"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0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elaboração e a aprovação do Projeto de Lei Orçamentária de 2012, bem como a execução da respectiva Lei, deverão ser compatíveis com a obtenção da meta de superávit primário (...)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402763" cy="688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PARADOXO BRASIL </a:t>
            </a: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7ª Economia Mundial</a:t>
            </a:r>
            <a:endParaRPr lang="pt-BR" sz="3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10ª Pior distribuição de renda do mundo</a:t>
            </a: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73º no ranking de respeito aos Direitos Humanos - IDH</a:t>
            </a: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POR QUÊ?</a:t>
            </a: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DEPENDÊNCIA ECONÔMICA GERADA PELO PROCESSO DE ENDIVIDAMENTO É O NÓ QUE AMARRA O BRASIL </a:t>
            </a:r>
            <a:endParaRPr lang="pt-BR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440863" cy="600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DESRESPEITO AOS DIREITOS HUMANOS NO BRASIL</a:t>
            </a:r>
          </a:p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Situação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inaceitável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7a.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Maior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economia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do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mundo</a:t>
            </a:r>
            <a:endParaRPr lang="en-GB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eaLnBrk="0" hangingPunct="0">
              <a:spcBef>
                <a:spcPts val="0"/>
              </a:spcBef>
              <a:spcAft>
                <a:spcPts val="1800"/>
              </a:spcAft>
              <a:defRPr/>
            </a:pPr>
            <a:endParaRPr lang="pt-BR" u="sng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eaLnBrk="0" hangingPunct="0">
              <a:spcBef>
                <a:spcPts val="1200"/>
              </a:spcBef>
              <a:spcAft>
                <a:spcPts val="1800"/>
              </a:spcAft>
              <a:defRPr/>
            </a:pPr>
            <a:r>
              <a:rPr lang="pt-BR" u="sng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Saúde Pública: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Filas, Mortes sem atendimento, Insuficiência de leitos e UTI, Falta de médicos e profissionais de saúde, Baixos salários, Condições de trabalho aviltantes, Falta de materialidade</a:t>
            </a:r>
          </a:p>
          <a:p>
            <a:pPr marL="514350" indent="-514350" eaLnBrk="0" hangingPunct="0">
              <a:spcBef>
                <a:spcPts val="1200"/>
              </a:spcBef>
              <a:spcAft>
                <a:spcPts val="1800"/>
              </a:spcAft>
              <a:defRPr/>
            </a:pPr>
            <a:r>
              <a:rPr lang="pt-BR" u="sng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Educação: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Ausência de políticas educacionais efetivas; Salários irrisórios para professores, apesar da sobrecarga de trabalho, provocando queda na qualidade do ensino básico; Insuficiência de vagas nas Universidades</a:t>
            </a:r>
          </a:p>
          <a:p>
            <a:pPr marL="514350" indent="-514350" eaLnBrk="0" hangingPunct="0">
              <a:spcBef>
                <a:spcPts val="1200"/>
              </a:spcBef>
              <a:spcAft>
                <a:spcPts val="1800"/>
              </a:spcAft>
              <a:defRPr/>
            </a:pPr>
            <a:r>
              <a:rPr lang="pt-BR" u="sng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Déficit Habitacional 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8 milhões de moradias, além de 11,2 milhões de domicílios inadequados 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(Fonte: Fundação João Pinheiro, 2007)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238125" y="571500"/>
            <a:ext cx="9440863" cy="599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DESRESPEITO AOS DIREITOS HUMANOS NO BRASIL</a:t>
            </a:r>
          </a:p>
          <a:p>
            <a:pPr marL="514350" indent="-514350" algn="ctr" eaLnBrk="0" hangingPunct="0">
              <a:spcBef>
                <a:spcPct val="20000"/>
              </a:spcBef>
              <a:defRPr/>
            </a:pPr>
            <a:endParaRPr lang="pt-BR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0000" indent="-514350" eaLnBrk="0" hangingPunct="0">
              <a:spcBef>
                <a:spcPts val="1200"/>
              </a:spcBef>
              <a:defRPr/>
            </a:pPr>
            <a:r>
              <a:rPr lang="pt-BR" u="sng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Pobreza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40,4 milhões de pobres (2009) – 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Fonte IETS – Instituto de Estudos do Trabalho e Sociedade - 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http://www.iets.org.br/article.php3?</a:t>
            </a:r>
            <a:r>
              <a:rPr lang="pt-BR" sz="16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id_article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=915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540000" indent="-514350" eaLnBrk="0" hangingPunct="0">
              <a:spcBef>
                <a:spcPts val="1200"/>
              </a:spcBef>
              <a:defRPr/>
            </a:pPr>
            <a:endParaRPr lang="pt-BR" sz="16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0000" indent="-514350" eaLnBrk="0" hangingPunct="0">
              <a:spcBef>
                <a:spcPts val="1200"/>
              </a:spcBef>
              <a:defRPr/>
            </a:pPr>
            <a:r>
              <a:rPr lang="pt-BR" u="sng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Fome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9,6 milhões de famintos (2009) 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Fonte IETS – Instituto de Estudos do Trabalho e Sociedade - 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http://www.iets.org.br/article.php3?</a:t>
            </a:r>
            <a:r>
              <a:rPr lang="pt-BR" sz="16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id_article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=915</a:t>
            </a:r>
            <a:endParaRPr lang="pt-BR" sz="16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0000" indent="-514350" eaLnBrk="0" hangingPunct="0">
              <a:spcBef>
                <a:spcPts val="1200"/>
              </a:spcBef>
              <a:defRPr/>
            </a:pPr>
            <a:endParaRPr lang="pt-BR" b="0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0000" indent="-514350" eaLnBrk="0" hangingPunct="0">
              <a:spcBef>
                <a:spcPts val="1200"/>
              </a:spcBef>
              <a:defRPr/>
            </a:pPr>
            <a:r>
              <a:rPr lang="pt-BR" u="sng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Analfabetismo: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20,3% da população brasileira com mais de 15 anos são analfabetos funcionais  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(Fonte: PNAD 2009)</a:t>
            </a:r>
          </a:p>
          <a:p>
            <a:pPr marL="540000" indent="-514350" eaLnBrk="0" hangingPunct="0">
              <a:spcBef>
                <a:spcPts val="1200"/>
              </a:spcBef>
              <a:defRPr/>
            </a:pPr>
            <a:endParaRPr lang="pt-BR" b="0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0000" indent="-514350" eaLnBrk="0" hangingPunct="0">
              <a:spcBef>
                <a:spcPts val="1200"/>
              </a:spcBef>
              <a:defRPr/>
            </a:pPr>
            <a:r>
              <a:rPr lang="pt-BR" u="sng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Taxa de Desemprego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pt-BR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12%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nas Regiões Metropolitanas 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(Fonte: DIEESE</a:t>
            </a:r>
            <a:r>
              <a:rPr lang="pt-BR" sz="1600" b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2010)</a:t>
            </a:r>
            <a:r>
              <a:rPr lang="pt-BR" sz="1600" b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t-BR" sz="1600" b="0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eaLnBrk="0" hangingPunct="0">
              <a:spcBef>
                <a:spcPct val="20000"/>
              </a:spcBef>
              <a:defRPr/>
            </a:pPr>
            <a:endParaRPr lang="pt-BR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48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DIANTE DISSO:</a:t>
            </a:r>
            <a:endParaRPr lang="pt-BR" sz="30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NECESSIDADE DE</a:t>
            </a:r>
          </a:p>
          <a:p>
            <a:pPr lvl="1" algn="just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Rever a política monetária e fiscal, o modelo econômico que está propiciando a destinação da maior parte dos recursos públicos para o pagamento de uma dívida cuja contrapartida não representa bens e serviços à Nação, mas uma contínua sangria</a:t>
            </a:r>
          </a:p>
          <a:p>
            <a:pPr lvl="1" algn="just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Evidenciar que o VERDADEIRO ROMBO DAS CONTAS PÚBLICAS é a Dívida Pública</a:t>
            </a:r>
          </a:p>
          <a:p>
            <a:pPr lvl="1"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Juros e Amortizações da Dívida pagos nos últimos 16 anos</a:t>
            </a:r>
          </a:p>
          <a:p>
            <a:pPr lvl="1"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FHC em 8 anos = R$ 2,079 Trilhões</a:t>
            </a:r>
          </a:p>
          <a:p>
            <a:pPr lvl="1"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LULA em 8 anos = R$ 4,763 Trilhões</a:t>
            </a:r>
          </a:p>
          <a:p>
            <a:pPr lvl="1"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C" sz="4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graphicFrame>
        <p:nvGraphicFramePr>
          <p:cNvPr id="28685" name="Group 13"/>
          <p:cNvGraphicFramePr>
            <a:graphicFrameLocks noGrp="1"/>
          </p:cNvGraphicFramePr>
          <p:nvPr/>
        </p:nvGraphicFramePr>
        <p:xfrm>
          <a:off x="920750" y="4581525"/>
          <a:ext cx="8496300" cy="1295400"/>
        </p:xfrm>
        <a:graphic>
          <a:graphicData uri="http://schemas.openxmlformats.org/drawingml/2006/table">
            <a:tbl>
              <a:tblPr/>
              <a:tblGrid>
                <a:gridCol w="8496300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06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 – Lição de Soberania</a:t>
            </a:r>
          </a:p>
          <a:p>
            <a:pPr algn="ctr" eaLnBrk="0" hangingPunct="0">
              <a:spcBef>
                <a:spcPts val="1200"/>
              </a:spcBef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Decreto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 eaLnBrk="0" hangingPunct="0">
              <a:spcBef>
                <a:spcPct val="50000"/>
              </a:spcBef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591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– CÂMARA DOS DEPUTADOS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Criada em Dez/2008 e Instalada em Ago/2009, por iniciativa do Dep. Ivan Valente (PSOL/SP)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Concluída em 11 de maio de 2010 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Identificação de graves indícios de ilegalidade da dívida pública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Momento atual: investigações do Ministério Público</a:t>
            </a:r>
          </a:p>
          <a:p>
            <a:pPr algn="ctr" defTabSz="449263" eaLnBrk="0" hangingPunct="0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NECESSIDADE DE PARTICIPAÇÃO DA SOCIEDADE CIVIL PARA EXIGIR A COMPLETA INVESTIGAÇÃO DA DÍVIDA PÚBLICA E A AUDITORIA PREVISTA NA CONSTITUIÇÃO FEDERAL </a:t>
            </a:r>
            <a:endParaRPr lang="es-EC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9440863" cy="5849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Dívida: Articulação e participação social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1000125"/>
            <a:ext cx="9072562" cy="564356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38125" y="357188"/>
            <a:ext cx="94297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ctr" eaLnBrk="0" hangingPunct="0">
              <a:defRPr/>
            </a:pPr>
            <a:r>
              <a:rPr lang="pt-BR" sz="200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ASPECTOS LEGAIS ABORDADOS PELA CPI  </a:t>
            </a:r>
            <a:endParaRPr lang="es-EC" sz="2000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Graves deficiências de controle e registro do endividamento público;</a:t>
            </a:r>
          </a:p>
          <a:p>
            <a:pPr indent="449263" algn="just" eaLnBrk="0" hangingPunct="0">
              <a:defRPr/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descumprimento de normas legais</a:t>
            </a:r>
            <a:endParaRPr lang="es-EC" sz="20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sz="20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Descumprimento de atribuições legais e constitucionais pelos órgãos de controle do endividamento público federal</a:t>
            </a:r>
            <a:endParaRPr lang="es-EC" sz="20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sz="20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Danos patrimoniais às finanças do país</a:t>
            </a:r>
            <a:endParaRPr lang="es-EC" sz="20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sz="20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Ilegalidades</a:t>
            </a:r>
            <a:endParaRPr lang="es-EC" sz="20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sz="20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Desrespeito aos Direitos Humanos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38125" y="214313"/>
            <a:ext cx="94297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ctr" eaLnBrk="0" hangingPunct="0">
              <a:defRPr/>
            </a:pPr>
            <a:r>
              <a:rPr lang="pt-BR" sz="200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DÍVIDA EXTERNA</a:t>
            </a:r>
          </a:p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Empréstimos contraídos por ditaduras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Juros flutuantes (desrespeito ao Art. 62 da Convenção de Viena sobre o Direito dos Tratados)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Estatização de Dívidas privadas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Renegociações sem autorização legal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Transformação de Dívidas “nulas” em Bônus </a:t>
            </a:r>
            <a:r>
              <a:rPr lang="pt-BR" sz="20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Brady</a:t>
            </a:r>
            <a:endParaRPr lang="pt-BR" sz="20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Emissão acelerada de bônus ‘soberanos’ a partir de 1997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Cláusulas de Ação Coletiva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Recompras e Pagamentos antecipados com ágio de até 70%</a:t>
            </a:r>
          </a:p>
          <a:p>
            <a:pPr indent="449263" algn="just" eaLnBrk="0" hangingPunct="0">
              <a:defRPr/>
            </a:pPr>
            <a:endParaRPr lang="pt-BR" sz="20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23838" y="436563"/>
            <a:ext cx="9429750" cy="617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ctr" eaLnBrk="0" hangingPunct="0">
              <a:defRPr/>
            </a:pPr>
            <a:r>
              <a:rPr lang="pt-BR" sz="200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DÍVIDA INTERNA</a:t>
            </a: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Dívida Interna não tem contrapartida real</a:t>
            </a: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Juros sobre Juros: Ilegalidade, conforme Súmula 121 do STF: “É vedada a capitalização de juros, ainda que expressamente convencionada.”</a:t>
            </a: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Participação preponderante de </a:t>
            </a:r>
            <a:r>
              <a:rPr lang="pt-BR" sz="20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rentistas</a:t>
            </a: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em reuniões promovidas pelo Banco Central para a definição de expectativas de inflação, crescimento e juros, que </a:t>
            </a:r>
            <a:r>
              <a:rPr lang="pt-BR" sz="20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infuenciam</a:t>
            </a: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 COPOM na definição das taxas de juros</a:t>
            </a: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Dívida interna resultante da ausência de controle de capitais e da compra de dólares, pelo Banco Central, mediante a entrega de títulos do Tesouro (com juros mais altos do mundo). Elevado custo das reservas internacionais. Prejuízo brutal do BC. Burla à Lei de Responsabilidade Fiscal, que impediu o BC de emitir títulos.</a:t>
            </a: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Contabilização de parte dos juros como se fossem amortizações</a:t>
            </a:r>
          </a:p>
          <a:p>
            <a:pPr marL="457200" indent="-457200" algn="just" eaLnBrk="0" hangingPunct="0">
              <a:buFontTx/>
              <a:buAutoNum type="arabicPeriod"/>
              <a:defRPr/>
            </a:pPr>
            <a:endParaRPr lang="pt-BR" sz="20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330200" y="285750"/>
            <a:ext cx="9440863" cy="6378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SUPER ESTRUTURA LEGAL – O PRIVILÉGIO DA DÍVIDA</a:t>
            </a:r>
          </a:p>
          <a:p>
            <a:pPr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u="sng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Lei de Responsabilidade Fiscal – LC 101/2000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Obriga o administrador público a cumprir metas fiscais, ainda que isso signifique cortes em serviços essenciais.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Criminaliza o administrador público que não cumprir o pagamento da dívida pública.</a:t>
            </a:r>
          </a:p>
          <a:p>
            <a:pPr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Art. 9º - “</a:t>
            </a:r>
            <a:r>
              <a:rPr lang="pt-BR" sz="20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 verificado, ao final de um bimestre, que a realização da receita poderá não comportar o cumprimento das metas de resultado primário ou nominal estabelecidas no Anexo de Metas Fiscais, os Poderes e o Ministério Público promoverão, (...) limitação de empenho e movimentação financeira</a:t>
            </a: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</a:p>
          <a:p>
            <a:pPr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Art. 73 - As infrações dos dispositivos desta Lei Complementar serão punidas segundo o Código Penal (...)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50825" y="574675"/>
            <a:ext cx="942975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ctr" eaLnBrk="0" hangingPunct="0">
              <a:defRPr/>
            </a:pPr>
            <a:r>
              <a:rPr lang="pt-BR" sz="200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DÍVIDA DOS ESTADOS</a:t>
            </a:r>
          </a:p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 eaLnBrk="0" hangingPunct="0">
              <a:buFontTx/>
              <a:buAutoNum type="arabicPeriod"/>
              <a:defRPr/>
            </a:pPr>
            <a:endParaRPr lang="pt-BR" sz="2000" b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 eaLnBrk="0" hangingPunct="0">
              <a:buFontTx/>
              <a:buAutoNum type="arabicPeriod"/>
              <a:defRPr/>
            </a:pPr>
            <a:endParaRPr lang="pt-BR" sz="2000" b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Nos anos 90, a dívida dos estados já explodia devido às altas taxas de juros estabelecidas pela esfera federal.</a:t>
            </a: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Após a renegociação com a União, em finais dos anos 90, as taxas de juros de 6% a 9% ao ano mais a inflação medida pelo IGP-DI causaram custo excessivo aos estados. O IGP-DI se mostrou um índice volátil.</a:t>
            </a:r>
            <a:endParaRPr lang="pt-BR" sz="20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Caso a correção tivesse dado pelo IPCA, tal dívida seria cerca de R$ 100 bilhões menor.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4 Rectángulo"/>
          <p:cNvSpPr>
            <a:spLocks noChangeArrowheads="1"/>
          </p:cNvSpPr>
          <p:nvPr/>
        </p:nvSpPr>
        <p:spPr bwMode="auto">
          <a:xfrm>
            <a:off x="238125" y="6643688"/>
            <a:ext cx="9667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Fonte: Banco Central (abri/2010) e Secretaria de Previdência Complementar (Estatística Mensal– Dez/2009)</a:t>
            </a:r>
          </a:p>
        </p:txBody>
      </p:sp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928688"/>
            <a:ext cx="7572375" cy="550068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sp>
        <p:nvSpPr>
          <p:cNvPr id="43012" name="3 Rectángulo"/>
          <p:cNvSpPr>
            <a:spLocks noChangeArrowheads="1"/>
          </p:cNvSpPr>
          <p:nvPr/>
        </p:nvSpPr>
        <p:spPr bwMode="auto">
          <a:xfrm>
            <a:off x="0" y="214313"/>
            <a:ext cx="990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 Pública Brasileira: Quem detém os títulos?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0" y="285750"/>
            <a:ext cx="97059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COMO SÃO DEFINIDAS AS TAXAS DE JUROS???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0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Convidados à 36ª Reunião do Banco Central com analistas independentes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661988" y="1901825"/>
            <a:ext cx="834866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algn="ctr" eaLnBrk="0" hangingPunct="0">
              <a:spcBef>
                <a:spcPct val="20000"/>
              </a:spcBef>
            </a:pPr>
            <a:endParaRPr lang="pt-BR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560388" y="6421438"/>
            <a:ext cx="8785225" cy="307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</a:rPr>
              <a:t>Fonte: Ofício 969.1/2009-BCB/Diret, de 25/11/2009 (nomes dos convidados) e pesquisas na internet (cargos).</a:t>
            </a:r>
          </a:p>
        </p:txBody>
      </p:sp>
      <p:pic>
        <p:nvPicPr>
          <p:cNvPr id="4403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1214438"/>
            <a:ext cx="78740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 realizado no contexto da Terceira Semana Social: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www.divida-auditoriacidada.org.br</a:t>
            </a:r>
            <a:endParaRPr lang="en-GB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46083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 eaLnBrk="0" hangingPunct="0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00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t-BR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CONCLUSAO: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atual crise expôs as entranhas do que batizamos de </a:t>
            </a:r>
          </a:p>
          <a:p>
            <a:pPr algn="ctr"/>
            <a:endParaRPr lang="pt-BR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“Sistema da Dívida” </a:t>
            </a:r>
          </a:p>
          <a:p>
            <a:pPr algn="ctr"/>
            <a:endParaRPr lang="pt-BR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utilização do instrumento do endividamento público como um sistema de desvio de recursos públicos. </a:t>
            </a:r>
          </a:p>
          <a:p>
            <a:pPr algn="ctr"/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operar, esse sistema conta com arcabouço de privilégios de ordem legal, política, financeira e econômica que visam a garantir prioridade absoluta aos pagamentos financeiros, em detrimento de direitos humanos e sociais de toda a Nação.</a:t>
            </a:r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Esse “Sistema da Dívida” deve ser desmascarado para que sejam retomados os direitos soberanos, utilizando-se do antídoto da AUDITORIA DA DÍVIDA PÚBLICA</a:t>
            </a:r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Pública para desmascarar o “Sistema da Dívida” e democratizar o conhecimento da realidade financeira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TRANSPARÊNCIA e acesso à VERDADE</a:t>
            </a:r>
            <a:endParaRPr lang="pt-BR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1000" y="357188"/>
            <a:ext cx="9525000" cy="6248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</a:rPr>
              <a:t>KARL MARX</a:t>
            </a:r>
          </a:p>
          <a:p>
            <a:pPr algn="ctr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0" i="1">
                <a:solidFill>
                  <a:srgbClr val="FFFFFF"/>
                </a:solidFill>
              </a:rPr>
              <a:t>“os credores do Estado, na realidade, não dão nada, pois a soma emprestada é convertida em títulos da dívida, facilmente transferíveis, que continuam a funcionar nas suas mãos como se fossem a mesma quantidade de dinheiro sonante”</a:t>
            </a:r>
          </a:p>
          <a:p>
            <a:pPr algn="ctr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0" i="1">
                <a:solidFill>
                  <a:srgbClr val="FFFFFF"/>
                </a:solidFill>
              </a:rPr>
              <a:t>“a dívida do Estado fez prosperar as sociedades por ações, o comércio com títulos negociáveis de toda espécie, a agiotagem, numa palavra: o jogo da Bolsa e a moderna bancocracia”             </a:t>
            </a:r>
          </a:p>
          <a:p>
            <a:pPr algn="ctr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200">
              <a:solidFill>
                <a:srgbClr val="92D050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308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i="1"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>
                <a:solidFill>
                  <a:srgbClr val="92D050"/>
                </a:solidFill>
                <a:latin typeface="Verdana" pitchFamily="34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>
                <a:solidFill>
                  <a:srgbClr val="92D050"/>
                </a:solidFill>
                <a:latin typeface="Verdana" pitchFamily="34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>
                <a:solidFill>
                  <a:srgbClr val="FFFFFF"/>
                </a:solidFill>
                <a:latin typeface="Verdana" pitchFamily="34" charset="0"/>
              </a:rPr>
              <a:t>www.divida-auditoriacidada.org.br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95313" y="285750"/>
            <a:ext cx="9072562" cy="6570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SISTEMA DE METAS DE INFLAÇÃO</a:t>
            </a:r>
          </a:p>
          <a:p>
            <a:pPr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Imposição do FMI para fazer o Acordo em 1998</a:t>
            </a:r>
          </a:p>
          <a:p>
            <a:pPr lvl="1" algn="just" defTabSz="449263" eaLnBrk="0" hangingPunct="0">
              <a:spcBef>
                <a:spcPct val="5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Decreto 3.088/99: Estabeleceu a sistemática de “meta de inflação” como diretriz para fixação do regime de política monetária</a:t>
            </a:r>
          </a:p>
          <a:p>
            <a:pPr lvl="1" algn="just" defTabSz="449263" eaLnBrk="0" hangingPunct="0">
              <a:spcBef>
                <a:spcPct val="5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Circular 2.868/99 do BC: Criou a taxa Selic</a:t>
            </a:r>
          </a:p>
          <a:p>
            <a:pPr algn="just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400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Como o sistema é acionado:</a:t>
            </a:r>
          </a:p>
          <a:p>
            <a:pPr lvl="1" algn="just" defTabSz="449263" eaLnBrk="0" hangingPunct="0">
              <a:spcBef>
                <a:spcPct val="5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Risco de superação da “Meta de Inflação” </a:t>
            </a:r>
          </a:p>
          <a:p>
            <a:pPr lvl="1" algn="just" defTabSz="449263" eaLnBrk="0" hangingPunct="0">
              <a:spcBef>
                <a:spcPct val="5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Volume excessivo de moeda em circulação</a:t>
            </a:r>
          </a:p>
          <a:p>
            <a:pPr lvl="1" algn="just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4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Instrumentos utilizados:</a:t>
            </a:r>
          </a:p>
          <a:p>
            <a:pPr lvl="1" algn="just" defTabSz="449263" eaLnBrk="0" hangingPunct="0">
              <a:spcBef>
                <a:spcPct val="5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Elevação das Taxas de Juros SELIC</a:t>
            </a:r>
          </a:p>
          <a:p>
            <a:pPr lvl="1" algn="just" defTabSz="449263" eaLnBrk="0" hangingPunct="0">
              <a:spcBef>
                <a:spcPct val="5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“Enxugamento” de moeda em operações de mercado aberto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1000" y="642938"/>
            <a:ext cx="9896475" cy="588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SISTEMA DE METAS DE INFLAÇÃO</a:t>
            </a:r>
          </a:p>
          <a:p>
            <a:pPr algn="just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Consequencias da elevação da taxa Selic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não controla o tipo de inflação de preços existente no país, decorrente de contínuos e elevados reajustes dos preços de alimentos e preços administrados - combustíveis, energia elétrica, telefonia, transporte público, serviços bancários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provoca crescimento acelerado da dívida pública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aumenta a transferência de recursos para o serviço da dívida, prejudicando todas as áreas do orçamento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prejudica investimentos na economia real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81000" y="285750"/>
            <a:ext cx="9525000" cy="666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SISTEMA DE METAS DE INFLAÇÃO</a:t>
            </a:r>
          </a:p>
          <a:p>
            <a:pPr algn="just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Causas do “excesso de moeda”</a:t>
            </a:r>
          </a:p>
          <a:p>
            <a:pPr defTabSz="449263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ausência de controle de capitais, permitindo o ingresso de montanhas de dólares especulativos no país</a:t>
            </a:r>
          </a:p>
          <a:p>
            <a:pPr defTabSz="449263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garantia de troca por títulos da dívida pública que pagam os juros mais elevados do mundo</a:t>
            </a:r>
          </a:p>
          <a:p>
            <a:pPr defTabSz="449263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isenção de IR sobre o rendimento auferido</a:t>
            </a:r>
          </a:p>
          <a:p>
            <a:pPr defTabSz="449263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elevado ganhos cambiais em decorrência da desvalorização do dólar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Consequencias das Operações de Mercado Aberto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mega prejuízos operacionais ao Banco Central: R$ 147 bilhões em 2009 e R$ 50 bilhões em 2010, o que representa significativo dano ao patrimônio público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burla à Lei de Responsabilidade Fiscal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238125" y="285750"/>
            <a:ext cx="9440863" cy="6503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PRIVILÉGIOS NA DESTINAÇÃO DE RECURSOS PARA DÍVIDA</a:t>
            </a:r>
          </a:p>
          <a:p>
            <a:pPr defTabSz="449263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Fontes Tributárias</a:t>
            </a:r>
          </a:p>
          <a:p>
            <a:pPr defTabSz="449263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Política de superavit Fiscal</a:t>
            </a:r>
          </a:p>
          <a:p>
            <a:pPr defTabSz="449263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OUTRAS FONTES não-tributárias:</a:t>
            </a:r>
          </a:p>
          <a:p>
            <a:pPr lvl="1" algn="just" defTabSz="449263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- Lucros das estatais distribuídos ao governo (Lei 9.530/1997, Art. 1º)</a:t>
            </a:r>
          </a:p>
          <a:p>
            <a:pPr lvl="1" algn="just" defTabSz="449263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Lucro do Banco Central (M</a:t>
            </a: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edida Provisória nº 2.179-36/2001, Art 2º, §1º e Lei 11.803/2008, Art. 3º)</a:t>
            </a:r>
          </a:p>
          <a:p>
            <a:pPr lvl="1" algn="just" defTabSz="449263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Pagamento da dívida dos estados e municípios com a União (Lei 9.496/1996, art. 12)</a:t>
            </a:r>
          </a:p>
          <a:p>
            <a:pPr lvl="1" algn="just" defTabSz="449263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Emissão de novos títulos (Lei 10.179/2001)</a:t>
            </a:r>
          </a:p>
          <a:p>
            <a:pPr lvl="1" algn="just" defTabSz="449263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Privatizações (Lei 8.031/1990 e 9.491/1997, Art. 1º)</a:t>
            </a:r>
          </a:p>
          <a:p>
            <a:pPr lvl="1" algn="just" defTabSz="449263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Remuneração da Conta Única do Tesouro pelo Banco Central</a:t>
            </a:r>
          </a:p>
          <a:p>
            <a:pPr defTabSz="449263">
              <a:spcBef>
                <a:spcPts val="18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Desvinculação de recursos específicos de outras áreas  (MP 435 e 450)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00025" y="188913"/>
            <a:ext cx="9396413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GANHA E QUEM PERDE</a:t>
            </a:r>
            <a:r>
              <a:rPr lang="pt-BR" sz="32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25" y="1428750"/>
            <a:ext cx="4071938" cy="478631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10244" name="Imagem 2" descr="http://www.divida-auditoriacidada.org.br/config/10-3-201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438" y="1428750"/>
            <a:ext cx="424656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">
      <a:dk1>
        <a:srgbClr val="000000"/>
      </a:dk1>
      <a:lt1>
        <a:srgbClr val="FFFF00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00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17525</TotalTime>
  <Words>3617</Words>
  <Application>Microsoft Office PowerPoint</Application>
  <PresentationFormat>A4 (210 x 297 mm)</PresentationFormat>
  <Paragraphs>697</Paragraphs>
  <Slides>48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6" baseType="lpstr">
      <vt:lpstr>Times New Roman</vt:lpstr>
      <vt:lpstr>Arial</vt:lpstr>
      <vt:lpstr>Verdana</vt:lpstr>
      <vt:lpstr>Tahoma</vt:lpstr>
      <vt:lpstr>Arial Unicode MS</vt:lpstr>
      <vt:lpstr>Wingdings</vt:lpstr>
      <vt:lpstr>Calibri</vt:lpstr>
      <vt:lpstr>Pulso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Orçamento Geral da União – Gastos Selecionados (R$ milhões) 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</vt:vector>
  </TitlesOfParts>
  <Company>Maria Lúcia F. Carneiro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User</cp:lastModifiedBy>
  <cp:revision>1319</cp:revision>
  <cp:lastPrinted>2008-11-20T19:12:03Z</cp:lastPrinted>
  <dcterms:created xsi:type="dcterms:W3CDTF">2001-11-19T18:24:28Z</dcterms:created>
  <dcterms:modified xsi:type="dcterms:W3CDTF">2012-06-28T18:03:37Z</dcterms:modified>
</cp:coreProperties>
</file>