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32"/>
  </p:notesMasterIdLst>
  <p:handoutMasterIdLst>
    <p:handoutMasterId r:id="rId33"/>
  </p:handoutMasterIdLst>
  <p:sldIdLst>
    <p:sldId id="693" r:id="rId2"/>
    <p:sldId id="904" r:id="rId3"/>
    <p:sldId id="942" r:id="rId4"/>
    <p:sldId id="954" r:id="rId5"/>
    <p:sldId id="955" r:id="rId6"/>
    <p:sldId id="937" r:id="rId7"/>
    <p:sldId id="938" r:id="rId8"/>
    <p:sldId id="943" r:id="rId9"/>
    <p:sldId id="948" r:id="rId10"/>
    <p:sldId id="944" r:id="rId11"/>
    <p:sldId id="945" r:id="rId12"/>
    <p:sldId id="946" r:id="rId13"/>
    <p:sldId id="956" r:id="rId14"/>
    <p:sldId id="958" r:id="rId15"/>
    <p:sldId id="953" r:id="rId16"/>
    <p:sldId id="797" r:id="rId17"/>
    <p:sldId id="828" r:id="rId18"/>
    <p:sldId id="877" r:id="rId19"/>
    <p:sldId id="854" r:id="rId20"/>
    <p:sldId id="930" r:id="rId21"/>
    <p:sldId id="915" r:id="rId22"/>
    <p:sldId id="916" r:id="rId23"/>
    <p:sldId id="949" r:id="rId24"/>
    <p:sldId id="950" r:id="rId25"/>
    <p:sldId id="951" r:id="rId26"/>
    <p:sldId id="952" r:id="rId27"/>
    <p:sldId id="869" r:id="rId28"/>
    <p:sldId id="870" r:id="rId29"/>
    <p:sldId id="929" r:id="rId30"/>
    <p:sldId id="794" r:id="rId31"/>
  </p:sldIdLst>
  <p:sldSz cx="9906000" cy="6858000" type="A4"/>
  <p:notesSz cx="6858000" cy="9710738"/>
  <p:defaultTextStyle>
    <a:defPPr>
      <a:defRPr lang="en-US"/>
    </a:defPPr>
    <a:lvl1pPr algn="l" rtl="0" fontAlgn="base">
      <a:spcBef>
        <a:spcPct val="0"/>
      </a:spcBef>
      <a:spcAft>
        <a:spcPct val="0"/>
      </a:spcAft>
      <a:defRPr sz="2400" b="1" kern="1200">
        <a:solidFill>
          <a:srgbClr val="FF0000"/>
        </a:solidFill>
        <a:latin typeface="Times New Roman" pitchFamily="18" charset="0"/>
        <a:ea typeface="+mn-ea"/>
        <a:cs typeface="Arial" charset="0"/>
      </a:defRPr>
    </a:lvl1pPr>
    <a:lvl2pPr marL="457200" algn="l" rtl="0" fontAlgn="base">
      <a:spcBef>
        <a:spcPct val="0"/>
      </a:spcBef>
      <a:spcAft>
        <a:spcPct val="0"/>
      </a:spcAft>
      <a:defRPr sz="2400" b="1" kern="1200">
        <a:solidFill>
          <a:srgbClr val="FF0000"/>
        </a:solidFill>
        <a:latin typeface="Times New Roman" pitchFamily="18" charset="0"/>
        <a:ea typeface="+mn-ea"/>
        <a:cs typeface="Arial" charset="0"/>
      </a:defRPr>
    </a:lvl2pPr>
    <a:lvl3pPr marL="914400" algn="l" rtl="0" fontAlgn="base">
      <a:spcBef>
        <a:spcPct val="0"/>
      </a:spcBef>
      <a:spcAft>
        <a:spcPct val="0"/>
      </a:spcAft>
      <a:defRPr sz="2400" b="1" kern="1200">
        <a:solidFill>
          <a:srgbClr val="FF0000"/>
        </a:solidFill>
        <a:latin typeface="Times New Roman" pitchFamily="18" charset="0"/>
        <a:ea typeface="+mn-ea"/>
        <a:cs typeface="Arial" charset="0"/>
      </a:defRPr>
    </a:lvl3pPr>
    <a:lvl4pPr marL="1371600" algn="l" rtl="0" fontAlgn="base">
      <a:spcBef>
        <a:spcPct val="0"/>
      </a:spcBef>
      <a:spcAft>
        <a:spcPct val="0"/>
      </a:spcAft>
      <a:defRPr sz="2400" b="1" kern="1200">
        <a:solidFill>
          <a:srgbClr val="FF0000"/>
        </a:solidFill>
        <a:latin typeface="Times New Roman" pitchFamily="18" charset="0"/>
        <a:ea typeface="+mn-ea"/>
        <a:cs typeface="Arial" charset="0"/>
      </a:defRPr>
    </a:lvl4pPr>
    <a:lvl5pPr marL="1828800" algn="l" rtl="0" fontAlgn="base">
      <a:spcBef>
        <a:spcPct val="0"/>
      </a:spcBef>
      <a:spcAft>
        <a:spcPct val="0"/>
      </a:spcAft>
      <a:defRPr sz="2400" b="1" kern="1200">
        <a:solidFill>
          <a:srgbClr val="FF0000"/>
        </a:solidFill>
        <a:latin typeface="Times New Roman" pitchFamily="18" charset="0"/>
        <a:ea typeface="+mn-ea"/>
        <a:cs typeface="Arial" charset="0"/>
      </a:defRPr>
    </a:lvl5pPr>
    <a:lvl6pPr marL="2286000" algn="l" defTabSz="914400" rtl="0" eaLnBrk="1" latinLnBrk="0" hangingPunct="1">
      <a:defRPr sz="2400" b="1" kern="1200">
        <a:solidFill>
          <a:srgbClr val="FF0000"/>
        </a:solidFill>
        <a:latin typeface="Times New Roman" pitchFamily="18" charset="0"/>
        <a:ea typeface="+mn-ea"/>
        <a:cs typeface="Arial" charset="0"/>
      </a:defRPr>
    </a:lvl6pPr>
    <a:lvl7pPr marL="2743200" algn="l" defTabSz="914400" rtl="0" eaLnBrk="1" latinLnBrk="0" hangingPunct="1">
      <a:defRPr sz="2400" b="1" kern="1200">
        <a:solidFill>
          <a:srgbClr val="FF0000"/>
        </a:solidFill>
        <a:latin typeface="Times New Roman" pitchFamily="18" charset="0"/>
        <a:ea typeface="+mn-ea"/>
        <a:cs typeface="Arial" charset="0"/>
      </a:defRPr>
    </a:lvl7pPr>
    <a:lvl8pPr marL="3200400" algn="l" defTabSz="914400" rtl="0" eaLnBrk="1" latinLnBrk="0" hangingPunct="1">
      <a:defRPr sz="2400" b="1" kern="1200">
        <a:solidFill>
          <a:srgbClr val="FF0000"/>
        </a:solidFill>
        <a:latin typeface="Times New Roman" pitchFamily="18" charset="0"/>
        <a:ea typeface="+mn-ea"/>
        <a:cs typeface="Arial" charset="0"/>
      </a:defRPr>
    </a:lvl8pPr>
    <a:lvl9pPr marL="3657600" algn="l" defTabSz="914400" rtl="0" eaLnBrk="1" latinLnBrk="0" hangingPunct="1">
      <a:defRPr sz="2400" b="1" kern="1200">
        <a:solidFill>
          <a:srgbClr val="FF0000"/>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2D050"/>
    <a:srgbClr val="FFFFFF"/>
    <a:srgbClr val="334F15"/>
    <a:srgbClr val="FF0000"/>
    <a:srgbClr val="FFFF00"/>
    <a:srgbClr val="CC0000"/>
    <a:srgbClr val="0000FF"/>
    <a:srgbClr val="000099"/>
  </p:clrMru>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Estilo Médio 1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Estilo Médio 1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46F890A9-2807-4EBB-B81D-B2AA78EC7F39}" styleName="Estilo Escuro 2 - Ênfase 5/Ênfas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Estilo Claro 3 - Ênfas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Estilo Médio 4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341" autoAdjust="0"/>
    <p:restoredTop sz="94660"/>
  </p:normalViewPr>
  <p:slideViewPr>
    <p:cSldViewPr>
      <p:cViewPr varScale="1">
        <p:scale>
          <a:sx n="74" d="100"/>
          <a:sy n="74" d="100"/>
        </p:scale>
        <p:origin x="-1026" y="-90"/>
      </p:cViewPr>
      <p:guideLst>
        <p:guide orient="horz" pos="2544"/>
        <p:guide pos="3120"/>
      </p:guideLst>
    </p:cSldViewPr>
  </p:slideViewPr>
  <p:outlineViewPr>
    <p:cViewPr>
      <p:scale>
        <a:sx n="75" d="100"/>
        <a:sy n="75" d="100"/>
      </p:scale>
      <p:origin x="0" y="0"/>
    </p:cViewPr>
  </p:outlineViewPr>
  <p:notesTextViewPr>
    <p:cViewPr>
      <p:scale>
        <a:sx n="100" d="100"/>
        <a:sy n="100" d="100"/>
      </p:scale>
      <p:origin x="0" y="0"/>
    </p:cViewPr>
  </p:notesTextViewPr>
  <p:sorterViewPr>
    <p:cViewPr>
      <p:scale>
        <a:sx n="100" d="100"/>
        <a:sy n="100" d="100"/>
      </p:scale>
      <p:origin x="0" y="1440"/>
    </p:cViewPr>
  </p:sorterViewPr>
  <p:notesViewPr>
    <p:cSldViewPr>
      <p:cViewPr>
        <p:scale>
          <a:sx n="100" d="100"/>
          <a:sy n="100" d="100"/>
        </p:scale>
        <p:origin x="-864" y="1038"/>
      </p:cViewPr>
      <p:guideLst>
        <p:guide orient="horz" pos="3059"/>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l" defTabSz="942975" eaLnBrk="0" hangingPunct="0">
              <a:spcBef>
                <a:spcPct val="0"/>
              </a:spcBef>
              <a:defRPr sz="1200" b="0">
                <a:solidFill>
                  <a:schemeClr val="tx1"/>
                </a:solidFill>
                <a:cs typeface="+mn-cs"/>
              </a:defRPr>
            </a:lvl1pPr>
          </a:lstStyle>
          <a:p>
            <a:pPr>
              <a:defRPr/>
            </a:pPr>
            <a:endParaRPr lang="pt-BR"/>
          </a:p>
        </p:txBody>
      </p:sp>
      <p:sp>
        <p:nvSpPr>
          <p:cNvPr id="66563" name="Rectangle 3"/>
          <p:cNvSpPr>
            <a:spLocks noGrp="1" noChangeArrowheads="1"/>
          </p:cNvSpPr>
          <p:nvPr>
            <p:ph type="dt" sz="quarter" idx="1"/>
          </p:nvPr>
        </p:nvSpPr>
        <p:spPr bwMode="auto">
          <a:xfrm>
            <a:off x="3887788" y="0"/>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r" defTabSz="942975" eaLnBrk="0" hangingPunct="0">
              <a:spcBef>
                <a:spcPct val="0"/>
              </a:spcBef>
              <a:defRPr sz="1200" b="0">
                <a:solidFill>
                  <a:schemeClr val="tx1"/>
                </a:solidFill>
                <a:cs typeface="+mn-cs"/>
              </a:defRPr>
            </a:lvl1pPr>
          </a:lstStyle>
          <a:p>
            <a:pPr>
              <a:defRPr/>
            </a:pPr>
            <a:endParaRPr lang="pt-BR"/>
          </a:p>
        </p:txBody>
      </p:sp>
      <p:sp>
        <p:nvSpPr>
          <p:cNvPr id="66564" name="Rectangle 4"/>
          <p:cNvSpPr>
            <a:spLocks noGrp="1" noChangeArrowheads="1"/>
          </p:cNvSpPr>
          <p:nvPr>
            <p:ph type="ftr" sz="quarter" idx="2"/>
          </p:nvPr>
        </p:nvSpPr>
        <p:spPr bwMode="auto">
          <a:xfrm>
            <a:off x="0" y="9224963"/>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l" defTabSz="942975" eaLnBrk="0" hangingPunct="0">
              <a:spcBef>
                <a:spcPct val="0"/>
              </a:spcBef>
              <a:defRPr sz="1200" b="0">
                <a:solidFill>
                  <a:schemeClr val="tx1"/>
                </a:solidFill>
                <a:cs typeface="+mn-cs"/>
              </a:defRPr>
            </a:lvl1pPr>
          </a:lstStyle>
          <a:p>
            <a:pPr>
              <a:defRPr/>
            </a:pPr>
            <a:endParaRPr lang="pt-BR"/>
          </a:p>
        </p:txBody>
      </p:sp>
      <p:sp>
        <p:nvSpPr>
          <p:cNvPr id="66565" name="Rectangle 5"/>
          <p:cNvSpPr>
            <a:spLocks noGrp="1" noChangeArrowheads="1"/>
          </p:cNvSpPr>
          <p:nvPr>
            <p:ph type="sldNum" sz="quarter" idx="3"/>
          </p:nvPr>
        </p:nvSpPr>
        <p:spPr bwMode="auto">
          <a:xfrm>
            <a:off x="3887788" y="9224963"/>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r" defTabSz="942975" eaLnBrk="0" hangingPunct="0">
              <a:spcBef>
                <a:spcPct val="0"/>
              </a:spcBef>
              <a:defRPr sz="1200" b="0">
                <a:solidFill>
                  <a:schemeClr val="tx1"/>
                </a:solidFill>
                <a:cs typeface="+mn-cs"/>
              </a:defRPr>
            </a:lvl1pPr>
          </a:lstStyle>
          <a:p>
            <a:pPr>
              <a:defRPr/>
            </a:pPr>
            <a:fld id="{9190C8B7-3A24-43AE-96D7-B538914901CA}" type="slidenum">
              <a:rPr lang="pt-BR"/>
              <a:pPr>
                <a:defRPr/>
              </a:pPr>
              <a:t>‹Nº›</a:t>
            </a:fld>
            <a:endParaRPr 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l" defTabSz="942975" eaLnBrk="0" hangingPunct="0">
              <a:spcBef>
                <a:spcPct val="0"/>
              </a:spcBef>
              <a:defRPr sz="1200" b="0">
                <a:solidFill>
                  <a:schemeClr val="tx1"/>
                </a:solidFill>
                <a:cs typeface="+mn-cs"/>
              </a:defRPr>
            </a:lvl1pPr>
          </a:lstStyle>
          <a:p>
            <a:pPr>
              <a:defRPr/>
            </a:pPr>
            <a:endParaRPr lang="pt-BR"/>
          </a:p>
        </p:txBody>
      </p:sp>
      <p:sp>
        <p:nvSpPr>
          <p:cNvPr id="65539" name="Rectangle 3"/>
          <p:cNvSpPr>
            <a:spLocks noGrp="1" noChangeArrowheads="1"/>
          </p:cNvSpPr>
          <p:nvPr>
            <p:ph type="dt" idx="1"/>
          </p:nvPr>
        </p:nvSpPr>
        <p:spPr bwMode="auto">
          <a:xfrm>
            <a:off x="3887788" y="0"/>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lvl1pPr algn="r" defTabSz="942975" eaLnBrk="0" hangingPunct="0">
              <a:spcBef>
                <a:spcPct val="0"/>
              </a:spcBef>
              <a:defRPr sz="1200" b="0">
                <a:solidFill>
                  <a:schemeClr val="tx1"/>
                </a:solidFill>
                <a:cs typeface="+mn-cs"/>
              </a:defRPr>
            </a:lvl1pPr>
          </a:lstStyle>
          <a:p>
            <a:pPr>
              <a:defRPr/>
            </a:pPr>
            <a:endParaRPr lang="pt-BR"/>
          </a:p>
        </p:txBody>
      </p:sp>
      <p:sp>
        <p:nvSpPr>
          <p:cNvPr id="32772" name="Rectangle 4"/>
          <p:cNvSpPr>
            <a:spLocks noGrp="1" noRot="1" noChangeAspect="1" noChangeArrowheads="1" noTextEdit="1"/>
          </p:cNvSpPr>
          <p:nvPr>
            <p:ph type="sldImg" idx="2"/>
          </p:nvPr>
        </p:nvSpPr>
        <p:spPr bwMode="auto">
          <a:xfrm>
            <a:off x="800100" y="728663"/>
            <a:ext cx="5257800" cy="3641725"/>
          </a:xfrm>
          <a:prstGeom prst="rect">
            <a:avLst/>
          </a:prstGeom>
          <a:noFill/>
          <a:ln w="9525">
            <a:solidFill>
              <a:srgbClr val="000000"/>
            </a:solidFill>
            <a:miter lim="800000"/>
            <a:headEnd/>
            <a:tailEnd/>
          </a:ln>
        </p:spPr>
      </p:sp>
      <p:sp>
        <p:nvSpPr>
          <p:cNvPr id="65541" name="Rectangle 5"/>
          <p:cNvSpPr>
            <a:spLocks noGrp="1" noChangeArrowheads="1"/>
          </p:cNvSpPr>
          <p:nvPr>
            <p:ph type="body" sz="quarter" idx="3"/>
          </p:nvPr>
        </p:nvSpPr>
        <p:spPr bwMode="auto">
          <a:xfrm>
            <a:off x="914400" y="4611688"/>
            <a:ext cx="5029200" cy="4370387"/>
          </a:xfrm>
          <a:prstGeom prst="rect">
            <a:avLst/>
          </a:prstGeom>
          <a:noFill/>
          <a:ln w="12700" cap="sq">
            <a:noFill/>
            <a:miter lim="800000"/>
            <a:headEnd type="none" w="sm" len="sm"/>
            <a:tailEnd type="none" w="sm" len="sm"/>
          </a:ln>
          <a:effectLst/>
        </p:spPr>
        <p:txBody>
          <a:bodyPr vert="horz" wrap="square" lIns="94348" tIns="47174" rIns="94348" bIns="47174"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5542" name="Rectangle 6"/>
          <p:cNvSpPr>
            <a:spLocks noGrp="1" noChangeArrowheads="1"/>
          </p:cNvSpPr>
          <p:nvPr>
            <p:ph type="ftr" sz="quarter" idx="4"/>
          </p:nvPr>
        </p:nvSpPr>
        <p:spPr bwMode="auto">
          <a:xfrm>
            <a:off x="0" y="9224963"/>
            <a:ext cx="2970213"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l" defTabSz="942975" eaLnBrk="0" hangingPunct="0">
              <a:spcBef>
                <a:spcPct val="0"/>
              </a:spcBef>
              <a:defRPr sz="1200" b="0">
                <a:solidFill>
                  <a:schemeClr val="tx1"/>
                </a:solidFill>
                <a:cs typeface="+mn-cs"/>
              </a:defRPr>
            </a:lvl1pPr>
          </a:lstStyle>
          <a:p>
            <a:pPr>
              <a:defRPr/>
            </a:pPr>
            <a:endParaRPr lang="pt-BR"/>
          </a:p>
        </p:txBody>
      </p:sp>
      <p:sp>
        <p:nvSpPr>
          <p:cNvPr id="65543" name="Rectangle 7"/>
          <p:cNvSpPr>
            <a:spLocks noGrp="1" noChangeArrowheads="1"/>
          </p:cNvSpPr>
          <p:nvPr>
            <p:ph type="sldNum" sz="quarter" idx="5"/>
          </p:nvPr>
        </p:nvSpPr>
        <p:spPr bwMode="auto">
          <a:xfrm>
            <a:off x="3887788" y="9224963"/>
            <a:ext cx="2970212" cy="485775"/>
          </a:xfrm>
          <a:prstGeom prst="rect">
            <a:avLst/>
          </a:prstGeom>
          <a:noFill/>
          <a:ln w="12700" cap="sq">
            <a:noFill/>
            <a:miter lim="800000"/>
            <a:headEnd type="none" w="sm" len="sm"/>
            <a:tailEnd type="none" w="sm" len="sm"/>
          </a:ln>
          <a:effectLst/>
        </p:spPr>
        <p:txBody>
          <a:bodyPr vert="horz" wrap="square" lIns="94348" tIns="47174" rIns="94348" bIns="47174" numCol="1" anchor="b" anchorCtr="0" compatLnSpc="1">
            <a:prstTxWarp prst="textNoShape">
              <a:avLst/>
            </a:prstTxWarp>
          </a:bodyPr>
          <a:lstStyle>
            <a:lvl1pPr algn="r" defTabSz="942975" eaLnBrk="0" hangingPunct="0">
              <a:spcBef>
                <a:spcPct val="0"/>
              </a:spcBef>
              <a:defRPr sz="1200" b="0">
                <a:solidFill>
                  <a:schemeClr val="tx1"/>
                </a:solidFill>
                <a:cs typeface="+mn-cs"/>
              </a:defRPr>
            </a:lvl1pPr>
          </a:lstStyle>
          <a:p>
            <a:pPr>
              <a:defRPr/>
            </a:pPr>
            <a:fld id="{5B9D520F-B3A7-4EDB-AE0C-0B672982597A}" type="slidenum">
              <a:rPr lang="pt-BR"/>
              <a:pPr>
                <a:defRPr/>
              </a:pPr>
              <a:t>‹Nº›</a:t>
            </a:fld>
            <a:endParaRPr 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ço Reservado para Imagem de Slide 1"/>
          <p:cNvSpPr>
            <a:spLocks noGrp="1" noRot="1" noChangeAspect="1" noTextEdit="1"/>
          </p:cNvSpPr>
          <p:nvPr>
            <p:ph type="sldImg"/>
          </p:nvPr>
        </p:nvSpPr>
        <p:spPr>
          <a:ln/>
        </p:spPr>
      </p:sp>
      <p:sp>
        <p:nvSpPr>
          <p:cNvPr id="38915"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5656FA98-1155-41EC-A0A5-F07948265CF8}" type="slidenum">
              <a:rPr lang="pt-BR" sz="1200" b="0" smtClean="0">
                <a:solidFill>
                  <a:schemeClr val="tx1"/>
                </a:solidFill>
              </a:rPr>
              <a:pPr algn="r">
                <a:spcBef>
                  <a:spcPct val="0"/>
                </a:spcBef>
                <a:defRPr/>
              </a:pPr>
              <a:t>1</a:t>
            </a:fld>
            <a:endParaRPr lang="pt-BR" sz="1200" b="0" smtClean="0">
              <a:solidFill>
                <a:schemeClr val="tx1"/>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ço Reservado para Imagem de Slide 1"/>
          <p:cNvSpPr>
            <a:spLocks noGrp="1" noRot="1" noChangeAspect="1" noTextEdit="1"/>
          </p:cNvSpPr>
          <p:nvPr>
            <p:ph type="sldImg"/>
          </p:nvPr>
        </p:nvSpPr>
        <p:spPr>
          <a:ln/>
        </p:spPr>
      </p:sp>
      <p:sp>
        <p:nvSpPr>
          <p:cNvPr id="43011" name="Espaço Reservado para Anotações 2"/>
          <p:cNvSpPr>
            <a:spLocks noGrp="1"/>
          </p:cNvSpPr>
          <p:nvPr>
            <p:ph type="body" idx="1"/>
          </p:nvPr>
        </p:nvSpPr>
        <p:spPr>
          <a:noFill/>
          <a:ln w="9525"/>
        </p:spPr>
        <p:txBody>
          <a:bodyPr/>
          <a:lstStyle/>
          <a:p>
            <a:endParaRPr lang="pt-BR" smtClean="0"/>
          </a:p>
        </p:txBody>
      </p:sp>
      <p:sp>
        <p:nvSpPr>
          <p:cNvPr id="6554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54EAB407-A79A-4BE9-BE78-540F1EBFEEB0}" type="slidenum">
              <a:rPr lang="pt-BR" sz="1200" b="0" smtClean="0">
                <a:solidFill>
                  <a:schemeClr val="tx1"/>
                </a:solidFill>
              </a:rPr>
              <a:pPr algn="r">
                <a:spcBef>
                  <a:spcPct val="0"/>
                </a:spcBef>
                <a:defRPr/>
              </a:pPr>
              <a:t>11</a:t>
            </a:fld>
            <a:endParaRPr lang="pt-BR" sz="1200" b="0" smtClean="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a:ln/>
        </p:spPr>
      </p:sp>
      <p:sp>
        <p:nvSpPr>
          <p:cNvPr id="44035" name="Espaço Reservado para Anotações 2"/>
          <p:cNvSpPr>
            <a:spLocks noGrp="1"/>
          </p:cNvSpPr>
          <p:nvPr>
            <p:ph type="body" idx="1"/>
          </p:nvPr>
        </p:nvSpPr>
        <p:spPr>
          <a:noFill/>
          <a:ln w="9525"/>
        </p:spPr>
        <p:txBody>
          <a:bodyPr/>
          <a:lstStyle/>
          <a:p>
            <a:endParaRPr lang="pt-BR" smtClean="0"/>
          </a:p>
        </p:txBody>
      </p:sp>
      <p:sp>
        <p:nvSpPr>
          <p:cNvPr id="6554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947007F2-7A03-4630-8DE7-69976A002D84}" type="slidenum">
              <a:rPr lang="pt-BR" sz="1200" b="0" smtClean="0">
                <a:solidFill>
                  <a:schemeClr val="tx1"/>
                </a:solidFill>
              </a:rPr>
              <a:pPr algn="r">
                <a:spcBef>
                  <a:spcPct val="0"/>
                </a:spcBef>
                <a:defRPr/>
              </a:pPr>
              <a:t>12</a:t>
            </a:fld>
            <a:endParaRPr lang="pt-BR" sz="1200" b="0" smtClean="0">
              <a:solidFill>
                <a:schemeClr val="tx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ço Reservado para Imagem de Slide 1"/>
          <p:cNvSpPr>
            <a:spLocks noGrp="1" noRot="1" noChangeAspect="1" noTextEdit="1"/>
          </p:cNvSpPr>
          <p:nvPr>
            <p:ph type="sldImg"/>
          </p:nvPr>
        </p:nvSpPr>
        <p:spPr>
          <a:ln/>
        </p:spPr>
      </p:sp>
      <p:sp>
        <p:nvSpPr>
          <p:cNvPr id="45059" name="Espaço Reservado para Anotações 2"/>
          <p:cNvSpPr>
            <a:spLocks noGrp="1"/>
          </p:cNvSpPr>
          <p:nvPr>
            <p:ph type="body" idx="1"/>
          </p:nvPr>
        </p:nvSpPr>
        <p:spPr>
          <a:noFill/>
          <a:ln w="9525"/>
        </p:spPr>
        <p:txBody>
          <a:bodyPr/>
          <a:lstStyle/>
          <a:p>
            <a:endParaRPr lang="pt-BR" smtClean="0"/>
          </a:p>
        </p:txBody>
      </p:sp>
      <p:sp>
        <p:nvSpPr>
          <p:cNvPr id="6554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02C21C2D-FC54-4779-B11D-A1F751866125}" type="slidenum">
              <a:rPr lang="pt-BR" sz="1200" b="0" smtClean="0">
                <a:solidFill>
                  <a:schemeClr val="tx1"/>
                </a:solidFill>
              </a:rPr>
              <a:pPr algn="r">
                <a:spcBef>
                  <a:spcPct val="0"/>
                </a:spcBef>
                <a:defRPr/>
              </a:pPr>
              <a:t>13</a:t>
            </a:fld>
            <a:endParaRPr lang="pt-BR" sz="1200" b="0" smtClean="0">
              <a:solidFill>
                <a:schemeClr val="tx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ço Reservado para Imagem de Slide 1"/>
          <p:cNvSpPr>
            <a:spLocks noGrp="1" noRot="1" noChangeAspect="1" noTextEdit="1"/>
          </p:cNvSpPr>
          <p:nvPr>
            <p:ph type="sldImg"/>
          </p:nvPr>
        </p:nvSpPr>
        <p:spPr>
          <a:ln/>
        </p:spPr>
      </p:sp>
      <p:sp>
        <p:nvSpPr>
          <p:cNvPr id="46083" name="Espaço Reservado para Anotações 2"/>
          <p:cNvSpPr>
            <a:spLocks noGrp="1"/>
          </p:cNvSpPr>
          <p:nvPr>
            <p:ph type="body" idx="1"/>
          </p:nvPr>
        </p:nvSpPr>
        <p:spPr>
          <a:noFill/>
          <a:ln w="9525"/>
        </p:spPr>
        <p:txBody>
          <a:bodyPr/>
          <a:lstStyle/>
          <a:p>
            <a:endParaRPr lang="pt-BR" smtClean="0"/>
          </a:p>
        </p:txBody>
      </p:sp>
      <p:sp>
        <p:nvSpPr>
          <p:cNvPr id="6554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A6633A9E-771C-4839-9FDF-A1EDCFB3BF33}" type="slidenum">
              <a:rPr lang="pt-BR" sz="1200" b="0" smtClean="0">
                <a:solidFill>
                  <a:schemeClr val="tx1"/>
                </a:solidFill>
              </a:rPr>
              <a:pPr algn="r">
                <a:spcBef>
                  <a:spcPct val="0"/>
                </a:spcBef>
                <a:defRPr/>
              </a:pPr>
              <a:t>14</a:t>
            </a:fld>
            <a:endParaRPr lang="pt-BR" sz="1200" b="0" smtClean="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ço Reservado para Imagem de Slide 1"/>
          <p:cNvSpPr>
            <a:spLocks noGrp="1" noRot="1" noChangeAspect="1" noTextEdit="1"/>
          </p:cNvSpPr>
          <p:nvPr>
            <p:ph type="sldImg"/>
          </p:nvPr>
        </p:nvSpPr>
        <p:spPr>
          <a:ln/>
        </p:spPr>
      </p:sp>
      <p:sp>
        <p:nvSpPr>
          <p:cNvPr id="47107" name="Espaço Reservado para Anotações 2"/>
          <p:cNvSpPr>
            <a:spLocks noGrp="1"/>
          </p:cNvSpPr>
          <p:nvPr>
            <p:ph type="body" idx="1"/>
          </p:nvPr>
        </p:nvSpPr>
        <p:spPr>
          <a:noFill/>
          <a:ln w="9525"/>
        </p:spPr>
        <p:txBody>
          <a:bodyPr/>
          <a:lstStyle/>
          <a:p>
            <a:endParaRPr lang="pt-BR" smtClean="0"/>
          </a:p>
        </p:txBody>
      </p:sp>
      <p:sp>
        <p:nvSpPr>
          <p:cNvPr id="6554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C5BBECB6-D76D-43FB-800E-C46DEAA254E1}" type="slidenum">
              <a:rPr lang="pt-BR" sz="1200" b="0" smtClean="0">
                <a:solidFill>
                  <a:schemeClr val="tx1"/>
                </a:solidFill>
              </a:rPr>
              <a:pPr algn="r">
                <a:spcBef>
                  <a:spcPct val="0"/>
                </a:spcBef>
                <a:defRPr/>
              </a:pPr>
              <a:t>15</a:t>
            </a:fld>
            <a:endParaRPr lang="pt-BR" sz="1200" b="0" smtClean="0">
              <a:solidFill>
                <a:schemeClr val="tx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ço Reservado para Imagem de Slide 1"/>
          <p:cNvSpPr>
            <a:spLocks noGrp="1" noRot="1" noChangeAspect="1" noTextEdit="1"/>
          </p:cNvSpPr>
          <p:nvPr>
            <p:ph type="sldImg"/>
          </p:nvPr>
        </p:nvSpPr>
        <p:spPr>
          <a:ln/>
        </p:spPr>
      </p:sp>
      <p:sp>
        <p:nvSpPr>
          <p:cNvPr id="48131" name="Espaço Reservado para Anotações 2"/>
          <p:cNvSpPr>
            <a:spLocks noGrp="1"/>
          </p:cNvSpPr>
          <p:nvPr>
            <p:ph type="body" idx="1"/>
          </p:nvPr>
        </p:nvSpPr>
        <p:spPr>
          <a:noFill/>
          <a:ln w="9525"/>
        </p:spPr>
        <p:txBody>
          <a:bodyPr/>
          <a:lstStyle/>
          <a:p>
            <a:endParaRPr lang="pt-BR" smtClean="0"/>
          </a:p>
        </p:txBody>
      </p:sp>
      <p:sp>
        <p:nvSpPr>
          <p:cNvPr id="6554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87A67FA6-3583-44E8-A488-46B01BD2E030}" type="slidenum">
              <a:rPr lang="pt-BR" sz="1200" b="0" smtClean="0">
                <a:solidFill>
                  <a:schemeClr val="tx1"/>
                </a:solidFill>
              </a:rPr>
              <a:pPr algn="r">
                <a:spcBef>
                  <a:spcPct val="0"/>
                </a:spcBef>
                <a:defRPr/>
              </a:pPr>
              <a:t>16</a:t>
            </a:fld>
            <a:endParaRPr lang="pt-BR" sz="1200" b="0" smtClean="0">
              <a:solidFill>
                <a:schemeClr val="tx1"/>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9"/>
          <p:cNvSpPr txBox="1">
            <a:spLocks noGrp="1" noChangeArrowheads="1"/>
          </p:cNvSpPr>
          <p:nvPr/>
        </p:nvSpPr>
        <p:spPr bwMode="auto">
          <a:xfrm>
            <a:off x="3887788" y="9224963"/>
            <a:ext cx="2970212" cy="485775"/>
          </a:xfrm>
          <a:prstGeom prst="rect">
            <a:avLst/>
          </a:prstGeom>
          <a:noFill/>
          <a:ln w="12700" cap="sq">
            <a:noFill/>
            <a:miter lim="800000"/>
            <a:headEnd type="none" w="sm" len="sm"/>
            <a:tailEnd type="none" w="sm" len="sm"/>
          </a:ln>
        </p:spPr>
        <p:txBody>
          <a:bodyPr lIns="94348" tIns="47174" rIns="94348" bIns="47174" anchor="b"/>
          <a:lstStyle/>
          <a:p>
            <a:pPr algn="r" defTabSz="942975" eaLnBrk="0" hangingPunct="0">
              <a:buFont typeface="Times New Roman" pitchFamily="18" charset="0"/>
              <a:buNone/>
            </a:pPr>
            <a:fld id="{FE2758A4-5176-491C-AE7E-EA9C26A929DC}" type="slidenum">
              <a:rPr lang="en-GB" sz="1200" b="0">
                <a:solidFill>
                  <a:schemeClr val="tx1"/>
                </a:solidFill>
                <a:ea typeface="Arial Unicode MS" pitchFamily="34" charset="-128"/>
                <a:cs typeface="Arial Unicode MS" pitchFamily="34" charset="-128"/>
              </a:rPr>
              <a:pPr algn="r" defTabSz="942975" eaLnBrk="0" hangingPunct="0">
                <a:buFont typeface="Times New Roman" pitchFamily="18" charset="0"/>
                <a:buNone/>
              </a:pPr>
              <a:t>17</a:t>
            </a:fld>
            <a:endParaRPr lang="en-GB" sz="1200" b="0">
              <a:solidFill>
                <a:schemeClr val="tx1"/>
              </a:solidFill>
              <a:ea typeface="Arial Unicode MS" pitchFamily="34" charset="-128"/>
              <a:cs typeface="Arial Unicode MS" pitchFamily="34" charset="-128"/>
            </a:endParaRPr>
          </a:p>
        </p:txBody>
      </p:sp>
      <p:sp>
        <p:nvSpPr>
          <p:cNvPr id="49155" name="Text Box 1"/>
          <p:cNvSpPr txBox="1">
            <a:spLocks noChangeArrowheads="1"/>
          </p:cNvSpPr>
          <p:nvPr/>
        </p:nvSpPr>
        <p:spPr bwMode="auto">
          <a:xfrm>
            <a:off x="1258888" y="728663"/>
            <a:ext cx="4340225" cy="3641725"/>
          </a:xfrm>
          <a:prstGeom prst="rect">
            <a:avLst/>
          </a:prstGeom>
          <a:solidFill>
            <a:srgbClr val="FFFFFF"/>
          </a:solidFill>
          <a:ln w="9360">
            <a:solidFill>
              <a:srgbClr val="000000"/>
            </a:solidFill>
            <a:miter lim="800000"/>
            <a:headEnd/>
            <a:tailEnd/>
          </a:ln>
        </p:spPr>
        <p:txBody>
          <a:bodyPr wrap="none" anchor="ctr"/>
          <a:lstStyle/>
          <a:p>
            <a:pPr algn="ctr" eaLnBrk="0" hangingPunct="0">
              <a:spcBef>
                <a:spcPct val="50000"/>
              </a:spcBef>
            </a:pPr>
            <a:endParaRPr lang="pt-BR"/>
          </a:p>
        </p:txBody>
      </p:sp>
      <p:sp>
        <p:nvSpPr>
          <p:cNvPr id="49156" name="Rectangle 2"/>
          <p:cNvSpPr>
            <a:spLocks noGrp="1" noChangeArrowheads="1"/>
          </p:cNvSpPr>
          <p:nvPr>
            <p:ph type="body"/>
          </p:nvPr>
        </p:nvSpPr>
        <p:spPr>
          <a:xfrm>
            <a:off x="914400" y="4611688"/>
            <a:ext cx="5026025" cy="4370387"/>
          </a:xfrm>
          <a:noFill/>
          <a:ln w="9525"/>
        </p:spPr>
        <p:txBody>
          <a:bodyPr wrap="none" anchor="ctr"/>
          <a:lstStyle/>
          <a:p>
            <a:endParaRPr lang="pt-B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CaixaDeTexto 3"/>
          <p:cNvSpPr txBox="1">
            <a:spLocks noChangeArrowheads="1"/>
          </p:cNvSpPr>
          <p:nvPr/>
        </p:nvSpPr>
        <p:spPr bwMode="auto">
          <a:xfrm>
            <a:off x="714375" y="4568825"/>
            <a:ext cx="5357813" cy="4064000"/>
          </a:xfrm>
          <a:prstGeom prst="rect">
            <a:avLst/>
          </a:prstGeom>
          <a:noFill/>
          <a:ln w="9525">
            <a:noFill/>
            <a:miter lim="800000"/>
            <a:headEnd/>
            <a:tailEnd/>
          </a:ln>
        </p:spPr>
        <p:txBody>
          <a:bodyPr>
            <a:spAutoFit/>
          </a:bodyPr>
          <a:lstStyle/>
          <a:p>
            <a:pPr algn="ctr" eaLnBrk="0" hangingPunct="0">
              <a:spcBef>
                <a:spcPct val="50000"/>
              </a:spcBef>
            </a:pPr>
            <a:r>
              <a:rPr lang="pt-BR" sz="1200">
                <a:solidFill>
                  <a:schemeClr val="tx1"/>
                </a:solidFill>
              </a:rPr>
              <a:t>Suspensão pagamento encargos aos rentistas (Bonos Global 2012 e 2030) desde novembro/2008</a:t>
            </a:r>
          </a:p>
          <a:p>
            <a:pPr algn="ctr" eaLnBrk="0" hangingPunct="0">
              <a:spcBef>
                <a:spcPct val="50000"/>
              </a:spcBef>
            </a:pPr>
            <a:r>
              <a:rPr lang="pt-BR" sz="1200">
                <a:solidFill>
                  <a:schemeClr val="tx1"/>
                </a:solidFill>
              </a:rPr>
              <a:t> </a:t>
            </a:r>
          </a:p>
          <a:p>
            <a:pPr algn="ctr" eaLnBrk="0" hangingPunct="0">
              <a:spcBef>
                <a:spcPct val="50000"/>
              </a:spcBef>
            </a:pPr>
            <a:r>
              <a:rPr lang="pt-BR" sz="1200">
                <a:solidFill>
                  <a:schemeClr val="tx1"/>
                </a:solidFill>
              </a:rPr>
              <a:t> Proposta soberana de recompra do restante da dívida por no máximo 30% de seu valor nominal</a:t>
            </a:r>
          </a:p>
          <a:p>
            <a:pPr algn="ctr" eaLnBrk="0" hangingPunct="0">
              <a:spcBef>
                <a:spcPct val="50000"/>
              </a:spcBef>
            </a:pPr>
            <a:r>
              <a:rPr lang="pt-BR" sz="1200">
                <a:solidFill>
                  <a:schemeClr val="tx1"/>
                </a:solidFill>
              </a:rPr>
              <a:t> </a:t>
            </a:r>
          </a:p>
          <a:p>
            <a:pPr algn="ctr" eaLnBrk="0" hangingPunct="0">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eaLnBrk="0" hangingPunct="0">
              <a:spcBef>
                <a:spcPct val="50000"/>
              </a:spcBef>
            </a:pPr>
            <a:endParaRPr lang="pt-BR" sz="1200" i="1">
              <a:solidFill>
                <a:schemeClr val="tx1"/>
              </a:solidFill>
            </a:endParaRPr>
          </a:p>
          <a:p>
            <a:pPr algn="ctr" eaLnBrk="0" hangingPunct="0">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eaLnBrk="0" hangingPunct="0">
              <a:spcBef>
                <a:spcPct val="50000"/>
              </a:spcBef>
            </a:pPr>
            <a:endParaRPr lang="pt-BR" sz="1200" i="1">
              <a:solidFill>
                <a:schemeClr val="tx1"/>
              </a:solidFill>
            </a:endParaRPr>
          </a:p>
          <a:p>
            <a:pPr algn="ctr" eaLnBrk="0" hangingPunct="0">
              <a:spcBef>
                <a:spcPct val="50000"/>
              </a:spcBef>
            </a:pPr>
            <a:r>
              <a:rPr lang="pt-BR" sz="1200" i="1">
                <a:solidFill>
                  <a:schemeClr val="tx1"/>
                </a:solidFill>
              </a:rPr>
              <a:t>ENQUANTO ISSO, O GOVERNO BRASILEIRO RECOMPRA TÍTULOS DA DÍVIDA EXTERNA A 130% DO VALOR DE FACE, EM MÉDIA</a:t>
            </a:r>
          </a:p>
          <a:p>
            <a:pPr algn="ctr" eaLnBrk="0" hangingPunct="0">
              <a:spcBef>
                <a:spcPct val="50000"/>
              </a:spcBef>
            </a:pPr>
            <a:endParaRPr lang="pt-BR" sz="1200" i="1">
              <a:solidFill>
                <a:schemeClr val="tx1"/>
              </a:solidFill>
            </a:endParaRPr>
          </a:p>
          <a:p>
            <a:pPr algn="ctr" eaLnBrk="0" hangingPunct="0">
              <a:spcBef>
                <a:spcPct val="50000"/>
              </a:spcBef>
            </a:pPr>
            <a:r>
              <a:rPr lang="pt-BR" sz="1200">
                <a:solidFill>
                  <a:schemeClr val="tx1"/>
                </a:solidFill>
              </a:rPr>
              <a:t> </a:t>
            </a:r>
          </a:p>
          <a:p>
            <a:pPr algn="ctr" eaLnBrk="0" hangingPunct="0">
              <a:spcBef>
                <a:spcPct val="50000"/>
              </a:spcBef>
            </a:pPr>
            <a:endParaRPr lang="pt-BR"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ln/>
        </p:spPr>
      </p:sp>
      <p:sp>
        <p:nvSpPr>
          <p:cNvPr id="51203" name="CaixaDeTexto 4"/>
          <p:cNvSpPr txBox="1">
            <a:spLocks noChangeArrowheads="1"/>
          </p:cNvSpPr>
          <p:nvPr/>
        </p:nvSpPr>
        <p:spPr bwMode="auto">
          <a:xfrm>
            <a:off x="928688" y="4640263"/>
            <a:ext cx="5000625" cy="4786312"/>
          </a:xfrm>
          <a:prstGeom prst="rect">
            <a:avLst/>
          </a:prstGeom>
          <a:noFill/>
          <a:ln w="9525">
            <a:noFill/>
            <a:miter lim="800000"/>
            <a:headEnd/>
            <a:tailEnd/>
          </a:ln>
        </p:spPr>
        <p:txBody>
          <a:bodyPr>
            <a:spAutoFit/>
          </a:bodyPr>
          <a:lstStyle/>
          <a:p>
            <a:pPr>
              <a:spcBef>
                <a:spcPts val="300"/>
              </a:spcBef>
            </a:pPr>
            <a:r>
              <a:rPr lang="pt-BR" sz="1200">
                <a:solidFill>
                  <a:schemeClr val="tx1"/>
                </a:solidFill>
              </a:rPr>
              <a:t>1º LUGAR: QUAL A SITUAÇÃO DO PAÍS (Independentemente da atual crise)</a:t>
            </a:r>
          </a:p>
          <a:p>
            <a:pPr>
              <a:spcBef>
                <a:spcPts val="300"/>
              </a:spcBef>
            </a:pPr>
            <a:r>
              <a:rPr lang="pt-BR" sz="1200">
                <a:solidFill>
                  <a:schemeClr val="tx1"/>
                </a:solidFill>
              </a:rPr>
              <a:t>- Desde anos 80: SÉRIA CRISE DE ENDIVIDAMENTO</a:t>
            </a:r>
          </a:p>
          <a:p>
            <a:pPr>
              <a:spcBef>
                <a:spcPts val="300"/>
              </a:spcBef>
            </a:pPr>
            <a:r>
              <a:rPr lang="pt-BR" sz="1200">
                <a:solidFill>
                  <a:schemeClr val="tx1"/>
                </a:solidFill>
              </a:rPr>
              <a:t>- DÍVIDA É O CENTRO DOS PROBLEMAS NACIONAIS</a:t>
            </a:r>
          </a:p>
          <a:p>
            <a:pPr>
              <a:spcBef>
                <a:spcPts val="300"/>
              </a:spcBef>
            </a:pPr>
            <a:r>
              <a:rPr lang="pt-BR" sz="1200">
                <a:solidFill>
                  <a:schemeClr val="tx1"/>
                </a:solidFill>
              </a:rPr>
              <a:t>- BRIZOLA: É O PROBLEMA DO BRASIL</a:t>
            </a:r>
          </a:p>
          <a:p>
            <a:pPr>
              <a:spcBef>
                <a:spcPts val="300"/>
              </a:spcBef>
            </a:pPr>
            <a:r>
              <a:rPr lang="pt-BR" sz="1200">
                <a:solidFill>
                  <a:schemeClr val="tx1"/>
                </a:solidFill>
              </a:rPr>
              <a:t>- ATUAL CRISE APROFUNDA O PROBLEMA QUE JÁ ESTÁ INSTALADO HÁ 30 ANOS</a:t>
            </a:r>
          </a:p>
          <a:p>
            <a:pPr>
              <a:spcBef>
                <a:spcPts val="300"/>
              </a:spcBef>
            </a:pPr>
            <a:r>
              <a:rPr lang="pt-BR" sz="1200">
                <a:solidFill>
                  <a:schemeClr val="tx1"/>
                </a:solidFill>
              </a:rPr>
              <a:t> </a:t>
            </a:r>
          </a:p>
          <a:p>
            <a:pPr>
              <a:spcBef>
                <a:spcPts val="300"/>
              </a:spcBef>
            </a:pPr>
            <a:r>
              <a:rPr lang="pt-BR" sz="1200">
                <a:solidFill>
                  <a:schemeClr val="tx1"/>
                </a:solidFill>
              </a:rPr>
              <a:t>ORÇAMENTO DA UNIÃO </a:t>
            </a:r>
          </a:p>
          <a:p>
            <a:pPr>
              <a:spcBef>
                <a:spcPts val="300"/>
              </a:spcBef>
            </a:pPr>
            <a:r>
              <a:rPr lang="pt-BR" sz="1200">
                <a:solidFill>
                  <a:schemeClr val="tx1"/>
                </a:solidFill>
              </a:rPr>
              <a:t>- É através dele que o governo decide as prioridades.</a:t>
            </a:r>
          </a:p>
          <a:p>
            <a:pPr>
              <a:spcBef>
                <a:spcPts val="300"/>
              </a:spcBef>
            </a:pPr>
            <a:r>
              <a:rPr lang="pt-BR" sz="1200">
                <a:solidFill>
                  <a:schemeClr val="tx1"/>
                </a:solidFill>
              </a:rPr>
              <a:t>- Todas as políticas públicas de que dependem o desenvolvimento e o bem-estar passam pelo Orçamento.</a:t>
            </a:r>
          </a:p>
          <a:p>
            <a:pPr>
              <a:spcBef>
                <a:spcPts val="300"/>
              </a:spcBef>
            </a:pPr>
            <a:r>
              <a:rPr lang="pt-BR" sz="1200">
                <a:solidFill>
                  <a:schemeClr val="tx1"/>
                </a:solidFill>
              </a:rPr>
              <a:t> </a:t>
            </a:r>
          </a:p>
          <a:p>
            <a:pPr>
              <a:spcBef>
                <a:spcPts val="300"/>
              </a:spcBef>
            </a:pPr>
            <a:r>
              <a:rPr lang="pt-BR" sz="1200">
                <a:solidFill>
                  <a:schemeClr val="tx1"/>
                </a:solidFill>
              </a:rPr>
              <a:t>- dados: Predominância da Dívida Pública: MAIOR GASTO É O FINANCEIRO (AINDA QUE NÃO ESTEJA AÍ A ROLAGEM)</a:t>
            </a:r>
          </a:p>
          <a:p>
            <a:pPr>
              <a:spcBef>
                <a:spcPts val="300"/>
              </a:spcBef>
            </a:pPr>
            <a:r>
              <a:rPr lang="pt-BR" sz="1200">
                <a:solidFill>
                  <a:schemeClr val="tx1"/>
                </a:solidFill>
              </a:rPr>
              <a:t> </a:t>
            </a:r>
          </a:p>
          <a:p>
            <a:pPr>
              <a:spcBef>
                <a:spcPts val="300"/>
              </a:spcBef>
            </a:pPr>
            <a:r>
              <a:rPr lang="pt-BR" sz="1200">
                <a:solidFill>
                  <a:schemeClr val="tx1"/>
                </a:solidFill>
              </a:rPr>
              <a:t>Observação: Os juros considerados como despesa no orçamento executado incluem os juros pagos por meio de emissão de novos títulos (porque o superávit não é suficiente).  </a:t>
            </a:r>
          </a:p>
          <a:p>
            <a:pPr>
              <a:spcBef>
                <a:spcPts val="300"/>
              </a:spcBef>
            </a:pPr>
            <a:r>
              <a:rPr lang="pt-BR" sz="1200">
                <a:solidFill>
                  <a:schemeClr val="tx1"/>
                </a:solidFill>
              </a:rPr>
              <a:t> </a:t>
            </a:r>
          </a:p>
          <a:p>
            <a:pPr>
              <a:spcBef>
                <a:spcPts val="300"/>
              </a:spcBef>
            </a:pPr>
            <a:r>
              <a:rPr lang="pt-BR" sz="1200">
                <a:solidFill>
                  <a:schemeClr val="tx1"/>
                </a:solidFill>
              </a:rPr>
              <a:t>TOTAL DO ORÇAMENTO EXECUTADO EM 2008: R$ 924 Bilhões</a:t>
            </a:r>
          </a:p>
          <a:p>
            <a:endParaRPr lang="pt-BR"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w="9525"/>
        </p:spPr>
        <p:txBody>
          <a:bodyPr wrap="none" anchor="ctr"/>
          <a:lstStyle/>
          <a:p>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CaixaDeTexto 3"/>
          <p:cNvSpPr txBox="1">
            <a:spLocks noChangeArrowheads="1"/>
          </p:cNvSpPr>
          <p:nvPr/>
        </p:nvSpPr>
        <p:spPr bwMode="auto">
          <a:xfrm>
            <a:off x="714375" y="4568825"/>
            <a:ext cx="5357813" cy="4064000"/>
          </a:xfrm>
          <a:prstGeom prst="rect">
            <a:avLst/>
          </a:prstGeom>
          <a:noFill/>
          <a:ln w="9525">
            <a:noFill/>
            <a:miter lim="800000"/>
            <a:headEnd/>
            <a:tailEnd/>
          </a:ln>
        </p:spPr>
        <p:txBody>
          <a:bodyPr>
            <a:spAutoFit/>
          </a:bodyPr>
          <a:lstStyle/>
          <a:p>
            <a:pPr algn="ctr" eaLnBrk="0" hangingPunct="0">
              <a:spcBef>
                <a:spcPct val="50000"/>
              </a:spcBef>
            </a:pPr>
            <a:r>
              <a:rPr lang="pt-BR" sz="1200">
                <a:solidFill>
                  <a:schemeClr val="tx1"/>
                </a:solidFill>
              </a:rPr>
              <a:t>Suspensão pagamento encargos aos rentistas (Bonos Global 2012 e 2030) desde novembro/2008</a:t>
            </a:r>
          </a:p>
          <a:p>
            <a:pPr algn="ctr" eaLnBrk="0" hangingPunct="0">
              <a:spcBef>
                <a:spcPct val="50000"/>
              </a:spcBef>
            </a:pPr>
            <a:r>
              <a:rPr lang="pt-BR" sz="1200">
                <a:solidFill>
                  <a:schemeClr val="tx1"/>
                </a:solidFill>
              </a:rPr>
              <a:t> </a:t>
            </a:r>
          </a:p>
          <a:p>
            <a:pPr algn="ctr" eaLnBrk="0" hangingPunct="0">
              <a:spcBef>
                <a:spcPct val="50000"/>
              </a:spcBef>
            </a:pPr>
            <a:r>
              <a:rPr lang="pt-BR" sz="1200">
                <a:solidFill>
                  <a:schemeClr val="tx1"/>
                </a:solidFill>
              </a:rPr>
              <a:t> Proposta soberana de recompra do restante da dívida por no máximo 30% de seu valor nominal</a:t>
            </a:r>
          </a:p>
          <a:p>
            <a:pPr algn="ctr" eaLnBrk="0" hangingPunct="0">
              <a:spcBef>
                <a:spcPct val="50000"/>
              </a:spcBef>
            </a:pPr>
            <a:r>
              <a:rPr lang="pt-BR" sz="1200">
                <a:solidFill>
                  <a:schemeClr val="tx1"/>
                </a:solidFill>
              </a:rPr>
              <a:t> </a:t>
            </a:r>
          </a:p>
          <a:p>
            <a:pPr algn="ctr" eaLnBrk="0" hangingPunct="0">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eaLnBrk="0" hangingPunct="0">
              <a:spcBef>
                <a:spcPct val="50000"/>
              </a:spcBef>
            </a:pPr>
            <a:endParaRPr lang="pt-BR" sz="1200" i="1">
              <a:solidFill>
                <a:schemeClr val="tx1"/>
              </a:solidFill>
            </a:endParaRPr>
          </a:p>
          <a:p>
            <a:pPr algn="ctr" eaLnBrk="0" hangingPunct="0">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eaLnBrk="0" hangingPunct="0">
              <a:spcBef>
                <a:spcPct val="50000"/>
              </a:spcBef>
            </a:pPr>
            <a:endParaRPr lang="pt-BR" sz="1200" i="1">
              <a:solidFill>
                <a:schemeClr val="tx1"/>
              </a:solidFill>
            </a:endParaRPr>
          </a:p>
          <a:p>
            <a:pPr algn="ctr" eaLnBrk="0" hangingPunct="0">
              <a:spcBef>
                <a:spcPct val="50000"/>
              </a:spcBef>
            </a:pPr>
            <a:r>
              <a:rPr lang="pt-BR" sz="1200" i="1">
                <a:solidFill>
                  <a:schemeClr val="tx1"/>
                </a:solidFill>
              </a:rPr>
              <a:t>ENQUANTO ISSO, O GOVERNO BRASILEIRO RECOMPRA TÍTULOS DA DÍVIDA EXTERNA A 130% DO VALOR DE FACE, EM MÉDIA</a:t>
            </a:r>
          </a:p>
          <a:p>
            <a:pPr algn="ctr" eaLnBrk="0" hangingPunct="0">
              <a:spcBef>
                <a:spcPct val="50000"/>
              </a:spcBef>
            </a:pPr>
            <a:endParaRPr lang="pt-BR" sz="1200" i="1">
              <a:solidFill>
                <a:schemeClr val="tx1"/>
              </a:solidFill>
            </a:endParaRPr>
          </a:p>
          <a:p>
            <a:pPr algn="ctr" eaLnBrk="0" hangingPunct="0">
              <a:spcBef>
                <a:spcPct val="50000"/>
              </a:spcBef>
            </a:pPr>
            <a:r>
              <a:rPr lang="pt-BR" sz="1200">
                <a:solidFill>
                  <a:schemeClr val="tx1"/>
                </a:solidFill>
              </a:rPr>
              <a:t> </a:t>
            </a:r>
          </a:p>
          <a:p>
            <a:pPr algn="ctr" eaLnBrk="0" hangingPunct="0">
              <a:spcBef>
                <a:spcPct val="50000"/>
              </a:spcBef>
            </a:pPr>
            <a:endParaRPr lang="pt-BR"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p:spPr>
        <p:txBody>
          <a:bodyPr wrap="none" anchor="ctr"/>
          <a:lstStyle/>
          <a:p>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Espaço Reservado para Anotações 2"/>
          <p:cNvSpPr>
            <a:spLocks noGrp="1"/>
          </p:cNvSpPr>
          <p:nvPr>
            <p:ph type="body" idx="3"/>
          </p:nvPr>
        </p:nvSpPr>
        <p:spPr>
          <a:xfrm>
            <a:off x="500063" y="4611688"/>
            <a:ext cx="5929312" cy="4602162"/>
          </a:xfrm>
          <a:noFill/>
          <a:ln w="9525"/>
        </p:spPr>
        <p:txBody>
          <a:bodyPr/>
          <a:lstStyle/>
          <a:p>
            <a:endParaRPr lang="pt-BR" smtClean="0"/>
          </a:p>
        </p:txBody>
      </p:sp>
      <p:graphicFrame>
        <p:nvGraphicFramePr>
          <p:cNvPr id="6" name="Tabela 5"/>
          <p:cNvGraphicFramePr>
            <a:graphicFrameLocks noGrp="1"/>
          </p:cNvGraphicFramePr>
          <p:nvPr/>
        </p:nvGraphicFramePr>
        <p:xfrm>
          <a:off x="571500" y="3332163"/>
          <a:ext cx="5715000" cy="1570037"/>
        </p:xfrm>
        <a:graphic>
          <a:graphicData uri="http://schemas.openxmlformats.org/drawingml/2006/table">
            <a:tbl>
              <a:tblPr firstRow="1" bandRow="1">
                <a:tableStyleId>{5C22544A-7EE6-4342-B048-85BDC9FD1C3A}</a:tableStyleId>
              </a:tblPr>
              <a:tblGrid>
                <a:gridCol w="1905000"/>
                <a:gridCol w="1905000"/>
                <a:gridCol w="1905000"/>
              </a:tblGrid>
              <a:tr h="370915">
                <a:tc>
                  <a:txBody>
                    <a:bodyPr/>
                    <a:lstStyle/>
                    <a:p>
                      <a:r>
                        <a:rPr lang="pt-BR" sz="1200" smtClean="0"/>
                        <a:t>Item</a:t>
                      </a:r>
                      <a:endParaRPr lang="pt-BR" sz="1200"/>
                    </a:p>
                  </a:txBody>
                  <a:tcPr marL="91439" marR="91439" marT="45729" marB="45729"/>
                </a:tc>
                <a:tc>
                  <a:txBody>
                    <a:bodyPr/>
                    <a:lstStyle/>
                    <a:p>
                      <a:r>
                        <a:rPr lang="pt-BR" sz="1200" smtClean="0"/>
                        <a:t>Dez/2002</a:t>
                      </a:r>
                      <a:endParaRPr lang="pt-BR" sz="1200"/>
                    </a:p>
                  </a:txBody>
                  <a:tcPr marL="91439" marR="91439" marT="45729" marB="45729"/>
                </a:tc>
                <a:tc>
                  <a:txBody>
                    <a:bodyPr/>
                    <a:lstStyle/>
                    <a:p>
                      <a:r>
                        <a:rPr lang="pt-BR" sz="1200" smtClean="0"/>
                        <a:t>Abr/2009</a:t>
                      </a:r>
                      <a:endParaRPr lang="pt-BR" sz="1200"/>
                    </a:p>
                  </a:txBody>
                  <a:tcPr marL="91439" marR="91439" marT="45729" marB="45729"/>
                </a:tc>
              </a:tr>
              <a:tr h="370915">
                <a:tc>
                  <a:txBody>
                    <a:bodyPr/>
                    <a:lstStyle/>
                    <a:p>
                      <a:r>
                        <a:rPr lang="pt-BR" sz="1200" smtClean="0"/>
                        <a:t>Dívida Interna Líquida</a:t>
                      </a:r>
                      <a:endParaRPr lang="pt-BR" sz="1200"/>
                    </a:p>
                  </a:txBody>
                  <a:tcPr marL="91439" marR="91439" marT="45729" marB="45729"/>
                </a:tc>
                <a:tc>
                  <a:txBody>
                    <a:bodyPr/>
                    <a:lstStyle/>
                    <a:p>
                      <a:r>
                        <a:rPr lang="pt-BR" sz="1200" smtClean="0"/>
                        <a:t>42%</a:t>
                      </a:r>
                      <a:endParaRPr lang="pt-BR" sz="1200"/>
                    </a:p>
                  </a:txBody>
                  <a:tcPr marL="91439" marR="91439" marT="45729" marB="45729"/>
                </a:tc>
                <a:tc>
                  <a:txBody>
                    <a:bodyPr/>
                    <a:lstStyle/>
                    <a:p>
                      <a:r>
                        <a:rPr lang="pt-BR" sz="1200" smtClean="0"/>
                        <a:t>51,3%</a:t>
                      </a:r>
                      <a:endParaRPr lang="pt-BR" sz="1200"/>
                    </a:p>
                  </a:txBody>
                  <a:tcPr marL="91439" marR="91439" marT="45729" marB="45729"/>
                </a:tc>
              </a:tr>
              <a:tr h="370915">
                <a:tc>
                  <a:txBody>
                    <a:bodyPr/>
                    <a:lstStyle/>
                    <a:p>
                      <a:r>
                        <a:rPr lang="pt-BR" sz="1200" smtClean="0"/>
                        <a:t>Dívida Externa Líquida</a:t>
                      </a:r>
                      <a:endParaRPr lang="pt-BR" sz="1200"/>
                    </a:p>
                  </a:txBody>
                  <a:tcPr marL="91439" marR="91439" marT="45729" marB="45729"/>
                </a:tc>
                <a:tc>
                  <a:txBody>
                    <a:bodyPr/>
                    <a:lstStyle/>
                    <a:p>
                      <a:r>
                        <a:rPr lang="pt-BR" sz="1200" smtClean="0"/>
                        <a:t>15,5%</a:t>
                      </a:r>
                      <a:endParaRPr lang="pt-BR" sz="1200"/>
                    </a:p>
                  </a:txBody>
                  <a:tcPr marL="91439" marR="91439" marT="45729" marB="45729"/>
                </a:tc>
                <a:tc>
                  <a:txBody>
                    <a:bodyPr/>
                    <a:lstStyle/>
                    <a:p>
                      <a:r>
                        <a:rPr lang="pt-BR" sz="1200" smtClean="0"/>
                        <a:t>-13,8%</a:t>
                      </a:r>
                      <a:endParaRPr lang="pt-BR" sz="1200"/>
                    </a:p>
                  </a:txBody>
                  <a:tcPr marL="91439" marR="91439" marT="45729" marB="45729"/>
                </a:tc>
              </a:tr>
              <a:tr h="457292">
                <a:tc>
                  <a:txBody>
                    <a:bodyPr/>
                    <a:lstStyle/>
                    <a:p>
                      <a:r>
                        <a:rPr lang="pt-BR" sz="1200" smtClean="0"/>
                        <a:t>Dívida</a:t>
                      </a:r>
                      <a:r>
                        <a:rPr lang="pt-BR" sz="1200" baseline="0" smtClean="0"/>
                        <a:t> Líquida do Setor Público</a:t>
                      </a:r>
                      <a:endParaRPr lang="pt-BR" sz="1200"/>
                    </a:p>
                  </a:txBody>
                  <a:tcPr marL="91439" marR="91439" marT="45729" marB="45729"/>
                </a:tc>
                <a:tc>
                  <a:txBody>
                    <a:bodyPr/>
                    <a:lstStyle/>
                    <a:p>
                      <a:r>
                        <a:rPr lang="pt-BR" sz="1200" smtClean="0"/>
                        <a:t>57,5%</a:t>
                      </a:r>
                      <a:endParaRPr lang="pt-BR" sz="1200"/>
                    </a:p>
                  </a:txBody>
                  <a:tcPr marL="91439" marR="91439" marT="45729" marB="45729"/>
                </a:tc>
                <a:tc>
                  <a:txBody>
                    <a:bodyPr/>
                    <a:lstStyle/>
                    <a:p>
                      <a:r>
                        <a:rPr lang="pt-BR" sz="1200" smtClean="0"/>
                        <a:t>37,5%</a:t>
                      </a:r>
                      <a:endParaRPr lang="pt-BR" sz="1200"/>
                    </a:p>
                  </a:txBody>
                  <a:tcPr marL="91439" marR="91439" marT="45729" marB="45729"/>
                </a:tc>
              </a:tr>
            </a:tbl>
          </a:graphicData>
        </a:graphic>
      </p:graphicFrame>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Imagem de Slide 1"/>
          <p:cNvSpPr>
            <a:spLocks noGrp="1" noRot="1" noChangeAspect="1" noTextEdit="1"/>
          </p:cNvSpPr>
          <p:nvPr>
            <p:ph type="sldImg"/>
          </p:nvPr>
        </p:nvSpPr>
        <p:spPr>
          <a:xfrm>
            <a:off x="1069975" y="711200"/>
            <a:ext cx="4346575" cy="3009900"/>
          </a:xfrm>
          <a:ln/>
        </p:spPr>
      </p:sp>
      <p:sp>
        <p:nvSpPr>
          <p:cNvPr id="55299" name="Espaço Reservado para Anotações 2"/>
          <p:cNvSpPr>
            <a:spLocks noGrp="1"/>
          </p:cNvSpPr>
          <p:nvPr>
            <p:ph type="body" idx="1"/>
          </p:nvPr>
        </p:nvSpPr>
        <p:spPr>
          <a:xfrm>
            <a:off x="928688" y="3925888"/>
            <a:ext cx="5029200" cy="5145087"/>
          </a:xfrm>
          <a:noFill/>
          <a:ln w="9525"/>
        </p:spPr>
        <p:txBody>
          <a:bodyPr/>
          <a:lstStyle/>
          <a:p>
            <a:endParaRPr lang="pt-BR" smtClean="0"/>
          </a:p>
        </p:txBody>
      </p:sp>
      <p:sp>
        <p:nvSpPr>
          <p:cNvPr id="55300" name="Espaço Reservado para Número de Slide 3"/>
          <p:cNvSpPr txBox="1">
            <a:spLocks noGrp="1"/>
          </p:cNvSpPr>
          <p:nvPr/>
        </p:nvSpPr>
        <p:spPr bwMode="auto">
          <a:xfrm>
            <a:off x="3887788" y="9224963"/>
            <a:ext cx="2970212" cy="485775"/>
          </a:xfrm>
          <a:prstGeom prst="rect">
            <a:avLst/>
          </a:prstGeom>
          <a:noFill/>
          <a:ln w="12700" cap="sq">
            <a:noFill/>
            <a:miter lim="800000"/>
            <a:headEnd type="none" w="sm" len="sm"/>
            <a:tailEnd type="none" w="sm" len="sm"/>
          </a:ln>
        </p:spPr>
        <p:txBody>
          <a:bodyPr lIns="94348" tIns="47174" rIns="94348" bIns="47174" anchor="b"/>
          <a:lstStyle/>
          <a:p>
            <a:pPr algn="r" defTabSz="942975" eaLnBrk="0" hangingPunct="0"/>
            <a:fld id="{9093FD19-87C3-4948-A364-5A53D452F6A4}" type="slidenum">
              <a:rPr lang="pt-BR" sz="1200" b="0">
                <a:solidFill>
                  <a:schemeClr val="tx1"/>
                </a:solidFill>
              </a:rPr>
              <a:pPr algn="r" defTabSz="942975" eaLnBrk="0" hangingPunct="0"/>
              <a:t>28</a:t>
            </a:fld>
            <a:endParaRPr lang="pt-BR" sz="1200" b="0">
              <a:solidFill>
                <a:schemeClr val="tx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CaixaDeTexto 3"/>
          <p:cNvSpPr txBox="1">
            <a:spLocks noChangeArrowheads="1"/>
          </p:cNvSpPr>
          <p:nvPr/>
        </p:nvSpPr>
        <p:spPr bwMode="auto">
          <a:xfrm>
            <a:off x="714375" y="4568825"/>
            <a:ext cx="5357813" cy="4064000"/>
          </a:xfrm>
          <a:prstGeom prst="rect">
            <a:avLst/>
          </a:prstGeom>
          <a:noFill/>
          <a:ln w="9525">
            <a:noFill/>
            <a:miter lim="800000"/>
            <a:headEnd/>
            <a:tailEnd/>
          </a:ln>
        </p:spPr>
        <p:txBody>
          <a:bodyPr>
            <a:spAutoFit/>
          </a:bodyPr>
          <a:lstStyle/>
          <a:p>
            <a:pPr algn="ctr" eaLnBrk="0" hangingPunct="0">
              <a:spcBef>
                <a:spcPct val="50000"/>
              </a:spcBef>
            </a:pPr>
            <a:r>
              <a:rPr lang="pt-BR" sz="1200">
                <a:solidFill>
                  <a:schemeClr val="tx1"/>
                </a:solidFill>
              </a:rPr>
              <a:t>Suspensão pagamento encargos aos rentistas (Bonos Global 2012 e 2030) desde novembro/2008</a:t>
            </a:r>
          </a:p>
          <a:p>
            <a:pPr algn="ctr" eaLnBrk="0" hangingPunct="0">
              <a:spcBef>
                <a:spcPct val="50000"/>
              </a:spcBef>
            </a:pPr>
            <a:r>
              <a:rPr lang="pt-BR" sz="1200">
                <a:solidFill>
                  <a:schemeClr val="tx1"/>
                </a:solidFill>
              </a:rPr>
              <a:t> </a:t>
            </a:r>
          </a:p>
          <a:p>
            <a:pPr algn="ctr" eaLnBrk="0" hangingPunct="0">
              <a:spcBef>
                <a:spcPct val="50000"/>
              </a:spcBef>
            </a:pPr>
            <a:r>
              <a:rPr lang="pt-BR" sz="1200">
                <a:solidFill>
                  <a:schemeClr val="tx1"/>
                </a:solidFill>
              </a:rPr>
              <a:t> Proposta soberana de recompra do restante da dívida por no máximo 30% de seu valor nominal</a:t>
            </a:r>
          </a:p>
          <a:p>
            <a:pPr algn="ctr" eaLnBrk="0" hangingPunct="0">
              <a:spcBef>
                <a:spcPct val="50000"/>
              </a:spcBef>
            </a:pPr>
            <a:r>
              <a:rPr lang="pt-BR" sz="1200">
                <a:solidFill>
                  <a:schemeClr val="tx1"/>
                </a:solidFill>
              </a:rPr>
              <a:t> </a:t>
            </a:r>
          </a:p>
          <a:p>
            <a:pPr algn="ctr" eaLnBrk="0" hangingPunct="0">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eaLnBrk="0" hangingPunct="0">
              <a:spcBef>
                <a:spcPct val="50000"/>
              </a:spcBef>
            </a:pPr>
            <a:endParaRPr lang="pt-BR" sz="1200" i="1">
              <a:solidFill>
                <a:schemeClr val="tx1"/>
              </a:solidFill>
            </a:endParaRPr>
          </a:p>
          <a:p>
            <a:pPr algn="ctr" eaLnBrk="0" hangingPunct="0">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eaLnBrk="0" hangingPunct="0">
              <a:spcBef>
                <a:spcPct val="50000"/>
              </a:spcBef>
            </a:pPr>
            <a:endParaRPr lang="pt-BR" sz="1200" i="1">
              <a:solidFill>
                <a:schemeClr val="tx1"/>
              </a:solidFill>
            </a:endParaRPr>
          </a:p>
          <a:p>
            <a:pPr algn="ctr" eaLnBrk="0" hangingPunct="0">
              <a:spcBef>
                <a:spcPct val="50000"/>
              </a:spcBef>
            </a:pPr>
            <a:r>
              <a:rPr lang="pt-BR" sz="1200" i="1">
                <a:solidFill>
                  <a:schemeClr val="tx1"/>
                </a:solidFill>
              </a:rPr>
              <a:t>ENQUANTO ISSO, O GOVERNO BRASILEIRO RECOMPRA TÍTULOS DA DÍVIDA EXTERNA A 130% DO VALOR DE FACE, EM MÉDIA</a:t>
            </a:r>
          </a:p>
          <a:p>
            <a:pPr algn="ctr" eaLnBrk="0" hangingPunct="0">
              <a:spcBef>
                <a:spcPct val="50000"/>
              </a:spcBef>
            </a:pPr>
            <a:endParaRPr lang="pt-BR" sz="1200" i="1">
              <a:solidFill>
                <a:schemeClr val="tx1"/>
              </a:solidFill>
            </a:endParaRPr>
          </a:p>
          <a:p>
            <a:pPr algn="ctr" eaLnBrk="0" hangingPunct="0">
              <a:spcBef>
                <a:spcPct val="50000"/>
              </a:spcBef>
            </a:pPr>
            <a:r>
              <a:rPr lang="pt-BR" sz="1200">
                <a:solidFill>
                  <a:schemeClr val="tx1"/>
                </a:solidFill>
              </a:rPr>
              <a:t> </a:t>
            </a:r>
          </a:p>
          <a:p>
            <a:pPr algn="ctr" eaLnBrk="0" hangingPunct="0">
              <a:spcBef>
                <a:spcPct val="50000"/>
              </a:spcBef>
            </a:pPr>
            <a:endParaRPr lang="pt-BR"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ço Reservado para Imagem de Slide 1"/>
          <p:cNvSpPr>
            <a:spLocks noGrp="1" noRot="1" noChangeAspect="1" noTextEdit="1"/>
          </p:cNvSpPr>
          <p:nvPr>
            <p:ph type="sldImg"/>
          </p:nvPr>
        </p:nvSpPr>
        <p:spPr>
          <a:ln/>
        </p:spPr>
      </p:sp>
      <p:sp>
        <p:nvSpPr>
          <p:cNvPr id="57347" name="Espaço Reservado para Anotações 2"/>
          <p:cNvSpPr>
            <a:spLocks noGrp="1"/>
          </p:cNvSpPr>
          <p:nvPr>
            <p:ph type="body" idx="1"/>
          </p:nvPr>
        </p:nvSpPr>
        <p:spPr>
          <a:noFill/>
          <a:ln w="9525"/>
        </p:spPr>
        <p:txBody>
          <a:bodyPr/>
          <a:lstStyle/>
          <a:p>
            <a:endParaRPr lang="pt-BR" smtClean="0"/>
          </a:p>
        </p:txBody>
      </p:sp>
      <p:sp>
        <p:nvSpPr>
          <p:cNvPr id="7066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0E2AE5BB-7C7F-4C24-B7B4-C2D7B4032352}" type="slidenum">
              <a:rPr lang="pt-BR" sz="1200" b="0" smtClean="0">
                <a:solidFill>
                  <a:schemeClr val="tx1"/>
                </a:solidFill>
              </a:rPr>
              <a:pPr algn="r">
                <a:spcBef>
                  <a:spcPct val="0"/>
                </a:spcBef>
                <a:defRPr/>
              </a:pPr>
              <a:t>30</a:t>
            </a:fld>
            <a:endParaRPr lang="pt-BR" sz="1200" b="0" smtClean="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p:spPr>
        <p:txBody>
          <a:bodyPr wrap="none" anchor="ctr"/>
          <a:lstStyle/>
          <a:p>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ln/>
        </p:spPr>
      </p:sp>
      <p:sp>
        <p:nvSpPr>
          <p:cNvPr id="36867" name="Rectangle 3"/>
          <p:cNvSpPr>
            <a:spLocks noChangeArrowheads="1"/>
          </p:cNvSpPr>
          <p:nvPr>
            <p:ph type="body" idx="1"/>
          </p:nvPr>
        </p:nvSpPr>
        <p:spPr>
          <a:noFill/>
          <a:ln w="9525"/>
        </p:spPr>
        <p:txBody>
          <a:bodyPr wrap="none" anchor="ctr"/>
          <a:lstStyle/>
          <a:p>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2"/>
          <p:cNvSpPr>
            <a:spLocks noChangeArrowheads="1" noTextEdit="1"/>
          </p:cNvSpPr>
          <p:nvPr>
            <p:ph type="sldImg"/>
          </p:nvPr>
        </p:nvSpPr>
        <p:spPr>
          <a:ln/>
        </p:spPr>
      </p:sp>
      <p:sp>
        <p:nvSpPr>
          <p:cNvPr id="37891" name="Rectangle 3"/>
          <p:cNvSpPr>
            <a:spLocks noChangeArrowheads="1"/>
          </p:cNvSpPr>
          <p:nvPr>
            <p:ph type="body" idx="1"/>
          </p:nvPr>
        </p:nvSpPr>
        <p:spPr>
          <a:noFill/>
          <a:ln w="9525"/>
        </p:spPr>
        <p:txBody>
          <a:bodyPr wrap="none" anchor="ctr"/>
          <a:lstStyle/>
          <a:p>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ln/>
        </p:spPr>
      </p:sp>
      <p:sp>
        <p:nvSpPr>
          <p:cNvPr id="38915" name="Rectangle 3"/>
          <p:cNvSpPr>
            <a:spLocks noChangeArrowheads="1"/>
          </p:cNvSpPr>
          <p:nvPr>
            <p:ph type="body" idx="1"/>
          </p:nvPr>
        </p:nvSpPr>
        <p:spPr>
          <a:noFill/>
          <a:ln w="9525"/>
        </p:spPr>
        <p:txBody>
          <a:bodyPr wrap="none" anchor="ctr"/>
          <a:lstStyle/>
          <a:p>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2"/>
          <p:cNvSpPr>
            <a:spLocks noChangeArrowheads="1" noTextEdit="1"/>
          </p:cNvSpPr>
          <p:nvPr>
            <p:ph type="sldImg"/>
          </p:nvPr>
        </p:nvSpPr>
        <p:spPr>
          <a:ln/>
        </p:spPr>
      </p:sp>
      <p:sp>
        <p:nvSpPr>
          <p:cNvPr id="39939" name="Rectangle 3"/>
          <p:cNvSpPr>
            <a:spLocks noChangeArrowheads="1"/>
          </p:cNvSpPr>
          <p:nvPr>
            <p:ph type="body" idx="1"/>
          </p:nvPr>
        </p:nvSpPr>
        <p:spPr>
          <a:noFill/>
          <a:ln w="9525"/>
        </p:spPr>
        <p:txBody>
          <a:bodyPr wrap="none" anchor="ctr"/>
          <a:lstStyle/>
          <a:p>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CaixaDeTexto 3"/>
          <p:cNvSpPr txBox="1">
            <a:spLocks noChangeArrowheads="1"/>
          </p:cNvSpPr>
          <p:nvPr/>
        </p:nvSpPr>
        <p:spPr bwMode="auto">
          <a:xfrm>
            <a:off x="714375" y="4568825"/>
            <a:ext cx="5357813" cy="4064000"/>
          </a:xfrm>
          <a:prstGeom prst="rect">
            <a:avLst/>
          </a:prstGeom>
          <a:noFill/>
          <a:ln w="9525">
            <a:noFill/>
            <a:miter lim="800000"/>
            <a:headEnd/>
            <a:tailEnd/>
          </a:ln>
        </p:spPr>
        <p:txBody>
          <a:bodyPr>
            <a:spAutoFit/>
          </a:bodyPr>
          <a:lstStyle/>
          <a:p>
            <a:pPr algn="ctr" eaLnBrk="0" hangingPunct="0">
              <a:spcBef>
                <a:spcPct val="50000"/>
              </a:spcBef>
            </a:pPr>
            <a:r>
              <a:rPr lang="pt-BR" sz="1200">
                <a:solidFill>
                  <a:schemeClr val="tx1"/>
                </a:solidFill>
              </a:rPr>
              <a:t>Suspensão pagamento encargos aos rentistas (Bonos Global 2012 e 2030) desde novembro/2008</a:t>
            </a:r>
          </a:p>
          <a:p>
            <a:pPr algn="ctr" eaLnBrk="0" hangingPunct="0">
              <a:spcBef>
                <a:spcPct val="50000"/>
              </a:spcBef>
            </a:pPr>
            <a:r>
              <a:rPr lang="pt-BR" sz="1200">
                <a:solidFill>
                  <a:schemeClr val="tx1"/>
                </a:solidFill>
              </a:rPr>
              <a:t> </a:t>
            </a:r>
          </a:p>
          <a:p>
            <a:pPr algn="ctr" eaLnBrk="0" hangingPunct="0">
              <a:spcBef>
                <a:spcPct val="50000"/>
              </a:spcBef>
            </a:pPr>
            <a:r>
              <a:rPr lang="pt-BR" sz="1200">
                <a:solidFill>
                  <a:schemeClr val="tx1"/>
                </a:solidFill>
              </a:rPr>
              <a:t> Proposta soberana de recompra do restante da dívida por no máximo 30% de seu valor nominal</a:t>
            </a:r>
          </a:p>
          <a:p>
            <a:pPr algn="ctr" eaLnBrk="0" hangingPunct="0">
              <a:spcBef>
                <a:spcPct val="50000"/>
              </a:spcBef>
            </a:pPr>
            <a:r>
              <a:rPr lang="pt-BR" sz="1200">
                <a:solidFill>
                  <a:schemeClr val="tx1"/>
                </a:solidFill>
              </a:rPr>
              <a:t> </a:t>
            </a:r>
          </a:p>
          <a:p>
            <a:pPr algn="ctr" eaLnBrk="0" hangingPunct="0">
              <a:spcBef>
                <a:spcPct val="50000"/>
              </a:spcBef>
            </a:pPr>
            <a:r>
              <a:rPr lang="pt-BR" sz="1200">
                <a:solidFill>
                  <a:schemeClr val="tx1"/>
                </a:solidFill>
              </a:rPr>
              <a:t>The Economist (23/04/2009):   </a:t>
            </a:r>
            <a:r>
              <a:rPr lang="pt-BR" sz="1200" i="1">
                <a:solidFill>
                  <a:schemeClr val="tx1"/>
                </a:solidFill>
              </a:rPr>
              <a:t>“Sr. Correa parece ser incorruptível (...) gasto público cresceu 71% em 2008, resultado de investimentos em escolas e hospitais”</a:t>
            </a:r>
          </a:p>
          <a:p>
            <a:pPr algn="ctr" eaLnBrk="0" hangingPunct="0">
              <a:spcBef>
                <a:spcPct val="50000"/>
              </a:spcBef>
            </a:pPr>
            <a:endParaRPr lang="pt-BR" sz="1200" i="1">
              <a:solidFill>
                <a:schemeClr val="tx1"/>
              </a:solidFill>
            </a:endParaRPr>
          </a:p>
          <a:p>
            <a:pPr algn="ctr" eaLnBrk="0" hangingPunct="0">
              <a:spcBef>
                <a:spcPct val="50000"/>
              </a:spcBef>
            </a:pPr>
            <a:r>
              <a:rPr lang="pt-BR" sz="1200" i="1">
                <a:solidFill>
                  <a:schemeClr val="tx1"/>
                </a:solidFill>
              </a:rPr>
              <a:t>ESTA É A PROVA DA VIABILIDADE POLÍTICA DA AUDITORIA DA DÍVIDA </a:t>
            </a:r>
            <a:endParaRPr lang="pt-BR" sz="1200">
              <a:solidFill>
                <a:schemeClr val="tx1"/>
              </a:solidFill>
            </a:endParaRPr>
          </a:p>
          <a:p>
            <a:pPr algn="ctr" eaLnBrk="0" hangingPunct="0">
              <a:spcBef>
                <a:spcPct val="50000"/>
              </a:spcBef>
            </a:pPr>
            <a:endParaRPr lang="pt-BR" sz="1200" i="1">
              <a:solidFill>
                <a:schemeClr val="tx1"/>
              </a:solidFill>
            </a:endParaRPr>
          </a:p>
          <a:p>
            <a:pPr algn="ctr" eaLnBrk="0" hangingPunct="0">
              <a:spcBef>
                <a:spcPct val="50000"/>
              </a:spcBef>
            </a:pPr>
            <a:r>
              <a:rPr lang="pt-BR" sz="1200" i="1">
                <a:solidFill>
                  <a:schemeClr val="tx1"/>
                </a:solidFill>
              </a:rPr>
              <a:t>ENQUANTO ISSO, O GOVERNO BRASILEIRO RECOMPRA TÍTULOS DA DÍVIDA EXTERNA A 130% DO VALOR DE FACE, EM MÉDIA</a:t>
            </a:r>
          </a:p>
          <a:p>
            <a:pPr algn="ctr" eaLnBrk="0" hangingPunct="0">
              <a:spcBef>
                <a:spcPct val="50000"/>
              </a:spcBef>
            </a:pPr>
            <a:endParaRPr lang="pt-BR" sz="1200" i="1">
              <a:solidFill>
                <a:schemeClr val="tx1"/>
              </a:solidFill>
            </a:endParaRPr>
          </a:p>
          <a:p>
            <a:pPr algn="ctr" eaLnBrk="0" hangingPunct="0">
              <a:spcBef>
                <a:spcPct val="50000"/>
              </a:spcBef>
            </a:pPr>
            <a:r>
              <a:rPr lang="pt-BR" sz="1200">
                <a:solidFill>
                  <a:schemeClr val="tx1"/>
                </a:solidFill>
              </a:rPr>
              <a:t> </a:t>
            </a:r>
          </a:p>
          <a:p>
            <a:pPr algn="ctr" eaLnBrk="0" hangingPunct="0">
              <a:spcBef>
                <a:spcPct val="50000"/>
              </a:spcBef>
            </a:pPr>
            <a:endParaRPr lang="pt-B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ço Reservado para Imagem de Slide 1"/>
          <p:cNvSpPr>
            <a:spLocks noGrp="1" noRot="1" noChangeAspect="1" noTextEdit="1"/>
          </p:cNvSpPr>
          <p:nvPr>
            <p:ph type="sldImg"/>
          </p:nvPr>
        </p:nvSpPr>
        <p:spPr>
          <a:ln/>
        </p:spPr>
      </p:sp>
      <p:sp>
        <p:nvSpPr>
          <p:cNvPr id="41987" name="Espaço Reservado para Anotações 2"/>
          <p:cNvSpPr>
            <a:spLocks noGrp="1"/>
          </p:cNvSpPr>
          <p:nvPr>
            <p:ph type="body" idx="1"/>
          </p:nvPr>
        </p:nvSpPr>
        <p:spPr>
          <a:noFill/>
          <a:ln w="9525"/>
        </p:spPr>
        <p:txBody>
          <a:bodyPr/>
          <a:lstStyle/>
          <a:p>
            <a:endParaRPr lang="pt-BR" smtClean="0"/>
          </a:p>
        </p:txBody>
      </p:sp>
      <p:sp>
        <p:nvSpPr>
          <p:cNvPr id="65540" name="Espaço Reservado para Número de Slide 3"/>
          <p:cNvSpPr>
            <a:spLocks noGrp="1"/>
          </p:cNvSpPr>
          <p:nvPr>
            <p:ph type="sldNum" sz="quarter" idx="5"/>
          </p:nvPr>
        </p:nvSpPr>
        <p:spPr>
          <a:ln w="9525"/>
          <a:extLst/>
        </p:spPr>
        <p:txBody>
          <a:bodyPr/>
          <a:lstStyle>
            <a:lvl1pPr algn="ctr" defTabSz="942975" eaLnBrk="0" hangingPunct="0">
              <a:spcBef>
                <a:spcPct val="50000"/>
              </a:spcBef>
              <a:defRPr sz="2400" b="1">
                <a:solidFill>
                  <a:srgbClr val="FF0000"/>
                </a:solidFill>
                <a:latin typeface="Times New Roman" pitchFamily="18" charset="0"/>
              </a:defRPr>
            </a:lvl1pPr>
            <a:lvl2pPr marL="742950" indent="-285750" algn="ctr" defTabSz="942975" eaLnBrk="0" hangingPunct="0">
              <a:spcBef>
                <a:spcPct val="50000"/>
              </a:spcBef>
              <a:defRPr sz="2400" b="1">
                <a:solidFill>
                  <a:srgbClr val="FF0000"/>
                </a:solidFill>
                <a:latin typeface="Times New Roman" pitchFamily="18" charset="0"/>
              </a:defRPr>
            </a:lvl2pPr>
            <a:lvl3pPr marL="1143000" indent="-228600" algn="ctr" defTabSz="942975" eaLnBrk="0" hangingPunct="0">
              <a:spcBef>
                <a:spcPct val="50000"/>
              </a:spcBef>
              <a:defRPr sz="2400" b="1">
                <a:solidFill>
                  <a:srgbClr val="FF0000"/>
                </a:solidFill>
                <a:latin typeface="Times New Roman" pitchFamily="18" charset="0"/>
              </a:defRPr>
            </a:lvl3pPr>
            <a:lvl4pPr marL="1600200" indent="-228600" algn="ctr" defTabSz="942975" eaLnBrk="0" hangingPunct="0">
              <a:spcBef>
                <a:spcPct val="50000"/>
              </a:spcBef>
              <a:defRPr sz="2400" b="1">
                <a:solidFill>
                  <a:srgbClr val="FF0000"/>
                </a:solidFill>
                <a:latin typeface="Times New Roman" pitchFamily="18" charset="0"/>
              </a:defRPr>
            </a:lvl4pPr>
            <a:lvl5pPr marL="2057400" indent="-228600" algn="ctr" defTabSz="942975" eaLnBrk="0" hangingPunct="0">
              <a:spcBef>
                <a:spcPct val="50000"/>
              </a:spcBef>
              <a:defRPr sz="2400" b="1">
                <a:solidFill>
                  <a:srgbClr val="FF0000"/>
                </a:solidFill>
                <a:latin typeface="Times New Roman" pitchFamily="18" charset="0"/>
              </a:defRPr>
            </a:lvl5pPr>
            <a:lvl6pPr marL="2514600" indent="-228600" algn="ctr" defTabSz="942975" eaLnBrk="0" fontAlgn="base" hangingPunct="0">
              <a:spcBef>
                <a:spcPct val="50000"/>
              </a:spcBef>
              <a:spcAft>
                <a:spcPct val="0"/>
              </a:spcAft>
              <a:defRPr sz="2400" b="1">
                <a:solidFill>
                  <a:srgbClr val="FF0000"/>
                </a:solidFill>
                <a:latin typeface="Times New Roman" pitchFamily="18" charset="0"/>
              </a:defRPr>
            </a:lvl6pPr>
            <a:lvl7pPr marL="2971800" indent="-228600" algn="ctr" defTabSz="942975" eaLnBrk="0" fontAlgn="base" hangingPunct="0">
              <a:spcBef>
                <a:spcPct val="50000"/>
              </a:spcBef>
              <a:spcAft>
                <a:spcPct val="0"/>
              </a:spcAft>
              <a:defRPr sz="2400" b="1">
                <a:solidFill>
                  <a:srgbClr val="FF0000"/>
                </a:solidFill>
                <a:latin typeface="Times New Roman" pitchFamily="18" charset="0"/>
              </a:defRPr>
            </a:lvl7pPr>
            <a:lvl8pPr marL="3429000" indent="-228600" algn="ctr" defTabSz="942975" eaLnBrk="0" fontAlgn="base" hangingPunct="0">
              <a:spcBef>
                <a:spcPct val="50000"/>
              </a:spcBef>
              <a:spcAft>
                <a:spcPct val="0"/>
              </a:spcAft>
              <a:defRPr sz="2400" b="1">
                <a:solidFill>
                  <a:srgbClr val="FF0000"/>
                </a:solidFill>
                <a:latin typeface="Times New Roman" pitchFamily="18" charset="0"/>
              </a:defRPr>
            </a:lvl8pPr>
            <a:lvl9pPr marL="3886200" indent="-228600" algn="ctr" defTabSz="942975" eaLnBrk="0" fontAlgn="base" hangingPunct="0">
              <a:spcBef>
                <a:spcPct val="50000"/>
              </a:spcBef>
              <a:spcAft>
                <a:spcPct val="0"/>
              </a:spcAft>
              <a:defRPr sz="2400" b="1">
                <a:solidFill>
                  <a:srgbClr val="FF0000"/>
                </a:solidFill>
                <a:latin typeface="Times New Roman" pitchFamily="18" charset="0"/>
              </a:defRPr>
            </a:lvl9pPr>
          </a:lstStyle>
          <a:p>
            <a:pPr algn="r">
              <a:spcBef>
                <a:spcPct val="0"/>
              </a:spcBef>
              <a:defRPr/>
            </a:pPr>
            <a:fld id="{C0F652D2-4A1C-454B-B171-1DF6F0713D87}" type="slidenum">
              <a:rPr lang="pt-BR" sz="1200" b="0" smtClean="0">
                <a:solidFill>
                  <a:schemeClr val="tx1"/>
                </a:solidFill>
              </a:rPr>
              <a:pPr algn="r">
                <a:spcBef>
                  <a:spcPct val="0"/>
                </a:spcBef>
                <a:defRPr/>
              </a:pPr>
              <a:t>10</a:t>
            </a:fld>
            <a:endParaRPr lang="pt-BR" sz="1200" b="0" smtClean="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invGray">
          <a:xfrm>
            <a:off x="9542463" y="0"/>
            <a:ext cx="363537" cy="685800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lgn="ctr" eaLnBrk="0" hangingPunct="0">
              <a:spcBef>
                <a:spcPct val="50000"/>
              </a:spcBef>
              <a:defRPr/>
            </a:pPr>
            <a:endParaRPr lang="pt-BR">
              <a:cs typeface="+mn-cs"/>
            </a:endParaRPr>
          </a:p>
        </p:txBody>
      </p:sp>
      <p:sp>
        <p:nvSpPr>
          <p:cNvPr id="1027" name="Freeform 8"/>
          <p:cNvSpPr>
            <a:spLocks/>
          </p:cNvSpPr>
          <p:nvPr/>
        </p:nvSpPr>
        <p:spPr bwMode="white">
          <a:xfrm>
            <a:off x="0" y="-20638"/>
            <a:ext cx="9906000" cy="1682751"/>
          </a:xfrm>
          <a:custGeom>
            <a:avLst/>
            <a:gdLst>
              <a:gd name="T0" fmla="*/ 0 w 5760"/>
              <a:gd name="T1" fmla="*/ 2147483647 h 1060"/>
              <a:gd name="T2" fmla="*/ 0 w 5760"/>
              <a:gd name="T3" fmla="*/ 2147483647 h 1060"/>
              <a:gd name="T4" fmla="*/ 2147483647 w 5760"/>
              <a:gd name="T5" fmla="*/ 2147483647 h 1060"/>
              <a:gd name="T6" fmla="*/ 2147483647 w 5760"/>
              <a:gd name="T7" fmla="*/ 0 h 1060"/>
              <a:gd name="T8" fmla="*/ 2147483647 w 5760"/>
              <a:gd name="T9" fmla="*/ 0 h 1060"/>
              <a:gd name="T10" fmla="*/ 2147483647 w 5760"/>
              <a:gd name="T11" fmla="*/ 2147483647 h 1060"/>
              <a:gd name="T12" fmla="*/ 2147483647 w 5760"/>
              <a:gd name="T13" fmla="*/ 2147483647 h 1060"/>
              <a:gd name="T14" fmla="*/ 2147483647 w 5760"/>
              <a:gd name="T15" fmla="*/ 2147483647 h 1060"/>
              <a:gd name="T16" fmla="*/ 2147483647 w 5760"/>
              <a:gd name="T17" fmla="*/ 2147483647 h 1060"/>
              <a:gd name="T18" fmla="*/ 2147483647 w 5760"/>
              <a:gd name="T19" fmla="*/ 2147483647 h 1060"/>
              <a:gd name="T20" fmla="*/ 2147483647 w 5760"/>
              <a:gd name="T21" fmla="*/ 2147483647 h 1060"/>
              <a:gd name="T22" fmla="*/ 2147483647 w 5760"/>
              <a:gd name="T23" fmla="*/ 2147483647 h 1060"/>
              <a:gd name="T24" fmla="*/ 2147483647 w 5760"/>
              <a:gd name="T25" fmla="*/ 2147483647 h 1060"/>
              <a:gd name="T26" fmla="*/ 2147483647 w 5760"/>
              <a:gd name="T27" fmla="*/ 2147483647 h 1060"/>
              <a:gd name="T28" fmla="*/ 2147483647 w 5760"/>
              <a:gd name="T29" fmla="*/ 2147483647 h 1060"/>
              <a:gd name="T30" fmla="*/ 2147483647 w 5760"/>
              <a:gd name="T31" fmla="*/ 2147483647 h 1060"/>
              <a:gd name="T32" fmla="*/ 2147483647 w 5760"/>
              <a:gd name="T33" fmla="*/ 2147483647 h 1060"/>
              <a:gd name="T34" fmla="*/ 2147483647 w 5760"/>
              <a:gd name="T35" fmla="*/ 2147483647 h 1060"/>
              <a:gd name="T36" fmla="*/ 2147483647 w 5760"/>
              <a:gd name="T37" fmla="*/ 2147483647 h 1060"/>
              <a:gd name="T38" fmla="*/ 2147483647 w 5760"/>
              <a:gd name="T39" fmla="*/ 2147483647 h 1060"/>
              <a:gd name="T40" fmla="*/ 2147483647 w 5760"/>
              <a:gd name="T41" fmla="*/ 2147483647 h 1060"/>
              <a:gd name="T42" fmla="*/ 2147483647 w 5760"/>
              <a:gd name="T43" fmla="*/ 2147483647 h 1060"/>
              <a:gd name="T44" fmla="*/ 2147483647 w 5760"/>
              <a:gd name="T45" fmla="*/ 2147483647 h 1060"/>
              <a:gd name="T46" fmla="*/ 2147483647 w 5760"/>
              <a:gd name="T47" fmla="*/ 2147483647 h 1060"/>
              <a:gd name="T48" fmla="*/ 2147483647 w 5760"/>
              <a:gd name="T49" fmla="*/ 2147483647 h 1060"/>
              <a:gd name="T50" fmla="*/ 2147483647 w 5760"/>
              <a:gd name="T51" fmla="*/ 2147483647 h 1060"/>
              <a:gd name="T52" fmla="*/ 2147483647 w 5760"/>
              <a:gd name="T53" fmla="*/ 2147483647 h 1060"/>
              <a:gd name="T54" fmla="*/ 0 w 5760"/>
              <a:gd name="T55" fmla="*/ 2147483647 h 10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endParaRPr lang="es-EC"/>
          </a:p>
        </p:txBody>
      </p:sp>
      <p:sp>
        <p:nvSpPr>
          <p:cNvPr id="1028" name="Freeform 9"/>
          <p:cNvSpPr>
            <a:spLocks/>
          </p:cNvSpPr>
          <p:nvPr/>
        </p:nvSpPr>
        <p:spPr bwMode="white">
          <a:xfrm>
            <a:off x="0" y="-20638"/>
            <a:ext cx="9086850" cy="1068388"/>
          </a:xfrm>
          <a:custGeom>
            <a:avLst/>
            <a:gdLst>
              <a:gd name="T0" fmla="*/ 0 w 5284"/>
              <a:gd name="T1" fmla="*/ 2147483647 h 673"/>
              <a:gd name="T2" fmla="*/ 0 w 5284"/>
              <a:gd name="T3" fmla="*/ 2147483647 h 673"/>
              <a:gd name="T4" fmla="*/ 2147483647 w 5284"/>
              <a:gd name="T5" fmla="*/ 2147483647 h 673"/>
              <a:gd name="T6" fmla="*/ 2147483647 w 5284"/>
              <a:gd name="T7" fmla="*/ 2147483647 h 673"/>
              <a:gd name="T8" fmla="*/ 2147483647 w 5284"/>
              <a:gd name="T9" fmla="*/ 2147483647 h 673"/>
              <a:gd name="T10" fmla="*/ 2147483647 w 5284"/>
              <a:gd name="T11" fmla="*/ 2147483647 h 673"/>
              <a:gd name="T12" fmla="*/ 2147483647 w 5284"/>
              <a:gd name="T13" fmla="*/ 2147483647 h 673"/>
              <a:gd name="T14" fmla="*/ 2147483647 w 5284"/>
              <a:gd name="T15" fmla="*/ 2147483647 h 673"/>
              <a:gd name="T16" fmla="*/ 2147483647 w 5284"/>
              <a:gd name="T17" fmla="*/ 2147483647 h 673"/>
              <a:gd name="T18" fmla="*/ 2147483647 w 5284"/>
              <a:gd name="T19" fmla="*/ 2147483647 h 673"/>
              <a:gd name="T20" fmla="*/ 2147483647 w 5284"/>
              <a:gd name="T21" fmla="*/ 2147483647 h 673"/>
              <a:gd name="T22" fmla="*/ 2147483647 w 5284"/>
              <a:gd name="T23" fmla="*/ 2147483647 h 673"/>
              <a:gd name="T24" fmla="*/ 2147483647 w 5284"/>
              <a:gd name="T25" fmla="*/ 2147483647 h 673"/>
              <a:gd name="T26" fmla="*/ 2147483647 w 5284"/>
              <a:gd name="T27" fmla="*/ 2147483647 h 673"/>
              <a:gd name="T28" fmla="*/ 2147483647 w 5284"/>
              <a:gd name="T29" fmla="*/ 2147483647 h 673"/>
              <a:gd name="T30" fmla="*/ 2147483647 w 5284"/>
              <a:gd name="T31" fmla="*/ 2147483647 h 673"/>
              <a:gd name="T32" fmla="*/ 2147483647 w 5284"/>
              <a:gd name="T33" fmla="*/ 2147483647 h 673"/>
              <a:gd name="T34" fmla="*/ 2147483647 w 5284"/>
              <a:gd name="T35" fmla="*/ 2147483647 h 673"/>
              <a:gd name="T36" fmla="*/ 2147483647 w 5284"/>
              <a:gd name="T37" fmla="*/ 2147483647 h 673"/>
              <a:gd name="T38" fmla="*/ 2147483647 w 5284"/>
              <a:gd name="T39" fmla="*/ 2147483647 h 673"/>
              <a:gd name="T40" fmla="*/ 2147483647 w 5284"/>
              <a:gd name="T41" fmla="*/ 2147483647 h 673"/>
              <a:gd name="T42" fmla="*/ 2147483647 w 5284"/>
              <a:gd name="T43" fmla="*/ 2147483647 h 673"/>
              <a:gd name="T44" fmla="*/ 2147483647 w 5284"/>
              <a:gd name="T45" fmla="*/ 2147483647 h 673"/>
              <a:gd name="T46" fmla="*/ 2147483647 w 5284"/>
              <a:gd name="T47" fmla="*/ 2147483647 h 673"/>
              <a:gd name="T48" fmla="*/ 2147483647 w 5284"/>
              <a:gd name="T49" fmla="*/ 2147483647 h 673"/>
              <a:gd name="T50" fmla="*/ 2147483647 w 5284"/>
              <a:gd name="T51" fmla="*/ 2147483647 h 673"/>
              <a:gd name="T52" fmla="*/ 2147483647 w 5284"/>
              <a:gd name="T53" fmla="*/ 0 h 673"/>
              <a:gd name="T54" fmla="*/ 2147483647 w 5284"/>
              <a:gd name="T55" fmla="*/ 0 h 673"/>
              <a:gd name="T56" fmla="*/ 2147483647 w 5284"/>
              <a:gd name="T57" fmla="*/ 2147483647 h 673"/>
              <a:gd name="T58" fmla="*/ 2147483647 w 5284"/>
              <a:gd name="T59" fmla="*/ 2147483647 h 673"/>
              <a:gd name="T60" fmla="*/ 2147483647 w 5284"/>
              <a:gd name="T61" fmla="*/ 2147483647 h 673"/>
              <a:gd name="T62" fmla="*/ 2147483647 w 5284"/>
              <a:gd name="T63" fmla="*/ 2147483647 h 673"/>
              <a:gd name="T64" fmla="*/ 2147483647 w 5284"/>
              <a:gd name="T65" fmla="*/ 2147483647 h 673"/>
              <a:gd name="T66" fmla="*/ 2147483647 w 5284"/>
              <a:gd name="T67" fmla="*/ 2147483647 h 673"/>
              <a:gd name="T68" fmla="*/ 2147483647 w 5284"/>
              <a:gd name="T69" fmla="*/ 2147483647 h 673"/>
              <a:gd name="T70" fmla="*/ 2147483647 w 5284"/>
              <a:gd name="T71" fmla="*/ 2147483647 h 673"/>
              <a:gd name="T72" fmla="*/ 2147483647 w 5284"/>
              <a:gd name="T73" fmla="*/ 2147483647 h 673"/>
              <a:gd name="T74" fmla="*/ 2147483647 w 5284"/>
              <a:gd name="T75" fmla="*/ 2147483647 h 673"/>
              <a:gd name="T76" fmla="*/ 2147483647 w 5284"/>
              <a:gd name="T77" fmla="*/ 2147483647 h 673"/>
              <a:gd name="T78" fmla="*/ 2147483647 w 5284"/>
              <a:gd name="T79" fmla="*/ 2147483647 h 673"/>
              <a:gd name="T80" fmla="*/ 2147483647 w 5284"/>
              <a:gd name="T81" fmla="*/ 2147483647 h 673"/>
              <a:gd name="T82" fmla="*/ 2147483647 w 5284"/>
              <a:gd name="T83" fmla="*/ 2147483647 h 673"/>
              <a:gd name="T84" fmla="*/ 2147483647 w 5284"/>
              <a:gd name="T85" fmla="*/ 2147483647 h 673"/>
              <a:gd name="T86" fmla="*/ 0 w 5284"/>
              <a:gd name="T87" fmla="*/ 2147483647 h 67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p:spPr>
        <p:txBody>
          <a:bodyPr/>
          <a:lstStyle/>
          <a:p>
            <a:endParaRPr lang="es-EC"/>
          </a:p>
        </p:txBody>
      </p:sp>
      <p:sp>
        <p:nvSpPr>
          <p:cNvPr id="1029" name="Freeform 10"/>
          <p:cNvSpPr>
            <a:spLocks/>
          </p:cNvSpPr>
          <p:nvPr/>
        </p:nvSpPr>
        <p:spPr bwMode="white">
          <a:xfrm>
            <a:off x="0" y="-20638"/>
            <a:ext cx="4959350" cy="454026"/>
          </a:xfrm>
          <a:custGeom>
            <a:avLst/>
            <a:gdLst>
              <a:gd name="T0" fmla="*/ 0 w 2884"/>
              <a:gd name="T1" fmla="*/ 0 h 286"/>
              <a:gd name="T2" fmla="*/ 0 w 2884"/>
              <a:gd name="T3" fmla="*/ 2147483647 h 286"/>
              <a:gd name="T4" fmla="*/ 2147483647 w 2884"/>
              <a:gd name="T5" fmla="*/ 2147483647 h 286"/>
              <a:gd name="T6" fmla="*/ 2147483647 w 2884"/>
              <a:gd name="T7" fmla="*/ 2147483647 h 286"/>
              <a:gd name="T8" fmla="*/ 2147483647 w 2884"/>
              <a:gd name="T9" fmla="*/ 2147483647 h 286"/>
              <a:gd name="T10" fmla="*/ 2147483647 w 2884"/>
              <a:gd name="T11" fmla="*/ 2147483647 h 286"/>
              <a:gd name="T12" fmla="*/ 2147483647 w 2884"/>
              <a:gd name="T13" fmla="*/ 2147483647 h 286"/>
              <a:gd name="T14" fmla="*/ 2147483647 w 2884"/>
              <a:gd name="T15" fmla="*/ 2147483647 h 286"/>
              <a:gd name="T16" fmla="*/ 2147483647 w 2884"/>
              <a:gd name="T17" fmla="*/ 2147483647 h 286"/>
              <a:gd name="T18" fmla="*/ 2147483647 w 2884"/>
              <a:gd name="T19" fmla="*/ 2147483647 h 286"/>
              <a:gd name="T20" fmla="*/ 2147483647 w 2884"/>
              <a:gd name="T21" fmla="*/ 2147483647 h 286"/>
              <a:gd name="T22" fmla="*/ 2147483647 w 2884"/>
              <a:gd name="T23" fmla="*/ 2147483647 h 286"/>
              <a:gd name="T24" fmla="*/ 2147483647 w 2884"/>
              <a:gd name="T25" fmla="*/ 2147483647 h 286"/>
              <a:gd name="T26" fmla="*/ 2147483647 w 2884"/>
              <a:gd name="T27" fmla="*/ 2147483647 h 286"/>
              <a:gd name="T28" fmla="*/ 2147483647 w 2884"/>
              <a:gd name="T29" fmla="*/ 0 h 286"/>
              <a:gd name="T30" fmla="*/ 0 w 2884"/>
              <a:gd name="T31" fmla="*/ 0 h 2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p:spPr>
        <p:txBody>
          <a:bodyPr/>
          <a:lstStyle/>
          <a:p>
            <a:endParaRPr lang="es-EC"/>
          </a:p>
        </p:txBody>
      </p:sp>
      <p:sp>
        <p:nvSpPr>
          <p:cNvPr id="17" name="16 Rectángulo"/>
          <p:cNvSpPr/>
          <p:nvPr userDrawn="1"/>
        </p:nvSpPr>
        <p:spPr bwMode="auto">
          <a:xfrm>
            <a:off x="-15875" y="-65088"/>
            <a:ext cx="10239375" cy="7072313"/>
          </a:xfrm>
          <a:prstGeom prst="rect">
            <a:avLst/>
          </a:prstGeom>
          <a:solidFill>
            <a:schemeClr val="bg2">
              <a:lumMod val="85000"/>
              <a:lumOff val="15000"/>
            </a:schemeClr>
          </a:solidFill>
          <a:ln w="12700" cap="sq" cmpd="sng" algn="ctr">
            <a:solidFill>
              <a:schemeClr val="bg2"/>
            </a:solidFill>
            <a:prstDash val="solid"/>
            <a:round/>
            <a:headEnd type="none" w="med" len="med"/>
            <a:tailEnd type="none" w="med" len="med"/>
          </a:ln>
          <a:effectLst/>
        </p:spPr>
        <p:txBody>
          <a:bodyPr>
            <a:spAutoFit/>
          </a:bodyPr>
          <a:lstStyle/>
          <a:p>
            <a:pPr algn="ctr" eaLnBrk="0" hangingPunct="0">
              <a:spcBef>
                <a:spcPct val="50000"/>
              </a:spcBef>
              <a:defRPr/>
            </a:pPr>
            <a:endParaRPr lang="es-EC">
              <a:cs typeface="+mn-cs"/>
            </a:endParaRPr>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0-#ppt_w/2"/>
                                          </p:val>
                                        </p:tav>
                                        <p:tav tm="100000">
                                          <p:val>
                                            <p:strVal val="#ppt_x"/>
                                          </p:val>
                                        </p:tav>
                                      </p:tavLst>
                                    </p:anim>
                                    <p:anim calcmode="lin" valueType="num">
                                      <p:cBhvr additive="base">
                                        <p:cTn id="8" dur="500" fill="hold"/>
                                        <p:tgtEl>
                                          <p:spTgt spid="3174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174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www.divida-auditoriacidada.org.br/"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www.divida-auditoriacidada.org.br/config/DI2010.jpg/image_view_fullscreen"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2.camara.gov.br/atividade-legislativa/orcamentobrasil/orcamentouniao/estudos/2011/nt10.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jpeg"/><Relationship Id="rId4" Type="http://schemas.openxmlformats.org/officeDocument/2006/relationships/hyperlink" Target="http://www.ipeadata.gov.b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ibge.gov.br/home/presidencia/noticias/noticia_impressao.php?id_noticia=2070"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344488" y="173038"/>
            <a:ext cx="9906000" cy="6740525"/>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endParaRPr lang="pt-BR" sz="3200">
              <a:solidFill>
                <a:srgbClr val="FFFF00"/>
              </a:solidFill>
            </a:endParaRPr>
          </a:p>
          <a:p>
            <a:pPr algn="ctr" eaLnBrk="0" hangingPunct="0">
              <a:spcBef>
                <a:spcPct val="50000"/>
              </a:spcBef>
            </a:pPr>
            <a:endParaRPr lang="pt-BR" sz="4400" i="1">
              <a:solidFill>
                <a:srgbClr val="FFFF00"/>
              </a:solidFill>
            </a:endParaRPr>
          </a:p>
          <a:p>
            <a:pPr algn="ctr" eaLnBrk="0" hangingPunct="0"/>
            <a:endParaRPr lang="pt-BR" sz="3000" b="0" i="1">
              <a:solidFill>
                <a:srgbClr val="FFFF00"/>
              </a:solidFill>
            </a:endParaRPr>
          </a:p>
          <a:p>
            <a:pPr algn="ctr" eaLnBrk="0" hangingPunct="0"/>
            <a:endParaRPr lang="pt-BR" sz="3000" b="0" i="1">
              <a:solidFill>
                <a:srgbClr val="FFFF00"/>
              </a:solidFill>
            </a:endParaRPr>
          </a:p>
          <a:p>
            <a:pPr algn="ctr" eaLnBrk="0" hangingPunct="0"/>
            <a:endParaRPr lang="pt-BR" sz="3000" b="0" i="1">
              <a:solidFill>
                <a:srgbClr val="FFFF00"/>
              </a:solidFill>
            </a:endParaRPr>
          </a:p>
          <a:p>
            <a:pPr algn="ctr" eaLnBrk="0" hangingPunct="0"/>
            <a:endParaRPr lang="pt-BR" sz="3000" b="0" i="1">
              <a:solidFill>
                <a:srgbClr val="FFFF00"/>
              </a:solidFill>
            </a:endParaRPr>
          </a:p>
          <a:p>
            <a:pPr algn="ctr" eaLnBrk="0" hangingPunct="0"/>
            <a:endParaRPr lang="pt-BR" sz="3000" b="0" i="1">
              <a:solidFill>
                <a:srgbClr val="FFFF00"/>
              </a:solidFill>
            </a:endParaRPr>
          </a:p>
          <a:p>
            <a:pPr algn="ctr" eaLnBrk="0" hangingPunct="0"/>
            <a:endParaRPr lang="pt-BR" sz="2700">
              <a:solidFill>
                <a:srgbClr val="FFFF00"/>
              </a:solidFill>
            </a:endParaRPr>
          </a:p>
          <a:p>
            <a:pPr algn="ctr" eaLnBrk="0" hangingPunct="0"/>
            <a:endParaRPr lang="pt-BR" sz="500" i="1">
              <a:solidFill>
                <a:schemeClr val="accent1"/>
              </a:solidFill>
            </a:endParaRPr>
          </a:p>
          <a:p>
            <a:pPr algn="ctr" eaLnBrk="0" hangingPunct="0"/>
            <a:endParaRPr lang="pt-BR" sz="500" i="1">
              <a:solidFill>
                <a:schemeClr val="accent1"/>
              </a:solidFill>
            </a:endParaRPr>
          </a:p>
          <a:p>
            <a:pPr algn="ctr" eaLnBrk="0" hangingPunct="0"/>
            <a:endParaRPr lang="pt-BR" sz="500" b="0" i="1">
              <a:solidFill>
                <a:srgbClr val="FFFFFF"/>
              </a:solidFill>
              <a:latin typeface="Verdana" pitchFamily="34" charset="0"/>
            </a:endParaRPr>
          </a:p>
          <a:p>
            <a:pPr algn="ctr" eaLnBrk="0" hangingPunct="0"/>
            <a:endParaRPr lang="pt-BR" b="0" i="1">
              <a:solidFill>
                <a:srgbClr val="FFFFFF"/>
              </a:solidFill>
              <a:latin typeface="Tahoma" pitchFamily="34" charset="0"/>
              <a:cs typeface="Tahoma" pitchFamily="34" charset="0"/>
            </a:endParaRPr>
          </a:p>
          <a:p>
            <a:pPr algn="ctr" eaLnBrk="0" hangingPunct="0"/>
            <a:endParaRPr lang="pt-BR" b="0" i="1">
              <a:solidFill>
                <a:srgbClr val="FFFFFF"/>
              </a:solidFill>
              <a:latin typeface="Tahoma" pitchFamily="34" charset="0"/>
              <a:cs typeface="Tahoma" pitchFamily="34" charset="0"/>
            </a:endParaRPr>
          </a:p>
          <a:p>
            <a:pPr algn="ctr" eaLnBrk="0" hangingPunct="0"/>
            <a:endParaRPr lang="pt-BR" sz="500" b="0" i="1">
              <a:solidFill>
                <a:srgbClr val="92D050"/>
              </a:solidFill>
              <a:latin typeface="Tahoma" pitchFamily="34" charset="0"/>
              <a:cs typeface="Tahoma" pitchFamily="34" charset="0"/>
            </a:endParaRPr>
          </a:p>
          <a:p>
            <a:pPr algn="ctr" eaLnBrk="0" hangingPunct="0"/>
            <a:endParaRPr lang="pt-BR" sz="500" b="0" i="1">
              <a:solidFill>
                <a:srgbClr val="92D050"/>
              </a:solidFill>
              <a:latin typeface="Tahoma" pitchFamily="34" charset="0"/>
              <a:cs typeface="Tahoma" pitchFamily="34" charset="0"/>
            </a:endParaRPr>
          </a:p>
          <a:p>
            <a:pPr algn="ctr" eaLnBrk="0" hangingPunct="0"/>
            <a:r>
              <a:rPr lang="pt-BR" sz="2800" b="0" i="1">
                <a:solidFill>
                  <a:srgbClr val="92D050"/>
                </a:solidFill>
                <a:latin typeface="Tahoma" pitchFamily="34" charset="0"/>
                <a:cs typeface="Tahoma" pitchFamily="34" charset="0"/>
              </a:rPr>
              <a:t>SINDISPREV/RS</a:t>
            </a:r>
          </a:p>
          <a:p>
            <a:pPr algn="ctr" eaLnBrk="0" hangingPunct="0"/>
            <a:r>
              <a:rPr lang="pt-BR" sz="2800" b="0" i="1">
                <a:solidFill>
                  <a:srgbClr val="92D050"/>
                </a:solidFill>
                <a:latin typeface="Tahoma" pitchFamily="34" charset="0"/>
                <a:cs typeface="Tahoma" pitchFamily="34" charset="0"/>
              </a:rPr>
              <a:t>Fórum Social Mundial</a:t>
            </a:r>
          </a:p>
          <a:p>
            <a:pPr algn="ctr" eaLnBrk="0" hangingPunct="0"/>
            <a:r>
              <a:rPr lang="pt-BR" sz="2800" b="0" i="1">
                <a:solidFill>
                  <a:srgbClr val="92D050"/>
                </a:solidFill>
                <a:latin typeface="Tahoma" pitchFamily="34" charset="0"/>
                <a:cs typeface="Tahoma" pitchFamily="34" charset="0"/>
              </a:rPr>
              <a:t>Porto Alegre, 26 de janeiro de 2012</a:t>
            </a:r>
          </a:p>
        </p:txBody>
      </p:sp>
      <p:pic>
        <p:nvPicPr>
          <p:cNvPr id="2" name="Picture 3"/>
          <p:cNvPicPr>
            <a:picLocks noChangeAspect="1" noChangeArrowheads="1"/>
          </p:cNvPicPr>
          <p:nvPr/>
        </p:nvPicPr>
        <p:blipFill>
          <a:blip r:embed="rId3"/>
          <a:srcRect/>
          <a:stretch>
            <a:fillRect/>
          </a:stretch>
        </p:blipFill>
        <p:spPr bwMode="auto">
          <a:xfrm>
            <a:off x="344488" y="836613"/>
            <a:ext cx="3287712" cy="3511550"/>
          </a:xfrm>
          <a:prstGeom prst="rect">
            <a:avLst/>
          </a:prstGeom>
          <a:noFill/>
          <a:ln w="12700" cap="sq" algn="ctr">
            <a:noFill/>
            <a:miter lim="800000"/>
            <a:headEnd/>
            <a:tailEnd/>
          </a:ln>
        </p:spPr>
      </p:pic>
      <p:sp>
        <p:nvSpPr>
          <p:cNvPr id="2052" name="CaixaDeTexto 3"/>
          <p:cNvSpPr txBox="1">
            <a:spLocks noChangeArrowheads="1"/>
          </p:cNvSpPr>
          <p:nvPr/>
        </p:nvSpPr>
        <p:spPr bwMode="auto">
          <a:xfrm>
            <a:off x="3873500" y="1789113"/>
            <a:ext cx="6032500" cy="1754187"/>
          </a:xfrm>
          <a:prstGeom prst="rect">
            <a:avLst/>
          </a:prstGeom>
          <a:noFill/>
          <a:ln w="9525">
            <a:noFill/>
            <a:miter lim="800000"/>
            <a:headEnd/>
            <a:tailEnd/>
          </a:ln>
        </p:spPr>
        <p:txBody>
          <a:bodyPr>
            <a:spAutoFit/>
          </a:bodyPr>
          <a:lstStyle/>
          <a:p>
            <a:pPr algn="ctr">
              <a:spcBef>
                <a:spcPts val="600"/>
              </a:spcBef>
            </a:pPr>
            <a:r>
              <a:rPr lang="pt-BR" sz="3600">
                <a:solidFill>
                  <a:srgbClr val="FFFF00"/>
                </a:solidFill>
                <a:latin typeface="Tahoma" pitchFamily="34" charset="0"/>
                <a:cs typeface="Tahoma" pitchFamily="34" charset="0"/>
              </a:rPr>
              <a:t>A DÍVIDA PÚBLICA E A PRIVATIZAÇÃO DA SAÚDE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iterate type="lt">
                                    <p:tmPct val="100000"/>
                                  </p:iterate>
                                  <p:childTnLst>
                                    <p:set>
                                      <p:cBhvr>
                                        <p:cTn id="6" dur="1" fill="hold">
                                          <p:stCondLst>
                                            <p:cond delay="0"/>
                                          </p:stCondLst>
                                        </p:cTn>
                                        <p:tgtEl>
                                          <p:spTgt spid="2051"/>
                                        </p:tgtEl>
                                        <p:attrNameLst>
                                          <p:attrName>style.visibility</p:attrName>
                                        </p:attrNameLst>
                                      </p:cBhvr>
                                      <p:to>
                                        <p:strVal val="visible"/>
                                      </p:to>
                                    </p:set>
                                    <p:animEffect transition="in" filter="dissolve">
                                      <p:cBhvr>
                                        <p:cTn id="7" dur="75"/>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026"/>
          <p:cNvSpPr txBox="1">
            <a:spLocks noChangeArrowheads="1"/>
          </p:cNvSpPr>
          <p:nvPr/>
        </p:nvSpPr>
        <p:spPr bwMode="auto">
          <a:xfrm>
            <a:off x="330200" y="292100"/>
            <a:ext cx="9575800" cy="585788"/>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pt-BR" sz="3200">
                <a:solidFill>
                  <a:srgbClr val="92D050"/>
                </a:solidFill>
                <a:latin typeface="Tahoma" pitchFamily="34" charset="0"/>
                <a:cs typeface="Tahoma" pitchFamily="34" charset="0"/>
              </a:rPr>
              <a:t>Emenda Constitucional nº 29/2000</a:t>
            </a:r>
          </a:p>
        </p:txBody>
      </p:sp>
      <p:sp>
        <p:nvSpPr>
          <p:cNvPr id="11267" name="Text Box 1027"/>
          <p:cNvSpPr txBox="1">
            <a:spLocks noChangeArrowheads="1"/>
          </p:cNvSpPr>
          <p:nvPr/>
        </p:nvSpPr>
        <p:spPr bwMode="auto">
          <a:xfrm>
            <a:off x="330200" y="1673225"/>
            <a:ext cx="9575800" cy="4754563"/>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pt-BR" b="0">
                <a:solidFill>
                  <a:srgbClr val="FFFFFF"/>
                </a:solidFill>
                <a:latin typeface="Tahoma" pitchFamily="34" charset="0"/>
                <a:cs typeface="Tahoma" pitchFamily="34" charset="0"/>
              </a:rPr>
              <a:t> Os recursos mínimos aplicados nas ações e serviços públicos de saúde serão equivalentes:</a:t>
            </a:r>
          </a:p>
          <a:p>
            <a:pPr algn="ctr" eaLnBrk="0" hangingPunct="0">
              <a:spcBef>
                <a:spcPct val="50000"/>
              </a:spcBef>
            </a:pPr>
            <a:endParaRPr lang="pt-BR" b="0">
              <a:solidFill>
                <a:srgbClr val="FFFFFF"/>
              </a:solidFill>
              <a:latin typeface="Tahoma" pitchFamily="34" charset="0"/>
              <a:cs typeface="Tahoma" pitchFamily="34" charset="0"/>
            </a:endParaRPr>
          </a:p>
          <a:p>
            <a:pPr algn="ctr" eaLnBrk="0" hangingPunct="0">
              <a:spcBef>
                <a:spcPts val="3000"/>
              </a:spcBef>
            </a:pPr>
            <a:r>
              <a:rPr lang="pt-BR" b="0">
                <a:solidFill>
                  <a:srgbClr val="FFFFFF"/>
                </a:solidFill>
                <a:latin typeface="Tahoma" pitchFamily="34" charset="0"/>
                <a:cs typeface="Tahoma" pitchFamily="34" charset="0"/>
              </a:rPr>
              <a:t>I - no caso da União: o valor apurado no ano anterior, corrigido pela variação nominal do Produto Interno Bruto - PIB</a:t>
            </a:r>
          </a:p>
          <a:p>
            <a:pPr algn="ctr" eaLnBrk="0" hangingPunct="0">
              <a:spcBef>
                <a:spcPts val="3000"/>
              </a:spcBef>
            </a:pPr>
            <a:r>
              <a:rPr lang="pt-BR" b="0">
                <a:solidFill>
                  <a:srgbClr val="FFFFFF"/>
                </a:solidFill>
                <a:latin typeface="Tahoma" pitchFamily="34" charset="0"/>
                <a:cs typeface="Tahoma" pitchFamily="34" charset="0"/>
              </a:rPr>
              <a:t>II - no caso dos Estados e do Distrito Federal, 12% da arrecadação (inclusive as transferências constitucionais)</a:t>
            </a:r>
          </a:p>
          <a:p>
            <a:pPr algn="ctr" eaLnBrk="0" hangingPunct="0">
              <a:spcBef>
                <a:spcPts val="3000"/>
              </a:spcBef>
            </a:pPr>
            <a:r>
              <a:rPr lang="pt-BR" b="0">
                <a:solidFill>
                  <a:srgbClr val="FFFFFF"/>
                </a:solidFill>
                <a:latin typeface="Tahoma" pitchFamily="34" charset="0"/>
                <a:cs typeface="Tahoma" pitchFamily="34" charset="0"/>
              </a:rPr>
              <a:t>III - no caso dos Municípios e do Distrito Federal, 15% da arrecadação (inclusive as transferências constitucionais)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026"/>
          <p:cNvSpPr txBox="1">
            <a:spLocks noChangeArrowheads="1"/>
          </p:cNvSpPr>
          <p:nvPr/>
        </p:nvSpPr>
        <p:spPr bwMode="auto">
          <a:xfrm>
            <a:off x="330200" y="292100"/>
            <a:ext cx="9575800" cy="1077913"/>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pt-BR" sz="3200">
                <a:solidFill>
                  <a:srgbClr val="92D050"/>
                </a:solidFill>
                <a:latin typeface="Tahoma" pitchFamily="34" charset="0"/>
                <a:cs typeface="Tahoma" pitchFamily="34" charset="0"/>
              </a:rPr>
              <a:t>Regulamentação da Emenda Constitucional nº 29/2000 – PLP 306/2008</a:t>
            </a:r>
          </a:p>
        </p:txBody>
      </p:sp>
      <p:sp>
        <p:nvSpPr>
          <p:cNvPr id="12291" name="Text Box 1027"/>
          <p:cNvSpPr txBox="1">
            <a:spLocks noChangeArrowheads="1"/>
          </p:cNvSpPr>
          <p:nvPr/>
        </p:nvSpPr>
        <p:spPr bwMode="auto">
          <a:xfrm>
            <a:off x="330200" y="1844675"/>
            <a:ext cx="9575800" cy="4970463"/>
          </a:xfrm>
          <a:prstGeom prst="rect">
            <a:avLst/>
          </a:prstGeom>
          <a:noFill/>
          <a:ln w="12700" cap="sq">
            <a:noFill/>
            <a:miter lim="800000"/>
            <a:headEnd type="none" w="sm" len="sm"/>
            <a:tailEnd type="none" w="sm" len="sm"/>
          </a:ln>
        </p:spPr>
        <p:txBody>
          <a:bodyPr>
            <a:spAutoFit/>
          </a:bodyPr>
          <a:lstStyle/>
          <a:p>
            <a:pPr marL="342900" indent="-342900" algn="just" eaLnBrk="0" hangingPunct="0">
              <a:spcBef>
                <a:spcPts val="3000"/>
              </a:spcBef>
              <a:buFont typeface="Arial" charset="0"/>
              <a:buChar char="•"/>
            </a:pPr>
            <a:r>
              <a:rPr lang="pt-BR" sz="2200" b="0">
                <a:solidFill>
                  <a:srgbClr val="FFFFFF"/>
                </a:solidFill>
                <a:latin typeface="Tahoma" pitchFamily="34" charset="0"/>
                <a:cs typeface="Tahoma" pitchFamily="34" charset="0"/>
              </a:rPr>
              <a:t>2008: Aprovado no Senado e na Comissão de Seguridade Social da Câmara, prevendo que a União deveria aplicar na saúde 10% das receitas correntes brutas, o que implicaria em um aumento de cerca de R$ 40 bilhões anuais para a saúde;</a:t>
            </a:r>
          </a:p>
          <a:p>
            <a:pPr marL="342900" indent="-342900" algn="just" eaLnBrk="0" hangingPunct="0">
              <a:spcBef>
                <a:spcPts val="3000"/>
              </a:spcBef>
              <a:buFont typeface="Arial" charset="0"/>
              <a:buChar char="•"/>
            </a:pPr>
            <a:r>
              <a:rPr lang="pt-BR" sz="2200" b="0">
                <a:solidFill>
                  <a:srgbClr val="FFFFFF"/>
                </a:solidFill>
                <a:latin typeface="Tahoma" pitchFamily="34" charset="0"/>
                <a:cs typeface="Tahoma" pitchFamily="34" charset="0"/>
              </a:rPr>
              <a:t>Quando a proposta chegou ao Plenário da Câmara, a base do governo rejeitou esta proposta e manteve a regra atual (valor apurado no ano anterior, corrigido pela variação nominal do Produto Interno Bruto – PIB)</a:t>
            </a:r>
          </a:p>
          <a:p>
            <a:pPr marL="342900" indent="-342900" algn="just" eaLnBrk="0" hangingPunct="0">
              <a:spcBef>
                <a:spcPts val="3000"/>
              </a:spcBef>
              <a:buFont typeface="Arial" charset="0"/>
              <a:buChar char="•"/>
            </a:pPr>
            <a:r>
              <a:rPr lang="pt-BR" sz="2200" b="0">
                <a:solidFill>
                  <a:srgbClr val="FFFFFF"/>
                </a:solidFill>
                <a:latin typeface="Tahoma" pitchFamily="34" charset="0"/>
                <a:cs typeface="Tahoma" pitchFamily="34" charset="0"/>
              </a:rPr>
              <a:t>Qualquer aumento nos recursos da saúde ficou condicionado à criação de uma nova CPMF (“CSS”)</a:t>
            </a:r>
          </a:p>
          <a:p>
            <a:pPr marL="342900" indent="-342900" algn="just" eaLnBrk="0" hangingPunct="0">
              <a:spcBef>
                <a:spcPts val="3000"/>
              </a:spcBef>
              <a:buFont typeface="Arial" charset="0"/>
              <a:buChar char="•"/>
            </a:pPr>
            <a:r>
              <a:rPr lang="pt-BR" sz="2200" b="0">
                <a:solidFill>
                  <a:srgbClr val="FFFFFF"/>
                </a:solidFill>
                <a:latin typeface="Tahoma" pitchFamily="34" charset="0"/>
                <a:cs typeface="Tahoma" pitchFamily="34" charset="0"/>
              </a:rPr>
              <a:t>Em setembro de 2011, a CSS foi rejeitada e o PLP retornou ao Senado, que aceitou a proposta rebaixada da Câmara.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26"/>
          <p:cNvSpPr txBox="1">
            <a:spLocks noChangeArrowheads="1"/>
          </p:cNvSpPr>
          <p:nvPr/>
        </p:nvSpPr>
        <p:spPr bwMode="auto">
          <a:xfrm>
            <a:off x="330200" y="292100"/>
            <a:ext cx="9575800" cy="1077913"/>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pt-BR" sz="3200">
                <a:solidFill>
                  <a:srgbClr val="92D050"/>
                </a:solidFill>
                <a:latin typeface="Tahoma" pitchFamily="34" charset="0"/>
                <a:cs typeface="Tahoma" pitchFamily="34" charset="0"/>
              </a:rPr>
              <a:t>Regulamentação da Emenda Constitucional nº 29/2000 – PLP 306/2008</a:t>
            </a:r>
          </a:p>
        </p:txBody>
      </p:sp>
      <p:sp>
        <p:nvSpPr>
          <p:cNvPr id="13315" name="Text Box 1027"/>
          <p:cNvSpPr txBox="1">
            <a:spLocks noChangeArrowheads="1"/>
          </p:cNvSpPr>
          <p:nvPr/>
        </p:nvSpPr>
        <p:spPr bwMode="auto">
          <a:xfrm>
            <a:off x="330200" y="1844675"/>
            <a:ext cx="9575800" cy="4924425"/>
          </a:xfrm>
          <a:prstGeom prst="rect">
            <a:avLst/>
          </a:prstGeom>
          <a:noFill/>
          <a:ln w="12700" cap="sq">
            <a:noFill/>
            <a:miter lim="800000"/>
            <a:headEnd type="none" w="sm" len="sm"/>
            <a:tailEnd type="none" w="sm" len="sm"/>
          </a:ln>
        </p:spPr>
        <p:txBody>
          <a:bodyPr>
            <a:spAutoFit/>
          </a:bodyPr>
          <a:lstStyle/>
          <a:p>
            <a:pPr algn="just" eaLnBrk="0" hangingPunct="0">
              <a:spcBef>
                <a:spcPts val="3000"/>
              </a:spcBef>
            </a:pPr>
            <a:r>
              <a:rPr lang="pt-BR" sz="2200" b="0">
                <a:solidFill>
                  <a:srgbClr val="FFFFFF"/>
                </a:solidFill>
                <a:latin typeface="Tahoma" pitchFamily="34" charset="0"/>
                <a:cs typeface="Tahoma" pitchFamily="34" charset="0"/>
              </a:rPr>
              <a:t>Prevê o cumprimento, pelos entes federados, dos mínimos constitucionais, sem inclusão de despesas estranhas à área da saúde, como saneamento, previdência dos servidores, limpeza urbana, etc.</a:t>
            </a:r>
          </a:p>
          <a:p>
            <a:pPr algn="just" eaLnBrk="0" hangingPunct="0">
              <a:spcBef>
                <a:spcPts val="3000"/>
              </a:spcBef>
            </a:pPr>
            <a:r>
              <a:rPr lang="pt-BR" sz="2200" b="0" u="sng">
                <a:solidFill>
                  <a:srgbClr val="FFFFFF"/>
                </a:solidFill>
                <a:latin typeface="Tahoma" pitchFamily="34" charset="0"/>
                <a:cs typeface="Tahoma" pitchFamily="34" charset="0"/>
              </a:rPr>
              <a:t>PORÉM, NÃO PREVÊ PUNIÇÃO PARA QUEM NÃO CUMPRIR A LEI</a:t>
            </a:r>
            <a:r>
              <a:rPr lang="pt-BR" sz="2200" b="0">
                <a:solidFill>
                  <a:srgbClr val="FFFFFF"/>
                </a:solidFill>
                <a:latin typeface="Tahoma" pitchFamily="34" charset="0"/>
                <a:cs typeface="Tahoma" pitchFamily="34" charset="0"/>
              </a:rPr>
              <a:t>: </a:t>
            </a:r>
          </a:p>
          <a:p>
            <a:pPr algn="just" eaLnBrk="0" hangingPunct="0">
              <a:spcBef>
                <a:spcPts val="3000"/>
              </a:spcBef>
            </a:pPr>
            <a:r>
              <a:rPr lang="pt-BR" sz="2200" b="0">
                <a:solidFill>
                  <a:srgbClr val="FFFFFF"/>
                </a:solidFill>
                <a:latin typeface="Tahoma" pitchFamily="34" charset="0"/>
                <a:cs typeface="Tahoma" pitchFamily="34" charset="0"/>
              </a:rPr>
              <a:t>Jornal O Globo, 17/1/2012: “</a:t>
            </a:r>
            <a:r>
              <a:rPr lang="pt-BR" sz="2200" b="0" i="1">
                <a:solidFill>
                  <a:srgbClr val="FFFFFF"/>
                </a:solidFill>
                <a:latin typeface="Tahoma" pitchFamily="34" charset="0"/>
                <a:cs typeface="Tahoma" pitchFamily="34" charset="0"/>
              </a:rPr>
              <a:t>O secretário de Saúde do Rio Grande do Sul, Ciro Simoni, admitiu nesta terça-feira que, a partir das novas regras estabelecidas com a regulamentação da Emenda 29, o estado não terá condições este ano de destinar 12% de sua receita para o setor. (...) Vai ser uma progressão gradual, não vamos passar de 6% para 12% em um ano - disse o secretário de Saúde (...) Para este ano, já considerando as novas regras, o Rio Grande do Sul prevê empenhar efetivamente R$ 1,5 bilhão, o que deverá elevar o percentual aplicado em Saúde para 7,5%.“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026"/>
          <p:cNvSpPr txBox="1">
            <a:spLocks noChangeArrowheads="1"/>
          </p:cNvSpPr>
          <p:nvPr/>
        </p:nvSpPr>
        <p:spPr bwMode="auto">
          <a:xfrm>
            <a:off x="330200" y="292100"/>
            <a:ext cx="9575800" cy="523875"/>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pt-BR" sz="2800">
                <a:solidFill>
                  <a:srgbClr val="92D050"/>
                </a:solidFill>
                <a:latin typeface="Tahoma" pitchFamily="34" charset="0"/>
                <a:cs typeface="Tahoma" pitchFamily="34" charset="0"/>
              </a:rPr>
              <a:t>Vetos de Dilma à Lei Complementar 141/2012</a:t>
            </a:r>
          </a:p>
        </p:txBody>
      </p:sp>
      <p:sp>
        <p:nvSpPr>
          <p:cNvPr id="14339" name="Text Box 1027"/>
          <p:cNvSpPr txBox="1">
            <a:spLocks noChangeArrowheads="1"/>
          </p:cNvSpPr>
          <p:nvPr/>
        </p:nvSpPr>
        <p:spPr bwMode="auto">
          <a:xfrm>
            <a:off x="352425" y="1557338"/>
            <a:ext cx="9575800" cy="4862512"/>
          </a:xfrm>
          <a:prstGeom prst="rect">
            <a:avLst/>
          </a:prstGeom>
          <a:noFill/>
          <a:ln w="12700" cap="sq">
            <a:noFill/>
            <a:miter lim="800000"/>
            <a:headEnd type="none" w="sm" len="sm"/>
            <a:tailEnd type="none" w="sm" len="sm"/>
          </a:ln>
        </p:spPr>
        <p:txBody>
          <a:bodyPr>
            <a:spAutoFit/>
          </a:bodyPr>
          <a:lstStyle/>
          <a:p>
            <a:pPr algn="just" eaLnBrk="0" hangingPunct="0">
              <a:spcBef>
                <a:spcPts val="3000"/>
              </a:spcBef>
            </a:pPr>
            <a:r>
              <a:rPr lang="pt-BR" sz="2000" b="0">
                <a:solidFill>
                  <a:srgbClr val="FFFFFF"/>
                </a:solidFill>
                <a:latin typeface="Tahoma" pitchFamily="34" charset="0"/>
                <a:cs typeface="Tahoma" pitchFamily="34" charset="0"/>
              </a:rPr>
              <a:t>Veto ao Art. 5º, §1º - caso haja uma revisão para cima dos dados do PIB – como já ocorreu diversas vezes – o governo se desobriga de complementar os recursos da saúde.</a:t>
            </a:r>
          </a:p>
          <a:p>
            <a:pPr algn="just" eaLnBrk="0" hangingPunct="0">
              <a:spcBef>
                <a:spcPts val="3000"/>
              </a:spcBef>
            </a:pPr>
            <a:r>
              <a:rPr lang="pt-BR" sz="2000" b="0">
                <a:solidFill>
                  <a:srgbClr val="FFFFFF"/>
                </a:solidFill>
                <a:latin typeface="Tahoma" pitchFamily="34" charset="0"/>
                <a:cs typeface="Tahoma" pitchFamily="34" charset="0"/>
              </a:rPr>
              <a:t>Veto ao Art 24, §4º II - permite que sejam contabilizadas – para fins de apuração do mínimo de gastos com a saúde – o pagamento de empréstimos feitos para o setor. Na prática, isto significa a redução dos recursos da saúde.</a:t>
            </a:r>
          </a:p>
          <a:p>
            <a:pPr algn="just" eaLnBrk="0" hangingPunct="0">
              <a:spcBef>
                <a:spcPts val="3000"/>
              </a:spcBef>
            </a:pPr>
            <a:r>
              <a:rPr lang="pt-BR" sz="2000" b="0">
                <a:solidFill>
                  <a:srgbClr val="FFFFFF"/>
                </a:solidFill>
                <a:latin typeface="Tahoma" pitchFamily="34" charset="0"/>
                <a:cs typeface="Tahoma" pitchFamily="34" charset="0"/>
              </a:rPr>
              <a:t>Veto a vários trechos dos artigos 13 e 16: permitem que os governos federal, estaduais e municipais se desobriguem de manter em contas separadas os recursos da saúde, e de destinar e esta área social os rendimentos financeiros de tais contas, que serão destinados ao pagamento da dívida pública. Além do mais, os vetos também autorizam os entes federados atrasarem os repasses aos fundos de saúde, mesmo que o dinheiro já tenha sido arrecadado. Ou seja: mais uma porta aberta para se fazer superávit primário com os recursos da saúde.</a:t>
            </a:r>
            <a:endParaRPr lang="pt-BR" sz="2000" b="0" i="1">
              <a:solidFill>
                <a:srgbClr val="FFFFFF"/>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026"/>
          <p:cNvSpPr txBox="1">
            <a:spLocks noChangeArrowheads="1"/>
          </p:cNvSpPr>
          <p:nvPr/>
        </p:nvSpPr>
        <p:spPr bwMode="auto">
          <a:xfrm>
            <a:off x="330200" y="292100"/>
            <a:ext cx="9575800" cy="523875"/>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pt-BR" sz="2800">
                <a:solidFill>
                  <a:srgbClr val="92D050"/>
                </a:solidFill>
                <a:latin typeface="Tahoma" pitchFamily="34" charset="0"/>
                <a:cs typeface="Tahoma" pitchFamily="34" charset="0"/>
              </a:rPr>
              <a:t>Vetos de Dilma à Lei Complementar 141/2012</a:t>
            </a:r>
          </a:p>
        </p:txBody>
      </p:sp>
      <p:sp>
        <p:nvSpPr>
          <p:cNvPr id="15363" name="Text Box 1027"/>
          <p:cNvSpPr txBox="1">
            <a:spLocks noChangeArrowheads="1"/>
          </p:cNvSpPr>
          <p:nvPr/>
        </p:nvSpPr>
        <p:spPr bwMode="auto">
          <a:xfrm>
            <a:off x="352425" y="1557338"/>
            <a:ext cx="9575800" cy="5278437"/>
          </a:xfrm>
          <a:prstGeom prst="rect">
            <a:avLst/>
          </a:prstGeom>
          <a:noFill/>
          <a:ln w="12700" cap="sq">
            <a:noFill/>
            <a:miter lim="800000"/>
            <a:headEnd type="none" w="sm" len="sm"/>
            <a:tailEnd type="none" w="sm" len="sm"/>
          </a:ln>
        </p:spPr>
        <p:txBody>
          <a:bodyPr>
            <a:spAutoFit/>
          </a:bodyPr>
          <a:lstStyle/>
          <a:p>
            <a:pPr algn="just" eaLnBrk="0" hangingPunct="0">
              <a:spcBef>
                <a:spcPts val="3000"/>
              </a:spcBef>
            </a:pPr>
            <a:r>
              <a:rPr lang="pt-BR" b="0">
                <a:solidFill>
                  <a:srgbClr val="FFFFFF"/>
                </a:solidFill>
                <a:latin typeface="Tahoma" pitchFamily="34" charset="0"/>
                <a:cs typeface="Tahoma" pitchFamily="34" charset="0"/>
              </a:rPr>
              <a:t>Veto ao artigo 15: permite que Estados e Municípios não direcionem à saúde os recursos provenientes de taxas, tarifas ou multas arrecadados por entidades próprias da área da saúde. E mesmo que tais recursos sejam destinados à saúde, eles serão contabilizados na apuração dos recursos mínimos, permitindo a redução de igual montante de outras fontes de recursos da saúde.</a:t>
            </a:r>
          </a:p>
          <a:p>
            <a:pPr algn="just" eaLnBrk="0" hangingPunct="0">
              <a:spcBef>
                <a:spcPts val="3000"/>
              </a:spcBef>
            </a:pPr>
            <a:r>
              <a:rPr lang="pt-BR" b="0">
                <a:solidFill>
                  <a:srgbClr val="FFFFFF"/>
                </a:solidFill>
                <a:latin typeface="Tahoma" pitchFamily="34" charset="0"/>
                <a:cs typeface="Tahoma" pitchFamily="34" charset="0"/>
              </a:rPr>
              <a:t>Importante relembrar que as recentes Medidas Provisórias 435/2008 e 450/2008 permitiram que recursos legalmente vinculados a áreas sociais fossem destinados ao pagamento da dívida, assim como já foram R$ 20 bilhões dos royalties do Petróleo (que deveriam ir para Meio Ambiente, Ciência e Tecnologia, etc), ou R$ 5 bilhões do FUNDAF, que deveriam ser destinados ao fortalecimento da administração tributária.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026"/>
          <p:cNvSpPr txBox="1">
            <a:spLocks noChangeArrowheads="1"/>
          </p:cNvSpPr>
          <p:nvPr/>
        </p:nvSpPr>
        <p:spPr bwMode="auto">
          <a:xfrm>
            <a:off x="330200" y="2636838"/>
            <a:ext cx="9575800" cy="1077912"/>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pt-BR" sz="3200">
                <a:solidFill>
                  <a:srgbClr val="92D050"/>
                </a:solidFill>
                <a:latin typeface="Tahoma" pitchFamily="34" charset="0"/>
                <a:cs typeface="Tahoma" pitchFamily="34" charset="0"/>
              </a:rPr>
              <a:t>DIANTE DA INSUFICIÊNCIA DE RECURSOS PARA A SAÚDE, QUAL A ALTERNATIVA?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026"/>
          <p:cNvSpPr txBox="1">
            <a:spLocks noChangeArrowheads="1"/>
          </p:cNvSpPr>
          <p:nvPr/>
        </p:nvSpPr>
        <p:spPr bwMode="auto">
          <a:xfrm>
            <a:off x="330200" y="0"/>
            <a:ext cx="9575800" cy="1077913"/>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pt-BR" sz="3200">
                <a:solidFill>
                  <a:srgbClr val="92D050"/>
                </a:solidFill>
                <a:latin typeface="Tahoma" pitchFamily="34" charset="0"/>
                <a:cs typeface="Tahoma" pitchFamily="34" charset="0"/>
              </a:rPr>
              <a:t>DÍVIDA: impede a vida digna e o atendimento aos direitos humanos</a:t>
            </a:r>
          </a:p>
        </p:txBody>
      </p:sp>
      <p:sp>
        <p:nvSpPr>
          <p:cNvPr id="17411" name="Text Box 1027"/>
          <p:cNvSpPr txBox="1">
            <a:spLocks noChangeArrowheads="1"/>
          </p:cNvSpPr>
          <p:nvPr/>
        </p:nvSpPr>
        <p:spPr bwMode="auto">
          <a:xfrm>
            <a:off x="330200" y="1673225"/>
            <a:ext cx="9575800" cy="4783138"/>
          </a:xfrm>
          <a:prstGeom prst="rect">
            <a:avLst/>
          </a:prstGeom>
          <a:noFill/>
          <a:ln w="12700" cap="sq">
            <a:noFill/>
            <a:miter lim="800000"/>
            <a:headEnd type="none" w="sm" len="sm"/>
            <a:tailEnd type="none" w="sm" len="sm"/>
          </a:ln>
        </p:spPr>
        <p:txBody>
          <a:bodyPr>
            <a:spAutoFit/>
          </a:bodyPr>
          <a:lstStyle/>
          <a:p>
            <a:pPr algn="ctr" eaLnBrk="0" hangingPunct="0">
              <a:spcBef>
                <a:spcPct val="50000"/>
              </a:spcBef>
            </a:pPr>
            <a:r>
              <a:rPr lang="pt-BR" b="0">
                <a:solidFill>
                  <a:srgbClr val="FFFFFF"/>
                </a:solidFill>
                <a:latin typeface="Tahoma" pitchFamily="34" charset="0"/>
                <a:cs typeface="Tahoma" pitchFamily="34" charset="0"/>
              </a:rPr>
              <a:t> De onde veio toda essa dívida pública? </a:t>
            </a:r>
          </a:p>
          <a:p>
            <a:pPr algn="ctr" eaLnBrk="0" hangingPunct="0">
              <a:spcBef>
                <a:spcPct val="50000"/>
              </a:spcBef>
            </a:pPr>
            <a:r>
              <a:rPr lang="pt-BR" b="0">
                <a:solidFill>
                  <a:srgbClr val="FFFFFF"/>
                </a:solidFill>
                <a:latin typeface="Tahoma" pitchFamily="34" charset="0"/>
                <a:cs typeface="Tahoma" pitchFamily="34" charset="0"/>
              </a:rPr>
              <a:t> Quanto tomamos emprestado e quanto já pagamos? </a:t>
            </a:r>
          </a:p>
          <a:p>
            <a:pPr algn="ctr" eaLnBrk="0" hangingPunct="0">
              <a:spcBef>
                <a:spcPct val="50000"/>
              </a:spcBef>
            </a:pPr>
            <a:r>
              <a:rPr lang="pt-BR" b="0">
                <a:solidFill>
                  <a:srgbClr val="FFFFFF"/>
                </a:solidFill>
                <a:latin typeface="Tahoma" pitchFamily="34" charset="0"/>
                <a:cs typeface="Tahoma" pitchFamily="34" charset="0"/>
              </a:rPr>
              <a:t> O que realmente devemos? </a:t>
            </a:r>
          </a:p>
          <a:p>
            <a:pPr algn="ctr" eaLnBrk="0" hangingPunct="0">
              <a:spcBef>
                <a:spcPct val="50000"/>
              </a:spcBef>
            </a:pPr>
            <a:r>
              <a:rPr lang="pt-BR" b="0">
                <a:solidFill>
                  <a:srgbClr val="FFFFFF"/>
                </a:solidFill>
                <a:latin typeface="Tahoma" pitchFamily="34" charset="0"/>
                <a:cs typeface="Tahoma" pitchFamily="34" charset="0"/>
              </a:rPr>
              <a:t> Quem contraiu tantos empréstimos? </a:t>
            </a:r>
          </a:p>
          <a:p>
            <a:pPr algn="ctr" eaLnBrk="0" hangingPunct="0">
              <a:spcBef>
                <a:spcPct val="50000"/>
              </a:spcBef>
            </a:pPr>
            <a:r>
              <a:rPr lang="pt-BR" b="0">
                <a:solidFill>
                  <a:srgbClr val="FFFFFF"/>
                </a:solidFill>
                <a:latin typeface="Tahoma" pitchFamily="34" charset="0"/>
                <a:cs typeface="Tahoma" pitchFamily="34" charset="0"/>
              </a:rPr>
              <a:t> Onde foram aplicados os recursos? </a:t>
            </a:r>
          </a:p>
          <a:p>
            <a:pPr algn="ctr" eaLnBrk="0" hangingPunct="0">
              <a:spcBef>
                <a:spcPct val="50000"/>
              </a:spcBef>
            </a:pPr>
            <a:r>
              <a:rPr lang="pt-BR" b="0">
                <a:solidFill>
                  <a:srgbClr val="FFFFFF"/>
                </a:solidFill>
                <a:latin typeface="Tahoma" pitchFamily="34" charset="0"/>
                <a:cs typeface="Tahoma" pitchFamily="34" charset="0"/>
              </a:rPr>
              <a:t> Quem se beneficiou desse endividamento? </a:t>
            </a:r>
          </a:p>
          <a:p>
            <a:pPr algn="ctr" eaLnBrk="0" hangingPunct="0">
              <a:spcBef>
                <a:spcPct val="50000"/>
              </a:spcBef>
            </a:pPr>
            <a:r>
              <a:rPr lang="pt-BR" b="0">
                <a:solidFill>
                  <a:srgbClr val="FFFFFF"/>
                </a:solidFill>
                <a:latin typeface="Tahoma" pitchFamily="34" charset="0"/>
                <a:cs typeface="Tahoma" pitchFamily="34" charset="0"/>
              </a:rPr>
              <a:t> Qual a responsabilidade dos credores e organismos internacionais nesse processo? </a:t>
            </a:r>
          </a:p>
          <a:p>
            <a:pPr algn="ctr" eaLnBrk="0" hangingPunct="0">
              <a:spcBef>
                <a:spcPct val="70000"/>
              </a:spcBef>
            </a:pPr>
            <a:r>
              <a:rPr lang="pt-BR">
                <a:solidFill>
                  <a:srgbClr val="92D050"/>
                </a:solidFill>
                <a:latin typeface="Tahoma" pitchFamily="34" charset="0"/>
                <a:cs typeface="Tahoma" pitchFamily="34" charset="0"/>
              </a:rPr>
              <a:t>Somente a </a:t>
            </a:r>
            <a:r>
              <a:rPr lang="pt-BR" u="sng">
                <a:solidFill>
                  <a:srgbClr val="92D050"/>
                </a:solidFill>
                <a:latin typeface="Tahoma" pitchFamily="34" charset="0"/>
                <a:cs typeface="Tahoma" pitchFamily="34" charset="0"/>
              </a:rPr>
              <a:t>AUDITORIA</a:t>
            </a:r>
            <a:r>
              <a:rPr lang="pt-BR">
                <a:solidFill>
                  <a:srgbClr val="92D050"/>
                </a:solidFill>
                <a:latin typeface="Tahoma" pitchFamily="34" charset="0"/>
                <a:cs typeface="Tahoma" pitchFamily="34" charset="0"/>
              </a:rPr>
              <a:t> responderá essas questões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495300" y="0"/>
            <a:ext cx="9163050" cy="1295400"/>
          </a:xfrm>
          <a:prstGeom prst="rect">
            <a:avLst/>
          </a:prstGeom>
          <a:noFill/>
          <a:ln w="9525">
            <a:noFill/>
            <a:round/>
            <a:headEnd/>
            <a:tailEnd/>
          </a:ln>
        </p:spPr>
        <p:txBody>
          <a:bodyPr lIns="90000" tIns="46800" rIns="90000" bIns="46800" anchor="ctr"/>
          <a:lstStyle/>
          <a:p>
            <a:pPr algn="ctr" eaLnBrk="0" hangingPunct="0">
              <a:spcBef>
                <a:spcPct val="50000"/>
              </a:spcBef>
              <a:buClr>
                <a:srgbClr val="FF9900"/>
              </a:buClr>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600">
                <a:solidFill>
                  <a:srgbClr val="92D050"/>
                </a:solidFill>
                <a:latin typeface="Tahoma" pitchFamily="34" charset="0"/>
                <a:cs typeface="Tahoma" pitchFamily="34" charset="0"/>
              </a:rPr>
              <a:t>AUDITORIA DA DÍVIDA</a:t>
            </a:r>
          </a:p>
        </p:txBody>
      </p:sp>
      <p:sp>
        <p:nvSpPr>
          <p:cNvPr id="18435" name="Rectangle 2"/>
          <p:cNvSpPr>
            <a:spLocks noChangeArrowheads="1"/>
          </p:cNvSpPr>
          <p:nvPr/>
        </p:nvSpPr>
        <p:spPr bwMode="auto">
          <a:xfrm>
            <a:off x="381000" y="1143000"/>
            <a:ext cx="9525000" cy="4572000"/>
          </a:xfrm>
          <a:prstGeom prst="rect">
            <a:avLst/>
          </a:prstGeom>
          <a:noFill/>
          <a:ln w="9525">
            <a:noFill/>
            <a:round/>
            <a:headEnd/>
            <a:tailEnd/>
          </a:ln>
        </p:spPr>
        <p:txBody>
          <a:bodyPr lIns="90000" tIns="46800" rIns="90000" bIns="46800"/>
          <a:lstStyle/>
          <a:p>
            <a:pPr marL="338138" indent="-338138" algn="ctr" eaLnBrk="0" hangingPunct="0">
              <a:lnSpc>
                <a:spcPct val="80000"/>
              </a:lnSpc>
              <a:spcBef>
                <a:spcPts val="25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en-GB" sz="1000">
              <a:solidFill>
                <a:srgbClr val="FFFF00"/>
              </a:solidFill>
            </a:endParaRPr>
          </a:p>
          <a:p>
            <a:pPr marL="338138" indent="-338138" algn="just" eaLnBrk="0" hangingPunct="0">
              <a:lnSpc>
                <a:spcPct val="80000"/>
              </a:lnSpc>
              <a:spcBef>
                <a:spcPts val="8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GB">
                <a:solidFill>
                  <a:srgbClr val="92D050"/>
                </a:solidFill>
                <a:latin typeface="Tahoma" pitchFamily="34" charset="0"/>
                <a:cs typeface="Tahoma" pitchFamily="34" charset="0"/>
              </a:rPr>
              <a:t> </a:t>
            </a:r>
            <a:r>
              <a:rPr lang="en-GB">
                <a:solidFill>
                  <a:srgbClr val="FFFFFF"/>
                </a:solidFill>
                <a:latin typeface="Tahoma" pitchFamily="34" charset="0"/>
                <a:cs typeface="Tahoma" pitchFamily="34" charset="0"/>
              </a:rPr>
              <a:t>Prevista na Constituição Federal de 1988</a:t>
            </a:r>
          </a:p>
          <a:p>
            <a:pPr marL="338138" indent="-338138" algn="just" eaLnBrk="0" hangingPunct="0">
              <a:lnSpc>
                <a:spcPct val="80000"/>
              </a:lnSpc>
              <a:spcBef>
                <a:spcPts val="375"/>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en-GB">
              <a:solidFill>
                <a:srgbClr val="FFFFFF"/>
              </a:solidFill>
              <a:latin typeface="Tahoma" pitchFamily="34" charset="0"/>
              <a:cs typeface="Tahoma" pitchFamily="34" charset="0"/>
            </a:endParaRPr>
          </a:p>
          <a:p>
            <a:pPr marL="338138" indent="-338138" algn="just" eaLnBrk="0" hangingPunct="0">
              <a:lnSpc>
                <a:spcPct val="80000"/>
              </a:lnSpc>
              <a:spcBef>
                <a:spcPts val="8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GB">
                <a:solidFill>
                  <a:srgbClr val="FFFFFF"/>
                </a:solidFill>
                <a:latin typeface="Tahoma" pitchFamily="34" charset="0"/>
                <a:cs typeface="Tahoma" pitchFamily="34" charset="0"/>
              </a:rPr>
              <a:t> Plebiscito popular ano 2000: mais de seis milhões de votos</a:t>
            </a:r>
          </a:p>
          <a:p>
            <a:pPr marL="338138" indent="-338138" algn="ctr" eaLnBrk="0" hangingPunct="0">
              <a:lnSpc>
                <a:spcPct val="110000"/>
              </a:lnSpc>
              <a:spcBef>
                <a:spcPts val="2250"/>
              </a:spcBef>
              <a:buClr>
                <a:srgbClr val="FF9900"/>
              </a:buCl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en-GB" sz="800">
              <a:solidFill>
                <a:srgbClr val="92D050"/>
              </a:solidFill>
              <a:latin typeface="Tahoma" pitchFamily="34" charset="0"/>
              <a:cs typeface="Tahoma" pitchFamily="34" charset="0"/>
            </a:endParaRPr>
          </a:p>
          <a:p>
            <a:pPr marL="338138" indent="-338138" algn="ctr" eaLnBrk="0" hangingPunct="0">
              <a:lnSpc>
                <a:spcPct val="110000"/>
              </a:lnSpc>
              <a:spcBef>
                <a:spcPts val="2250"/>
              </a:spcBef>
              <a:buClr>
                <a:srgbClr val="FF9900"/>
              </a:buCl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GB" sz="3200">
                <a:solidFill>
                  <a:srgbClr val="92D050"/>
                </a:solidFill>
                <a:latin typeface="Tahoma" pitchFamily="34" charset="0"/>
                <a:cs typeface="Tahoma" pitchFamily="34" charset="0"/>
              </a:rPr>
              <a:t>AUDITORIA CIDADÃ DA DÍVIDA</a:t>
            </a:r>
          </a:p>
          <a:p>
            <a:pPr marL="338138" indent="-338138" algn="ctr" eaLnBrk="0" hangingPunct="0">
              <a:lnSpc>
                <a:spcPct val="110000"/>
              </a:lnSpc>
              <a:spcBef>
                <a:spcPts val="225"/>
              </a:spcBef>
              <a:buClr>
                <a:srgbClr val="FF9900"/>
              </a:buClr>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GB" sz="3200">
                <a:solidFill>
                  <a:srgbClr val="92D050"/>
                </a:solidFill>
                <a:latin typeface="Tahoma" pitchFamily="34" charset="0"/>
                <a:cs typeface="Tahoma" pitchFamily="34" charset="0"/>
                <a:hlinkClick r:id="rId3"/>
              </a:rPr>
              <a:t>www.divida-auditoriacidada.org.br</a:t>
            </a:r>
            <a:endParaRPr lang="en-GB" sz="3200">
              <a:solidFill>
                <a:srgbClr val="92D050"/>
              </a:solidFill>
              <a:latin typeface="Tahoma" pitchFamily="34" charset="0"/>
              <a:cs typeface="Tahoma" pitchFamily="34" charset="0"/>
            </a:endParaRPr>
          </a:p>
          <a:p>
            <a:pPr marL="338138" indent="-338138" algn="ctr" eaLnBrk="0" hangingPunct="0">
              <a:spcBef>
                <a:spcPct val="500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endParaRPr lang="en-GB" sz="900">
              <a:solidFill>
                <a:srgbClr val="92D050"/>
              </a:solidFill>
              <a:latin typeface="Tahoma" pitchFamily="34" charset="0"/>
              <a:cs typeface="Tahoma" pitchFamily="34" charset="0"/>
            </a:endParaRPr>
          </a:p>
          <a:p>
            <a:pPr marL="338138" indent="-338138" algn="ctr" eaLnBrk="0" hangingPunct="0">
              <a:spcBef>
                <a:spcPct val="500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GB" sz="3200">
                <a:solidFill>
                  <a:srgbClr val="92D050"/>
                </a:solidFill>
                <a:latin typeface="Tahoma" pitchFamily="34" charset="0"/>
                <a:cs typeface="Tahoma" pitchFamily="34" charset="0"/>
              </a:rPr>
              <a:t>CPI da Dívida Pública</a:t>
            </a:r>
          </a:p>
          <a:p>
            <a:pPr marL="338138" indent="-338138" algn="ctr" eaLnBrk="0" hangingPunct="0">
              <a:spcBef>
                <a:spcPct val="50000"/>
              </a:spcBef>
              <a:tabLst>
                <a:tab pos="338138" algn="l"/>
                <a:tab pos="785813" algn="l"/>
                <a:tab pos="1235075" algn="l"/>
                <a:tab pos="1684338" algn="l"/>
                <a:tab pos="2133600" algn="l"/>
                <a:tab pos="2582863" algn="l"/>
                <a:tab pos="3032125" algn="l"/>
                <a:tab pos="3481388" algn="l"/>
                <a:tab pos="3930650" algn="l"/>
                <a:tab pos="4379913" algn="l"/>
                <a:tab pos="4829175" algn="l"/>
                <a:tab pos="5278438" algn="l"/>
                <a:tab pos="5727700" algn="l"/>
                <a:tab pos="6176963" algn="l"/>
                <a:tab pos="6626225" algn="l"/>
                <a:tab pos="7075488" algn="l"/>
                <a:tab pos="7524750" algn="l"/>
                <a:tab pos="7974013" algn="l"/>
                <a:tab pos="8423275" algn="l"/>
                <a:tab pos="8872538" algn="l"/>
                <a:tab pos="9321800" algn="l"/>
              </a:tabLst>
            </a:pPr>
            <a:r>
              <a:rPr lang="en-GB" b="0">
                <a:solidFill>
                  <a:srgbClr val="FFFFFF"/>
                </a:solidFill>
                <a:latin typeface="Tahoma" pitchFamily="34" charset="0"/>
                <a:cs typeface="Tahoma" pitchFamily="34" charset="0"/>
              </a:rPr>
              <a:t>Passo importante, mas ainda não significa o cumprimento da Constituição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027"/>
          <p:cNvSpPr txBox="1">
            <a:spLocks noChangeArrowheads="1"/>
          </p:cNvSpPr>
          <p:nvPr/>
        </p:nvSpPr>
        <p:spPr bwMode="auto">
          <a:xfrm>
            <a:off x="166688" y="214313"/>
            <a:ext cx="9575800" cy="6570662"/>
          </a:xfrm>
          <a:prstGeom prst="rect">
            <a:avLst/>
          </a:prstGeom>
          <a:noFill/>
          <a:ln w="12700" cap="sq">
            <a:noFill/>
            <a:miter lim="800000"/>
            <a:headEnd type="none" w="sm" len="sm"/>
            <a:tailEnd type="none" w="sm" len="sm"/>
          </a:ln>
        </p:spPr>
        <p:txBody>
          <a:bodyPr>
            <a:spAutoFit/>
          </a:bodyPr>
          <a:lstStyle/>
          <a:p>
            <a:pPr algn="ctr" eaLnBrk="0" hangingPunct="0">
              <a:spcBef>
                <a:spcPts val="1200"/>
              </a:spcBef>
            </a:pPr>
            <a:r>
              <a:rPr lang="pt-BR" sz="2800">
                <a:solidFill>
                  <a:srgbClr val="92D050"/>
                </a:solidFill>
                <a:latin typeface="Tahoma" pitchFamily="34" charset="0"/>
                <a:cs typeface="Tahoma" pitchFamily="34" charset="0"/>
              </a:rPr>
              <a:t>EQUADOR – Lição de Soberania</a:t>
            </a:r>
          </a:p>
          <a:p>
            <a:pPr algn="ctr" eaLnBrk="0" hangingPunct="0">
              <a:spcBef>
                <a:spcPts val="1200"/>
              </a:spcBef>
            </a:pPr>
            <a:endParaRPr lang="pt-BR" sz="500">
              <a:solidFill>
                <a:srgbClr val="92D050"/>
              </a:solidFill>
              <a:latin typeface="Tahoma" pitchFamily="34" charset="0"/>
              <a:cs typeface="Tahoma" pitchFamily="34" charset="0"/>
            </a:endParaRPr>
          </a:p>
          <a:p>
            <a:pPr algn="ctr" eaLnBrk="0" hangingPunct="0">
              <a:spcBef>
                <a:spcPts val="1200"/>
              </a:spcBef>
            </a:pPr>
            <a:r>
              <a:rPr lang="pt-BR" sz="2800">
                <a:solidFill>
                  <a:srgbClr val="92D050"/>
                </a:solidFill>
                <a:latin typeface="Tahoma" pitchFamily="34" charset="0"/>
                <a:cs typeface="Tahoma" pitchFamily="34" charset="0"/>
              </a:rPr>
              <a:t>Comissão de Auditoria Oficial criada por Decreto</a:t>
            </a:r>
          </a:p>
          <a:p>
            <a:pPr algn="just" eaLnBrk="0" hangingPunct="0">
              <a:lnSpc>
                <a:spcPct val="150000"/>
              </a:lnSpc>
              <a:spcBef>
                <a:spcPts val="1200"/>
              </a:spcBef>
              <a:buFont typeface="Wingdings" pitchFamily="2" charset="2"/>
              <a:buChar char="Ø"/>
            </a:pPr>
            <a:r>
              <a:rPr lang="pt-BR" sz="2800">
                <a:solidFill>
                  <a:srgbClr val="92D050"/>
                </a:solidFill>
                <a:latin typeface="Tahoma" pitchFamily="34" charset="0"/>
                <a:cs typeface="Tahoma" pitchFamily="34" charset="0"/>
              </a:rPr>
              <a:t> 2009: </a:t>
            </a:r>
            <a:r>
              <a:rPr lang="pt-BR" b="0">
                <a:solidFill>
                  <a:srgbClr val="FFFFFF"/>
                </a:solidFill>
                <a:latin typeface="Tahoma" pitchFamily="34" charset="0"/>
                <a:cs typeface="Tahoma" pitchFamily="34" charset="0"/>
              </a:rPr>
              <a:t>Proposta Soberana de reconhecimento de no máximo 30% da dívida externa representada pelos Bônus 2012 e 2030</a:t>
            </a:r>
          </a:p>
          <a:p>
            <a:pPr algn="just" eaLnBrk="0" hangingPunct="0">
              <a:lnSpc>
                <a:spcPct val="150000"/>
              </a:lnSpc>
              <a:spcBef>
                <a:spcPts val="1200"/>
              </a:spcBef>
              <a:buFont typeface="Wingdings" pitchFamily="2" charset="2"/>
              <a:buChar char="Ø"/>
            </a:pPr>
            <a:r>
              <a:rPr lang="pt-BR" b="0">
                <a:solidFill>
                  <a:srgbClr val="92D050"/>
                </a:solidFill>
                <a:latin typeface="Tahoma" pitchFamily="34" charset="0"/>
                <a:cs typeface="Tahoma" pitchFamily="34" charset="0"/>
              </a:rPr>
              <a:t>  </a:t>
            </a:r>
            <a:r>
              <a:rPr lang="pt-BR" b="0">
                <a:solidFill>
                  <a:srgbClr val="FFFFFF"/>
                </a:solidFill>
                <a:latin typeface="Tahoma" pitchFamily="34" charset="0"/>
                <a:cs typeface="Tahoma" pitchFamily="34" charset="0"/>
              </a:rPr>
              <a:t>95 % dos detentores aceitaram a proposta equatoriana, o que significou anulação de 70% dessa dívida com os bancos privados internacionais</a:t>
            </a:r>
          </a:p>
          <a:p>
            <a:pPr algn="just" eaLnBrk="0" hangingPunct="0">
              <a:lnSpc>
                <a:spcPct val="150000"/>
              </a:lnSpc>
              <a:spcBef>
                <a:spcPts val="1200"/>
              </a:spcBef>
              <a:buFont typeface="Wingdings" pitchFamily="2" charset="2"/>
              <a:buChar char="Ø"/>
            </a:pPr>
            <a:r>
              <a:rPr lang="pt-BR" b="0">
                <a:solidFill>
                  <a:srgbClr val="92D050"/>
                </a:solidFill>
                <a:latin typeface="Tahoma" pitchFamily="34" charset="0"/>
                <a:cs typeface="Tahoma" pitchFamily="34" charset="0"/>
              </a:rPr>
              <a:t> </a:t>
            </a:r>
            <a:r>
              <a:rPr lang="pt-BR" b="0">
                <a:solidFill>
                  <a:srgbClr val="FFFFFF"/>
                </a:solidFill>
                <a:latin typeface="Tahoma" pitchFamily="34" charset="0"/>
                <a:cs typeface="Tahoma" pitchFamily="34" charset="0"/>
              </a:rPr>
              <a:t>Economia de US$ 7,7 bilhões nos próximos 20 anos</a:t>
            </a:r>
          </a:p>
          <a:p>
            <a:pPr algn="just" eaLnBrk="0" hangingPunct="0">
              <a:lnSpc>
                <a:spcPct val="150000"/>
              </a:lnSpc>
              <a:spcBef>
                <a:spcPts val="1200"/>
              </a:spcBef>
              <a:buFont typeface="Wingdings" pitchFamily="2" charset="2"/>
              <a:buChar char="Ø"/>
            </a:pPr>
            <a:r>
              <a:rPr lang="pt-BR" b="0">
                <a:solidFill>
                  <a:srgbClr val="92D050"/>
                </a:solidFill>
                <a:latin typeface="Tahoma" pitchFamily="34" charset="0"/>
                <a:cs typeface="Tahoma" pitchFamily="34" charset="0"/>
              </a:rPr>
              <a:t> </a:t>
            </a:r>
            <a:r>
              <a:rPr lang="pt-BR" b="0">
                <a:solidFill>
                  <a:srgbClr val="FFFFFF"/>
                </a:solidFill>
                <a:latin typeface="Tahoma" pitchFamily="34" charset="0"/>
                <a:cs typeface="Tahoma" pitchFamily="34" charset="0"/>
              </a:rPr>
              <a:t>Aumento gastos sociais, principalmente Saúde e Educação</a:t>
            </a:r>
          </a:p>
          <a:p>
            <a:pPr algn="ctr" eaLnBrk="0" hangingPunct="0">
              <a:spcBef>
                <a:spcPct val="50000"/>
              </a:spcBef>
            </a:pPr>
            <a:endParaRPr lang="pt-BR" sz="2800">
              <a:solidFill>
                <a:srgbClr val="92D05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93675" y="357188"/>
            <a:ext cx="9440863" cy="5913437"/>
          </a:xfrm>
          <a:prstGeom prst="rect">
            <a:avLst/>
          </a:prstGeom>
          <a:noFill/>
          <a:ln w="9525">
            <a:noFill/>
            <a:round/>
            <a:headEnd/>
            <a:tailEnd/>
          </a:ln>
        </p:spPr>
        <p:txBody>
          <a:bodyPr lIns="90000" tIns="46800" rIns="90000" bIns="46800">
            <a:spAutoFit/>
          </a:bodyPr>
          <a:lstStyle/>
          <a:p>
            <a:pPr algn="ctr" defTabSz="449263" eaLnBrk="0" hangingPunct="0">
              <a:spcBef>
                <a:spcPts val="2500"/>
              </a:spcBef>
              <a:spcAft>
                <a:spcPts val="600"/>
              </a:spcAft>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a:solidFill>
                  <a:srgbClr val="92D050"/>
                </a:solidFill>
                <a:latin typeface="Tahoma" pitchFamily="34" charset="0"/>
                <a:cs typeface="Tahoma" pitchFamily="34" charset="0"/>
              </a:rPr>
              <a:t>CPI DA DÍVIDA – CÂMARA DOS DEPUTADOS</a:t>
            </a:r>
          </a:p>
          <a:p>
            <a:pPr algn="just" defTabSz="449263" eaLnBrk="0" hangingPunct="0">
              <a:lnSpc>
                <a:spcPts val="3000"/>
              </a:lnSpc>
              <a:spcBef>
                <a:spcPts val="2500"/>
              </a:spcBef>
              <a:spcAft>
                <a:spcPts val="600"/>
              </a:spcAft>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a:solidFill>
                  <a:srgbClr val="92D050"/>
                </a:solidFill>
                <a:latin typeface="Tahoma" pitchFamily="34" charset="0"/>
                <a:cs typeface="Tahoma" pitchFamily="34" charset="0"/>
              </a:rPr>
              <a:t> </a:t>
            </a:r>
            <a:r>
              <a:rPr lang="pt-BR" b="0">
                <a:solidFill>
                  <a:srgbClr val="FFFFFF"/>
                </a:solidFill>
                <a:latin typeface="Tahoma" pitchFamily="34" charset="0"/>
                <a:cs typeface="Tahoma" pitchFamily="34" charset="0"/>
              </a:rPr>
              <a:t>Criada em Dez/2008 e Instalada em Ago/2009, por iniciativa do Dep. Ivan Valente (PSOL/SP)</a:t>
            </a:r>
          </a:p>
          <a:p>
            <a:pPr algn="just" defTabSz="449263" eaLnBrk="0" hangingPunct="0">
              <a:lnSpc>
                <a:spcPts val="3000"/>
              </a:lnSpc>
              <a:spcBef>
                <a:spcPts val="2500"/>
              </a:spcBef>
              <a:spcAft>
                <a:spcPts val="600"/>
              </a:spcAft>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b="0">
                <a:solidFill>
                  <a:srgbClr val="FFFFFF"/>
                </a:solidFill>
                <a:latin typeface="Tahoma" pitchFamily="34" charset="0"/>
                <a:cs typeface="Tahoma" pitchFamily="34" charset="0"/>
              </a:rPr>
              <a:t> Concluída em 11 de maio de 2010 </a:t>
            </a:r>
          </a:p>
          <a:p>
            <a:pPr algn="just" defTabSz="449263" eaLnBrk="0" hangingPunct="0">
              <a:lnSpc>
                <a:spcPts val="3000"/>
              </a:lnSpc>
              <a:spcBef>
                <a:spcPts val="2500"/>
              </a:spcBef>
              <a:spcAft>
                <a:spcPts val="600"/>
              </a:spcAft>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b="0">
                <a:solidFill>
                  <a:srgbClr val="FFFFFF"/>
                </a:solidFill>
                <a:latin typeface="Tahoma" pitchFamily="34" charset="0"/>
                <a:cs typeface="Tahoma" pitchFamily="34" charset="0"/>
              </a:rPr>
              <a:t> Identificação de graves indícios de ilegalidade da dívida pública</a:t>
            </a:r>
          </a:p>
          <a:p>
            <a:pPr algn="just" defTabSz="449263" eaLnBrk="0" hangingPunct="0">
              <a:lnSpc>
                <a:spcPts val="3000"/>
              </a:lnSpc>
              <a:spcBef>
                <a:spcPts val="2500"/>
              </a:spcBef>
              <a:spcAft>
                <a:spcPts val="600"/>
              </a:spcAft>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b="0">
                <a:solidFill>
                  <a:srgbClr val="FFFFFF"/>
                </a:solidFill>
                <a:latin typeface="Tahoma" pitchFamily="34" charset="0"/>
                <a:cs typeface="Tahoma" pitchFamily="34" charset="0"/>
              </a:rPr>
              <a:t> Momento atual: investigações do Ministério Público</a:t>
            </a:r>
          </a:p>
          <a:p>
            <a:pPr algn="ctr" defTabSz="449263" eaLnBrk="0" hangingPunct="0">
              <a:spcBef>
                <a:spcPts val="2500"/>
              </a:spcBef>
              <a:spcAft>
                <a:spcPts val="600"/>
              </a:spcAft>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a:solidFill>
                  <a:srgbClr val="92D050"/>
                </a:solidFill>
                <a:latin typeface="Tahoma" pitchFamily="34" charset="0"/>
                <a:cs typeface="Tahoma" pitchFamily="34" charset="0"/>
              </a:rPr>
              <a:t>NECESSIDADE DE PARTICIPAÇÃO DA SOCIEDADE CIVIL PARA EXIGIR A COMPLETA INVESTIGAÇÃO DA DÍVIDA PÚBLICA E A AUDITORIA PREVISTA NA CONSTITUIÇÃO FEDERAL </a:t>
            </a:r>
            <a:endParaRPr lang="es-EC">
              <a:solidFill>
                <a:srgbClr val="92D050"/>
              </a:solidFill>
              <a:latin typeface="Tahoma" pitchFamily="34" charset="0"/>
              <a:cs typeface="Tahoma"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aixaDeTexto 5"/>
          <p:cNvSpPr txBox="1">
            <a:spLocks noChangeArrowheads="1"/>
          </p:cNvSpPr>
          <p:nvPr/>
        </p:nvSpPr>
        <p:spPr bwMode="auto">
          <a:xfrm>
            <a:off x="200025" y="3357563"/>
            <a:ext cx="8929688" cy="400050"/>
          </a:xfrm>
          <a:prstGeom prst="rect">
            <a:avLst/>
          </a:prstGeom>
          <a:noFill/>
          <a:ln w="9525">
            <a:noFill/>
            <a:miter lim="800000"/>
            <a:headEnd/>
            <a:tailEnd/>
          </a:ln>
        </p:spPr>
        <p:txBody>
          <a:bodyPr>
            <a:spAutoFit/>
          </a:bodyPr>
          <a:lstStyle/>
          <a:p>
            <a:pPr eaLnBrk="0" hangingPunct="0">
              <a:spcBef>
                <a:spcPct val="50000"/>
              </a:spcBef>
            </a:pPr>
            <a:r>
              <a:rPr lang="pt-BR" sz="2000">
                <a:solidFill>
                  <a:srgbClr val="FFFFFF"/>
                </a:solidFill>
                <a:latin typeface="Tahoma" pitchFamily="34" charset="0"/>
                <a:cs typeface="Tahoma" pitchFamily="34" charset="0"/>
              </a:rPr>
              <a:t>             Grécia                            Irlanda	                      França</a:t>
            </a:r>
          </a:p>
        </p:txBody>
      </p:sp>
      <p:sp>
        <p:nvSpPr>
          <p:cNvPr id="3075" name="CaixaDeTexto 7"/>
          <p:cNvSpPr txBox="1">
            <a:spLocks noChangeArrowheads="1"/>
          </p:cNvSpPr>
          <p:nvPr/>
        </p:nvSpPr>
        <p:spPr bwMode="auto">
          <a:xfrm>
            <a:off x="344488" y="6165850"/>
            <a:ext cx="8929687" cy="400050"/>
          </a:xfrm>
          <a:prstGeom prst="rect">
            <a:avLst/>
          </a:prstGeom>
          <a:noFill/>
          <a:ln w="9525">
            <a:noFill/>
            <a:miter lim="800000"/>
            <a:headEnd/>
            <a:tailEnd/>
          </a:ln>
        </p:spPr>
        <p:txBody>
          <a:bodyPr>
            <a:spAutoFit/>
          </a:bodyPr>
          <a:lstStyle/>
          <a:p>
            <a:pPr eaLnBrk="0" hangingPunct="0">
              <a:spcBef>
                <a:spcPct val="50000"/>
              </a:spcBef>
            </a:pPr>
            <a:r>
              <a:rPr lang="pt-BR" sz="2000">
                <a:solidFill>
                  <a:srgbClr val="FFFFFF"/>
                </a:solidFill>
                <a:latin typeface="Tahoma" pitchFamily="34" charset="0"/>
                <a:cs typeface="Tahoma" pitchFamily="34" charset="0"/>
              </a:rPr>
              <a:t>          Portugal                          Inglaterra	                   Espanha</a:t>
            </a:r>
          </a:p>
        </p:txBody>
      </p:sp>
      <p:sp>
        <p:nvSpPr>
          <p:cNvPr id="3076" name="CaixaDeTexto 12"/>
          <p:cNvSpPr txBox="1">
            <a:spLocks noChangeArrowheads="1"/>
          </p:cNvSpPr>
          <p:nvPr/>
        </p:nvSpPr>
        <p:spPr bwMode="auto">
          <a:xfrm>
            <a:off x="0" y="188913"/>
            <a:ext cx="9906000" cy="1020762"/>
          </a:xfrm>
          <a:prstGeom prst="rect">
            <a:avLst/>
          </a:prstGeom>
          <a:noFill/>
          <a:ln w="9525">
            <a:noFill/>
            <a:miter lim="800000"/>
            <a:headEnd/>
            <a:tailEnd/>
          </a:ln>
        </p:spPr>
        <p:txBody>
          <a:bodyPr>
            <a:spAutoFit/>
          </a:bodyPr>
          <a:lstStyle/>
          <a:p>
            <a:pPr algn="ctr" eaLnBrk="0" hangingPunct="0">
              <a:spcBef>
                <a:spcPct val="50000"/>
              </a:spcBef>
            </a:pPr>
            <a:r>
              <a:rPr lang="pt-BR" sz="2800">
                <a:solidFill>
                  <a:srgbClr val="92D050"/>
                </a:solidFill>
                <a:latin typeface="Tahoma" pitchFamily="34" charset="0"/>
                <a:cs typeface="Tahoma" pitchFamily="34" charset="0"/>
              </a:rPr>
              <a:t>Conjuntura Atual – EUROPA</a:t>
            </a:r>
          </a:p>
          <a:p>
            <a:pPr algn="ctr" eaLnBrk="0" hangingPunct="0">
              <a:lnSpc>
                <a:spcPts val="2200"/>
              </a:lnSpc>
              <a:spcBef>
                <a:spcPct val="50000"/>
              </a:spcBef>
            </a:pPr>
            <a:r>
              <a:rPr lang="pt-BR" sz="2800">
                <a:solidFill>
                  <a:srgbClr val="92D050"/>
                </a:solidFill>
                <a:latin typeface="Tahoma" pitchFamily="34" charset="0"/>
                <a:cs typeface="Tahoma" pitchFamily="34" charset="0"/>
              </a:rPr>
              <a:t>Manifestações  contra </a:t>
            </a:r>
            <a:r>
              <a:rPr lang="pt-BR" sz="2800" i="1">
                <a:solidFill>
                  <a:srgbClr val="92D050"/>
                </a:solidFill>
                <a:latin typeface="Tahoma" pitchFamily="34" charset="0"/>
                <a:cs typeface="Tahoma" pitchFamily="34" charset="0"/>
              </a:rPr>
              <a:t>Troika </a:t>
            </a:r>
            <a:r>
              <a:rPr lang="pt-BR" sz="2800">
                <a:solidFill>
                  <a:srgbClr val="92D050"/>
                </a:solidFill>
                <a:latin typeface="Tahoma" pitchFamily="34" charset="0"/>
                <a:cs typeface="Tahoma" pitchFamily="34" charset="0"/>
              </a:rPr>
              <a:t> </a:t>
            </a:r>
            <a:r>
              <a:rPr lang="pt-BR" b="0">
                <a:solidFill>
                  <a:srgbClr val="92D050"/>
                </a:solidFill>
                <a:latin typeface="Tahoma" pitchFamily="34" charset="0"/>
                <a:cs typeface="Tahoma" pitchFamily="34" charset="0"/>
              </a:rPr>
              <a:t>(FMI, CE, Governos e Bancos)</a:t>
            </a:r>
          </a:p>
        </p:txBody>
      </p:sp>
      <p:pic>
        <p:nvPicPr>
          <p:cNvPr id="3077" name="Picture 22"/>
          <p:cNvPicPr>
            <a:picLocks noChangeAspect="1" noChangeArrowheads="1"/>
          </p:cNvPicPr>
          <p:nvPr/>
        </p:nvPicPr>
        <p:blipFill>
          <a:blip r:embed="rId2"/>
          <a:srcRect/>
          <a:stretch>
            <a:fillRect/>
          </a:stretch>
        </p:blipFill>
        <p:spPr bwMode="auto">
          <a:xfrm>
            <a:off x="6596063" y="1643063"/>
            <a:ext cx="2628900" cy="1760537"/>
          </a:xfrm>
          <a:prstGeom prst="rect">
            <a:avLst/>
          </a:prstGeom>
          <a:noFill/>
          <a:ln w="12700" cap="sq" algn="ctr">
            <a:noFill/>
            <a:miter lim="800000"/>
            <a:headEnd/>
            <a:tailEnd/>
          </a:ln>
        </p:spPr>
      </p:pic>
      <p:pic>
        <p:nvPicPr>
          <p:cNvPr id="3078" name="Picture 23"/>
          <p:cNvPicPr>
            <a:picLocks noChangeAspect="1" noChangeArrowheads="1"/>
          </p:cNvPicPr>
          <p:nvPr/>
        </p:nvPicPr>
        <p:blipFill>
          <a:blip r:embed="rId3"/>
          <a:srcRect/>
          <a:stretch>
            <a:fillRect/>
          </a:stretch>
        </p:blipFill>
        <p:spPr bwMode="auto">
          <a:xfrm>
            <a:off x="3657600" y="1628775"/>
            <a:ext cx="2498725" cy="1646238"/>
          </a:xfrm>
          <a:prstGeom prst="rect">
            <a:avLst/>
          </a:prstGeom>
          <a:noFill/>
          <a:ln w="12700" cap="sq" algn="ctr">
            <a:noFill/>
            <a:miter lim="800000"/>
            <a:headEnd/>
            <a:tailEnd/>
          </a:ln>
        </p:spPr>
      </p:pic>
      <p:pic>
        <p:nvPicPr>
          <p:cNvPr id="3079" name="Picture 24"/>
          <p:cNvPicPr>
            <a:picLocks noChangeAspect="1" noChangeArrowheads="1"/>
          </p:cNvPicPr>
          <p:nvPr/>
        </p:nvPicPr>
        <p:blipFill>
          <a:blip r:embed="rId4"/>
          <a:srcRect/>
          <a:stretch>
            <a:fillRect/>
          </a:stretch>
        </p:blipFill>
        <p:spPr bwMode="auto">
          <a:xfrm>
            <a:off x="523875" y="1643063"/>
            <a:ext cx="2536825" cy="1668462"/>
          </a:xfrm>
          <a:prstGeom prst="rect">
            <a:avLst/>
          </a:prstGeom>
          <a:noFill/>
          <a:ln w="12700" cap="sq" algn="ctr">
            <a:noFill/>
            <a:miter lim="800000"/>
            <a:headEnd/>
            <a:tailEnd/>
          </a:ln>
        </p:spPr>
      </p:pic>
      <p:pic>
        <p:nvPicPr>
          <p:cNvPr id="3080" name="Picture 25"/>
          <p:cNvPicPr>
            <a:picLocks noChangeAspect="1" noChangeArrowheads="1"/>
          </p:cNvPicPr>
          <p:nvPr/>
        </p:nvPicPr>
        <p:blipFill>
          <a:blip r:embed="rId5"/>
          <a:srcRect/>
          <a:stretch>
            <a:fillRect/>
          </a:stretch>
        </p:blipFill>
        <p:spPr bwMode="auto">
          <a:xfrm>
            <a:off x="560388" y="4437063"/>
            <a:ext cx="2530475" cy="1730375"/>
          </a:xfrm>
          <a:prstGeom prst="rect">
            <a:avLst/>
          </a:prstGeom>
          <a:noFill/>
          <a:ln w="12700" cap="sq" algn="ctr">
            <a:noFill/>
            <a:miter lim="800000"/>
            <a:headEnd/>
            <a:tailEnd/>
          </a:ln>
        </p:spPr>
      </p:pic>
      <p:pic>
        <p:nvPicPr>
          <p:cNvPr id="3081" name="Picture 26"/>
          <p:cNvPicPr>
            <a:picLocks noChangeAspect="1" noChangeArrowheads="1"/>
          </p:cNvPicPr>
          <p:nvPr/>
        </p:nvPicPr>
        <p:blipFill>
          <a:blip r:embed="rId6"/>
          <a:srcRect/>
          <a:stretch>
            <a:fillRect/>
          </a:stretch>
        </p:blipFill>
        <p:spPr bwMode="auto">
          <a:xfrm>
            <a:off x="3657600" y="4437063"/>
            <a:ext cx="2568575" cy="1744662"/>
          </a:xfrm>
          <a:prstGeom prst="rect">
            <a:avLst/>
          </a:prstGeom>
          <a:noFill/>
          <a:ln w="12700" cap="sq" algn="ctr">
            <a:noFill/>
            <a:miter lim="800000"/>
            <a:headEnd/>
            <a:tailEnd/>
          </a:ln>
        </p:spPr>
      </p:pic>
      <p:pic>
        <p:nvPicPr>
          <p:cNvPr id="3082" name="Picture 27"/>
          <p:cNvPicPr>
            <a:picLocks noChangeAspect="1" noChangeArrowheads="1"/>
          </p:cNvPicPr>
          <p:nvPr/>
        </p:nvPicPr>
        <p:blipFill>
          <a:blip r:embed="rId7"/>
          <a:srcRect/>
          <a:stretch>
            <a:fillRect/>
          </a:stretch>
        </p:blipFill>
        <p:spPr bwMode="auto">
          <a:xfrm>
            <a:off x="6897688" y="4365625"/>
            <a:ext cx="2019300" cy="1836738"/>
          </a:xfrm>
          <a:prstGeom prst="rect">
            <a:avLst/>
          </a:prstGeom>
          <a:noFill/>
          <a:ln w="12700" cap="sq" algn="ctr">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9"/>
          <p:cNvSpPr txBox="1">
            <a:spLocks noChangeArrowheads="1"/>
          </p:cNvSpPr>
          <p:nvPr/>
        </p:nvSpPr>
        <p:spPr bwMode="auto">
          <a:xfrm>
            <a:off x="193675" y="188913"/>
            <a:ext cx="9440863" cy="5849937"/>
          </a:xfrm>
          <a:prstGeom prst="rect">
            <a:avLst/>
          </a:prstGeom>
          <a:noFill/>
          <a:ln w="9525">
            <a:noFill/>
            <a:round/>
            <a:headEnd/>
            <a:tailEnd/>
          </a:ln>
        </p:spPr>
        <p:txBody>
          <a:bodyPr lIns="90000" tIns="46800" rIns="90000" bIns="46800">
            <a:spAutoFit/>
          </a:bodyPr>
          <a:lstStyle/>
          <a:p>
            <a:pPr algn="ct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a:solidFill>
                  <a:srgbClr val="92D050"/>
                </a:solidFill>
                <a:latin typeface="Tahoma" pitchFamily="34" charset="0"/>
                <a:cs typeface="Tahoma" pitchFamily="34" charset="0"/>
              </a:rPr>
              <a:t>CPI da Dívida: Articulação e participação social</a:t>
            </a: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a:p>
            <a:pPr defTabSz="449263">
              <a:spcBef>
                <a:spcPts val="1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800">
              <a:solidFill>
                <a:srgbClr val="FF9900"/>
              </a:solidFill>
              <a:ea typeface="Arial Unicode MS" pitchFamily="34" charset="-128"/>
              <a:cs typeface="Arial Unicode MS" pitchFamily="34" charset="-128"/>
            </a:endParaRPr>
          </a:p>
        </p:txBody>
      </p:sp>
      <p:pic>
        <p:nvPicPr>
          <p:cNvPr id="21507" name="Picture 3"/>
          <p:cNvPicPr>
            <a:picLocks noChangeAspect="1" noChangeArrowheads="1"/>
          </p:cNvPicPr>
          <p:nvPr/>
        </p:nvPicPr>
        <p:blipFill>
          <a:blip r:embed="rId3"/>
          <a:srcRect/>
          <a:stretch>
            <a:fillRect/>
          </a:stretch>
        </p:blipFill>
        <p:spPr bwMode="auto">
          <a:xfrm>
            <a:off x="452438" y="1000125"/>
            <a:ext cx="9072562" cy="5643563"/>
          </a:xfrm>
          <a:prstGeom prst="rect">
            <a:avLst/>
          </a:prstGeom>
          <a:noFill/>
          <a:ln w="12700" cap="sq" algn="ctr">
            <a:noFill/>
            <a:miter lim="800000"/>
            <a:headEnd/>
            <a:tailEnd/>
          </a:ln>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4860925" y="-230188"/>
            <a:ext cx="184150" cy="460376"/>
          </a:xfrm>
          <a:prstGeom prst="rect">
            <a:avLst/>
          </a:prstGeom>
          <a:noFill/>
          <a:ln w="12700" cap="sq">
            <a:noFill/>
            <a:miter lim="800000"/>
            <a:headEnd type="none" w="sm" len="sm"/>
            <a:tailEnd type="none" w="sm" len="sm"/>
          </a:ln>
        </p:spPr>
        <p:txBody>
          <a:bodyPr wrap="none" anchor="ctr">
            <a:spAutoFit/>
          </a:bodyPr>
          <a:lstStyle/>
          <a:p>
            <a:pPr algn="ctr" eaLnBrk="0" hangingPunct="0">
              <a:spcBef>
                <a:spcPct val="50000"/>
              </a:spcBef>
            </a:pPr>
            <a:endParaRPr lang="pt-BR"/>
          </a:p>
        </p:txBody>
      </p:sp>
      <p:sp>
        <p:nvSpPr>
          <p:cNvPr id="22531" name="Text Box 12"/>
          <p:cNvSpPr txBox="1">
            <a:spLocks noChangeArrowheads="1"/>
          </p:cNvSpPr>
          <p:nvPr/>
        </p:nvSpPr>
        <p:spPr bwMode="auto">
          <a:xfrm>
            <a:off x="0" y="6381750"/>
            <a:ext cx="9906000" cy="276225"/>
          </a:xfrm>
          <a:prstGeom prst="rect">
            <a:avLst/>
          </a:prstGeom>
          <a:noFill/>
          <a:ln w="12700" cap="sq">
            <a:noFill/>
            <a:miter lim="800000"/>
            <a:headEnd/>
            <a:tailEnd/>
          </a:ln>
        </p:spPr>
        <p:txBody>
          <a:bodyPr>
            <a:spAutoFit/>
          </a:bodyPr>
          <a:lstStyle/>
          <a:p>
            <a:pPr algn="ctr" eaLnBrk="0" hangingPunct="0">
              <a:spcBef>
                <a:spcPct val="50000"/>
              </a:spcBef>
            </a:pPr>
            <a:r>
              <a:rPr lang="pt-BR" sz="1200" b="0">
                <a:solidFill>
                  <a:srgbClr val="FFFFFF"/>
                </a:solidFill>
                <a:latin typeface="Tahoma" pitchFamily="34" charset="0"/>
                <a:cs typeface="Tahoma" pitchFamily="34" charset="0"/>
              </a:rPr>
              <a:t>Fonte: Banco Central - Nota para a Imprensa - Setor Externo - Quadro 51 e Séries Temporais - BC</a:t>
            </a:r>
          </a:p>
        </p:txBody>
      </p:sp>
      <p:sp>
        <p:nvSpPr>
          <p:cNvPr id="22532" name="Rectangle 10"/>
          <p:cNvSpPr>
            <a:spLocks noChangeArrowheads="1"/>
          </p:cNvSpPr>
          <p:nvPr/>
        </p:nvSpPr>
        <p:spPr bwMode="auto">
          <a:xfrm>
            <a:off x="0" y="0"/>
            <a:ext cx="9906000" cy="0"/>
          </a:xfrm>
          <a:prstGeom prst="rect">
            <a:avLst/>
          </a:prstGeom>
          <a:noFill/>
          <a:ln w="12700" cap="sq" algn="ctr">
            <a:noFill/>
            <a:miter lim="800000"/>
            <a:headEnd/>
            <a:tailEnd/>
          </a:ln>
          <a:effectLst>
            <a:prstShdw prst="shdw17" dist="17961" dir="2700000">
              <a:srgbClr val="999999"/>
            </a:prstShdw>
          </a:effectLst>
        </p:spPr>
        <p:txBody>
          <a:bodyPr wrap="none" anchor="ctr">
            <a:spAutoFit/>
          </a:bodyPr>
          <a:lstStyle/>
          <a:p>
            <a:pPr algn="ctr" eaLnBrk="0" hangingPunct="0">
              <a:spcBef>
                <a:spcPct val="50000"/>
              </a:spcBef>
            </a:pPr>
            <a:endParaRPr lang="pt-BR"/>
          </a:p>
        </p:txBody>
      </p:sp>
      <p:pic>
        <p:nvPicPr>
          <p:cNvPr id="22533" name="Picture 2" descr="http://www.divida-auditoriacidada.org.br/config/EvolucaoDE.jpg"/>
          <p:cNvPicPr>
            <a:picLocks noChangeAspect="1" noChangeArrowheads="1"/>
          </p:cNvPicPr>
          <p:nvPr/>
        </p:nvPicPr>
        <p:blipFill>
          <a:blip r:embed="rId3"/>
          <a:srcRect/>
          <a:stretch>
            <a:fillRect/>
          </a:stretch>
        </p:blipFill>
        <p:spPr bwMode="auto">
          <a:xfrm>
            <a:off x="595313" y="357188"/>
            <a:ext cx="9072562" cy="5951537"/>
          </a:xfrm>
          <a:prstGeom prst="rect">
            <a:avLst/>
          </a:prstGeom>
          <a:noFill/>
          <a:ln w="9525">
            <a:noFill/>
            <a:miter lim="800000"/>
            <a:headEnd/>
            <a:tailEnd/>
          </a:ln>
        </p:spPr>
      </p:pic>
      <p:sp>
        <p:nvSpPr>
          <p:cNvPr id="8" name="Text Box 11"/>
          <p:cNvSpPr txBox="1">
            <a:spLocks noChangeArrowheads="1"/>
          </p:cNvSpPr>
          <p:nvPr/>
        </p:nvSpPr>
        <p:spPr bwMode="auto">
          <a:xfrm>
            <a:off x="6176963" y="4286250"/>
            <a:ext cx="3133725" cy="709613"/>
          </a:xfrm>
          <a:prstGeom prst="rect">
            <a:avLst/>
          </a:prstGeom>
          <a:solidFill>
            <a:srgbClr val="FFFFFF"/>
          </a:solidFill>
          <a:ln w="12600">
            <a:solidFill>
              <a:srgbClr val="000000"/>
            </a:solidFill>
            <a:miter lim="800000"/>
            <a:headEnd/>
            <a:tailEnd/>
          </a:ln>
        </p:spPr>
        <p:txBody>
          <a:bodyPr lIns="90000" tIns="46800" rIns="90000" bIns="46800">
            <a:spAutoFit/>
          </a:bodyPr>
          <a:lstStyle/>
          <a:p>
            <a:pPr algn="ctr" defTabSz="449263" eaLnBrk="0" hangingPunct="0">
              <a:spcBef>
                <a:spcPts val="1500"/>
              </a:spcBef>
              <a:buClr>
                <a:srgbClr val="FF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chemeClr val="bg2"/>
                </a:solidFill>
                <a:latin typeface="Tahoma" pitchFamily="34" charset="0"/>
                <a:cs typeface="Tahoma" pitchFamily="34" charset="0"/>
              </a:rPr>
              <a:t>Pagamento antecipado ao FMI e resgates com ágio</a:t>
            </a:r>
            <a:endParaRPr lang="pt-BR" sz="1600">
              <a:ea typeface="Arial Unicode MS" pitchFamily="34" charset="-128"/>
              <a:cs typeface="Arial Unicode MS" pitchFamily="34" charset="-128"/>
            </a:endParaRPr>
          </a:p>
        </p:txBody>
      </p:sp>
      <p:sp>
        <p:nvSpPr>
          <p:cNvPr id="9" name="Line 12"/>
          <p:cNvSpPr>
            <a:spLocks noChangeShapeType="1"/>
          </p:cNvSpPr>
          <p:nvPr/>
        </p:nvSpPr>
        <p:spPr bwMode="auto">
          <a:xfrm flipV="1">
            <a:off x="8239125" y="3929063"/>
            <a:ext cx="0" cy="360362"/>
          </a:xfrm>
          <a:prstGeom prst="line">
            <a:avLst/>
          </a:prstGeom>
          <a:noFill/>
          <a:ln w="57240">
            <a:solidFill>
              <a:srgbClr val="FF0000"/>
            </a:solidFill>
            <a:miter lim="800000"/>
            <a:headEnd/>
            <a:tailEnd type="triangle" w="med" len="med"/>
          </a:ln>
        </p:spPr>
        <p:txBody>
          <a:bodyPr/>
          <a:lstStyle/>
          <a:p>
            <a:endParaRPr lang="es-EC"/>
          </a:p>
        </p:txBody>
      </p:sp>
      <p:sp>
        <p:nvSpPr>
          <p:cNvPr id="10" name="Text Box 7"/>
          <p:cNvSpPr txBox="1">
            <a:spLocks noChangeArrowheads="1"/>
          </p:cNvSpPr>
          <p:nvPr/>
        </p:nvSpPr>
        <p:spPr bwMode="auto">
          <a:xfrm>
            <a:off x="3513138" y="2643188"/>
            <a:ext cx="2057400" cy="1325562"/>
          </a:xfrm>
          <a:prstGeom prst="rect">
            <a:avLst/>
          </a:prstGeom>
          <a:solidFill>
            <a:srgbClr val="FFFFFF"/>
          </a:solidFill>
          <a:ln w="12600">
            <a:solidFill>
              <a:srgbClr val="000000"/>
            </a:solidFill>
            <a:miter lim="800000"/>
            <a:headEnd/>
            <a:tailEnd/>
          </a:ln>
        </p:spPr>
        <p:txBody>
          <a:bodyPr lIns="90000" tIns="46800" rIns="90000" bIns="46800">
            <a:spAutoFit/>
          </a:bodyPr>
          <a:lstStyle/>
          <a:p>
            <a:pPr algn="ctr" defTabSz="449263" eaLnBrk="0" hangingPunct="0">
              <a:buClr>
                <a:srgbClr val="FF00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chemeClr val="bg2"/>
                </a:solidFill>
                <a:latin typeface="Tahoma" pitchFamily="34" charset="0"/>
                <a:cs typeface="Tahoma" pitchFamily="34" charset="0"/>
              </a:rPr>
              <a:t>Elevação juros</a:t>
            </a:r>
          </a:p>
          <a:p>
            <a:pPr algn="ctr" defTabSz="449263" eaLnBrk="0" hangingPunct="0">
              <a:buClr>
                <a:srgbClr val="FF00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chemeClr val="bg2"/>
                </a:solidFill>
                <a:latin typeface="Tahoma" pitchFamily="34" charset="0"/>
                <a:cs typeface="Tahoma" pitchFamily="34" charset="0"/>
              </a:rPr>
              <a:t> Conversão da dívida pública e privada para BC</a:t>
            </a:r>
          </a:p>
        </p:txBody>
      </p:sp>
      <p:sp>
        <p:nvSpPr>
          <p:cNvPr id="11" name="Line 6"/>
          <p:cNvSpPr>
            <a:spLocks noChangeShapeType="1"/>
          </p:cNvSpPr>
          <p:nvPr/>
        </p:nvSpPr>
        <p:spPr bwMode="auto">
          <a:xfrm flipH="1">
            <a:off x="3224213" y="3933825"/>
            <a:ext cx="865187" cy="1079500"/>
          </a:xfrm>
          <a:prstGeom prst="line">
            <a:avLst/>
          </a:prstGeom>
          <a:noFill/>
          <a:ln w="57240">
            <a:solidFill>
              <a:srgbClr val="FF0000"/>
            </a:solidFill>
            <a:miter lim="800000"/>
            <a:headEnd/>
            <a:tailEnd type="triangle" w="med" len="med"/>
          </a:ln>
        </p:spPr>
        <p:txBody>
          <a:bodyPr/>
          <a:lstStyle/>
          <a:p>
            <a:endParaRPr lang="es-EC"/>
          </a:p>
        </p:txBody>
      </p:sp>
      <p:sp>
        <p:nvSpPr>
          <p:cNvPr id="12" name="Text Box 7"/>
          <p:cNvSpPr txBox="1">
            <a:spLocks noChangeArrowheads="1"/>
          </p:cNvSpPr>
          <p:nvPr/>
        </p:nvSpPr>
        <p:spPr bwMode="auto">
          <a:xfrm>
            <a:off x="1738313" y="2643188"/>
            <a:ext cx="1512887" cy="709612"/>
          </a:xfrm>
          <a:prstGeom prst="rect">
            <a:avLst/>
          </a:prstGeom>
          <a:solidFill>
            <a:srgbClr val="FFFFFF"/>
          </a:solidFill>
          <a:ln w="12600">
            <a:solidFill>
              <a:srgbClr val="000000"/>
            </a:solidFill>
            <a:miter lim="800000"/>
            <a:headEnd/>
            <a:tailEnd/>
          </a:ln>
        </p:spPr>
        <p:txBody>
          <a:bodyPr lIns="90000" tIns="46800" rIns="90000" bIns="46800">
            <a:spAutoFit/>
          </a:bodyPr>
          <a:lstStyle/>
          <a:p>
            <a:pPr algn="ctr" defTabSz="449263" eaLnBrk="0" hangingPunct="0">
              <a:spcBef>
                <a:spcPts val="1500"/>
              </a:spcBef>
              <a:buClr>
                <a:srgbClr val="FF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chemeClr val="bg2"/>
                </a:solidFill>
                <a:latin typeface="Tahoma" pitchFamily="34" charset="0"/>
                <a:cs typeface="Tahoma" pitchFamily="34" charset="0"/>
              </a:rPr>
              <a:t>Dívida da ditadura</a:t>
            </a:r>
          </a:p>
        </p:txBody>
      </p:sp>
      <p:sp>
        <p:nvSpPr>
          <p:cNvPr id="13" name="Line 6"/>
          <p:cNvSpPr>
            <a:spLocks noChangeShapeType="1"/>
          </p:cNvSpPr>
          <p:nvPr/>
        </p:nvSpPr>
        <p:spPr bwMode="auto">
          <a:xfrm flipH="1">
            <a:off x="2073275" y="3357563"/>
            <a:ext cx="0" cy="2087562"/>
          </a:xfrm>
          <a:prstGeom prst="line">
            <a:avLst/>
          </a:prstGeom>
          <a:noFill/>
          <a:ln w="57240">
            <a:solidFill>
              <a:srgbClr val="FF0000"/>
            </a:solidFill>
            <a:miter lim="800000"/>
            <a:headEnd/>
            <a:tailEnd type="triangle" w="med" len="med"/>
          </a:ln>
        </p:spPr>
        <p:txBody>
          <a:bodyPr/>
          <a:lstStyle/>
          <a:p>
            <a:endParaRPr lang="es-EC"/>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ox(in)">
                                      <p:cBhvr>
                                        <p:cTn id="10" dur="500"/>
                                        <p:tgtEl>
                                          <p:spTgt spid="1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ox(in)">
                                      <p:cBhvr>
                                        <p:cTn id="18" dur="500"/>
                                        <p:tgtEl>
                                          <p:spTgt spid="1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in)">
                                      <p:cBhvr>
                                        <p:cTn id="23" dur="500"/>
                                        <p:tgtEl>
                                          <p:spTgt spid="8"/>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ox(in)">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divida-auditoriacidada.org.br/config/DI2010.jpg">
            <a:hlinkClick r:id="rId3"/>
          </p:cNvPr>
          <p:cNvPicPr>
            <a:picLocks noChangeAspect="1" noChangeArrowheads="1"/>
          </p:cNvPicPr>
          <p:nvPr/>
        </p:nvPicPr>
        <p:blipFill>
          <a:blip r:embed="rId4"/>
          <a:srcRect/>
          <a:stretch>
            <a:fillRect/>
          </a:stretch>
        </p:blipFill>
        <p:spPr bwMode="auto">
          <a:xfrm>
            <a:off x="452438" y="285750"/>
            <a:ext cx="9453562" cy="6218238"/>
          </a:xfrm>
          <a:prstGeom prst="rect">
            <a:avLst/>
          </a:prstGeom>
          <a:noFill/>
          <a:ln w="9525">
            <a:noFill/>
            <a:miter lim="800000"/>
            <a:headEnd/>
            <a:tailEnd/>
          </a:ln>
        </p:spPr>
      </p:pic>
      <p:sp>
        <p:nvSpPr>
          <p:cNvPr id="23555" name="Rectangle 4"/>
          <p:cNvSpPr>
            <a:spLocks noChangeArrowheads="1"/>
          </p:cNvSpPr>
          <p:nvPr/>
        </p:nvSpPr>
        <p:spPr bwMode="auto">
          <a:xfrm>
            <a:off x="4860925" y="-230188"/>
            <a:ext cx="184150" cy="460376"/>
          </a:xfrm>
          <a:prstGeom prst="rect">
            <a:avLst/>
          </a:prstGeom>
          <a:noFill/>
          <a:ln w="12700" cap="sq">
            <a:noFill/>
            <a:miter lim="800000"/>
            <a:headEnd type="none" w="sm" len="sm"/>
            <a:tailEnd type="none" w="sm" len="sm"/>
          </a:ln>
        </p:spPr>
        <p:txBody>
          <a:bodyPr wrap="none" anchor="ctr">
            <a:spAutoFit/>
          </a:bodyPr>
          <a:lstStyle/>
          <a:p>
            <a:pPr algn="ctr" eaLnBrk="0" hangingPunct="0">
              <a:spcBef>
                <a:spcPct val="50000"/>
              </a:spcBef>
            </a:pPr>
            <a:endParaRPr lang="pt-BR"/>
          </a:p>
        </p:txBody>
      </p:sp>
      <p:sp>
        <p:nvSpPr>
          <p:cNvPr id="23556" name="Text Box 12"/>
          <p:cNvSpPr txBox="1">
            <a:spLocks noChangeArrowheads="1"/>
          </p:cNvSpPr>
          <p:nvPr/>
        </p:nvSpPr>
        <p:spPr bwMode="auto">
          <a:xfrm>
            <a:off x="0" y="6572250"/>
            <a:ext cx="9906000" cy="307975"/>
          </a:xfrm>
          <a:prstGeom prst="rect">
            <a:avLst/>
          </a:prstGeom>
          <a:noFill/>
          <a:ln w="12700" cap="sq">
            <a:noFill/>
            <a:miter lim="800000"/>
            <a:headEnd/>
            <a:tailEnd/>
          </a:ln>
        </p:spPr>
        <p:txBody>
          <a:bodyPr>
            <a:spAutoFit/>
          </a:bodyPr>
          <a:lstStyle/>
          <a:p>
            <a:pPr algn="ctr" eaLnBrk="0" hangingPunct="0">
              <a:spcBef>
                <a:spcPct val="50000"/>
              </a:spcBef>
            </a:pPr>
            <a:r>
              <a:rPr lang="pt-BR" sz="1400" b="0">
                <a:solidFill>
                  <a:srgbClr val="FFFFFF"/>
                </a:solidFill>
              </a:rPr>
              <a:t>Fonte: Banco Central - Nota para a Imprensa - Política Fiscal - Quadro 35.</a:t>
            </a:r>
          </a:p>
        </p:txBody>
      </p:sp>
      <p:sp>
        <p:nvSpPr>
          <p:cNvPr id="23557" name="Rectangle 10"/>
          <p:cNvSpPr>
            <a:spLocks noChangeArrowheads="1"/>
          </p:cNvSpPr>
          <p:nvPr/>
        </p:nvSpPr>
        <p:spPr bwMode="auto">
          <a:xfrm>
            <a:off x="0" y="0"/>
            <a:ext cx="9906000" cy="0"/>
          </a:xfrm>
          <a:prstGeom prst="rect">
            <a:avLst/>
          </a:prstGeom>
          <a:noFill/>
          <a:ln w="12700" cap="sq" algn="ctr">
            <a:noFill/>
            <a:miter lim="800000"/>
            <a:headEnd/>
            <a:tailEnd/>
          </a:ln>
          <a:effectLst>
            <a:prstShdw prst="shdw17" dist="17961" dir="2700000">
              <a:srgbClr val="999999"/>
            </a:prstShdw>
          </a:effectLst>
        </p:spPr>
        <p:txBody>
          <a:bodyPr wrap="none" anchor="ctr">
            <a:spAutoFit/>
          </a:bodyPr>
          <a:lstStyle/>
          <a:p>
            <a:pPr algn="ctr" eaLnBrk="0" hangingPunct="0">
              <a:spcBef>
                <a:spcPct val="50000"/>
              </a:spcBef>
            </a:pPr>
            <a:endParaRPr lang="pt-BR"/>
          </a:p>
        </p:txBody>
      </p:sp>
      <p:sp>
        <p:nvSpPr>
          <p:cNvPr id="10" name="Text Box 7"/>
          <p:cNvSpPr txBox="1">
            <a:spLocks noChangeArrowheads="1"/>
          </p:cNvSpPr>
          <p:nvPr/>
        </p:nvSpPr>
        <p:spPr bwMode="auto">
          <a:xfrm>
            <a:off x="3524250" y="1500188"/>
            <a:ext cx="3857625" cy="1633537"/>
          </a:xfrm>
          <a:prstGeom prst="rect">
            <a:avLst/>
          </a:prstGeom>
          <a:solidFill>
            <a:srgbClr val="FFFFFF"/>
          </a:solidFill>
          <a:ln w="12600">
            <a:solidFill>
              <a:srgbClr val="000000"/>
            </a:solidFill>
            <a:miter lim="800000"/>
            <a:headEnd/>
            <a:tailEnd/>
          </a:ln>
        </p:spPr>
        <p:txBody>
          <a:bodyPr lIns="90000" tIns="46800" rIns="90000" bIns="46800">
            <a:spAutoFit/>
          </a:bodyPr>
          <a:lstStyle/>
          <a:p>
            <a:pPr algn="ctr" defTabSz="449263" eaLnBrk="0" hangingPunct="0">
              <a:buClr>
                <a:srgbClr val="FF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Tahoma" pitchFamily="34" charset="0"/>
                <a:cs typeface="Tahoma" pitchFamily="34" charset="0"/>
              </a:rPr>
              <a:t>CPI: </a:t>
            </a:r>
          </a:p>
          <a:p>
            <a:pPr algn="ctr" defTabSz="449263" eaLnBrk="0" hangingPunct="0">
              <a:buClr>
                <a:srgbClr val="FF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a:latin typeface="Tahoma" pitchFamily="34" charset="0"/>
                <a:cs typeface="Tahoma" pitchFamily="34" charset="0"/>
              </a:rPr>
              <a:t>Ausência de Contrapartida real</a:t>
            </a:r>
          </a:p>
          <a:p>
            <a:pPr algn="ctr" defTabSz="449263" eaLnBrk="0" hangingPunct="0">
              <a:buClr>
                <a:srgbClr val="FF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a:latin typeface="Tahoma" pitchFamily="34" charset="0"/>
                <a:cs typeface="Tahoma" pitchFamily="34" charset="0"/>
              </a:rPr>
              <a:t>Mecanismos financeiros</a:t>
            </a:r>
          </a:p>
          <a:p>
            <a:pPr algn="ctr" defTabSz="449263" eaLnBrk="0" hangingPunct="0">
              <a:buClr>
                <a:srgbClr val="FF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a:latin typeface="Tahoma" pitchFamily="34" charset="0"/>
                <a:cs typeface="Tahoma" pitchFamily="34" charset="0"/>
              </a:rPr>
              <a:t>Conflito de interesses</a:t>
            </a:r>
          </a:p>
          <a:p>
            <a:pPr algn="ctr" defTabSz="449263" eaLnBrk="0" hangingPunct="0">
              <a:buClr>
                <a:srgbClr val="FF00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0">
                <a:latin typeface="Tahoma" pitchFamily="34" charset="0"/>
                <a:cs typeface="Tahoma" pitchFamily="34" charset="0"/>
              </a:rPr>
              <a:t> Falta de transparência</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238125" y="357188"/>
            <a:ext cx="9429750" cy="4708525"/>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ctr" eaLnBrk="0" hangingPunct="0">
              <a:defRPr/>
            </a:pPr>
            <a:r>
              <a:rPr lang="pt-BR" sz="2000" dirty="0">
                <a:solidFill>
                  <a:srgbClr val="92D050"/>
                </a:solidFill>
                <a:latin typeface="Tahoma" pitchFamily="34" charset="0"/>
                <a:ea typeface="Tahoma" pitchFamily="34" charset="0"/>
                <a:cs typeface="Tahoma" pitchFamily="34" charset="0"/>
              </a:rPr>
              <a:t>ASPECTOS LEGAIS ABORDADOS PELA CPI  </a:t>
            </a:r>
            <a:endParaRPr lang="es-EC" sz="2000" dirty="0">
              <a:solidFill>
                <a:srgbClr val="92D050"/>
              </a:solidFill>
              <a:latin typeface="Tahoma" pitchFamily="34" charset="0"/>
              <a:ea typeface="Tahoma" pitchFamily="34" charset="0"/>
              <a:cs typeface="Tahoma" pitchFamily="34" charset="0"/>
            </a:endParaRPr>
          </a:p>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just" eaLnBrk="0" hangingPunct="0">
              <a:defRPr/>
            </a:pPr>
            <a:r>
              <a:rPr lang="pt-BR" sz="2000" b="0" dirty="0">
                <a:solidFill>
                  <a:srgbClr val="FFFFFF"/>
                </a:solidFill>
                <a:latin typeface="Tahoma" pitchFamily="34" charset="0"/>
                <a:ea typeface="Tahoma" pitchFamily="34" charset="0"/>
                <a:cs typeface="Tahoma" pitchFamily="34" charset="0"/>
              </a:rPr>
              <a:t>1. Graves deficiências de controle e registro do endividamento público;</a:t>
            </a:r>
          </a:p>
          <a:p>
            <a:pPr indent="449263" algn="just" eaLnBrk="0" hangingPunct="0">
              <a:defRPr/>
            </a:pPr>
            <a:r>
              <a:rPr lang="pt-BR" sz="2000" b="0" dirty="0">
                <a:solidFill>
                  <a:srgbClr val="FFFFFF"/>
                </a:solidFill>
                <a:latin typeface="Tahoma" pitchFamily="34" charset="0"/>
                <a:ea typeface="Tahoma" pitchFamily="34" charset="0"/>
                <a:cs typeface="Tahoma" pitchFamily="34" charset="0"/>
              </a:rPr>
              <a:t> descumprimento de normas legais</a:t>
            </a:r>
            <a:endParaRPr lang="es-EC" sz="2000" b="0" dirty="0">
              <a:solidFill>
                <a:srgbClr val="FFFFFF"/>
              </a:solidFill>
              <a:latin typeface="Tahoma" pitchFamily="34" charset="0"/>
              <a:ea typeface="Tahoma" pitchFamily="34" charset="0"/>
              <a:cs typeface="Tahoma" pitchFamily="34" charset="0"/>
            </a:endParaRPr>
          </a:p>
          <a:p>
            <a:pPr indent="449263" algn="just" eaLnBrk="0" hangingPunct="0">
              <a:defRPr/>
            </a:pPr>
            <a:endParaRPr lang="pt-BR" sz="2000" b="0" dirty="0">
              <a:solidFill>
                <a:srgbClr val="FFFFFF"/>
              </a:solidFill>
              <a:latin typeface="Tahoma" pitchFamily="34" charset="0"/>
              <a:ea typeface="Tahoma" pitchFamily="34" charset="0"/>
              <a:cs typeface="Tahoma" pitchFamily="34" charset="0"/>
            </a:endParaRPr>
          </a:p>
          <a:p>
            <a:pPr indent="449263" algn="just" eaLnBrk="0" hangingPunct="0">
              <a:defRPr/>
            </a:pPr>
            <a:r>
              <a:rPr lang="pt-BR" sz="2000" b="0" dirty="0">
                <a:solidFill>
                  <a:srgbClr val="FFFFFF"/>
                </a:solidFill>
                <a:latin typeface="Tahoma" pitchFamily="34" charset="0"/>
                <a:ea typeface="Tahoma" pitchFamily="34" charset="0"/>
                <a:cs typeface="Tahoma" pitchFamily="34" charset="0"/>
              </a:rPr>
              <a:t>2. Descumprimento de atribuições legais e constitucionais pelos órgãos de controle do endividamento público federal</a:t>
            </a:r>
            <a:endParaRPr lang="es-EC" sz="2000" b="0" dirty="0">
              <a:solidFill>
                <a:srgbClr val="FFFFFF"/>
              </a:solidFill>
              <a:latin typeface="Tahoma" pitchFamily="34" charset="0"/>
              <a:ea typeface="Tahoma" pitchFamily="34" charset="0"/>
              <a:cs typeface="Tahoma" pitchFamily="34" charset="0"/>
            </a:endParaRPr>
          </a:p>
          <a:p>
            <a:pPr indent="449263" algn="just" eaLnBrk="0" hangingPunct="0">
              <a:defRPr/>
            </a:pPr>
            <a:endParaRPr lang="pt-BR" sz="2000" b="0" dirty="0">
              <a:solidFill>
                <a:srgbClr val="FFFFFF"/>
              </a:solidFill>
              <a:latin typeface="Tahoma" pitchFamily="34" charset="0"/>
              <a:ea typeface="Tahoma" pitchFamily="34" charset="0"/>
              <a:cs typeface="Tahoma" pitchFamily="34" charset="0"/>
            </a:endParaRPr>
          </a:p>
          <a:p>
            <a:pPr indent="449263" algn="just" eaLnBrk="0" hangingPunct="0">
              <a:defRPr/>
            </a:pPr>
            <a:r>
              <a:rPr lang="pt-BR" sz="2000" b="0" dirty="0">
                <a:solidFill>
                  <a:srgbClr val="FFFFFF"/>
                </a:solidFill>
                <a:latin typeface="Tahoma" pitchFamily="34" charset="0"/>
                <a:ea typeface="Tahoma" pitchFamily="34" charset="0"/>
                <a:cs typeface="Tahoma" pitchFamily="34" charset="0"/>
              </a:rPr>
              <a:t>3. Danos patrimoniais às finanças do país</a:t>
            </a:r>
            <a:endParaRPr lang="es-EC" sz="2000" b="0" dirty="0">
              <a:solidFill>
                <a:srgbClr val="FFFFFF"/>
              </a:solidFill>
              <a:latin typeface="Tahoma" pitchFamily="34" charset="0"/>
              <a:ea typeface="Tahoma" pitchFamily="34" charset="0"/>
              <a:cs typeface="Tahoma" pitchFamily="34" charset="0"/>
            </a:endParaRPr>
          </a:p>
          <a:p>
            <a:pPr indent="449263" algn="just" eaLnBrk="0" hangingPunct="0">
              <a:defRPr/>
            </a:pPr>
            <a:endParaRPr lang="pt-BR" sz="2000" b="0" dirty="0">
              <a:solidFill>
                <a:srgbClr val="FFFFFF"/>
              </a:solidFill>
              <a:latin typeface="Tahoma" pitchFamily="34" charset="0"/>
              <a:ea typeface="Tahoma" pitchFamily="34" charset="0"/>
              <a:cs typeface="Tahoma" pitchFamily="34" charset="0"/>
            </a:endParaRPr>
          </a:p>
          <a:p>
            <a:pPr indent="449263" algn="just" eaLnBrk="0" hangingPunct="0">
              <a:defRPr/>
            </a:pPr>
            <a:r>
              <a:rPr lang="pt-BR" sz="2000" b="0" dirty="0">
                <a:solidFill>
                  <a:srgbClr val="FFFFFF"/>
                </a:solidFill>
                <a:latin typeface="Tahoma" pitchFamily="34" charset="0"/>
                <a:ea typeface="Tahoma" pitchFamily="34" charset="0"/>
                <a:cs typeface="Tahoma" pitchFamily="34" charset="0"/>
              </a:rPr>
              <a:t>4. Ilegalidades</a:t>
            </a:r>
            <a:endParaRPr lang="es-EC" sz="2000" b="0" dirty="0">
              <a:solidFill>
                <a:srgbClr val="FFFFFF"/>
              </a:solidFill>
              <a:latin typeface="Tahoma" pitchFamily="34" charset="0"/>
              <a:ea typeface="Tahoma" pitchFamily="34" charset="0"/>
              <a:cs typeface="Tahoma" pitchFamily="34" charset="0"/>
            </a:endParaRPr>
          </a:p>
          <a:p>
            <a:pPr indent="449263" algn="just" eaLnBrk="0" hangingPunct="0">
              <a:defRPr/>
            </a:pPr>
            <a:endParaRPr lang="pt-BR" sz="2000" b="0" dirty="0">
              <a:solidFill>
                <a:srgbClr val="FFFFFF"/>
              </a:solidFill>
              <a:latin typeface="Tahoma" pitchFamily="34" charset="0"/>
              <a:ea typeface="Tahoma" pitchFamily="34" charset="0"/>
              <a:cs typeface="Tahoma" pitchFamily="34" charset="0"/>
            </a:endParaRPr>
          </a:p>
          <a:p>
            <a:pPr indent="449263" algn="just" eaLnBrk="0" hangingPunct="0">
              <a:defRPr/>
            </a:pPr>
            <a:r>
              <a:rPr lang="pt-BR" sz="2000" b="0" dirty="0">
                <a:solidFill>
                  <a:srgbClr val="FFFFFF"/>
                </a:solidFill>
                <a:latin typeface="Tahoma" pitchFamily="34" charset="0"/>
                <a:ea typeface="Tahoma" pitchFamily="34" charset="0"/>
                <a:cs typeface="Tahoma" pitchFamily="34" charset="0"/>
              </a:rPr>
              <a:t>5. Desrespeito aos Direitos Humanos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238125" y="576263"/>
            <a:ext cx="9429750" cy="5170487"/>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ctr" eaLnBrk="0" hangingPunct="0">
              <a:defRPr/>
            </a:pPr>
            <a:r>
              <a:rPr lang="pt-BR" sz="2000" dirty="0">
                <a:solidFill>
                  <a:srgbClr val="92D050"/>
                </a:solidFill>
                <a:latin typeface="Tahoma" pitchFamily="34" charset="0"/>
                <a:ea typeface="Tahoma" pitchFamily="34" charset="0"/>
                <a:cs typeface="Tahoma" pitchFamily="34" charset="0"/>
              </a:rPr>
              <a:t>DÍVIDA EXTERNA</a:t>
            </a:r>
          </a:p>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Empréstimos contraídos por ditaduras</a:t>
            </a:r>
          </a:p>
          <a:p>
            <a:pPr indent="449263"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Juros flutuantes (desrespeito ao Art. 62 da Convenção de Viena sobre o Direito dos Tratados)</a:t>
            </a:r>
          </a:p>
          <a:p>
            <a:pPr indent="449263"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Estatização de Dívidas privadas</a:t>
            </a:r>
          </a:p>
          <a:p>
            <a:pPr indent="449263"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Renegociações sem autorização legal</a:t>
            </a:r>
          </a:p>
          <a:p>
            <a:pPr indent="449263"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Cláusulas de Ação Coletiva</a:t>
            </a:r>
          </a:p>
          <a:p>
            <a:pPr indent="449263"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Pagamento antecipado com ágio de até 70%</a:t>
            </a:r>
          </a:p>
          <a:p>
            <a:pPr indent="449263" algn="just" eaLnBrk="0" hangingPunct="0">
              <a:buFontTx/>
              <a:buAutoNum type="arabicPeriod"/>
              <a:defRPr/>
            </a:pPr>
            <a:endParaRPr lang="pt-BR" sz="2000" b="0" dirty="0">
              <a:solidFill>
                <a:srgbClr val="FFFFFF"/>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223838" y="436563"/>
            <a:ext cx="9429750" cy="5554662"/>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ctr" eaLnBrk="0" hangingPunct="0">
              <a:defRPr/>
            </a:pPr>
            <a:r>
              <a:rPr lang="pt-BR" sz="2000" dirty="0">
                <a:solidFill>
                  <a:srgbClr val="92D050"/>
                </a:solidFill>
                <a:latin typeface="Tahoma" pitchFamily="34" charset="0"/>
                <a:ea typeface="Tahoma" pitchFamily="34" charset="0"/>
                <a:cs typeface="Tahoma" pitchFamily="34" charset="0"/>
              </a:rPr>
              <a:t>DÍVIDA INTERNA</a:t>
            </a:r>
          </a:p>
          <a:p>
            <a:pPr indent="449263" algn="just" eaLnBrk="0" hangingPunct="0">
              <a:spcBef>
                <a:spcPts val="1800"/>
              </a:spcBef>
              <a:defRPr/>
            </a:pPr>
            <a:endParaRPr lang="pt-BR" sz="2000" dirty="0">
              <a:solidFill>
                <a:srgbClr val="FFFFFF"/>
              </a:solidFill>
              <a:latin typeface="Tahoma" pitchFamily="34" charset="0"/>
              <a:ea typeface="Tahoma" pitchFamily="34" charset="0"/>
              <a:cs typeface="Tahoma" pitchFamily="34" charset="0"/>
            </a:endParaRPr>
          </a:p>
          <a:p>
            <a:pPr marL="457200" indent="-457200"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Juros sobre Juros – Ilegais conforme Súmula 121 do STF: “É vedada a capitalização de juros, ainda que expressamente convencionada.”</a:t>
            </a:r>
          </a:p>
          <a:p>
            <a:pPr marL="457200" indent="-457200"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Participação preponderante de rentistas em reuniões promovidas pelo Banco Central para a definição de expectativas de inflação, crescimento e juros, que infuenciam o COPOM na definição das taxas de juros</a:t>
            </a:r>
          </a:p>
          <a:p>
            <a:pPr marL="457200" indent="-457200"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Dívida interna feita pelo Banco Central (com juros mais altos do mundo) para financiar a compra de dólares das reservas internacionais, o que representa violação da Lei de Responsabilidade Fiscal, que impediu o BC de emitir títulos.</a:t>
            </a:r>
          </a:p>
          <a:p>
            <a:pPr marL="457200" indent="-457200"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Contabilização de parte dos juros como se fossem amortizações</a:t>
            </a:r>
          </a:p>
          <a:p>
            <a:pPr marL="457200" indent="-457200" algn="just" eaLnBrk="0" hangingPunct="0">
              <a:buFontTx/>
              <a:buAutoNum type="arabicPeriod"/>
              <a:defRPr/>
            </a:pPr>
            <a:endParaRPr lang="pt-BR" sz="2000" b="0" dirty="0">
              <a:solidFill>
                <a:srgbClr val="FFFFFF"/>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250825" y="574675"/>
            <a:ext cx="9429750" cy="4786313"/>
          </a:xfrm>
          <a:prstGeom prst="rect">
            <a:avLst/>
          </a:prstGeom>
          <a:noFill/>
          <a:ln w="9525">
            <a:noFill/>
            <a:miter lim="800000"/>
            <a:headEnd/>
            <a:tailEnd/>
          </a:ln>
          <a:effectLst>
            <a:prstShdw prst="shdw17" dist="17961" dir="2700000">
              <a:schemeClr val="accent1">
                <a:gamma/>
                <a:shade val="60000"/>
                <a:invGamma/>
              </a:schemeClr>
            </a:prstShdw>
          </a:effectLst>
        </p:spPr>
        <p:txBody>
          <a:bodyPr anchor="ctr">
            <a:spAutoFit/>
          </a:bodyPr>
          <a:lstStyle/>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indent="449263" algn="ctr" eaLnBrk="0" hangingPunct="0">
              <a:defRPr/>
            </a:pPr>
            <a:r>
              <a:rPr lang="pt-BR" sz="2000" dirty="0">
                <a:solidFill>
                  <a:srgbClr val="92D050"/>
                </a:solidFill>
                <a:latin typeface="Tahoma" pitchFamily="34" charset="0"/>
                <a:ea typeface="Tahoma" pitchFamily="34" charset="0"/>
                <a:cs typeface="Tahoma" pitchFamily="34" charset="0"/>
              </a:rPr>
              <a:t>DÍVIDA DOS ESTADOS</a:t>
            </a:r>
          </a:p>
          <a:p>
            <a:pPr indent="449263" algn="just" eaLnBrk="0" hangingPunct="0">
              <a:defRPr/>
            </a:pPr>
            <a:endParaRPr lang="pt-BR" sz="2000" dirty="0">
              <a:solidFill>
                <a:srgbClr val="FFFFFF"/>
              </a:solidFill>
              <a:latin typeface="Tahoma" pitchFamily="34" charset="0"/>
              <a:ea typeface="Tahoma" pitchFamily="34" charset="0"/>
              <a:cs typeface="Tahoma" pitchFamily="34" charset="0"/>
            </a:endParaRPr>
          </a:p>
          <a:p>
            <a:pPr marL="457200" indent="-457200" algn="just" eaLnBrk="0" hangingPunct="0">
              <a:buFontTx/>
              <a:buAutoNum type="arabicPeriod"/>
              <a:defRPr/>
            </a:pPr>
            <a:endParaRPr lang="pt-BR" sz="2000" b="0">
              <a:solidFill>
                <a:srgbClr val="FFFFFF"/>
              </a:solidFill>
              <a:latin typeface="Tahoma" pitchFamily="34" charset="0"/>
              <a:ea typeface="Tahoma" pitchFamily="34" charset="0"/>
              <a:cs typeface="Tahoma" pitchFamily="34" charset="0"/>
            </a:endParaRPr>
          </a:p>
          <a:p>
            <a:pPr marL="457200" indent="-457200" algn="just" eaLnBrk="0" hangingPunct="0">
              <a:buFontTx/>
              <a:buAutoNum type="arabicPeriod"/>
              <a:defRPr/>
            </a:pPr>
            <a:endParaRPr lang="pt-BR" sz="2000" b="0">
              <a:solidFill>
                <a:srgbClr val="FFFFFF"/>
              </a:solidFill>
              <a:latin typeface="Tahoma" pitchFamily="34" charset="0"/>
              <a:ea typeface="Tahoma" pitchFamily="34" charset="0"/>
              <a:cs typeface="Tahoma" pitchFamily="34" charset="0"/>
            </a:endParaRPr>
          </a:p>
          <a:p>
            <a:pPr marL="457200" indent="-457200"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Nos anos 90, a dívida dos estados já explodia devido às altas taxas de juros estabelecidas pela esfera federal.</a:t>
            </a:r>
          </a:p>
          <a:p>
            <a:pPr marL="457200" indent="-457200"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Após a renegociação com a União, em finais dos anos 90, as taxas de juros de 6% a 9% ao ano mais a inflação medida pelo IGP-DI causaram custo excessivo aos estados. O IGP-DI se mostrou um índice volátil.</a:t>
            </a:r>
            <a:endParaRPr lang="pt-BR" sz="2000" b="0" dirty="0">
              <a:solidFill>
                <a:srgbClr val="FFFFFF"/>
              </a:solidFill>
              <a:latin typeface="Tahoma" pitchFamily="34" charset="0"/>
              <a:ea typeface="Tahoma" pitchFamily="34" charset="0"/>
              <a:cs typeface="Tahoma" pitchFamily="34" charset="0"/>
            </a:endParaRPr>
          </a:p>
          <a:p>
            <a:pPr marL="457200" indent="-457200" algn="just" eaLnBrk="0" hangingPunct="0">
              <a:spcBef>
                <a:spcPts val="1800"/>
              </a:spcBef>
              <a:buFontTx/>
              <a:buAutoNum type="arabicPeriod"/>
              <a:defRPr/>
            </a:pPr>
            <a:r>
              <a:rPr lang="pt-BR" sz="2000" b="0">
                <a:solidFill>
                  <a:srgbClr val="FFFFFF"/>
                </a:solidFill>
                <a:latin typeface="Tahoma" pitchFamily="34" charset="0"/>
                <a:ea typeface="Tahoma" pitchFamily="34" charset="0"/>
                <a:cs typeface="Tahoma" pitchFamily="34" charset="0"/>
              </a:rPr>
              <a:t>Caso a correção tivesse dado pelo IPCA, tal dívida seria cerca de R$ 100 bilhões menor.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4 Rectángulo"/>
          <p:cNvSpPr>
            <a:spLocks noChangeArrowheads="1"/>
          </p:cNvSpPr>
          <p:nvPr/>
        </p:nvSpPr>
        <p:spPr bwMode="auto">
          <a:xfrm>
            <a:off x="238125" y="6643688"/>
            <a:ext cx="9667875" cy="307975"/>
          </a:xfrm>
          <a:prstGeom prst="rect">
            <a:avLst/>
          </a:prstGeom>
          <a:noFill/>
          <a:ln w="9525">
            <a:noFill/>
            <a:miter lim="800000"/>
            <a:headEnd/>
            <a:tailEnd/>
          </a:ln>
        </p:spPr>
        <p:txBody>
          <a:bodyPr>
            <a:spAutoFit/>
          </a:bodyPr>
          <a:lstStyle/>
          <a:p>
            <a:pPr algn="ctr" defTabSz="449263" eaLnBrk="0" hangingPunct="0">
              <a:spcBef>
                <a:spcPts val="1500"/>
              </a:spcBef>
              <a:buClr>
                <a:srgbClr val="FFFF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1400" b="0">
                <a:solidFill>
                  <a:srgbClr val="FFFFFF"/>
                </a:solidFill>
                <a:ea typeface="Arial Unicode MS" pitchFamily="34" charset="-128"/>
                <a:cs typeface="Arial Unicode MS" pitchFamily="34" charset="-128"/>
              </a:rPr>
              <a:t>Fonte: Banco Central (abri/2010) e Secretaria de Previdência Complementar (Estatística Mensal– Dez/2009)</a:t>
            </a:r>
          </a:p>
        </p:txBody>
      </p:sp>
      <p:pic>
        <p:nvPicPr>
          <p:cNvPr id="28675" name="Picture 6"/>
          <p:cNvPicPr>
            <a:picLocks noChangeAspect="1" noChangeArrowheads="1"/>
          </p:cNvPicPr>
          <p:nvPr/>
        </p:nvPicPr>
        <p:blipFill>
          <a:blip r:embed="rId3"/>
          <a:srcRect/>
          <a:stretch>
            <a:fillRect/>
          </a:stretch>
        </p:blipFill>
        <p:spPr bwMode="auto">
          <a:xfrm>
            <a:off x="1238250" y="357188"/>
            <a:ext cx="7572375" cy="6072187"/>
          </a:xfrm>
          <a:prstGeom prst="rect">
            <a:avLst/>
          </a:prstGeom>
          <a:noFill/>
          <a:ln w="12700" cap="sq" algn="ctr">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0" y="260350"/>
            <a:ext cx="9705975" cy="360363"/>
          </a:xfrm>
          <a:prstGeom prst="rect">
            <a:avLst/>
          </a:prstGeom>
          <a:noFill/>
          <a:ln w="9525">
            <a:noFill/>
            <a:miter lim="800000"/>
            <a:headEnd/>
            <a:tailEnd/>
          </a:ln>
        </p:spPr>
        <p:txBody>
          <a:bodyPr anchor="ctr"/>
          <a:lstStyle/>
          <a:p>
            <a:pPr algn="ctr" eaLnBrk="0" hangingPunct="0">
              <a:spcBef>
                <a:spcPct val="50000"/>
              </a:spcBef>
            </a:pPr>
            <a:r>
              <a:rPr lang="pt-BR" sz="2000">
                <a:solidFill>
                  <a:srgbClr val="92D050"/>
                </a:solidFill>
                <a:latin typeface="Tahoma" pitchFamily="34" charset="0"/>
                <a:cs typeface="Tahoma" pitchFamily="34" charset="0"/>
              </a:rPr>
              <a:t>COMO SÃO DEFINIDAS AS TAXAS DE JUROS???</a:t>
            </a:r>
          </a:p>
          <a:p>
            <a:pPr algn="ctr" eaLnBrk="0" hangingPunct="0">
              <a:spcBef>
                <a:spcPct val="50000"/>
              </a:spcBef>
            </a:pPr>
            <a:r>
              <a:rPr lang="pt-BR" sz="2000">
                <a:solidFill>
                  <a:srgbClr val="92D050"/>
                </a:solidFill>
                <a:latin typeface="Tahoma" pitchFamily="34" charset="0"/>
                <a:cs typeface="Tahoma" pitchFamily="34" charset="0"/>
              </a:rPr>
              <a:t>Convidados à 36ª Reunião do Banco Central com analistas independentes</a:t>
            </a:r>
          </a:p>
        </p:txBody>
      </p:sp>
      <p:sp>
        <p:nvSpPr>
          <p:cNvPr id="29699" name="Rectangle 4"/>
          <p:cNvSpPr>
            <a:spLocks noChangeArrowheads="1"/>
          </p:cNvSpPr>
          <p:nvPr/>
        </p:nvSpPr>
        <p:spPr bwMode="auto">
          <a:xfrm>
            <a:off x="661988" y="1901825"/>
            <a:ext cx="8348662" cy="4699000"/>
          </a:xfrm>
          <a:prstGeom prst="rect">
            <a:avLst/>
          </a:prstGeom>
          <a:noFill/>
          <a:ln w="9525">
            <a:noFill/>
            <a:miter lim="800000"/>
            <a:headEnd/>
            <a:tailEnd/>
          </a:ln>
        </p:spPr>
        <p:txBody>
          <a:bodyPr/>
          <a:lstStyle/>
          <a:p>
            <a:pPr marL="533400" algn="ctr" eaLnBrk="0" hangingPunct="0">
              <a:spcBef>
                <a:spcPct val="20000"/>
              </a:spcBef>
            </a:pPr>
            <a:endParaRPr lang="pt-BR"/>
          </a:p>
        </p:txBody>
      </p:sp>
      <p:sp>
        <p:nvSpPr>
          <p:cNvPr id="29700" name="Text Box 5"/>
          <p:cNvSpPr txBox="1">
            <a:spLocks noChangeArrowheads="1"/>
          </p:cNvSpPr>
          <p:nvPr/>
        </p:nvSpPr>
        <p:spPr bwMode="auto">
          <a:xfrm>
            <a:off x="560388" y="6421438"/>
            <a:ext cx="8785225" cy="307975"/>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pt-BR" sz="1400" b="0">
                <a:solidFill>
                  <a:srgbClr val="FFFFFF"/>
                </a:solidFill>
              </a:rPr>
              <a:t>Fonte: Ofício 969.1/2009-BCB/Diret, de 25/11/2009 (nomes dos convidados) e pesquisas na internet (cargos).</a:t>
            </a:r>
          </a:p>
        </p:txBody>
      </p:sp>
      <p:pic>
        <p:nvPicPr>
          <p:cNvPr id="29701" name="Picture 10"/>
          <p:cNvPicPr>
            <a:picLocks noChangeAspect="1" noChangeArrowheads="1"/>
          </p:cNvPicPr>
          <p:nvPr/>
        </p:nvPicPr>
        <p:blipFill>
          <a:blip r:embed="rId3"/>
          <a:srcRect/>
          <a:stretch>
            <a:fillRect/>
          </a:stretch>
        </p:blipFill>
        <p:spPr bwMode="auto">
          <a:xfrm>
            <a:off x="952500" y="1214438"/>
            <a:ext cx="7874000" cy="50466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93675" y="188913"/>
            <a:ext cx="9440863" cy="6496050"/>
          </a:xfrm>
          <a:prstGeom prst="rect">
            <a:avLst/>
          </a:prstGeom>
          <a:noFill/>
          <a:ln w="9525">
            <a:noFill/>
            <a:round/>
            <a:headEnd/>
            <a:tailEnd/>
          </a:ln>
        </p:spPr>
        <p:txBody>
          <a:bodyPr lIns="90000" tIns="46800" rIns="90000" bIns="46800">
            <a:spAutoFit/>
          </a:bodyPr>
          <a:lstStyle/>
          <a:p>
            <a:pPr algn="ctr" defTabSz="449263" eaLnBrk="0" hangingPunct="0">
              <a:spcBef>
                <a:spcPts val="25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3600">
                <a:solidFill>
                  <a:srgbClr val="92D050"/>
                </a:solidFill>
                <a:latin typeface="Tahoma" pitchFamily="34" charset="0"/>
                <a:cs typeface="Tahoma" pitchFamily="34" charset="0"/>
              </a:rPr>
              <a:t>CONCLUSÃO</a:t>
            </a:r>
          </a:p>
          <a:p>
            <a:pPr lvl="1" algn="ctr" defTabSz="449263" eaLnBrk="0" hangingPunct="0">
              <a:spcBef>
                <a:spcPts val="30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a:solidFill>
                  <a:srgbClr val="FFFFFF"/>
                </a:solidFill>
                <a:latin typeface="Tahoma" pitchFamily="34" charset="0"/>
                <a:cs typeface="Tahoma" pitchFamily="34" charset="0"/>
              </a:rPr>
              <a:t>Traçar estratégia de combate</a:t>
            </a:r>
            <a:br>
              <a:rPr lang="pt-BR" sz="2800">
                <a:solidFill>
                  <a:srgbClr val="FFFFFF"/>
                </a:solidFill>
                <a:latin typeface="Tahoma" pitchFamily="34" charset="0"/>
                <a:cs typeface="Tahoma" pitchFamily="34" charset="0"/>
              </a:rPr>
            </a:br>
            <a:r>
              <a:rPr lang="pt-BR" sz="2800">
                <a:solidFill>
                  <a:srgbClr val="FFFFFF"/>
                </a:solidFill>
                <a:latin typeface="Tahoma" pitchFamily="34" charset="0"/>
                <a:cs typeface="Tahoma" pitchFamily="34" charset="0"/>
              </a:rPr>
              <a:t>ao projeto do governo de retirar nossos direitos </a:t>
            </a:r>
          </a:p>
          <a:p>
            <a:pPr lvl="1" algn="just" defTabSz="449263" eaLnBrk="0" hangingPunct="0">
              <a:spcBef>
                <a:spcPts val="30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b="0">
                <a:solidFill>
                  <a:srgbClr val="FFFFFF"/>
                </a:solidFill>
                <a:latin typeface="Tahoma" pitchFamily="34" charset="0"/>
                <a:cs typeface="Tahoma" pitchFamily="34" charset="0"/>
              </a:rPr>
              <a:t> </a:t>
            </a:r>
            <a:r>
              <a:rPr lang="pt-BR">
                <a:solidFill>
                  <a:srgbClr val="92D050"/>
                </a:solidFill>
                <a:latin typeface="Tahoma" pitchFamily="34" charset="0"/>
                <a:cs typeface="Tahoma" pitchFamily="34" charset="0"/>
              </a:rPr>
              <a:t>CONHECIMENTO DA REALIDADE para combater o foco dos problemas</a:t>
            </a:r>
          </a:p>
          <a:p>
            <a:pPr lvl="3" algn="just" defTabSz="449263" eaLnBrk="0" hangingPunct="0">
              <a:spcBef>
                <a:spcPts val="12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rgbClr val="FFFFFF"/>
                </a:solidFill>
                <a:latin typeface="Tahoma" pitchFamily="34" charset="0"/>
                <a:cs typeface="Tahoma" pitchFamily="34" charset="0"/>
              </a:rPr>
              <a:t> Auditoria da Dívida Pública</a:t>
            </a:r>
          </a:p>
          <a:p>
            <a:pPr lvl="3" algn="just" defTabSz="449263" eaLnBrk="0" hangingPunct="0">
              <a:spcBef>
                <a:spcPts val="12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rgbClr val="FFFFFF"/>
                </a:solidFill>
                <a:latin typeface="Tahoma" pitchFamily="34" charset="0"/>
                <a:cs typeface="Tahoma" pitchFamily="34" charset="0"/>
              </a:rPr>
              <a:t> Investigações pelo Ministério Público</a:t>
            </a:r>
          </a:p>
          <a:p>
            <a:pPr lvl="3" algn="just" defTabSz="449263" eaLnBrk="0" hangingPunct="0">
              <a:spcBef>
                <a:spcPts val="12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rgbClr val="FFFFFF"/>
                </a:solidFill>
                <a:latin typeface="Tahoma" pitchFamily="34" charset="0"/>
                <a:cs typeface="Tahoma" pitchFamily="34" charset="0"/>
              </a:rPr>
              <a:t> Rever a política monetária e fiscal</a:t>
            </a:r>
          </a:p>
          <a:p>
            <a:pPr lvl="3" algn="just" defTabSz="449263" eaLnBrk="0" hangingPunct="0">
              <a:spcBef>
                <a:spcPts val="12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rgbClr val="FFFFFF"/>
                </a:solidFill>
                <a:latin typeface="Tahoma" pitchFamily="34" charset="0"/>
                <a:cs typeface="Tahoma" pitchFamily="34" charset="0"/>
              </a:rPr>
              <a:t> Ampliar investimentos reais</a:t>
            </a:r>
          </a:p>
          <a:p>
            <a:pPr lvl="3" algn="just" defTabSz="449263" eaLnBrk="0" hangingPunct="0">
              <a:spcBef>
                <a:spcPts val="12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rgbClr val="FFFFFF"/>
                </a:solidFill>
                <a:latin typeface="Tahoma" pitchFamily="34" charset="0"/>
                <a:cs typeface="Tahoma" pitchFamily="34" charset="0"/>
              </a:rPr>
              <a:t> Garantir serviços públicos de qualidade</a:t>
            </a:r>
          </a:p>
          <a:p>
            <a:pPr lvl="3" algn="just" defTabSz="449263" eaLnBrk="0" hangingPunct="0">
              <a:spcBef>
                <a:spcPts val="12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rgbClr val="FFFFFF"/>
                </a:solidFill>
                <a:latin typeface="Tahoma" pitchFamily="34" charset="0"/>
                <a:cs typeface="Tahoma" pitchFamily="34" charset="0"/>
              </a:rPr>
              <a:t> Atender Direitos Humanos </a:t>
            </a:r>
          </a:p>
          <a:p>
            <a:pPr lvl="3" algn="just" defTabSz="449263" eaLnBrk="0" hangingPunct="0">
              <a:spcBef>
                <a:spcPts val="1200"/>
              </a:spcBef>
              <a:buClr>
                <a:srgbClr val="FF9900"/>
              </a:buClr>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000" b="0">
                <a:solidFill>
                  <a:srgbClr val="FFFFFF"/>
                </a:solidFill>
                <a:latin typeface="Tahoma" pitchFamily="34" charset="0"/>
                <a:cs typeface="Tahoma" pitchFamily="34" charset="0"/>
              </a:rPr>
              <a:t> TRANSPARÊNCIA</a:t>
            </a:r>
            <a:endParaRPr lang="es-EC" sz="2000">
              <a:solidFill>
                <a:srgbClr val="92D050"/>
              </a:solidFill>
              <a:latin typeface="Tahoma" pitchFamily="34" charset="0"/>
              <a:cs typeface="Tahoma"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73050" y="333375"/>
            <a:ext cx="9440863" cy="6357938"/>
          </a:xfrm>
          <a:prstGeom prst="rect">
            <a:avLst/>
          </a:prstGeom>
          <a:noFill/>
          <a:ln w="9525">
            <a:noFill/>
            <a:round/>
            <a:headEnd/>
            <a:tailEnd/>
          </a:ln>
        </p:spPr>
        <p:txBody>
          <a:bodyPr lIns="90000" tIns="46800" rIns="90000" bIns="46800">
            <a:spAutoFit/>
          </a:bodyPr>
          <a:lstStyle/>
          <a:p>
            <a:pPr algn="ctr" defTabSz="449263" eaLnBrk="0" hangingPunct="0">
              <a:spcBef>
                <a:spcPts val="18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3200">
                <a:solidFill>
                  <a:srgbClr val="92D050"/>
                </a:solidFill>
                <a:latin typeface="Tahoma" pitchFamily="34" charset="0"/>
                <a:cs typeface="Tahoma" pitchFamily="34" charset="0"/>
              </a:rPr>
              <a:t>SITUAÇÃO ATUAL – BRASIL</a:t>
            </a:r>
          </a:p>
          <a:p>
            <a:pPr algn="ctr" defTabSz="449263" eaLnBrk="0" hangingPunct="0">
              <a:spcBef>
                <a:spcPts val="18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a:solidFill>
                  <a:srgbClr val="92D050"/>
                </a:solidFill>
                <a:latin typeface="Tahoma" pitchFamily="34" charset="0"/>
                <a:cs typeface="Tahoma" pitchFamily="34" charset="0"/>
              </a:rPr>
              <a:t>Governo não admite crise da dívida, mas qual a razão para:</a:t>
            </a:r>
          </a:p>
          <a:p>
            <a:pPr algn="just" defTabSz="449263" eaLnBrk="0" hangingPunct="0">
              <a:spcBef>
                <a:spcPts val="12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b="0">
                <a:solidFill>
                  <a:srgbClr val="FFFFFF"/>
                </a:solidFill>
                <a:latin typeface="Tahoma" pitchFamily="34" charset="0"/>
                <a:cs typeface="Tahoma" pitchFamily="34" charset="0"/>
              </a:rPr>
              <a:t>Privilégio na destinação recursos para a dívida</a:t>
            </a:r>
          </a:p>
          <a:p>
            <a:pPr algn="just" defTabSz="449263" eaLnBrk="0" hangingPunct="0">
              <a:spcBef>
                <a:spcPts val="12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b="0">
                <a:solidFill>
                  <a:srgbClr val="FFFFFF"/>
                </a:solidFill>
                <a:latin typeface="Tahoma" pitchFamily="34" charset="0"/>
                <a:cs typeface="Tahoma" pitchFamily="34" charset="0"/>
              </a:rPr>
              <a:t>Reformas neoliberais: Previdência (PL 1992), Privatizações</a:t>
            </a:r>
          </a:p>
          <a:p>
            <a:pPr algn="just" defTabSz="449263" eaLnBrk="0" hangingPunct="0">
              <a:spcBef>
                <a:spcPts val="12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b="0">
                <a:solidFill>
                  <a:srgbClr val="FFFFFF"/>
                </a:solidFill>
                <a:latin typeface="Tahoma" pitchFamily="34" charset="0"/>
                <a:cs typeface="Tahoma" pitchFamily="34" charset="0"/>
              </a:rPr>
              <a:t>Juros mais elevados do mundo</a:t>
            </a:r>
          </a:p>
          <a:p>
            <a:pPr algn="just" defTabSz="449263" eaLnBrk="0" hangingPunct="0">
              <a:spcBef>
                <a:spcPts val="12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b="0">
                <a:solidFill>
                  <a:srgbClr val="FFFFFF"/>
                </a:solidFill>
                <a:latin typeface="Tahoma" pitchFamily="34" charset="0"/>
                <a:cs typeface="Tahoma" pitchFamily="34" charset="0"/>
              </a:rPr>
              <a:t>Carga tributária elevada e regressiva</a:t>
            </a:r>
          </a:p>
          <a:p>
            <a:pPr algn="just" defTabSz="449263" eaLnBrk="0" hangingPunct="0">
              <a:spcBef>
                <a:spcPts val="12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b="0">
                <a:solidFill>
                  <a:srgbClr val="FFFFFF"/>
                </a:solidFill>
                <a:latin typeface="Tahoma" pitchFamily="34" charset="0"/>
                <a:cs typeface="Tahoma" pitchFamily="34" charset="0"/>
              </a:rPr>
              <a:t>Ausência de retorno em bens e serviços públicos</a:t>
            </a:r>
          </a:p>
          <a:p>
            <a:pPr algn="just" defTabSz="449263" eaLnBrk="0" hangingPunct="0">
              <a:spcBef>
                <a:spcPts val="12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b="0">
                <a:solidFill>
                  <a:srgbClr val="FFFFFF"/>
                </a:solidFill>
                <a:latin typeface="Tahoma" pitchFamily="34" charset="0"/>
                <a:cs typeface="Tahoma" pitchFamily="34" charset="0"/>
              </a:rPr>
              <a:t>Contigenciamento de gastos sociais</a:t>
            </a:r>
          </a:p>
          <a:p>
            <a:pPr algn="just" defTabSz="449263" eaLnBrk="0" hangingPunct="0">
              <a:spcBef>
                <a:spcPts val="12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b="0">
                <a:solidFill>
                  <a:srgbClr val="FFFFFF"/>
                </a:solidFill>
                <a:latin typeface="Tahoma" pitchFamily="34" charset="0"/>
                <a:cs typeface="Tahoma" pitchFamily="34" charset="0"/>
              </a:rPr>
              <a:t>Congelamento salários setor público </a:t>
            </a:r>
          </a:p>
          <a:p>
            <a:pPr algn="just" defTabSz="449263" eaLnBrk="0" hangingPunct="0">
              <a:spcBef>
                <a:spcPts val="1200"/>
              </a:spcBef>
              <a:buClr>
                <a:srgbClr val="FF99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2800" b="0">
                <a:solidFill>
                  <a:srgbClr val="FFFFFF"/>
                </a:solidFill>
                <a:latin typeface="Tahoma" pitchFamily="34" charset="0"/>
                <a:cs typeface="Tahoma" pitchFamily="34" charset="0"/>
              </a:rPr>
              <a:t>Prioridade para Metas de “Superávit Primário” e “Inflação”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60400" y="1219200"/>
            <a:ext cx="8701088" cy="3924300"/>
          </a:xfrm>
          <a:prstGeom prst="rect">
            <a:avLst/>
          </a:prstGeom>
          <a:noFill/>
          <a:ln w="12700" cap="sq">
            <a:noFill/>
            <a:miter lim="800000"/>
            <a:headEnd type="none" w="sm" len="sm"/>
            <a:tailEnd type="none" w="sm" len="sm"/>
          </a:ln>
        </p:spPr>
        <p:txBody>
          <a:bodyPr>
            <a:spAutoFit/>
          </a:bodyPr>
          <a:lstStyle/>
          <a:p>
            <a:pPr algn="r" eaLnBrk="0" hangingPunct="0">
              <a:spcBef>
                <a:spcPct val="50000"/>
              </a:spcBef>
            </a:pPr>
            <a:endParaRPr lang="pt-BR" i="1">
              <a:latin typeface="Verdana" pitchFamily="34" charset="0"/>
            </a:endParaRPr>
          </a:p>
          <a:p>
            <a:pPr algn="r" eaLnBrk="0" hangingPunct="0">
              <a:spcBef>
                <a:spcPct val="50000"/>
              </a:spcBef>
            </a:pPr>
            <a:endParaRPr lang="pt-BR" sz="3000" i="1">
              <a:solidFill>
                <a:schemeClr val="tx1"/>
              </a:solidFill>
              <a:latin typeface="Verdana" pitchFamily="34" charset="0"/>
            </a:endParaRPr>
          </a:p>
          <a:p>
            <a:pPr algn="r" eaLnBrk="0" hangingPunct="0">
              <a:spcBef>
                <a:spcPct val="50000"/>
              </a:spcBef>
            </a:pPr>
            <a:endParaRPr lang="pt-BR" sz="3000" i="1">
              <a:solidFill>
                <a:schemeClr val="tx1"/>
              </a:solidFill>
              <a:latin typeface="Verdana" pitchFamily="34" charset="0"/>
            </a:endParaRPr>
          </a:p>
          <a:p>
            <a:pPr algn="r" eaLnBrk="0" hangingPunct="0">
              <a:spcBef>
                <a:spcPct val="50000"/>
              </a:spcBef>
            </a:pPr>
            <a:endParaRPr lang="pt-BR" sz="3000">
              <a:solidFill>
                <a:srgbClr val="FFFFFF"/>
              </a:solidFill>
              <a:latin typeface="Verdana" pitchFamily="34" charset="0"/>
            </a:endParaRPr>
          </a:p>
          <a:p>
            <a:pPr algn="r" eaLnBrk="0" hangingPunct="0">
              <a:spcBef>
                <a:spcPct val="50000"/>
              </a:spcBef>
            </a:pPr>
            <a:endParaRPr lang="pt-BR" sz="3000">
              <a:solidFill>
                <a:srgbClr val="FFFFFF"/>
              </a:solidFill>
              <a:latin typeface="Verdana" pitchFamily="34" charset="0"/>
            </a:endParaRPr>
          </a:p>
          <a:p>
            <a:pPr algn="ctr" eaLnBrk="0" hangingPunct="0">
              <a:spcBef>
                <a:spcPct val="50000"/>
              </a:spcBef>
            </a:pPr>
            <a:r>
              <a:rPr lang="pt-BR" sz="3000">
                <a:solidFill>
                  <a:srgbClr val="FFFFFF"/>
                </a:solidFill>
                <a:latin typeface="Verdana" pitchFamily="34" charset="0"/>
              </a:rPr>
              <a:t>www.divida-auditoriacidada.org.br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8"/>
          <p:cNvPicPr>
            <a:picLocks noChangeAspect="1" noChangeArrowheads="1"/>
          </p:cNvPicPr>
          <p:nvPr/>
        </p:nvPicPr>
        <p:blipFill>
          <a:blip r:embed="rId3"/>
          <a:srcRect/>
          <a:stretch>
            <a:fillRect/>
          </a:stretch>
        </p:blipFill>
        <p:spPr bwMode="auto">
          <a:xfrm>
            <a:off x="360363" y="606425"/>
            <a:ext cx="9545637" cy="5811838"/>
          </a:xfrm>
          <a:prstGeom prst="rect">
            <a:avLst/>
          </a:prstGeom>
          <a:noFill/>
          <a:ln w="9525">
            <a:noFill/>
            <a:miter lim="800000"/>
            <a:headEnd/>
            <a:tailEnd/>
          </a:ln>
          <a:effectLst/>
        </p:spPr>
      </p:pic>
      <p:sp>
        <p:nvSpPr>
          <p:cNvPr id="5123" name="Rectangle 4"/>
          <p:cNvSpPr>
            <a:spLocks noChangeArrowheads="1"/>
          </p:cNvSpPr>
          <p:nvPr/>
        </p:nvSpPr>
        <p:spPr bwMode="auto">
          <a:xfrm>
            <a:off x="4860925" y="-230188"/>
            <a:ext cx="184150" cy="460376"/>
          </a:xfrm>
          <a:prstGeom prst="rect">
            <a:avLst/>
          </a:prstGeom>
          <a:noFill/>
          <a:ln w="12700" cap="sq">
            <a:noFill/>
            <a:miter lim="800000"/>
            <a:headEnd type="none" w="sm" len="sm"/>
            <a:tailEnd type="none" w="sm" len="sm"/>
          </a:ln>
        </p:spPr>
        <p:txBody>
          <a:bodyPr wrap="none" anchor="ctr">
            <a:spAutoFit/>
          </a:bodyPr>
          <a:lstStyle/>
          <a:p>
            <a:pPr algn="ctr" eaLnBrk="0" hangingPunct="0">
              <a:spcBef>
                <a:spcPct val="50000"/>
              </a:spcBef>
            </a:pPr>
            <a:endParaRPr lang="pt-BR"/>
          </a:p>
        </p:txBody>
      </p:sp>
      <p:sp>
        <p:nvSpPr>
          <p:cNvPr id="5124" name="Text Box 12"/>
          <p:cNvSpPr txBox="1">
            <a:spLocks noChangeArrowheads="1"/>
          </p:cNvSpPr>
          <p:nvPr/>
        </p:nvSpPr>
        <p:spPr bwMode="auto">
          <a:xfrm>
            <a:off x="0" y="6357938"/>
            <a:ext cx="9906000" cy="646112"/>
          </a:xfrm>
          <a:prstGeom prst="rect">
            <a:avLst/>
          </a:prstGeom>
          <a:noFill/>
          <a:ln w="12700" cap="sq">
            <a:noFill/>
            <a:miter lim="800000"/>
            <a:headEnd/>
            <a:tailEnd/>
          </a:ln>
        </p:spPr>
        <p:txBody>
          <a:bodyPr>
            <a:spAutoFit/>
          </a:bodyPr>
          <a:lstStyle/>
          <a:p>
            <a:pPr algn="ctr" eaLnBrk="0" hangingPunct="0"/>
            <a:r>
              <a:rPr lang="pt-BR" sz="1200" b="0">
                <a:solidFill>
                  <a:srgbClr val="FFFFFF"/>
                </a:solidFill>
                <a:latin typeface="Tahoma" pitchFamily="34" charset="0"/>
                <a:cs typeface="Tahoma" pitchFamily="34" charset="0"/>
              </a:rPr>
              <a:t>Nota: Inclui o “refinanciamento” ou “rolagem”</a:t>
            </a:r>
          </a:p>
          <a:p>
            <a:pPr algn="ctr" eaLnBrk="0" hangingPunct="0"/>
            <a:r>
              <a:rPr lang="pt-BR" sz="1200" b="0">
                <a:solidFill>
                  <a:srgbClr val="FFFFFF"/>
                </a:solidFill>
                <a:latin typeface="Tahoma" pitchFamily="34" charset="0"/>
                <a:cs typeface="Tahoma" pitchFamily="34" charset="0"/>
              </a:rPr>
              <a:t>Fonte: SIAFI - Banco de Dados Access p/ download (execução do Orçamento da União) – Disponível em http://www.camara.gov.br/internet/orcament/bd/exe2010mdb.EXE. Elaboração: Auditoria Cidadã da Dívida</a:t>
            </a:r>
          </a:p>
        </p:txBody>
      </p:sp>
      <p:sp>
        <p:nvSpPr>
          <p:cNvPr id="5125" name="CaixaDeTexto 5"/>
          <p:cNvSpPr txBox="1">
            <a:spLocks noChangeArrowheads="1"/>
          </p:cNvSpPr>
          <p:nvPr/>
        </p:nvSpPr>
        <p:spPr bwMode="auto">
          <a:xfrm>
            <a:off x="360363" y="3852863"/>
            <a:ext cx="1639887" cy="368300"/>
          </a:xfrm>
          <a:prstGeom prst="rect">
            <a:avLst/>
          </a:prstGeom>
          <a:solidFill>
            <a:srgbClr val="FFFFFF"/>
          </a:solidFill>
          <a:ln w="9525">
            <a:solidFill>
              <a:srgbClr val="FF0000"/>
            </a:solidFill>
            <a:miter lim="800000"/>
            <a:headEnd/>
            <a:tailEnd/>
          </a:ln>
        </p:spPr>
        <p:txBody>
          <a:bodyPr>
            <a:spAutoFit/>
          </a:bodyPr>
          <a:lstStyle/>
          <a:p>
            <a:pPr algn="ctr" eaLnBrk="0" hangingPunct="0">
              <a:spcBef>
                <a:spcPct val="50000"/>
              </a:spcBef>
            </a:pPr>
            <a:r>
              <a:rPr lang="pt-BR" sz="1800"/>
              <a:t>R$ 708 bilhões</a:t>
            </a:r>
          </a:p>
        </p:txBody>
      </p:sp>
      <p:cxnSp>
        <p:nvCxnSpPr>
          <p:cNvPr id="5126" name="Conector de seta reta 7"/>
          <p:cNvCxnSpPr>
            <a:cxnSpLocks noChangeShapeType="1"/>
          </p:cNvCxnSpPr>
          <p:nvPr/>
        </p:nvCxnSpPr>
        <p:spPr bwMode="auto">
          <a:xfrm flipH="1">
            <a:off x="2035175" y="4070350"/>
            <a:ext cx="665163" cy="0"/>
          </a:xfrm>
          <a:prstGeom prst="straightConnector1">
            <a:avLst/>
          </a:prstGeom>
          <a:noFill/>
          <a:ln w="41275" cap="sq" algn="ctr">
            <a:solidFill>
              <a:srgbClr val="FF0000"/>
            </a:solidFill>
            <a:round/>
            <a:headEnd/>
            <a:tailEnd type="arrow" w="med" len="med"/>
          </a:ln>
        </p:spPr>
      </p:cxnSp>
      <p:sp>
        <p:nvSpPr>
          <p:cNvPr id="5127" name="CaixaDeTexto 10"/>
          <p:cNvSpPr txBox="1">
            <a:spLocks noChangeArrowheads="1"/>
          </p:cNvSpPr>
          <p:nvPr/>
        </p:nvSpPr>
        <p:spPr bwMode="auto">
          <a:xfrm>
            <a:off x="128588" y="188913"/>
            <a:ext cx="9777412" cy="400050"/>
          </a:xfrm>
          <a:prstGeom prst="rect">
            <a:avLst/>
          </a:prstGeom>
          <a:noFill/>
          <a:ln w="9525">
            <a:noFill/>
            <a:miter lim="800000"/>
            <a:headEnd/>
            <a:tailEnd/>
          </a:ln>
        </p:spPr>
        <p:txBody>
          <a:bodyPr>
            <a:spAutoFit/>
          </a:bodyPr>
          <a:lstStyle/>
          <a:p>
            <a:pPr algn="ctr" eaLnBrk="0" hangingPunct="0">
              <a:spcBef>
                <a:spcPts val="1800"/>
              </a:spcBef>
            </a:pPr>
            <a:r>
              <a:rPr lang="pt-BR" sz="2000">
                <a:solidFill>
                  <a:srgbClr val="92D050"/>
                </a:solidFill>
                <a:latin typeface="Tahoma" pitchFamily="34" charset="0"/>
                <a:cs typeface="Tahoma" pitchFamily="34" charset="0"/>
              </a:rPr>
              <a:t>Orçamento Geral da União – Executado em 2011 – Total = R$ 1,571 trilhão</a:t>
            </a:r>
          </a:p>
        </p:txBody>
      </p:sp>
      <p:sp>
        <p:nvSpPr>
          <p:cNvPr id="5128" name="Rectangle 10"/>
          <p:cNvSpPr>
            <a:spLocks noChangeArrowheads="1"/>
          </p:cNvSpPr>
          <p:nvPr/>
        </p:nvSpPr>
        <p:spPr bwMode="auto">
          <a:xfrm>
            <a:off x="0" y="0"/>
            <a:ext cx="9906000" cy="0"/>
          </a:xfrm>
          <a:prstGeom prst="rect">
            <a:avLst/>
          </a:prstGeom>
          <a:noFill/>
          <a:ln w="12700" cap="sq" algn="ctr">
            <a:noFill/>
            <a:miter lim="800000"/>
            <a:headEnd/>
            <a:tailEnd/>
          </a:ln>
          <a:effectLst>
            <a:prstShdw prst="shdw17" dist="17961" dir="2700000">
              <a:srgbClr val="999999"/>
            </a:prstShdw>
          </a:effectLst>
        </p:spPr>
        <p:txBody>
          <a:bodyPr wrap="none" anchor="ctr">
            <a:spAutoFit/>
          </a:bodyPr>
          <a:lstStyle/>
          <a:p>
            <a:pPr algn="ctr" eaLnBrk="0" hangingPunct="0">
              <a:spcBef>
                <a:spcPct val="50000"/>
              </a:spcBef>
            </a:pPr>
            <a:endParaRPr lang="pt-BR"/>
          </a:p>
        </p:txBody>
      </p:sp>
      <p:sp>
        <p:nvSpPr>
          <p:cNvPr id="5129" name="CaixaDeTexto 2"/>
          <p:cNvSpPr txBox="1">
            <a:spLocks noChangeArrowheads="1"/>
          </p:cNvSpPr>
          <p:nvPr/>
        </p:nvSpPr>
        <p:spPr bwMode="auto">
          <a:xfrm>
            <a:off x="360363" y="4508500"/>
            <a:ext cx="4016375" cy="708025"/>
          </a:xfrm>
          <a:prstGeom prst="rect">
            <a:avLst/>
          </a:prstGeom>
          <a:noFill/>
          <a:ln w="9525">
            <a:noFill/>
            <a:miter lim="800000"/>
            <a:headEnd/>
            <a:tailEnd/>
          </a:ln>
        </p:spPr>
        <p:txBody>
          <a:bodyPr>
            <a:spAutoFit/>
          </a:bodyPr>
          <a:lstStyle/>
          <a:p>
            <a:pPr algn="ctr"/>
            <a:r>
              <a:rPr lang="pt-BR" sz="2000"/>
              <a:t>Valor equivalente a 11 vezes os gastos com saúde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4860925" y="-230188"/>
            <a:ext cx="184150" cy="460376"/>
          </a:xfrm>
          <a:prstGeom prst="rect">
            <a:avLst/>
          </a:prstGeom>
          <a:noFill/>
          <a:ln w="12700" cap="sq">
            <a:noFill/>
            <a:miter lim="800000"/>
            <a:headEnd type="none" w="sm" len="sm"/>
            <a:tailEnd type="none" w="sm" len="sm"/>
          </a:ln>
        </p:spPr>
        <p:txBody>
          <a:bodyPr wrap="none" anchor="ctr">
            <a:spAutoFit/>
          </a:bodyPr>
          <a:lstStyle/>
          <a:p>
            <a:endParaRPr lang="pt-BR"/>
          </a:p>
        </p:txBody>
      </p:sp>
      <p:sp>
        <p:nvSpPr>
          <p:cNvPr id="6147" name="Text Box 12"/>
          <p:cNvSpPr txBox="1">
            <a:spLocks noChangeArrowheads="1"/>
          </p:cNvSpPr>
          <p:nvPr/>
        </p:nvSpPr>
        <p:spPr bwMode="auto">
          <a:xfrm>
            <a:off x="0" y="6488113"/>
            <a:ext cx="9906000" cy="369887"/>
          </a:xfrm>
          <a:prstGeom prst="rect">
            <a:avLst/>
          </a:prstGeom>
          <a:noFill/>
          <a:ln w="12700" cap="sq">
            <a:noFill/>
            <a:miter lim="800000"/>
            <a:headEnd/>
            <a:tailEnd/>
          </a:ln>
        </p:spPr>
        <p:txBody>
          <a:bodyPr>
            <a:spAutoFit/>
          </a:bodyPr>
          <a:lstStyle/>
          <a:p>
            <a:pPr algn="just"/>
            <a:r>
              <a:rPr lang="pt-BR" sz="1800">
                <a:solidFill>
                  <a:schemeClr val="tx1"/>
                </a:solidFill>
              </a:rPr>
              <a:t>   </a:t>
            </a:r>
            <a:endParaRPr lang="pt-BR" sz="1400">
              <a:solidFill>
                <a:schemeClr val="tx1"/>
              </a:solidFill>
            </a:endParaRPr>
          </a:p>
        </p:txBody>
      </p:sp>
      <p:sp>
        <p:nvSpPr>
          <p:cNvPr id="28676" name="CaixaDeTexto 10"/>
          <p:cNvSpPr txBox="1">
            <a:spLocks noChangeArrowheads="1"/>
          </p:cNvSpPr>
          <p:nvPr/>
        </p:nvSpPr>
        <p:spPr bwMode="auto">
          <a:xfrm>
            <a:off x="273050" y="188913"/>
            <a:ext cx="9288463" cy="830262"/>
          </a:xfrm>
          <a:prstGeom prst="rect">
            <a:avLst/>
          </a:prstGeom>
          <a:noFill/>
          <a:ln w="9525">
            <a:noFill/>
            <a:miter lim="800000"/>
            <a:headEnd/>
            <a:tailEnd/>
          </a:ln>
        </p:spPr>
        <p:txBody>
          <a:bodyPr>
            <a:spAutoFit/>
          </a:bodyPr>
          <a:lstStyle/>
          <a:p>
            <a:pPr algn="ctr">
              <a:defRPr/>
            </a:pPr>
            <a:r>
              <a:rPr lang="pt-BR">
                <a:solidFill>
                  <a:srgbClr val="92D050"/>
                </a:solidFill>
                <a:latin typeface="Tahoma" pitchFamily="34" charset="0"/>
                <a:ea typeface="+mj-ea"/>
                <a:cs typeface="Tahoma" pitchFamily="34" charset="0"/>
              </a:rPr>
              <a:t>OS RECURSOS DA SAÚDE AUMENTARAM ???? </a:t>
            </a:r>
          </a:p>
          <a:p>
            <a:pPr algn="ctr">
              <a:defRPr/>
            </a:pPr>
            <a:r>
              <a:rPr lang="pt-BR">
                <a:solidFill>
                  <a:srgbClr val="92D050"/>
                </a:solidFill>
                <a:latin typeface="Tahoma" pitchFamily="34" charset="0"/>
                <a:ea typeface="+mj-ea"/>
                <a:cs typeface="Tahoma" pitchFamily="34" charset="0"/>
              </a:rPr>
              <a:t>PARA QUE SERVIU A CPMF ????</a:t>
            </a:r>
            <a:endParaRPr lang="pt-BR" dirty="0">
              <a:solidFill>
                <a:srgbClr val="92D050"/>
              </a:solidFill>
              <a:latin typeface="Tahoma" pitchFamily="34" charset="0"/>
              <a:ea typeface="+mj-ea"/>
              <a:cs typeface="Tahoma" pitchFamily="34" charset="0"/>
            </a:endParaRPr>
          </a:p>
        </p:txBody>
      </p:sp>
      <p:sp>
        <p:nvSpPr>
          <p:cNvPr id="6149" name="CaixaDeTexto 1"/>
          <p:cNvSpPr txBox="1">
            <a:spLocks noChangeArrowheads="1"/>
          </p:cNvSpPr>
          <p:nvPr/>
        </p:nvSpPr>
        <p:spPr bwMode="auto">
          <a:xfrm>
            <a:off x="868363" y="6021388"/>
            <a:ext cx="9037637" cy="738187"/>
          </a:xfrm>
          <a:prstGeom prst="rect">
            <a:avLst/>
          </a:prstGeom>
          <a:noFill/>
          <a:ln w="9525">
            <a:noFill/>
            <a:miter lim="800000"/>
            <a:headEnd/>
            <a:tailEnd/>
          </a:ln>
        </p:spPr>
        <p:txBody>
          <a:bodyPr>
            <a:spAutoFit/>
          </a:bodyPr>
          <a:lstStyle/>
          <a:p>
            <a:r>
              <a:rPr lang="pt-BR" sz="1400">
                <a:solidFill>
                  <a:schemeClr val="tx1"/>
                </a:solidFill>
              </a:rPr>
              <a:t>Fonte: Nota Técnica nº 10, de 2011 – Consultoria de Orçamento da Câmara dos Deputados, pág 37, disponível em:</a:t>
            </a:r>
          </a:p>
          <a:p>
            <a:r>
              <a:rPr lang="pt-BR" sz="1400">
                <a:solidFill>
                  <a:schemeClr val="tx1"/>
                </a:solidFill>
              </a:rPr>
              <a:t> </a:t>
            </a:r>
            <a:r>
              <a:rPr lang="pt-BR" sz="1400">
                <a:solidFill>
                  <a:schemeClr val="tx1"/>
                </a:solidFill>
                <a:hlinkClick r:id="rId3"/>
              </a:rPr>
              <a:t>http://www2.camara.gov.br/atividade-legislativa/orcamentobrasil/orcamentouniao/estudos/2011/nt10.pdf</a:t>
            </a:r>
            <a:r>
              <a:rPr lang="pt-BR" sz="1400">
                <a:solidFill>
                  <a:schemeClr val="tx1"/>
                </a:solidFill>
              </a:rPr>
              <a:t> . Fonte do PIB: </a:t>
            </a:r>
            <a:r>
              <a:rPr lang="pt-BR" sz="1400">
                <a:solidFill>
                  <a:schemeClr val="tx1"/>
                </a:solidFill>
                <a:hlinkClick r:id="rId4"/>
              </a:rPr>
              <a:t>www.ipeadata.gov.br</a:t>
            </a:r>
            <a:r>
              <a:rPr lang="pt-BR" sz="1400">
                <a:solidFill>
                  <a:schemeClr val="tx1"/>
                </a:solidFill>
              </a:rPr>
              <a:t>  e PLOA 2012. Elaboração: Auditoria Cidadã da Dívida.  </a:t>
            </a:r>
          </a:p>
        </p:txBody>
      </p:sp>
      <p:pic>
        <p:nvPicPr>
          <p:cNvPr id="6150" name="Picture 7"/>
          <p:cNvPicPr>
            <a:picLocks noChangeAspect="1" noChangeArrowheads="1"/>
          </p:cNvPicPr>
          <p:nvPr/>
        </p:nvPicPr>
        <p:blipFill>
          <a:blip r:embed="rId5"/>
          <a:srcRect/>
          <a:stretch>
            <a:fillRect/>
          </a:stretch>
        </p:blipFill>
        <p:spPr bwMode="auto">
          <a:xfrm>
            <a:off x="1208088" y="1196975"/>
            <a:ext cx="8005762" cy="4792663"/>
          </a:xfrm>
          <a:prstGeom prst="rect">
            <a:avLst/>
          </a:prstGeom>
          <a:noFill/>
          <a:ln w="9525">
            <a:noFill/>
            <a:miter lim="800000"/>
            <a:headEnd/>
            <a:tailEnd/>
          </a:ln>
          <a:effectLst/>
        </p:spPr>
      </p:pic>
      <p:sp>
        <p:nvSpPr>
          <p:cNvPr id="6151" name="CaixaDeTexto 5"/>
          <p:cNvSpPr txBox="1">
            <a:spLocks noChangeArrowheads="1"/>
          </p:cNvSpPr>
          <p:nvPr/>
        </p:nvSpPr>
        <p:spPr bwMode="auto">
          <a:xfrm>
            <a:off x="2405063" y="3729038"/>
            <a:ext cx="1639887" cy="646112"/>
          </a:xfrm>
          <a:prstGeom prst="rect">
            <a:avLst/>
          </a:prstGeom>
          <a:solidFill>
            <a:srgbClr val="FFFFFF"/>
          </a:solidFill>
          <a:ln w="9525">
            <a:solidFill>
              <a:srgbClr val="FF0000"/>
            </a:solidFill>
            <a:miter lim="800000"/>
            <a:headEnd/>
            <a:tailEnd/>
          </a:ln>
        </p:spPr>
        <p:txBody>
          <a:bodyPr>
            <a:spAutoFit/>
          </a:bodyPr>
          <a:lstStyle/>
          <a:p>
            <a:pPr algn="ctr" eaLnBrk="0" hangingPunct="0">
              <a:spcBef>
                <a:spcPct val="50000"/>
              </a:spcBef>
            </a:pPr>
            <a:r>
              <a:rPr lang="pt-BR" sz="1800"/>
              <a:t>Criação da CPMF</a:t>
            </a:r>
          </a:p>
        </p:txBody>
      </p:sp>
      <p:cxnSp>
        <p:nvCxnSpPr>
          <p:cNvPr id="6152" name="Conector de seta reta 7"/>
          <p:cNvCxnSpPr>
            <a:cxnSpLocks noChangeShapeType="1"/>
          </p:cNvCxnSpPr>
          <p:nvPr/>
        </p:nvCxnSpPr>
        <p:spPr bwMode="auto">
          <a:xfrm flipH="1" flipV="1">
            <a:off x="3224213" y="2892425"/>
            <a:ext cx="0" cy="784225"/>
          </a:xfrm>
          <a:prstGeom prst="straightConnector1">
            <a:avLst/>
          </a:prstGeom>
          <a:noFill/>
          <a:ln w="41275" cap="sq" algn="ctr">
            <a:solidFill>
              <a:srgbClr val="FF0000"/>
            </a:solidFill>
            <a:round/>
            <a:headEnd/>
            <a:tailEnd type="arrow" w="med" len="med"/>
          </a:ln>
        </p:spPr>
      </p:cxnSp>
      <p:sp>
        <p:nvSpPr>
          <p:cNvPr id="6153" name="CaixaDeTexto 5"/>
          <p:cNvSpPr txBox="1">
            <a:spLocks noChangeArrowheads="1"/>
          </p:cNvSpPr>
          <p:nvPr/>
        </p:nvSpPr>
        <p:spPr bwMode="auto">
          <a:xfrm>
            <a:off x="6248400" y="3863975"/>
            <a:ext cx="1639888" cy="368300"/>
          </a:xfrm>
          <a:prstGeom prst="rect">
            <a:avLst/>
          </a:prstGeom>
          <a:solidFill>
            <a:srgbClr val="FFFFFF"/>
          </a:solidFill>
          <a:ln w="9525">
            <a:solidFill>
              <a:srgbClr val="FF0000"/>
            </a:solidFill>
            <a:miter lim="800000"/>
            <a:headEnd/>
            <a:tailEnd/>
          </a:ln>
        </p:spPr>
        <p:txBody>
          <a:bodyPr>
            <a:spAutoFit/>
          </a:bodyPr>
          <a:lstStyle/>
          <a:p>
            <a:pPr algn="ctr" eaLnBrk="0" hangingPunct="0">
              <a:spcBef>
                <a:spcPct val="50000"/>
              </a:spcBef>
            </a:pPr>
            <a:r>
              <a:rPr lang="pt-BR" sz="1800"/>
              <a:t>Fim da CPMF</a:t>
            </a:r>
          </a:p>
        </p:txBody>
      </p:sp>
      <p:cxnSp>
        <p:nvCxnSpPr>
          <p:cNvPr id="6154" name="Conector de seta reta 10"/>
          <p:cNvCxnSpPr>
            <a:cxnSpLocks noChangeShapeType="1"/>
          </p:cNvCxnSpPr>
          <p:nvPr/>
        </p:nvCxnSpPr>
        <p:spPr bwMode="auto">
          <a:xfrm flipH="1" flipV="1">
            <a:off x="7069138" y="2984500"/>
            <a:ext cx="0" cy="785813"/>
          </a:xfrm>
          <a:prstGeom prst="straightConnector1">
            <a:avLst/>
          </a:prstGeom>
          <a:noFill/>
          <a:ln w="41275" cap="sq" algn="ctr">
            <a:solidFill>
              <a:srgbClr val="FF0000"/>
            </a:solidFill>
            <a:round/>
            <a:headEnd/>
            <a:tailEnd type="arrow" w="med" len="med"/>
          </a:ln>
        </p:spPr>
      </p:cxn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8"/>
          <p:cNvPicPr>
            <a:picLocks noChangeAspect="1" noChangeArrowheads="1"/>
          </p:cNvPicPr>
          <p:nvPr/>
        </p:nvPicPr>
        <p:blipFill>
          <a:blip r:embed="rId3"/>
          <a:srcRect/>
          <a:stretch>
            <a:fillRect/>
          </a:stretch>
        </p:blipFill>
        <p:spPr bwMode="auto">
          <a:xfrm>
            <a:off x="920750" y="1181100"/>
            <a:ext cx="7416800" cy="5476875"/>
          </a:xfrm>
          <a:prstGeom prst="rect">
            <a:avLst/>
          </a:prstGeom>
          <a:noFill/>
          <a:ln w="9525">
            <a:noFill/>
            <a:miter lim="800000"/>
            <a:headEnd/>
            <a:tailEnd/>
          </a:ln>
          <a:effectLst/>
        </p:spPr>
      </p:pic>
      <p:sp>
        <p:nvSpPr>
          <p:cNvPr id="7171" name="Rectangle 4"/>
          <p:cNvSpPr>
            <a:spLocks noChangeArrowheads="1"/>
          </p:cNvSpPr>
          <p:nvPr/>
        </p:nvSpPr>
        <p:spPr bwMode="auto">
          <a:xfrm>
            <a:off x="4860925" y="-230188"/>
            <a:ext cx="184150" cy="460376"/>
          </a:xfrm>
          <a:prstGeom prst="rect">
            <a:avLst/>
          </a:prstGeom>
          <a:noFill/>
          <a:ln w="12700" cap="sq">
            <a:noFill/>
            <a:miter lim="800000"/>
            <a:headEnd type="none" w="sm" len="sm"/>
            <a:tailEnd type="none" w="sm" len="sm"/>
          </a:ln>
        </p:spPr>
        <p:txBody>
          <a:bodyPr wrap="none" anchor="ctr">
            <a:spAutoFit/>
          </a:bodyPr>
          <a:lstStyle/>
          <a:p>
            <a:endParaRPr lang="pt-BR"/>
          </a:p>
        </p:txBody>
      </p:sp>
      <p:sp>
        <p:nvSpPr>
          <p:cNvPr id="7172" name="Text Box 12"/>
          <p:cNvSpPr txBox="1">
            <a:spLocks noChangeArrowheads="1"/>
          </p:cNvSpPr>
          <p:nvPr/>
        </p:nvSpPr>
        <p:spPr bwMode="auto">
          <a:xfrm>
            <a:off x="0" y="6488113"/>
            <a:ext cx="9906000" cy="369887"/>
          </a:xfrm>
          <a:prstGeom prst="rect">
            <a:avLst/>
          </a:prstGeom>
          <a:noFill/>
          <a:ln w="12700" cap="sq">
            <a:noFill/>
            <a:miter lim="800000"/>
            <a:headEnd/>
            <a:tailEnd/>
          </a:ln>
        </p:spPr>
        <p:txBody>
          <a:bodyPr>
            <a:spAutoFit/>
          </a:bodyPr>
          <a:lstStyle/>
          <a:p>
            <a:pPr algn="just"/>
            <a:r>
              <a:rPr lang="pt-BR" sz="1800">
                <a:solidFill>
                  <a:schemeClr val="tx1"/>
                </a:solidFill>
              </a:rPr>
              <a:t>   </a:t>
            </a:r>
            <a:endParaRPr lang="pt-BR" sz="1400">
              <a:solidFill>
                <a:schemeClr val="tx1"/>
              </a:solidFill>
            </a:endParaRPr>
          </a:p>
        </p:txBody>
      </p:sp>
      <p:sp>
        <p:nvSpPr>
          <p:cNvPr id="27652" name="CaixaDeTexto 10"/>
          <p:cNvSpPr txBox="1">
            <a:spLocks noChangeArrowheads="1"/>
          </p:cNvSpPr>
          <p:nvPr/>
        </p:nvSpPr>
        <p:spPr bwMode="auto">
          <a:xfrm>
            <a:off x="273050" y="188913"/>
            <a:ext cx="9288463" cy="830262"/>
          </a:xfrm>
          <a:prstGeom prst="rect">
            <a:avLst/>
          </a:prstGeom>
          <a:noFill/>
          <a:ln w="9525">
            <a:noFill/>
            <a:miter lim="800000"/>
            <a:headEnd/>
            <a:tailEnd/>
          </a:ln>
        </p:spPr>
        <p:txBody>
          <a:bodyPr>
            <a:spAutoFit/>
          </a:bodyPr>
          <a:lstStyle/>
          <a:p>
            <a:pPr algn="ctr">
              <a:defRPr/>
            </a:pPr>
            <a:r>
              <a:rPr lang="pt-BR">
                <a:solidFill>
                  <a:srgbClr val="92D050"/>
                </a:solidFill>
                <a:latin typeface="Tahoma" pitchFamily="34" charset="0"/>
                <a:ea typeface="+mj-ea"/>
                <a:cs typeface="Tahoma" pitchFamily="34" charset="0"/>
              </a:rPr>
              <a:t>Superávit </a:t>
            </a:r>
            <a:r>
              <a:rPr lang="pt-BR" dirty="0">
                <a:solidFill>
                  <a:srgbClr val="92D050"/>
                </a:solidFill>
                <a:latin typeface="Tahoma" pitchFamily="34" charset="0"/>
                <a:ea typeface="+mj-ea"/>
                <a:cs typeface="Tahoma" pitchFamily="34" charset="0"/>
              </a:rPr>
              <a:t>da Seguridade Social em 2010 = R$ </a:t>
            </a:r>
            <a:r>
              <a:rPr lang="pt-BR">
                <a:solidFill>
                  <a:srgbClr val="92D050"/>
                </a:solidFill>
                <a:latin typeface="Tahoma" pitchFamily="34" charset="0"/>
                <a:ea typeface="+mj-ea"/>
                <a:cs typeface="Tahoma" pitchFamily="34" charset="0"/>
              </a:rPr>
              <a:t>58 bilhões</a:t>
            </a:r>
          </a:p>
          <a:p>
            <a:pPr algn="ctr">
              <a:defRPr/>
            </a:pPr>
            <a:r>
              <a:rPr lang="pt-BR">
                <a:solidFill>
                  <a:srgbClr val="92D050"/>
                </a:solidFill>
                <a:latin typeface="Tahoma" pitchFamily="34" charset="0"/>
                <a:ea typeface="+mj-ea"/>
                <a:cs typeface="Tahoma" pitchFamily="34" charset="0"/>
              </a:rPr>
              <a:t>Recursos retirados pela DRU: R$ 45 bilhões</a:t>
            </a:r>
            <a:endParaRPr lang="pt-BR" dirty="0">
              <a:solidFill>
                <a:srgbClr val="92D050"/>
              </a:solidFill>
              <a:latin typeface="Tahoma" pitchFamily="34" charset="0"/>
              <a:ea typeface="+mj-ea"/>
              <a:cs typeface="Tahoma" pitchFamily="34" charset="0"/>
            </a:endParaRPr>
          </a:p>
        </p:txBody>
      </p:sp>
      <p:sp>
        <p:nvSpPr>
          <p:cNvPr id="7174" name="CaixaDeTexto 5"/>
          <p:cNvSpPr txBox="1">
            <a:spLocks noChangeArrowheads="1"/>
          </p:cNvSpPr>
          <p:nvPr/>
        </p:nvSpPr>
        <p:spPr bwMode="auto">
          <a:xfrm>
            <a:off x="6608763" y="6518275"/>
            <a:ext cx="3455987" cy="400050"/>
          </a:xfrm>
          <a:prstGeom prst="rect">
            <a:avLst/>
          </a:prstGeom>
          <a:noFill/>
          <a:ln w="9525">
            <a:noFill/>
            <a:miter lim="800000"/>
            <a:headEnd/>
            <a:tailEnd/>
          </a:ln>
        </p:spPr>
        <p:txBody>
          <a:bodyPr>
            <a:spAutoFit/>
          </a:bodyPr>
          <a:lstStyle/>
          <a:p>
            <a:pPr algn="r"/>
            <a:r>
              <a:rPr lang="pt-BR" sz="2000">
                <a:solidFill>
                  <a:srgbClr val="00B050"/>
                </a:solidFill>
              </a:rPr>
              <a:t>Fonte: ANFIP</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4860925" y="-230188"/>
            <a:ext cx="184150" cy="460376"/>
          </a:xfrm>
          <a:prstGeom prst="rect">
            <a:avLst/>
          </a:prstGeom>
          <a:noFill/>
          <a:ln w="12700" cap="sq">
            <a:noFill/>
            <a:miter lim="800000"/>
            <a:headEnd type="none" w="sm" len="sm"/>
            <a:tailEnd type="none" w="sm" len="sm"/>
          </a:ln>
        </p:spPr>
        <p:txBody>
          <a:bodyPr wrap="none" anchor="ctr">
            <a:spAutoFit/>
          </a:bodyPr>
          <a:lstStyle/>
          <a:p>
            <a:endParaRPr lang="pt-BR"/>
          </a:p>
        </p:txBody>
      </p:sp>
      <p:sp>
        <p:nvSpPr>
          <p:cNvPr id="8195" name="Text Box 12"/>
          <p:cNvSpPr txBox="1">
            <a:spLocks noChangeArrowheads="1"/>
          </p:cNvSpPr>
          <p:nvPr/>
        </p:nvSpPr>
        <p:spPr bwMode="auto">
          <a:xfrm>
            <a:off x="0" y="6488113"/>
            <a:ext cx="9906000" cy="369887"/>
          </a:xfrm>
          <a:prstGeom prst="rect">
            <a:avLst/>
          </a:prstGeom>
          <a:noFill/>
          <a:ln w="12700" cap="sq">
            <a:noFill/>
            <a:miter lim="800000"/>
            <a:headEnd/>
            <a:tailEnd/>
          </a:ln>
        </p:spPr>
        <p:txBody>
          <a:bodyPr>
            <a:spAutoFit/>
          </a:bodyPr>
          <a:lstStyle/>
          <a:p>
            <a:pPr algn="just"/>
            <a:r>
              <a:rPr lang="pt-BR" sz="1800">
                <a:solidFill>
                  <a:schemeClr val="tx1"/>
                </a:solidFill>
              </a:rPr>
              <a:t>   </a:t>
            </a:r>
            <a:endParaRPr lang="pt-BR" sz="1400">
              <a:solidFill>
                <a:schemeClr val="tx1"/>
              </a:solidFill>
            </a:endParaRPr>
          </a:p>
        </p:txBody>
      </p:sp>
      <p:sp>
        <p:nvSpPr>
          <p:cNvPr id="28676" name="CaixaDeTexto 10"/>
          <p:cNvSpPr txBox="1">
            <a:spLocks noChangeArrowheads="1"/>
          </p:cNvSpPr>
          <p:nvPr/>
        </p:nvSpPr>
        <p:spPr bwMode="auto">
          <a:xfrm>
            <a:off x="273050" y="188913"/>
            <a:ext cx="9288463" cy="461962"/>
          </a:xfrm>
          <a:prstGeom prst="rect">
            <a:avLst/>
          </a:prstGeom>
          <a:noFill/>
          <a:ln w="9525">
            <a:noFill/>
            <a:miter lim="800000"/>
            <a:headEnd/>
            <a:tailEnd/>
          </a:ln>
        </p:spPr>
        <p:txBody>
          <a:bodyPr>
            <a:spAutoFit/>
          </a:bodyPr>
          <a:lstStyle/>
          <a:p>
            <a:pPr algn="ctr">
              <a:defRPr/>
            </a:pPr>
            <a:r>
              <a:rPr lang="pt-BR" dirty="0">
                <a:solidFill>
                  <a:srgbClr val="92D050"/>
                </a:solidFill>
                <a:latin typeface="Tahoma" pitchFamily="34" charset="0"/>
                <a:ea typeface="+mj-ea"/>
                <a:cs typeface="Tahoma" pitchFamily="34" charset="0"/>
              </a:rPr>
              <a:t>O SUPERÁVIT DA SEGURIDADE SOCIAL</a:t>
            </a:r>
          </a:p>
        </p:txBody>
      </p:sp>
      <p:pic>
        <p:nvPicPr>
          <p:cNvPr id="8197" name="Picture 6"/>
          <p:cNvPicPr>
            <a:picLocks noChangeAspect="1" noChangeArrowheads="1"/>
          </p:cNvPicPr>
          <p:nvPr/>
        </p:nvPicPr>
        <p:blipFill>
          <a:blip r:embed="rId3"/>
          <a:srcRect/>
          <a:stretch>
            <a:fillRect/>
          </a:stretch>
        </p:blipFill>
        <p:spPr bwMode="auto">
          <a:xfrm>
            <a:off x="776288" y="890588"/>
            <a:ext cx="7561262" cy="5707062"/>
          </a:xfrm>
          <a:prstGeom prst="rect">
            <a:avLst/>
          </a:prstGeom>
          <a:noFill/>
          <a:ln w="9525">
            <a:noFill/>
            <a:miter lim="800000"/>
            <a:headEnd/>
            <a:tailEnd/>
          </a:ln>
          <a:effectLst/>
        </p:spPr>
      </p:pic>
      <p:sp>
        <p:nvSpPr>
          <p:cNvPr id="8198" name="CaixaDeTexto 5"/>
          <p:cNvSpPr txBox="1">
            <a:spLocks noChangeArrowheads="1"/>
          </p:cNvSpPr>
          <p:nvPr/>
        </p:nvSpPr>
        <p:spPr bwMode="auto">
          <a:xfrm>
            <a:off x="6608763" y="6518275"/>
            <a:ext cx="3455987" cy="400050"/>
          </a:xfrm>
          <a:prstGeom prst="rect">
            <a:avLst/>
          </a:prstGeom>
          <a:noFill/>
          <a:ln w="9525">
            <a:noFill/>
            <a:miter lim="800000"/>
            <a:headEnd/>
            <a:tailEnd/>
          </a:ln>
        </p:spPr>
        <p:txBody>
          <a:bodyPr>
            <a:spAutoFit/>
          </a:bodyPr>
          <a:lstStyle/>
          <a:p>
            <a:pPr algn="r"/>
            <a:r>
              <a:rPr lang="pt-BR" sz="2000">
                <a:solidFill>
                  <a:srgbClr val="00B050"/>
                </a:solidFill>
              </a:rPr>
              <a:t>Fonte: ANFIP</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4860925" y="-230188"/>
            <a:ext cx="184150" cy="460376"/>
          </a:xfrm>
          <a:prstGeom prst="rect">
            <a:avLst/>
          </a:prstGeom>
          <a:noFill/>
          <a:ln w="12700" cap="sq">
            <a:noFill/>
            <a:miter lim="800000"/>
            <a:headEnd type="none" w="sm" len="sm"/>
            <a:tailEnd type="none" w="sm" len="sm"/>
          </a:ln>
        </p:spPr>
        <p:txBody>
          <a:bodyPr wrap="none" anchor="ctr">
            <a:spAutoFit/>
          </a:bodyPr>
          <a:lstStyle/>
          <a:p>
            <a:endParaRPr lang="pt-BR"/>
          </a:p>
        </p:txBody>
      </p:sp>
      <p:sp>
        <p:nvSpPr>
          <p:cNvPr id="28676" name="CaixaDeTexto 10"/>
          <p:cNvSpPr txBox="1">
            <a:spLocks noChangeArrowheads="1"/>
          </p:cNvSpPr>
          <p:nvPr/>
        </p:nvSpPr>
        <p:spPr bwMode="auto">
          <a:xfrm>
            <a:off x="273050" y="188913"/>
            <a:ext cx="9288463" cy="6694487"/>
          </a:xfrm>
          <a:prstGeom prst="rect">
            <a:avLst/>
          </a:prstGeom>
          <a:noFill/>
          <a:ln w="9525">
            <a:noFill/>
            <a:miter lim="800000"/>
            <a:headEnd/>
            <a:tailEnd/>
          </a:ln>
        </p:spPr>
        <p:txBody>
          <a:bodyPr>
            <a:spAutoFit/>
          </a:bodyPr>
          <a:lstStyle/>
          <a:p>
            <a:pPr algn="ctr">
              <a:defRPr/>
            </a:pPr>
            <a:r>
              <a:rPr lang="pt-BR" sz="3200">
                <a:solidFill>
                  <a:srgbClr val="92D050"/>
                </a:solidFill>
                <a:latin typeface="Tahoma" pitchFamily="34" charset="0"/>
                <a:ea typeface="+mj-ea"/>
                <a:cs typeface="Tahoma" pitchFamily="34" charset="0"/>
              </a:rPr>
              <a:t>A PRIVATIZAÇÃO DA SAÚDE</a:t>
            </a:r>
            <a:endParaRPr lang="pt-BR">
              <a:solidFill>
                <a:srgbClr val="92D050"/>
              </a:solidFill>
              <a:latin typeface="Tahoma" pitchFamily="34" charset="0"/>
              <a:ea typeface="+mj-ea"/>
              <a:cs typeface="Tahoma" pitchFamily="34" charset="0"/>
            </a:endParaRPr>
          </a:p>
          <a:p>
            <a:pPr algn="ctr">
              <a:defRPr/>
            </a:pPr>
            <a:endParaRPr lang="pt-BR">
              <a:solidFill>
                <a:srgbClr val="92D050"/>
              </a:solidFill>
              <a:latin typeface="Tahoma" pitchFamily="34" charset="0"/>
              <a:ea typeface="+mj-ea"/>
              <a:cs typeface="Tahoma" pitchFamily="34" charset="0"/>
            </a:endParaRPr>
          </a:p>
          <a:p>
            <a:pPr algn="ctr">
              <a:defRPr/>
            </a:pPr>
            <a:r>
              <a:rPr lang="pt-BR">
                <a:solidFill>
                  <a:srgbClr val="FFFFFF"/>
                </a:solidFill>
                <a:latin typeface="Tahoma" pitchFamily="34" charset="0"/>
                <a:ea typeface="+mj-ea"/>
                <a:cs typeface="Tahoma" pitchFamily="34" charset="0"/>
              </a:rPr>
              <a:t>PESQUISA “Conta Satélite de Saúde – Brasil” - IBGE (</a:t>
            </a:r>
            <a:r>
              <a:rPr lang="pt-BR" sz="2000">
                <a:solidFill>
                  <a:srgbClr val="FFFFFF"/>
                </a:solidFill>
                <a:latin typeface="Tahoma" pitchFamily="34" charset="0"/>
                <a:ea typeface="+mj-ea"/>
                <a:cs typeface="Tahoma" pitchFamily="34" charset="0"/>
              </a:rPr>
              <a:t>divulgada dia 18/1/2012)</a:t>
            </a:r>
          </a:p>
          <a:p>
            <a:pPr algn="ctr">
              <a:defRPr/>
            </a:pPr>
            <a:endParaRPr lang="pt-BR">
              <a:solidFill>
                <a:srgbClr val="FFFFFF"/>
              </a:solidFill>
              <a:latin typeface="Tahoma" pitchFamily="34" charset="0"/>
              <a:ea typeface="+mj-ea"/>
              <a:cs typeface="Tahoma" pitchFamily="34" charset="0"/>
            </a:endParaRPr>
          </a:p>
          <a:p>
            <a:pPr algn="ctr">
              <a:defRPr/>
            </a:pPr>
            <a:r>
              <a:rPr lang="pt-BR">
                <a:solidFill>
                  <a:srgbClr val="FFFFFF"/>
                </a:solidFill>
                <a:latin typeface="Tahoma" pitchFamily="34" charset="0"/>
                <a:ea typeface="+mj-ea"/>
                <a:cs typeface="Tahoma" pitchFamily="34" charset="0"/>
              </a:rPr>
              <a:t>“</a:t>
            </a:r>
            <a:r>
              <a:rPr lang="pt-BR" sz="2300" i="1">
                <a:solidFill>
                  <a:srgbClr val="FFFFFF"/>
                </a:solidFill>
                <a:latin typeface="Tahoma" pitchFamily="34" charset="0"/>
                <a:ea typeface="+mj-ea"/>
                <a:cs typeface="Tahoma" pitchFamily="34" charset="0"/>
              </a:rPr>
              <a:t>As despesas públicas per capita com consumo de bens e serviços de saúde foram de R$ 645,27 em 2009. Já as despesas per capita privadas foram de R$ 835,65 nesse ano</a:t>
            </a:r>
            <a:r>
              <a:rPr lang="pt-BR">
                <a:solidFill>
                  <a:srgbClr val="FFFFFF"/>
                </a:solidFill>
                <a:latin typeface="Tahoma" pitchFamily="34" charset="0"/>
                <a:ea typeface="+mj-ea"/>
                <a:cs typeface="Tahoma" pitchFamily="34" charset="0"/>
              </a:rPr>
              <a:t>.”</a:t>
            </a:r>
          </a:p>
          <a:p>
            <a:pPr algn="ctr">
              <a:defRPr/>
            </a:pPr>
            <a:r>
              <a:rPr lang="pt-BR" sz="1400">
                <a:solidFill>
                  <a:srgbClr val="FFFFFF"/>
                </a:solidFill>
                <a:latin typeface="Tahoma" pitchFamily="34" charset="0"/>
                <a:ea typeface="+mj-ea"/>
                <a:cs typeface="Tahoma" pitchFamily="34" charset="0"/>
                <a:hlinkClick r:id="rId3"/>
              </a:rPr>
              <a:t>http://www.ibge.gov.br/home/presidencia/noticias/noticia_impressao.php?id_noticia=2070</a:t>
            </a:r>
            <a:endParaRPr lang="pt-BR" sz="1400">
              <a:solidFill>
                <a:srgbClr val="FFFFFF"/>
              </a:solidFill>
              <a:latin typeface="Tahoma" pitchFamily="34" charset="0"/>
              <a:ea typeface="+mj-ea"/>
              <a:cs typeface="Tahoma" pitchFamily="34" charset="0"/>
            </a:endParaRPr>
          </a:p>
          <a:p>
            <a:pPr algn="ctr">
              <a:defRPr/>
            </a:pPr>
            <a:endParaRPr lang="pt-BR">
              <a:solidFill>
                <a:srgbClr val="FFFFFF"/>
              </a:solidFill>
              <a:latin typeface="Tahoma" pitchFamily="34" charset="0"/>
              <a:ea typeface="+mj-ea"/>
              <a:cs typeface="Tahoma" pitchFamily="34" charset="0"/>
            </a:endParaRPr>
          </a:p>
          <a:p>
            <a:pPr algn="ctr">
              <a:defRPr/>
            </a:pPr>
            <a:r>
              <a:rPr lang="pt-BR">
                <a:solidFill>
                  <a:srgbClr val="92D050"/>
                </a:solidFill>
                <a:latin typeface="Tahoma" pitchFamily="34" charset="0"/>
                <a:ea typeface="+mj-ea"/>
                <a:cs typeface="Tahoma" pitchFamily="34" charset="0"/>
              </a:rPr>
              <a:t>A população brasileira desembolsa com saúde privada mais que o governo gasta com todo o sistema público de saúde</a:t>
            </a:r>
          </a:p>
          <a:p>
            <a:pPr algn="ctr">
              <a:defRPr/>
            </a:pPr>
            <a:endParaRPr lang="pt-BR">
              <a:solidFill>
                <a:srgbClr val="FFFFFF"/>
              </a:solidFill>
              <a:latin typeface="Tahoma" pitchFamily="34" charset="0"/>
              <a:ea typeface="+mj-ea"/>
              <a:cs typeface="Tahoma" pitchFamily="34" charset="0"/>
            </a:endParaRPr>
          </a:p>
          <a:p>
            <a:pPr algn="ctr">
              <a:defRPr/>
            </a:pPr>
            <a:r>
              <a:rPr lang="pt-BR">
                <a:solidFill>
                  <a:srgbClr val="FFFFFF"/>
                </a:solidFill>
                <a:latin typeface="Tahoma" pitchFamily="34" charset="0"/>
                <a:ea typeface="+mj-ea"/>
                <a:cs typeface="Tahoma" pitchFamily="34" charset="0"/>
              </a:rPr>
              <a:t> O próprio gerente da Coordenação de Contas Nacionais do IBGE, Ricardo Montes Moraes, reconhece que:</a:t>
            </a:r>
          </a:p>
          <a:p>
            <a:pPr algn="ctr">
              <a:defRPr/>
            </a:pPr>
            <a:endParaRPr lang="pt-BR">
              <a:solidFill>
                <a:srgbClr val="FFFFFF"/>
              </a:solidFill>
              <a:latin typeface="Tahoma" pitchFamily="34" charset="0"/>
              <a:ea typeface="+mj-ea"/>
              <a:cs typeface="Tahoma" pitchFamily="34" charset="0"/>
            </a:endParaRPr>
          </a:p>
          <a:p>
            <a:pPr algn="ctr">
              <a:defRPr/>
            </a:pPr>
            <a:r>
              <a:rPr lang="pt-BR" i="1">
                <a:solidFill>
                  <a:srgbClr val="FFFFFF"/>
                </a:solidFill>
                <a:latin typeface="Tahoma" pitchFamily="34" charset="0"/>
                <a:ea typeface="+mj-ea"/>
                <a:cs typeface="Tahoma" pitchFamily="34" charset="0"/>
              </a:rPr>
              <a:t>"[isto] se deve ao fato de a saúde no Brasil ser tão privatizada”.</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93675" y="33338"/>
            <a:ext cx="9440863" cy="585787"/>
          </a:xfrm>
          <a:prstGeom prst="rect">
            <a:avLst/>
          </a:prstGeom>
          <a:noFill/>
          <a:ln w="9525">
            <a:noFill/>
            <a:round/>
            <a:headEnd/>
            <a:tailEnd/>
          </a:ln>
        </p:spPr>
        <p:txBody>
          <a:bodyPr lIns="90000" tIns="46800" rIns="90000" bIns="46800">
            <a:spAutoFit/>
          </a:bodyPr>
          <a:lstStyle/>
          <a:p>
            <a:pPr algn="ctr" defTabSz="449263" eaLnBrk="0" hangingPunct="0">
              <a:spcBef>
                <a:spcPts val="1800"/>
              </a:spcBef>
              <a:buClr>
                <a:srgbClr val="FF9900"/>
              </a:buClr>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pt-BR" sz="3200">
                <a:solidFill>
                  <a:srgbClr val="92D050"/>
                </a:solidFill>
                <a:latin typeface="Tahoma" pitchFamily="34" charset="0"/>
                <a:cs typeface="Tahoma" pitchFamily="34" charset="0"/>
              </a:rPr>
              <a:t>Quem financia o Estado?</a:t>
            </a:r>
          </a:p>
        </p:txBody>
      </p:sp>
      <p:pic>
        <p:nvPicPr>
          <p:cNvPr id="10243" name="Picture 2"/>
          <p:cNvPicPr>
            <a:picLocks noChangeAspect="1" noChangeArrowheads="1"/>
          </p:cNvPicPr>
          <p:nvPr/>
        </p:nvPicPr>
        <p:blipFill>
          <a:blip r:embed="rId3"/>
          <a:srcRect/>
          <a:stretch>
            <a:fillRect/>
          </a:stretch>
        </p:blipFill>
        <p:spPr bwMode="auto">
          <a:xfrm>
            <a:off x="374650" y="908050"/>
            <a:ext cx="9151938" cy="5661025"/>
          </a:xfrm>
          <a:prstGeom prst="rect">
            <a:avLst/>
          </a:prstGeom>
          <a:noFill/>
          <a:ln w="9525">
            <a:noFill/>
            <a:miter lim="800000"/>
            <a:headEnd/>
            <a:tailEnd/>
          </a:ln>
          <a:effectLst/>
        </p:spPr>
      </p:pic>
      <p:sp>
        <p:nvSpPr>
          <p:cNvPr id="10244" name="CaixaDeTexto 1"/>
          <p:cNvSpPr txBox="1">
            <a:spLocks noChangeArrowheads="1"/>
          </p:cNvSpPr>
          <p:nvPr/>
        </p:nvSpPr>
        <p:spPr bwMode="auto">
          <a:xfrm>
            <a:off x="1568450" y="3138488"/>
            <a:ext cx="4608513" cy="1016000"/>
          </a:xfrm>
          <a:prstGeom prst="rect">
            <a:avLst/>
          </a:prstGeom>
          <a:noFill/>
          <a:ln w="9525">
            <a:noFill/>
            <a:miter lim="800000"/>
            <a:headEnd/>
            <a:tailEnd/>
          </a:ln>
        </p:spPr>
        <p:txBody>
          <a:bodyPr>
            <a:spAutoFit/>
          </a:bodyPr>
          <a:lstStyle/>
          <a:p>
            <a:pPr algn="ctr"/>
            <a:r>
              <a:rPr lang="pt-BR" sz="2000">
                <a:solidFill>
                  <a:schemeClr val="bg2"/>
                </a:solidFill>
              </a:rPr>
              <a:t>Imp. de Importação, IPI, IOF, CPMF, Cofins, PIS, CIDE, ICMS, ISS, IRPF, IRRF</a:t>
            </a:r>
          </a:p>
        </p:txBody>
      </p:sp>
      <p:sp>
        <p:nvSpPr>
          <p:cNvPr id="10245" name="CaixaDeTexto 3"/>
          <p:cNvSpPr txBox="1">
            <a:spLocks noChangeArrowheads="1"/>
          </p:cNvSpPr>
          <p:nvPr/>
        </p:nvSpPr>
        <p:spPr bwMode="auto">
          <a:xfrm>
            <a:off x="3008313" y="4316413"/>
            <a:ext cx="4176712" cy="400050"/>
          </a:xfrm>
          <a:prstGeom prst="rect">
            <a:avLst/>
          </a:prstGeom>
          <a:noFill/>
          <a:ln w="9525">
            <a:noFill/>
            <a:miter lim="800000"/>
            <a:headEnd/>
            <a:tailEnd/>
          </a:ln>
        </p:spPr>
        <p:txBody>
          <a:bodyPr>
            <a:spAutoFit/>
          </a:bodyPr>
          <a:lstStyle/>
          <a:p>
            <a:r>
              <a:rPr lang="pt-BR" sz="2000">
                <a:solidFill>
                  <a:schemeClr val="bg2"/>
                </a:solidFill>
              </a:rPr>
              <a:t>IR (Capital e outros), CSLL</a:t>
            </a:r>
          </a:p>
        </p:txBody>
      </p:sp>
      <p:sp>
        <p:nvSpPr>
          <p:cNvPr id="10246" name="CaixaDeTexto 4"/>
          <p:cNvSpPr txBox="1">
            <a:spLocks noChangeArrowheads="1"/>
          </p:cNvSpPr>
          <p:nvPr/>
        </p:nvSpPr>
        <p:spPr bwMode="auto">
          <a:xfrm>
            <a:off x="2073275" y="5013325"/>
            <a:ext cx="4103688" cy="461963"/>
          </a:xfrm>
          <a:prstGeom prst="rect">
            <a:avLst/>
          </a:prstGeom>
          <a:noFill/>
          <a:ln w="9525">
            <a:noFill/>
            <a:miter lim="800000"/>
            <a:headEnd/>
            <a:tailEnd/>
          </a:ln>
        </p:spPr>
        <p:txBody>
          <a:bodyPr>
            <a:spAutoFit/>
          </a:bodyPr>
          <a:lstStyle/>
          <a:p>
            <a:r>
              <a:rPr lang="pt-BR">
                <a:solidFill>
                  <a:srgbClr val="FFFFFF"/>
                </a:solidFill>
              </a:rPr>
              <a:t>Outros (inclui INSS e FGTS)</a:t>
            </a:r>
          </a:p>
        </p:txBody>
      </p:sp>
      <p:sp>
        <p:nvSpPr>
          <p:cNvPr id="10247" name="CaixaDeTexto 5"/>
          <p:cNvSpPr txBox="1">
            <a:spLocks noChangeArrowheads="1"/>
          </p:cNvSpPr>
          <p:nvPr/>
        </p:nvSpPr>
        <p:spPr bwMode="auto">
          <a:xfrm>
            <a:off x="2289175" y="5483225"/>
            <a:ext cx="4535488" cy="400050"/>
          </a:xfrm>
          <a:prstGeom prst="rect">
            <a:avLst/>
          </a:prstGeom>
          <a:noFill/>
          <a:ln w="9525">
            <a:noFill/>
            <a:miter lim="800000"/>
            <a:headEnd/>
            <a:tailEnd/>
          </a:ln>
        </p:spPr>
        <p:txBody>
          <a:bodyPr>
            <a:spAutoFit/>
          </a:bodyPr>
          <a:lstStyle/>
          <a:p>
            <a:r>
              <a:rPr lang="pt-BR" sz="2000">
                <a:solidFill>
                  <a:schemeClr val="bg2"/>
                </a:solidFill>
              </a:rPr>
              <a:t>ITR, IPVA, ITCD, IPTU, ITBI</a:t>
            </a:r>
          </a:p>
        </p:txBody>
      </p:sp>
      <p:sp>
        <p:nvSpPr>
          <p:cNvPr id="10248" name="CaixaDeTexto 6"/>
          <p:cNvSpPr txBox="1">
            <a:spLocks noChangeArrowheads="1"/>
          </p:cNvSpPr>
          <p:nvPr/>
        </p:nvSpPr>
        <p:spPr bwMode="auto">
          <a:xfrm>
            <a:off x="560388" y="6569075"/>
            <a:ext cx="8785225" cy="461963"/>
          </a:xfrm>
          <a:prstGeom prst="rect">
            <a:avLst/>
          </a:prstGeom>
          <a:noFill/>
          <a:ln w="9525">
            <a:noFill/>
            <a:miter lim="800000"/>
            <a:headEnd/>
            <a:tailEnd/>
          </a:ln>
        </p:spPr>
        <p:txBody>
          <a:bodyPr>
            <a:spAutoFit/>
          </a:bodyPr>
          <a:lstStyle/>
          <a:p>
            <a:endParaRPr lang="pt-BR"/>
          </a:p>
        </p:txBody>
      </p:sp>
      <p:sp>
        <p:nvSpPr>
          <p:cNvPr id="10249" name="CaixaDeTexto 4"/>
          <p:cNvSpPr txBox="1">
            <a:spLocks noChangeArrowheads="1"/>
          </p:cNvSpPr>
          <p:nvPr/>
        </p:nvSpPr>
        <p:spPr bwMode="auto">
          <a:xfrm>
            <a:off x="560388" y="6559550"/>
            <a:ext cx="8856662" cy="338138"/>
          </a:xfrm>
          <a:prstGeom prst="rect">
            <a:avLst/>
          </a:prstGeom>
          <a:noFill/>
          <a:ln w="9525">
            <a:noFill/>
            <a:miter lim="800000"/>
            <a:headEnd/>
            <a:tailEnd/>
          </a:ln>
        </p:spPr>
        <p:txBody>
          <a:bodyPr>
            <a:spAutoFit/>
          </a:bodyPr>
          <a:lstStyle/>
          <a:p>
            <a:r>
              <a:rPr lang="pt-BR" sz="1600">
                <a:solidFill>
                  <a:srgbClr val="FFFFFF"/>
                </a:solidFill>
              </a:rPr>
              <a:t>Fonte: Secretaria da Receita Federal e Banco Central. Elaboração: Auditoria Cidadã da Dívida.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ulso">
  <a:themeElements>
    <a:clrScheme name="">
      <a:dk1>
        <a:srgbClr val="000000"/>
      </a:dk1>
      <a:lt1>
        <a:srgbClr val="FFFF00"/>
      </a:lt1>
      <a:dk2>
        <a:srgbClr val="000066"/>
      </a:dk2>
      <a:lt2>
        <a:srgbClr val="FFCC66"/>
      </a:lt2>
      <a:accent1>
        <a:srgbClr val="FF9900"/>
      </a:accent1>
      <a:accent2>
        <a:srgbClr val="000044"/>
      </a:accent2>
      <a:accent3>
        <a:srgbClr val="AAAAB8"/>
      </a:accent3>
      <a:accent4>
        <a:srgbClr val="DADA00"/>
      </a:accent4>
      <a:accent5>
        <a:srgbClr val="FFCAAA"/>
      </a:accent5>
      <a:accent6>
        <a:srgbClr val="00003D"/>
      </a:accent6>
      <a:hlink>
        <a:srgbClr val="3366FF"/>
      </a:hlink>
      <a:folHlink>
        <a:srgbClr val="FFFF00"/>
      </a:folHlink>
    </a:clrScheme>
    <a:fontScheme name="Puls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12700" cap="sq"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1" i="0" u="none" strike="noStrike" cap="none" normalizeH="0" baseline="0" smtClean="0">
            <a:ln>
              <a:noFill/>
            </a:ln>
            <a:solidFill>
              <a:srgbClr val="FF0000"/>
            </a:solidFill>
            <a:effectLst/>
            <a:latin typeface="Times New Roman" pitchFamily="18" charset="0"/>
          </a:defRPr>
        </a:defPPr>
      </a:lstStyle>
    </a:spDef>
    <a:lnDef>
      <a:spPr bwMode="auto">
        <a:xfrm>
          <a:off x="0" y="0"/>
          <a:ext cx="1" cy="1"/>
        </a:xfrm>
        <a:custGeom>
          <a:avLst/>
          <a:gdLst/>
          <a:ahLst/>
          <a:cxnLst/>
          <a:rect l="0" t="0" r="0" b="0"/>
          <a:pathLst/>
        </a:custGeom>
        <a:solidFill>
          <a:srgbClr val="FFFFFF"/>
        </a:solidFill>
        <a:ln w="12700" cap="sq"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1" i="0" u="none" strike="noStrike" cap="none" normalizeH="0" baseline="0" smtClean="0">
            <a:ln>
              <a:noFill/>
            </a:ln>
            <a:solidFill>
              <a:srgbClr val="FF0000"/>
            </a:solidFill>
            <a:effectLst/>
            <a:latin typeface="Times New Roman" pitchFamily="18" charset="0"/>
          </a:defRPr>
        </a:defPPr>
      </a:lstStyle>
    </a:lnDef>
  </a:objectDefaults>
  <a:extraClrSchemeLst>
    <a:extraClrScheme>
      <a:clrScheme name="Pulso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o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o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o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o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o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15815</TotalTime>
  <Words>2050</Words>
  <Application>Microsoft Office PowerPoint</Application>
  <PresentationFormat>A4 (210 x 297 mm)</PresentationFormat>
  <Paragraphs>291</Paragraphs>
  <Slides>30</Slides>
  <Notes>24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30</vt:i4>
      </vt:variant>
    </vt:vector>
  </HeadingPairs>
  <TitlesOfParts>
    <vt:vector size="38" baseType="lpstr">
      <vt:lpstr>Times New Roman</vt:lpstr>
      <vt:lpstr>Arial</vt:lpstr>
      <vt:lpstr>Verdana</vt:lpstr>
      <vt:lpstr>Tahoma</vt:lpstr>
      <vt:lpstr>Wingdings</vt:lpstr>
      <vt:lpstr>Arial Unicode MS</vt:lpstr>
      <vt:lpstr>Calibri</vt:lpstr>
      <vt:lpstr>Pulso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vector>
  </TitlesOfParts>
  <Company>Maria Lúcia F. Carneiro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sem título</dc:title>
  <dc:creator>Maria Lucia Fattorelli</dc:creator>
  <cp:lastModifiedBy>User</cp:lastModifiedBy>
  <cp:revision>1206</cp:revision>
  <cp:lastPrinted>2008-11-20T19:12:03Z</cp:lastPrinted>
  <dcterms:created xsi:type="dcterms:W3CDTF">2001-11-19T18:24:28Z</dcterms:created>
  <dcterms:modified xsi:type="dcterms:W3CDTF">2012-06-28T17:32:44Z</dcterms:modified>
</cp:coreProperties>
</file>