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693" r:id="rId2"/>
    <p:sldId id="1172" r:id="rId3"/>
    <p:sldId id="1106" r:id="rId4"/>
    <p:sldId id="1107" r:id="rId5"/>
    <p:sldId id="1208" r:id="rId6"/>
    <p:sldId id="1210" r:id="rId7"/>
    <p:sldId id="1209" r:id="rId8"/>
    <p:sldId id="1212" r:id="rId9"/>
    <p:sldId id="1139" r:id="rId10"/>
    <p:sldId id="1214" r:id="rId11"/>
    <p:sldId id="1215" r:id="rId12"/>
    <p:sldId id="1218" r:id="rId13"/>
    <p:sldId id="1219" r:id="rId14"/>
    <p:sldId id="1220" r:id="rId15"/>
    <p:sldId id="1221" r:id="rId16"/>
    <p:sldId id="1222" r:id="rId17"/>
    <p:sldId id="1223" r:id="rId18"/>
    <p:sldId id="1224" r:id="rId19"/>
    <p:sldId id="1225" r:id="rId20"/>
    <p:sldId id="1216" r:id="rId21"/>
    <p:sldId id="1226" r:id="rId22"/>
    <p:sldId id="1227" r:id="rId23"/>
    <p:sldId id="1228" r:id="rId24"/>
    <p:sldId id="1137" r:id="rId25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52" y="-414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328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13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s-E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s-E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0964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AC5F45A1-14C2-46A2-A90B-718BB8C86341}" type="slidenum">
              <a:rPr lang="pt-BR" sz="1200" b="0">
                <a:solidFill>
                  <a:schemeClr val="tx1"/>
                </a:solidFill>
              </a:rPr>
              <a:pPr algn="r"/>
              <a:t>19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267161B0-BEED-4BE8-8166-6E3ED3FE76E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B3BA7070-09CA-448C-9DFD-E76F9C316CA2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22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01BBD26B-D554-4087-88AD-627426FB4F8F}" type="slidenum">
              <a:rPr lang="pt-BR">
                <a:cs typeface="Arial" charset="0"/>
              </a:rPr>
              <a:pPr/>
              <a:t>24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12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53CE502-865B-4D8F-B309-F9DB72189C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0194" y="-171400"/>
            <a:ext cx="9906000" cy="604780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>
              <a:solidFill>
                <a:srgbClr val="FFFF00"/>
              </a:solidFill>
            </a:endParaRPr>
          </a:p>
          <a:p>
            <a:pPr algn="ctr" eaLnBrk="0" hangingPunct="0"/>
            <a:endParaRPr lang="pt-BR" sz="2700" u="sng">
              <a:solidFill>
                <a:srgbClr val="FFFF00"/>
              </a:solidFill>
            </a:endParaRPr>
          </a:p>
          <a:p>
            <a:pPr algn="ctr" eaLnBrk="0" hangingPunct="0"/>
            <a:endParaRPr lang="pt-BR" sz="500" i="1" u="sng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 u="sng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Reunião </a:t>
            </a:r>
            <a:r>
              <a:rPr lang="pt-BR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de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Aposentados do SINDIPETRO</a:t>
            </a:r>
            <a:endParaRPr lang="pt-BR" altLang="ja-JP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Aracaju, 6 de julho de </a:t>
            </a:r>
            <a:r>
              <a:rPr lang="en-US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2012</a:t>
            </a:r>
          </a:p>
        </p:txBody>
      </p:sp>
      <p:sp>
        <p:nvSpPr>
          <p:cNvPr id="3075" name="CaixaDeTexto 3"/>
          <p:cNvSpPr txBox="1">
            <a:spLocks noChangeArrowheads="1"/>
          </p:cNvSpPr>
          <p:nvPr/>
        </p:nvSpPr>
        <p:spPr bwMode="auto">
          <a:xfrm>
            <a:off x="560388" y="2565400"/>
            <a:ext cx="9345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36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PETRÓLEO, PREVIDÊNCIA E DÍVIDA PÚBLICA</a:t>
            </a:r>
            <a:endParaRPr lang="pt-BR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260350"/>
            <a:ext cx="45656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899650" cy="5526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PETROBRAS: ONDE ESTÁ O DINHEIRO?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Somando-se a distribuição de Dividendos e os </a:t>
            </a: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Royalties do Petroleo destinados à Reserva de Contingencia, temos R$ 18 bilhões por ano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Isto significa R$ 286 mil para cada aposentado da Petrobras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(considerando 63 mil aposentados)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00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16738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645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2500"/>
              </a:spcBef>
              <a:buClr>
                <a:srgbClr val="FF9900"/>
              </a:buClr>
            </a:pPr>
            <a:r>
              <a:rPr lang="en-GB" smtClean="0">
                <a:solidFill>
                  <a:srgbClr val="92D050"/>
                </a:solidFill>
                <a:latin typeface="Tahoma" charset="0"/>
                <a:cs typeface="Tahoma" charset="0"/>
              </a:rPr>
              <a:t>FUNDO </a:t>
            </a:r>
            <a:r>
              <a:rPr lang="en-GB" dirty="0">
                <a:solidFill>
                  <a:srgbClr val="92D050"/>
                </a:solidFill>
                <a:latin typeface="Tahoma" charset="0"/>
                <a:cs typeface="Tahoma" charset="0"/>
              </a:rPr>
              <a:t>SOCIAL do PRÉ-SAL </a:t>
            </a:r>
          </a:p>
          <a:p>
            <a:pPr eaLnBrk="1" hangingPunct="1">
              <a:spcBef>
                <a:spcPts val="600"/>
              </a:spcBef>
            </a:pPr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Lei 12.351/2010</a:t>
            </a:r>
          </a:p>
          <a:p>
            <a:pPr algn="just" eaLnBrk="1" hangingPunct="1"/>
            <a:r>
              <a:rPr lang="pt-BR" dirty="0" smtClean="0">
                <a:solidFill>
                  <a:srgbClr val="92D050"/>
                </a:solidFill>
                <a:latin typeface="Tahoma" charset="0"/>
                <a:cs typeface="Tahoma" charset="0"/>
              </a:rPr>
              <a:t>Art</a:t>
            </a:r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. 47.</a:t>
            </a:r>
            <a:r>
              <a:rPr lang="pt-BR" dirty="0">
                <a:solidFill>
                  <a:srgbClr val="FFFFFF"/>
                </a:solidFill>
                <a:latin typeface="Tahoma" charset="0"/>
                <a:cs typeface="Tahoma" charset="0"/>
              </a:rPr>
              <a:t>  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É criado o Fundo Social - FS (...) com a finalidade de constituir fonte de recursos para o desenvolvimento social e regional, na forma de programas e projetos nas áreas de combate à pobreza e de desenvolvimento: </a:t>
            </a:r>
            <a:r>
              <a:rPr lang="pt-BR" b="0" dirty="0" err="1">
                <a:solidFill>
                  <a:srgbClr val="FFFFFF"/>
                </a:solidFill>
                <a:latin typeface="Tahoma" charset="0"/>
                <a:cs typeface="Tahoma" charset="0"/>
              </a:rPr>
              <a:t>I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 - da educação; II - da cultura;</a:t>
            </a:r>
            <a:r>
              <a:rPr lang="es-EC" b="0" dirty="0">
                <a:solidFill>
                  <a:srgbClr val="FFFFFF"/>
                </a:solidFill>
                <a:latin typeface="Tahoma" charset="0"/>
                <a:cs typeface="Tahoma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III - do esporte; IV - da saúde pública; V - da ciência e tecnologia; VI - do meio ambiente; e VII - de mitigação e adaptação às mudanças climáticas.</a:t>
            </a:r>
          </a:p>
          <a:p>
            <a:pPr algn="just" eaLnBrk="1" hangingPunct="1"/>
            <a:endParaRPr lang="pt-BR" sz="600" b="0" dirty="0">
              <a:solidFill>
                <a:srgbClr val="92D050"/>
              </a:solidFill>
              <a:latin typeface="Tahoma" charset="0"/>
              <a:cs typeface="Tahoma" charset="0"/>
            </a:endParaRPr>
          </a:p>
          <a:p>
            <a:pPr algn="just" eaLnBrk="1" hangingPunct="1"/>
            <a:endParaRPr lang="pt-BR" sz="600" b="0" dirty="0">
              <a:solidFill>
                <a:srgbClr val="92D050"/>
              </a:solidFill>
              <a:latin typeface="Tahoma" charset="0"/>
              <a:cs typeface="Tahoma" charset="0"/>
            </a:endParaRPr>
          </a:p>
          <a:p>
            <a:pPr algn="just" eaLnBrk="1" hangingPunct="1"/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Recursos serão aplicados no exterior: </a:t>
            </a:r>
          </a:p>
          <a:p>
            <a:pPr algn="just" eaLnBrk="1" hangingPunct="1"/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	</a:t>
            </a:r>
            <a:r>
              <a:rPr lang="pt-BR" dirty="0" smtClean="0">
                <a:solidFill>
                  <a:srgbClr val="92D050"/>
                </a:solidFill>
                <a:latin typeface="Tahoma" charset="0"/>
                <a:cs typeface="Tahoma" charset="0"/>
              </a:rPr>
              <a:t>Art</a:t>
            </a:r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. 50.</a:t>
            </a:r>
            <a:r>
              <a:rPr lang="pt-BR" b="0" dirty="0">
                <a:solidFill>
                  <a:srgbClr val="92D050"/>
                </a:solidFill>
                <a:latin typeface="Tahoma" charset="0"/>
                <a:cs typeface="Tahoma" charset="0"/>
              </a:rPr>
              <a:t> Parágrafo único.  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Os investimentos e aplicações 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cs typeface="Tahoma" charset="0"/>
              </a:rPr>
              <a:t>do 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FS serão destinados preferencialmente a ativos no exterior (...)</a:t>
            </a:r>
          </a:p>
          <a:p>
            <a:pPr algn="just" eaLnBrk="1" hangingPunct="1"/>
            <a:endParaRPr lang="pt-BR" sz="600" b="0" dirty="0">
              <a:solidFill>
                <a:srgbClr val="92D050"/>
              </a:solidFill>
              <a:latin typeface="Tahoma" charset="0"/>
              <a:cs typeface="Tahoma" charset="0"/>
            </a:endParaRPr>
          </a:p>
          <a:p>
            <a:pPr algn="just" eaLnBrk="1" hangingPunct="1"/>
            <a:endParaRPr lang="pt-BR" sz="600" b="0" dirty="0">
              <a:solidFill>
                <a:srgbClr val="92D050"/>
              </a:solidFill>
              <a:latin typeface="Tahoma" charset="0"/>
              <a:cs typeface="Tahoma" charset="0"/>
            </a:endParaRPr>
          </a:p>
          <a:p>
            <a:pPr algn="just" eaLnBrk="1" hangingPunct="1"/>
            <a:r>
              <a:rPr lang="pt-BR" dirty="0">
                <a:solidFill>
                  <a:srgbClr val="92D050"/>
                </a:solidFill>
                <a:latin typeface="Tahoma" charset="0"/>
                <a:cs typeface="Tahoma" charset="0"/>
              </a:rPr>
              <a:t>Somente os rendimentos das aplicações para o Social: 	Art. 51. </a:t>
            </a:r>
            <a:r>
              <a:rPr lang="pt-BR" b="0" dirty="0">
                <a:solidFill>
                  <a:srgbClr val="92D050"/>
                </a:solidFill>
                <a:latin typeface="Tahoma" charset="0"/>
                <a:cs typeface="Tahoma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charset="0"/>
                <a:cs typeface="Tahoma" charset="0"/>
              </a:rPr>
              <a:t>Os recursos do FS para aplicação nos programas e projetos a que se refere o art. 47 deverão ser os resultantes do retorno sobre o capital.</a:t>
            </a:r>
            <a:endParaRPr lang="pt-BR" b="0" dirty="0">
              <a:solidFill>
                <a:srgbClr val="92D050"/>
              </a:solidFill>
              <a:latin typeface="Tahoma" charset="0"/>
              <a:cs typeface="Tahoma" charset="0"/>
            </a:endParaRPr>
          </a:p>
        </p:txBody>
      </p:sp>
      <p:sp>
        <p:nvSpPr>
          <p:cNvPr id="116739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844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37036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 2009: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182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ea typeface="MS PGothic" pitchFamily="34" charset="-128"/>
              </a:rPr>
              <a:t>Fonte: Banco Central - Nota para a Imprensa - Setor Externo - Quadro 51 e Séries Temporais - BC</a:t>
            </a:r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638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14313"/>
            <a:ext cx="8799512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776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ea typeface="MS PGothic" pitchFamily="34" charset="-128"/>
              </a:rPr>
              <a:t>Fonte: Banco Central - Nota para a Imprensa - Política Fiscal - Quadro 35.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692150"/>
            <a:ext cx="93789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997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28688"/>
            <a:ext cx="7572375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3 Rectángulo"/>
          <p:cNvSpPr>
            <a:spLocks noChangeArrowheads="1"/>
          </p:cNvSpPr>
          <p:nvPr/>
        </p:nvSpPr>
        <p:spPr bwMode="auto">
          <a:xfrm>
            <a:off x="0" y="214313"/>
            <a:ext cx="990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 Pública Brasileira: Quem detém os títulos?</a:t>
            </a:r>
          </a:p>
        </p:txBody>
      </p:sp>
    </p:spTree>
    <p:extLst>
      <p:ext uri="{BB962C8B-B14F-4D97-AF65-F5344CB8AC3E}">
        <p14:creationId xmlns:p14="http://schemas.microsoft.com/office/powerpoint/2010/main" val="856785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285750"/>
            <a:ext cx="97059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1946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7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559050" y="228600"/>
            <a:ext cx="701675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FF99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>
              <a:solidFill>
                <a:srgbClr val="FF99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73050" y="476250"/>
            <a:ext cx="9632950" cy="5616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FFFF00"/>
                </a:solidFill>
              </a:rPr>
              <a:t>	</a:t>
            </a:r>
            <a:r>
              <a:rPr lang="en-GB" altLang="en-US" sz="28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Eterno argumento do governo contra a melhoria das aposentadorias: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“NÃO HÁ RECURSOS”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(tanto no INSS como na Petrobras)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Será verdade?</a:t>
            </a:r>
            <a:endParaRPr lang="en-GB" sz="2800" b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705975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ts val="2500"/>
              </a:spcBef>
              <a:buClr>
                <a:srgbClr val="FF9900"/>
              </a:buClr>
              <a:defRPr/>
            </a:pPr>
            <a:r>
              <a:rPr lang="en-GB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Queda da Taxa “Selic” não significa menos gastos com a dívida</a:t>
            </a:r>
          </a:p>
          <a:p>
            <a:pPr marL="342900" indent="-342900" algn="ctr">
              <a:spcBef>
                <a:spcPts val="18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GB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 1º quadrimestre de 2012, os gastos com a dívida pública federal cresceram 40% em relação ao mesmo período de 2011</a:t>
            </a:r>
          </a:p>
          <a:p>
            <a:pPr marL="342900" indent="-342900" algn="ctr">
              <a:spcBef>
                <a:spcPts val="18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GB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Em abril/2012, </a:t>
            </a:r>
            <a:r>
              <a:rPr 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apenas 27,37% do estoque da Dívida Interna sob responsabilidade do Tesouro estavam indexados à Selic. </a:t>
            </a:r>
          </a:p>
          <a:p>
            <a:pPr marL="342900" indent="-342900" algn="ctr">
              <a:spcBef>
                <a:spcPts val="18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custo médio da dívida interna em abril estava em 12,03% ao ano, muito mais que a Taxa Selic (8,5%), valor este curiosamente maior que o observado no início do ano (11,56% em janeiro). </a:t>
            </a:r>
          </a:p>
          <a:p>
            <a:pPr marL="342900" indent="-342900" algn="ctr">
              <a:spcBef>
                <a:spcPts val="18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Exatamente quando o governo anuncia que a Taxa de Juros Selic está em queda, o Tesouro Nacional passa a emitir títulos da dívida pré-fixados, com taxas de juros bem maiores que a Selic. </a:t>
            </a:r>
          </a:p>
          <a:p>
            <a:pPr marL="342900" indent="-342900" algn="ctr">
              <a:spcBef>
                <a:spcPts val="18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Nos 4 primeiros meses de 2012, apenas 5% do valor dos títulos foram indexados à Selic.</a:t>
            </a:r>
            <a:endParaRPr lang="en-GB" b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44181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8125" y="285750"/>
            <a:ext cx="9667875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Instrumento do endividamento público foi usurpado pelo setor financeiro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Nação submissa aos interesses do “Mercado”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Metade dos recursos orçamentários da União transferidos para pagamento da dívida pública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Consequências: Sacrifício Social, Exclusão, Miséria e Violência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Terrorismo: “Não há outro caminho 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Fazem parecer difícil </a:t>
            </a:r>
            <a:r>
              <a:rPr lang="pt-BR" sz="26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(massa retórica enganosa e desinformação)  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para que acreditemos que é impossível mudar os rumos</a:t>
            </a: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“Sistema da Dívida” e democratizar o conhecimento da realidade financeira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Investigações pelo Ministério Público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 para garantir distribuição da renda e justiça social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 e acesso à VERDADE</a:t>
            </a:r>
            <a:endParaRPr 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22531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22532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SAÍDA: AUDITORIA DA DÍVIDA E MOBILIZAÇÃO</a:t>
            </a:r>
          </a:p>
          <a:p>
            <a:pPr algn="ctr">
              <a:spcBef>
                <a:spcPct val="50000"/>
              </a:spcBef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Seguir o exemplo dos movimentos sociais europeus</a:t>
            </a: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2533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8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39241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smtClean="0">
                <a:solidFill>
                  <a:srgbClr val="FFFFFF"/>
                </a:solidFill>
                <a:latin typeface="Verdana" pitchFamily="34" charset="0"/>
              </a:rPr>
              <a:t>www.auditoriacidada.org.br</a:t>
            </a:r>
            <a:endParaRPr lang="pt-BR" sz="300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06425"/>
            <a:ext cx="9545637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461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refinanciamento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ou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rolagem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1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10245" name="CaixaDeTexto 5"/>
          <p:cNvSpPr txBox="1">
            <a:spLocks noChangeArrowheads="1"/>
          </p:cNvSpPr>
          <p:nvPr/>
        </p:nvSpPr>
        <p:spPr bwMode="auto">
          <a:xfrm>
            <a:off x="360363" y="3713163"/>
            <a:ext cx="1639887" cy="646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R$ 708 bilhões (17% do PIB)</a:t>
            </a:r>
          </a:p>
        </p:txBody>
      </p:sp>
      <p:cxnSp>
        <p:nvCxnSpPr>
          <p:cNvPr id="10246" name="Conector de seta reta 7"/>
          <p:cNvCxnSpPr>
            <a:cxnSpLocks noChangeShapeType="1"/>
          </p:cNvCxnSpPr>
          <p:nvPr/>
        </p:nvCxnSpPr>
        <p:spPr bwMode="auto">
          <a:xfrm flipH="1">
            <a:off x="2006600" y="4037013"/>
            <a:ext cx="665163" cy="0"/>
          </a:xfrm>
          <a:prstGeom prst="straightConnector1">
            <a:avLst/>
          </a:prstGeom>
          <a:noFill/>
          <a:ln w="41275" cap="sq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0247" name="CaixaDeTexto 10"/>
          <p:cNvSpPr txBox="1">
            <a:spLocks noChangeArrowheads="1"/>
          </p:cNvSpPr>
          <p:nvPr/>
        </p:nvSpPr>
        <p:spPr bwMode="auto">
          <a:xfrm>
            <a:off x="128588" y="188913"/>
            <a:ext cx="977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Executado em 2011 Total: R$ 1,571 trilhão</a:t>
            </a: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944563"/>
            <a:ext cx="956945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906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2400" b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Gastos Selecionados (R$ milhões) 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776288" y="6380163"/>
            <a:ext cx="8064500" cy="3063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FFFFFF"/>
                </a:solidFill>
              </a:rPr>
              <a:t>Fonte: Secretaria do Tesouro Nacional - SIAFI. Inclui a rolagem, ou </a:t>
            </a:r>
            <a:r>
              <a:rPr lang="ja-JP" altLang="en-US" sz="1400" b="0">
                <a:solidFill>
                  <a:srgbClr val="FFFFFF"/>
                </a:solidFill>
              </a:rPr>
              <a:t>“</a:t>
            </a:r>
            <a:r>
              <a:rPr lang="en-US" altLang="ja-JP" sz="1400" b="0">
                <a:solidFill>
                  <a:srgbClr val="FFFFFF"/>
                </a:solidFill>
              </a:rPr>
              <a:t>refinanciamento</a:t>
            </a:r>
            <a:r>
              <a:rPr lang="ja-JP" altLang="en-US" sz="1400" b="0">
                <a:solidFill>
                  <a:srgbClr val="FFFFFF"/>
                </a:solidFill>
              </a:rPr>
              <a:t>”</a:t>
            </a:r>
            <a:r>
              <a:rPr lang="en-US" altLang="ja-JP" sz="1400" b="0">
                <a:solidFill>
                  <a:srgbClr val="FFFFFF"/>
                </a:solidFill>
              </a:rPr>
              <a:t> da Dívida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11269" name="CaixaDeTexto 4"/>
          <p:cNvSpPr txBox="1">
            <a:spLocks noChangeArrowheads="1"/>
          </p:cNvSpPr>
          <p:nvPr/>
        </p:nvSpPr>
        <p:spPr bwMode="auto">
          <a:xfrm>
            <a:off x="5768975" y="1082675"/>
            <a:ext cx="3071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1F1FFF"/>
                </a:solidFill>
              </a:rPr>
              <a:t>Juros e Amortizações da Dívida</a:t>
            </a:r>
          </a:p>
        </p:txBody>
      </p:sp>
      <p:sp>
        <p:nvSpPr>
          <p:cNvPr id="11270" name="CaixaDeTexto 5"/>
          <p:cNvSpPr txBox="1">
            <a:spLocks noChangeArrowheads="1"/>
          </p:cNvSpPr>
          <p:nvPr/>
        </p:nvSpPr>
        <p:spPr bwMode="auto">
          <a:xfrm>
            <a:off x="6548438" y="46672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Pessoal e Encargos Sociais</a:t>
            </a:r>
          </a:p>
        </p:txBody>
      </p:sp>
      <p:sp>
        <p:nvSpPr>
          <p:cNvPr id="11271" name="CaixaDeTexto 6"/>
          <p:cNvSpPr txBox="1">
            <a:spLocks noChangeArrowheads="1"/>
          </p:cNvSpPr>
          <p:nvPr/>
        </p:nvSpPr>
        <p:spPr bwMode="auto">
          <a:xfrm>
            <a:off x="6369050" y="5106988"/>
            <a:ext cx="3214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Saúde e Saneamento</a:t>
            </a:r>
          </a:p>
        </p:txBody>
      </p:sp>
      <p:sp>
        <p:nvSpPr>
          <p:cNvPr id="11272" name="CaixaDeTexto 7"/>
          <p:cNvSpPr txBox="1">
            <a:spLocks noChangeArrowheads="1"/>
          </p:cNvSpPr>
          <p:nvPr/>
        </p:nvSpPr>
        <p:spPr bwMode="auto">
          <a:xfrm>
            <a:off x="6453188" y="5715000"/>
            <a:ext cx="3452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2222FF"/>
                </a:solidFill>
                <a:latin typeface="Tahoma" pitchFamily="34" charset="0"/>
                <a:cs typeface="Tahoma" pitchFamily="34" charset="0"/>
              </a:rPr>
              <a:t>Educação e Cultura</a:t>
            </a:r>
          </a:p>
        </p:txBody>
      </p:sp>
      <p:sp>
        <p:nvSpPr>
          <p:cNvPr id="11273" name="CaixaDeTexto 8"/>
          <p:cNvSpPr txBox="1">
            <a:spLocks noChangeArrowheads="1"/>
          </p:cNvSpPr>
          <p:nvPr/>
        </p:nvSpPr>
        <p:spPr bwMode="auto">
          <a:xfrm>
            <a:off x="5313363" y="34909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Previdência e Assistência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559050" y="228600"/>
            <a:ext cx="701675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FF99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>
              <a:solidFill>
                <a:srgbClr val="FF99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94010" y="27071"/>
            <a:ext cx="9632950" cy="28552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FFFF00"/>
                </a:solidFill>
              </a:rPr>
              <a:t>	</a:t>
            </a:r>
            <a:r>
              <a:rPr lang="en-GB" altLang="en-US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FALÁCIA DO “DÉFICIT DA PREVIDENCIA”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lnSpc>
                <a:spcPct val="120000"/>
              </a:lnSpc>
              <a:spcBef>
                <a:spcPts val="175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990600"/>
            <a:ext cx="4816475" cy="52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24" y="990600"/>
            <a:ext cx="4531866" cy="52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60512" y="6325200"/>
            <a:ext cx="901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Fonte: ANFIP</a:t>
            </a:r>
            <a:endParaRPr lang="pt-BR"/>
          </a:p>
        </p:txBody>
      </p:sp>
      <p:sp>
        <p:nvSpPr>
          <p:cNvPr id="3" name="Elipse 2"/>
          <p:cNvSpPr/>
          <p:nvPr/>
        </p:nvSpPr>
        <p:spPr bwMode="auto">
          <a:xfrm>
            <a:off x="6393160" y="5949280"/>
            <a:ext cx="1800200" cy="288032"/>
          </a:xfrm>
          <a:prstGeom prst="ellipse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1775" y="214313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IMPACTOS DA DÍVIDA NA PREVIDÊNCIA</a:t>
            </a:r>
            <a:endParaRPr lang="en-GB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3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Bloqueio à aprovação de qualquer projeto que beneficie os aposentados: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 4434/2008 – Recupera o número de salários mínimos da época da concessão do benefício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 3299/2008 – Acaba com o Fator Previdenciário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Veto ao fim do Fator Previdenciário (2010)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Negativa </a:t>
            </a: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ao aumento dos aposentados (</a:t>
            </a:r>
            <a:r>
              <a:rPr lang="pt-BR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LDO-2012, 2013)</a:t>
            </a:r>
            <a:endParaRPr lang="pt-BR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Resultado: perdas nos benefícios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046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1775" y="214313"/>
            <a:ext cx="9440863" cy="692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INFLAÇÃO PARA O APOSENTADO É MUITO MAIOR QUE A MÉDIA GERAL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1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Inflação (%) – INPC X IPC-3ª Idade</a:t>
            </a: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5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Fonte: FGV</a:t>
            </a: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844675"/>
            <a:ext cx="767238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900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65680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NOVA PROPOSTA DE REFORMA DA PREVIDÊNCIA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GOVERNO </a:t>
            </a:r>
            <a:r>
              <a:rPr lang="en-GB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DILMA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50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3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Estabelecimento de Idade Mínima para Aposentadoria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Redução </a:t>
            </a: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 Pensões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Redução da Contribuição Patronal para o INSS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Apropriação, pelos empresários, do salário indireto dos trabalhadores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Fragilização do financiamento do INSS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Risco para implementação de futuras reformas reduzindo ainda mais os direitos dos trabalhadores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899650" cy="6157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PETROBRAS: ONDE ESTÁ O DINHEIRO?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Distribuição de Dividendos: R$ 12 bilhões por ano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(Pagos principalmente aos investidores privados e ao governo)</a:t>
            </a:r>
            <a:endParaRPr lang="pt-BR" b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Lei </a:t>
            </a:r>
            <a:r>
              <a:rPr lang="pt-BR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9.530/1997: Art. 1º Serão destinados à amortização da dívida pública </a:t>
            </a:r>
            <a:r>
              <a:rPr lang="pt-BR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federal</a:t>
            </a:r>
            <a:r>
              <a:rPr lang="pt-BR" b="0" i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: </a:t>
            </a:r>
            <a:endParaRPr lang="pt-BR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 - a receita do Tesouro Nacional decorrente do pagamento de participações e dividendos pelas entidades integrantes da Administração Pública Federal indireta, inclusive os relativos a lucros acumulados em exercícios </a:t>
            </a:r>
            <a:r>
              <a:rPr lang="pt-BR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anteriores</a:t>
            </a:r>
            <a:r>
              <a:rPr lang="pt-BR" b="0" i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Royalties do Petroleo: 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$ 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bilhões 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por </a:t>
            </a:r>
            <a:r>
              <a:rPr lang="pt-BR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ano para a Reserva de Contingencia (Superavit Primario)</a:t>
            </a:r>
            <a:endParaRPr lang="pt-BR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20339</TotalTime>
  <Words>1168</Words>
  <Application>Microsoft Office PowerPoint</Application>
  <PresentationFormat>Papel A4 (210 x 297 mm)</PresentationFormat>
  <Paragraphs>227</Paragraphs>
  <Slides>24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Pulso</vt:lpstr>
      <vt:lpstr>Apresentação do PowerPoint</vt:lpstr>
      <vt:lpstr>Apresentação do PowerPoint</vt:lpstr>
      <vt:lpstr>Apresentação do PowerPoint</vt:lpstr>
      <vt:lpstr>Orçamento Geral da União – Gastos Selecionados (R$ milhões)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1529</cp:revision>
  <cp:lastPrinted>2008-11-20T19:12:03Z</cp:lastPrinted>
  <dcterms:created xsi:type="dcterms:W3CDTF">2001-11-19T18:24:28Z</dcterms:created>
  <dcterms:modified xsi:type="dcterms:W3CDTF">2012-07-06T11:00:16Z</dcterms:modified>
</cp:coreProperties>
</file>