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1021" r:id="rId2"/>
    <p:sldId id="1158" r:id="rId3"/>
    <p:sldId id="1157" r:id="rId4"/>
    <p:sldId id="1092" r:id="rId5"/>
    <p:sldId id="1097" r:id="rId6"/>
    <p:sldId id="1103" r:id="rId7"/>
    <p:sldId id="1189" r:id="rId8"/>
    <p:sldId id="1147" r:id="rId9"/>
    <p:sldId id="1121" r:id="rId10"/>
    <p:sldId id="1122" r:id="rId11"/>
    <p:sldId id="1148" r:id="rId12"/>
    <p:sldId id="1127" r:id="rId13"/>
    <p:sldId id="1165" r:id="rId14"/>
    <p:sldId id="1192" r:id="rId15"/>
    <p:sldId id="1167" r:id="rId16"/>
    <p:sldId id="1168" r:id="rId17"/>
    <p:sldId id="1169" r:id="rId18"/>
    <p:sldId id="1170" r:id="rId19"/>
    <p:sldId id="1190" r:id="rId20"/>
    <p:sldId id="1130" r:id="rId21"/>
    <p:sldId id="1131" r:id="rId22"/>
    <p:sldId id="1181" r:id="rId23"/>
    <p:sldId id="1188" r:id="rId24"/>
    <p:sldId id="1136" r:id="rId2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360" y="8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7920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9DC128-DA67-524C-9522-4346F984968F}" type="slidenum">
              <a:rPr lang="pt-BR" sz="1200" b="0">
                <a:solidFill>
                  <a:schemeClr val="tx1"/>
                </a:solidFill>
              </a:rPr>
              <a:pPr/>
              <a:t>21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3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E91FEA-01C4-C04F-9306-CF93EBA5A1EC}" type="slidenum">
              <a:rPr lang="pt-BR" sz="1200" b="0">
                <a:solidFill>
                  <a:schemeClr val="tx1"/>
                </a:solidFill>
              </a:rPr>
              <a:pPr/>
              <a:t>22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10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556A72BC-E69B-9940-8526-54AF35364D0C}" type="slidenum">
              <a:rPr lang="en-GB" sz="1200" b="0">
                <a:solidFill>
                  <a:schemeClr val="tx1"/>
                </a:solidFill>
                <a:ea typeface="MS PGothic" charset="0"/>
                <a:cs typeface="MS PGothic" charset="0"/>
              </a:rPr>
              <a:pPr algn="r">
                <a:buFont typeface="Times New Roman" charset="0"/>
                <a:buNone/>
              </a:pPr>
              <a:t>11</a:t>
            </a:fld>
            <a:endParaRPr lang="en-GB" sz="1200" b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>
              <a:ea typeface="MS PGothic" charset="0"/>
              <a:cs typeface="MS PGothic" charset="0"/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4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4.bcb.gov.br/top50/port/top50.as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ivida-auditoriacidada.org.b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gao.gov/products/GAO-11-69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iets.org.br/article.php3?id_article=9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49335"/>
            <a:ext cx="9906000" cy="21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10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XIX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Congresso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CFC </a:t>
            </a:r>
            <a:endParaRPr lang="en-US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Bel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ém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, 29 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agosto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de 2012</a:t>
            </a:r>
            <a:endParaRPr lang="en-US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72480" y="2924175"/>
            <a:ext cx="9865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Orçamento Público, Direitos Sociais e o</a:t>
            </a:r>
            <a:endParaRPr lang="pt-BR" sz="3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3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2000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realizado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no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contexto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da Terceira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Semana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Social: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15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687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77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INTERNACIONAL</a:t>
            </a:r>
          </a:p>
          <a:p>
            <a:pPr algn="just">
              <a:spcBef>
                <a:spcPts val="600"/>
              </a:spcBef>
            </a:pPr>
            <a:endParaRPr lang="pt-BR" sz="5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Financeira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Provocada por grandes bancos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mercado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lastro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= Ativos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“Tóxicos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Especulação = Alavancagem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quebra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Salvamento: “Grandes demais para quebrar” 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Europa: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Estatização da parte podre de grandes bancos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Criação de </a:t>
            </a:r>
            <a:r>
              <a:rPr lang="pt-BR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Bad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Banks</a:t>
            </a: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Expressiva injeção de moeda no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bancário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8864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20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7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6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2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7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6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</a:t>
            </a:r>
            <a:r>
              <a:rPr lang="en-GB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endParaRPr lang="en-GB" sz="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Saúde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Educação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(Fonte: Fundação João Pinheiro, 2007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Analfabetismo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(Fonte: PNAD 2009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Taxa de Desemprego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(Fonte: DIEESE, 2010)</a:t>
            </a:r>
            <a:r>
              <a:rPr lang="pt-BR" sz="1600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pt-BR" sz="1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9192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>
              <a:solidFill>
                <a:srgbClr val="92D050"/>
              </a:solidFill>
              <a:latin typeface="Tahoma" charset="0"/>
              <a:ea typeface="MS PGothic" charset="0"/>
              <a:cs typeface="MS PGothic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  <a:ea typeface="MS PGothic" charset="0"/>
                <a:cs typeface="MS PGothic" charset="0"/>
              </a:rPr>
              <a:t> </a:t>
            </a:r>
            <a:endParaRPr lang="pt-BR">
              <a:solidFill>
                <a:srgbClr val="92D050"/>
              </a:solidFill>
              <a:latin typeface="Tahoma" charset="0"/>
              <a:ea typeface="MS PGothic" charset="0"/>
              <a:cs typeface="MS PGothic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6ª Economia Mundial</a:t>
            </a:r>
            <a:endParaRPr lang="pt-BR" b="0">
              <a:solidFill>
                <a:srgbClr val="FFFFFF"/>
              </a:solidFill>
              <a:latin typeface="Tahoma" charset="0"/>
              <a:ea typeface="MS PGothic" charset="0"/>
              <a:cs typeface="MS PGothic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ea typeface="MS PGothic" charset="0"/>
                <a:cs typeface="MS PGothic" charset="0"/>
              </a:rPr>
              <a:t> 84º 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34118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5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Concluída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11 de maio de 2010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Identificação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 graves indícios de ilegalidade da dívida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 da União, Estados e Municípios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atual: investigações do Ministério Público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NECESSIDADE DE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AMPLA DIVULGAÇÃO E CONHECIMENTO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EXIGIR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 COMPLETA INVESTIGAÇÃO DA 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874086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86954" y="188913"/>
            <a:ext cx="92094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 MAIOR VIOLÊNCIA É A NEGAÇÃO DOS DIREITOS SOCIAIS BÁSICOS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3810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algn="ctr">
              <a:spcBef>
                <a:spcPct val="65000"/>
              </a:spcBef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dívida: passo para revelar a verdade sobre o “Sistema da Dívida” e explicar porque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nosso potencialmente rico país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está empobrecido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 cada dia mais violento. 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1"/>
            <a:ext cx="7300516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6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  <p:extLst>
      <p:ext uri="{BB962C8B-B14F-4D97-AF65-F5344CB8AC3E}">
        <p14:creationId xmlns:p14="http://schemas.microsoft.com/office/powerpoint/2010/main" val="15555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836613"/>
            <a:ext cx="963295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cs typeface="Tahoma" charset="0"/>
              </a:rPr>
              <a:t>Nota: Inclui o “refinanciamento” ou “rolagem”, pois a CPI da Dívida constatou que boa parte dos juros são contabilizados como tal.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  <a:cs typeface="Tahoma" charset="0"/>
              </a:rPr>
              <a:t>Fonte: SIAFI  /  Elaboração: Auditoria Cidadã da Dívida, </a:t>
            </a:r>
            <a:r>
              <a:rPr lang="pt-BR" sz="1200">
                <a:solidFill>
                  <a:srgbClr val="FFFFFF"/>
                </a:solidFill>
                <a:latin typeface="Tahoma" charset="0"/>
                <a:cs typeface="Tahoma" charset="0"/>
              </a:rPr>
              <a:t>OBEDECENDO-SE O PRINCÍPIO DA UNICIDADE ORÇAMENTÁRIA</a:t>
            </a:r>
          </a:p>
        </p:txBody>
      </p:sp>
      <p:sp>
        <p:nvSpPr>
          <p:cNvPr id="16388" name="CaixaDeTexto 5"/>
          <p:cNvSpPr txBox="1">
            <a:spLocks noChangeArrowheads="1"/>
          </p:cNvSpPr>
          <p:nvPr/>
        </p:nvSpPr>
        <p:spPr bwMode="auto">
          <a:xfrm>
            <a:off x="273050" y="3778250"/>
            <a:ext cx="20716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cs typeface="Arial" charset="0"/>
              </a:rPr>
              <a:t>R$ 708 bilhões (17% do PIB)</a:t>
            </a:r>
          </a:p>
        </p:txBody>
      </p:sp>
      <p:cxnSp>
        <p:nvCxnSpPr>
          <p:cNvPr id="16389" name="Conector de seta reta 7"/>
          <p:cNvCxnSpPr>
            <a:cxnSpLocks noChangeShapeType="1"/>
          </p:cNvCxnSpPr>
          <p:nvPr/>
        </p:nvCxnSpPr>
        <p:spPr bwMode="auto">
          <a:xfrm rot="10800000" flipV="1">
            <a:off x="2344738" y="3597275"/>
            <a:ext cx="574675" cy="360363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  <a:cs typeface="Tahoma" charset="0"/>
              </a:rPr>
              <a:t>Orçamento Geral da União – Executado em 2011 – Total = R$ 1,571 trilhão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3896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6988" y="33338"/>
            <a:ext cx="987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solidFill>
                  <a:srgbClr val="92D050"/>
                </a:solidFill>
                <a:ea typeface="Calibri" pitchFamily="34" charset="0"/>
                <a:cs typeface="Arial" pitchFamily="34" charset="0"/>
              </a:rPr>
              <a:t>BRASIL:</a:t>
            </a:r>
          </a:p>
          <a:p>
            <a:pPr algn="ctr" eaLnBrk="0" hangingPunct="0">
              <a:defRPr/>
            </a:pPr>
            <a:r>
              <a:rPr lang="pt-BR" dirty="0">
                <a:solidFill>
                  <a:srgbClr val="92D050"/>
                </a:solidFill>
                <a:ea typeface="Calibri" pitchFamily="34" charset="0"/>
                <a:cs typeface="Arial" pitchFamily="34" charset="0"/>
              </a:rPr>
              <a:t>Dívida Externa Registrada no Banco Central – US$ milhões – 1969 a 1994</a:t>
            </a:r>
            <a:endParaRPr lang="es-EC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614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2513"/>
            <a:ext cx="98028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163" y="674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pt-BR" sz="1000" dirty="0">
                <a:ea typeface="Calibri" pitchFamily="34" charset="0"/>
                <a:cs typeface="Arial" pitchFamily="34" charset="0"/>
              </a:rPr>
              <a:t> Fonte: Relatórios Anuais do Banco Central disponibilizados à CPI da Dívida.</a:t>
            </a: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569200" cy="6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9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>
              <a:buClr>
                <a:srgbClr val="FF0000"/>
              </a:buClr>
              <a:buFont typeface="Times New Roman" pitchFamily="18" charset="0"/>
              <a:buNone/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72772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978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90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ea typeface="MS PGothic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Dívida Federal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pt-BR" sz="3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US$ 402 bilhões 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(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= </a:t>
            </a:r>
            <a:r>
              <a:rPr lang="pt-BR" dirty="0" err="1">
                <a:solidFill>
                  <a:srgbClr val="FFFFFF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Dívida Brasileira = </a:t>
            </a:r>
            <a:r>
              <a:rPr lang="pt-BR" dirty="0" err="1">
                <a:solidFill>
                  <a:srgbClr val="92D050"/>
                </a:solidFill>
                <a:latin typeface="Tahoma" charset="0"/>
                <a:ea typeface="MS PGothic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$ 3,2 trilhões ou 78% do PIB</a:t>
            </a: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Atualização contabilizada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Comparação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 </a:t>
            </a:r>
            <a:r>
              <a:rPr lang="pt-BR" b="0" u="sng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Líquida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/PIB Brasil</a:t>
            </a: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79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</a:t>
            </a:r>
            <a:r>
              <a:rPr lang="pt-BR" sz="2400" b="1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$ bilhões) 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560512" y="6587479"/>
            <a:ext cx="8208516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 err="1">
                <a:solidFill>
                  <a:srgbClr val="FFFFFF"/>
                </a:solidFill>
              </a:rPr>
              <a:t>Fonte</a:t>
            </a:r>
            <a:r>
              <a:rPr lang="en-US" sz="1400" b="0" dirty="0">
                <a:solidFill>
                  <a:srgbClr val="FFFFFF"/>
                </a:solidFill>
              </a:rPr>
              <a:t>: </a:t>
            </a:r>
            <a:r>
              <a:rPr lang="en-US" sz="1400" b="0" dirty="0" err="1">
                <a:solidFill>
                  <a:srgbClr val="FFFFFF"/>
                </a:solidFill>
              </a:rPr>
              <a:t>Secretaria</a:t>
            </a:r>
            <a:r>
              <a:rPr lang="en-US" sz="1400" b="0" dirty="0">
                <a:solidFill>
                  <a:srgbClr val="FFFFFF"/>
                </a:solidFill>
              </a:rPr>
              <a:t> do </a:t>
            </a:r>
            <a:r>
              <a:rPr lang="en-US" sz="1400" b="0" dirty="0" err="1">
                <a:solidFill>
                  <a:srgbClr val="FFFFFF"/>
                </a:solidFill>
              </a:rPr>
              <a:t>Tesouro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en-US" sz="1400" b="0" dirty="0" err="1">
                <a:solidFill>
                  <a:srgbClr val="FFFFFF"/>
                </a:solidFill>
              </a:rPr>
              <a:t>Nacional</a:t>
            </a:r>
            <a:r>
              <a:rPr lang="en-US" sz="1400" b="0" dirty="0">
                <a:solidFill>
                  <a:srgbClr val="FFFFFF"/>
                </a:solidFill>
              </a:rPr>
              <a:t> - SIAFI. </a:t>
            </a:r>
            <a:r>
              <a:rPr lang="en-US" sz="1400" b="0" dirty="0" err="1">
                <a:solidFill>
                  <a:srgbClr val="FFFFFF"/>
                </a:solidFill>
              </a:rPr>
              <a:t>Inclui</a:t>
            </a:r>
            <a:r>
              <a:rPr lang="en-US" sz="1400" b="0" dirty="0">
                <a:solidFill>
                  <a:srgbClr val="FFFFFF"/>
                </a:solidFill>
              </a:rPr>
              <a:t> a </a:t>
            </a:r>
            <a:r>
              <a:rPr lang="en-US" sz="1400" b="0" dirty="0" err="1">
                <a:solidFill>
                  <a:srgbClr val="FFFFFF"/>
                </a:solidFill>
              </a:rPr>
              <a:t>rolagem</a:t>
            </a:r>
            <a:r>
              <a:rPr lang="en-US" sz="1400" b="0" dirty="0">
                <a:solidFill>
                  <a:srgbClr val="FFFFFF"/>
                </a:solidFill>
              </a:rPr>
              <a:t>, </a:t>
            </a:r>
            <a:r>
              <a:rPr lang="en-US" sz="1400" b="0" dirty="0" err="1">
                <a:solidFill>
                  <a:srgbClr val="FFFFFF"/>
                </a:solidFill>
              </a:rPr>
              <a:t>ou</a:t>
            </a:r>
            <a:r>
              <a:rPr lang="en-US" sz="1400" b="0" dirty="0">
                <a:solidFill>
                  <a:srgbClr val="FFFFFF"/>
                </a:solidFill>
              </a:rPr>
              <a:t> </a:t>
            </a:r>
            <a:r>
              <a:rPr lang="ja-JP" altLang="en-US" sz="1400" b="0" dirty="0">
                <a:solidFill>
                  <a:srgbClr val="FFFFFF"/>
                </a:solidFill>
              </a:rPr>
              <a:t>“</a:t>
            </a:r>
            <a:r>
              <a:rPr lang="en-US" altLang="ja-JP" sz="1400" b="0" dirty="0" err="1">
                <a:solidFill>
                  <a:srgbClr val="FFFFFF"/>
                </a:solidFill>
              </a:rPr>
              <a:t>refinanciamento</a:t>
            </a:r>
            <a:r>
              <a:rPr lang="ja-JP" altLang="en-US" sz="1400" b="0" dirty="0">
                <a:solidFill>
                  <a:srgbClr val="FFFFFF"/>
                </a:solidFill>
              </a:rPr>
              <a:t>”</a:t>
            </a:r>
            <a:r>
              <a:rPr lang="en-US" altLang="ja-JP" sz="1400" b="0" dirty="0">
                <a:solidFill>
                  <a:srgbClr val="FFFFFF"/>
                </a:solidFill>
              </a:rPr>
              <a:t> da </a:t>
            </a:r>
            <a:r>
              <a:rPr lang="en-US" altLang="ja-JP" sz="1400" b="0" dirty="0" err="1">
                <a:solidFill>
                  <a:srgbClr val="FFFFFF"/>
                </a:solidFill>
              </a:rPr>
              <a:t>Dívida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10" name="Imagem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90730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73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20412</TotalTime>
  <Words>1224</Words>
  <Application>Microsoft Macintosh PowerPoint</Application>
  <PresentationFormat>A4 Paper (210x297 mm)</PresentationFormat>
  <Paragraphs>229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Orçamento Geral da União – Gastos Selecionados (R$ bilhões)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1452</cp:revision>
  <cp:lastPrinted>2008-11-20T19:12:03Z</cp:lastPrinted>
  <dcterms:created xsi:type="dcterms:W3CDTF">2001-11-19T18:24:28Z</dcterms:created>
  <dcterms:modified xsi:type="dcterms:W3CDTF">2012-08-29T13:01:23Z</dcterms:modified>
</cp:coreProperties>
</file>