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1021" r:id="rId2"/>
    <p:sldId id="1148" r:id="rId3"/>
    <p:sldId id="1163" r:id="rId4"/>
    <p:sldId id="1162" r:id="rId5"/>
    <p:sldId id="1178" r:id="rId6"/>
    <p:sldId id="1179" r:id="rId7"/>
    <p:sldId id="1164" r:id="rId8"/>
    <p:sldId id="1189" r:id="rId9"/>
    <p:sldId id="1166" r:id="rId10"/>
    <p:sldId id="1160" r:id="rId11"/>
    <p:sldId id="1149" r:id="rId12"/>
    <p:sldId id="1151" r:id="rId13"/>
    <p:sldId id="1130" r:id="rId14"/>
    <p:sldId id="1131" r:id="rId15"/>
    <p:sldId id="1132" r:id="rId16"/>
    <p:sldId id="1133" r:id="rId17"/>
    <p:sldId id="1134" r:id="rId18"/>
    <p:sldId id="1187" r:id="rId19"/>
    <p:sldId id="1181" r:id="rId20"/>
    <p:sldId id="1182" r:id="rId21"/>
    <p:sldId id="1183" r:id="rId22"/>
    <p:sldId id="1184" r:id="rId23"/>
    <p:sldId id="1185" r:id="rId24"/>
    <p:sldId id="1186" r:id="rId25"/>
    <p:sldId id="1140" r:id="rId26"/>
    <p:sldId id="1141" r:id="rId27"/>
    <p:sldId id="1144" r:id="rId28"/>
    <p:sldId id="1146" r:id="rId29"/>
    <p:sldId id="924" r:id="rId30"/>
    <p:sldId id="1168" r:id="rId31"/>
    <p:sldId id="1167" r:id="rId32"/>
    <p:sldId id="1190" r:id="rId33"/>
    <p:sldId id="1191" r:id="rId34"/>
    <p:sldId id="1192" r:id="rId35"/>
    <p:sldId id="1193" r:id="rId36"/>
    <p:sldId id="1194" r:id="rId37"/>
    <p:sldId id="1195" r:id="rId38"/>
    <p:sldId id="1196" r:id="rId39"/>
    <p:sldId id="1197" r:id="rId40"/>
    <p:sldId id="1198" r:id="rId41"/>
    <p:sldId id="1199" r:id="rId42"/>
    <p:sldId id="1201" r:id="rId43"/>
    <p:sldId id="877" r:id="rId44"/>
    <p:sldId id="1159" r:id="rId45"/>
    <p:sldId id="1138" r:id="rId46"/>
    <p:sldId id="1139" r:id="rId47"/>
    <p:sldId id="1188" r:id="rId48"/>
    <p:sldId id="1032" r:id="rId4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52" y="-41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28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48084593452699"/>
          <c:y val="0.38526643823700701"/>
          <c:w val="0.39557384186037098"/>
          <c:h val="0.59450074504375705"/>
        </c:manualLayout>
      </c:layout>
      <c:pieChart>
        <c:varyColors val="1"/>
        <c:ser>
          <c:idx val="0"/>
          <c:order val="0"/>
          <c:spPr>
            <a:solidFill>
              <a:srgbClr val="4F81BD"/>
            </a:solidFill>
            <a:ln w="25399">
              <a:noFill/>
            </a:ln>
          </c:spPr>
          <c:dPt>
            <c:idx val="0"/>
            <c:bubble3D val="0"/>
            <c:spPr>
              <a:solidFill>
                <a:srgbClr val="39608E"/>
              </a:solidFill>
              <a:ln w="25399">
                <a:noFill/>
              </a:ln>
            </c:spPr>
          </c:dPt>
          <c:dPt>
            <c:idx val="1"/>
            <c:bubble3D val="0"/>
            <c:spPr>
              <a:solidFill>
                <a:srgbClr val="903A38"/>
              </a:solidFill>
              <a:ln w="25399">
                <a:noFill/>
              </a:ln>
            </c:spPr>
          </c:dPt>
          <c:dPt>
            <c:idx val="2"/>
            <c:bubble3D val="0"/>
            <c:spPr>
              <a:solidFill>
                <a:srgbClr val="748C41"/>
              </a:solidFill>
              <a:ln w="25399">
                <a:noFill/>
              </a:ln>
            </c:spPr>
          </c:dPt>
          <c:dPt>
            <c:idx val="3"/>
            <c:bubble3D val="0"/>
            <c:spPr>
              <a:solidFill>
                <a:srgbClr val="5F4979"/>
              </a:solidFill>
              <a:ln w="25399">
                <a:noFill/>
              </a:ln>
            </c:spPr>
          </c:dPt>
          <c:dPt>
            <c:idx val="4"/>
            <c:bubble3D val="0"/>
            <c:spPr>
              <a:solidFill>
                <a:srgbClr val="368195"/>
              </a:solidFill>
              <a:ln w="25399">
                <a:noFill/>
              </a:ln>
            </c:spPr>
          </c:dPt>
          <c:dPt>
            <c:idx val="5"/>
            <c:bubble3D val="0"/>
            <c:spPr>
              <a:solidFill>
                <a:srgbClr val="BA7032"/>
              </a:solidFill>
              <a:ln w="25399">
                <a:noFill/>
              </a:ln>
            </c:spPr>
          </c:dPt>
          <c:dPt>
            <c:idx val="6"/>
            <c:bubble3D val="0"/>
            <c:spPr>
              <a:solidFill>
                <a:srgbClr val="4572A7"/>
              </a:solidFill>
              <a:ln w="25399">
                <a:noFill/>
              </a:ln>
            </c:spPr>
          </c:dPt>
          <c:dPt>
            <c:idx val="7"/>
            <c:bubble3D val="0"/>
            <c:spPr>
              <a:solidFill>
                <a:srgbClr val="AA4643"/>
              </a:solidFill>
              <a:ln w="25399">
                <a:noFill/>
              </a:ln>
            </c:spPr>
          </c:dPt>
          <c:dPt>
            <c:idx val="8"/>
            <c:bubble3D val="0"/>
            <c:spPr>
              <a:solidFill>
                <a:srgbClr val="89A54E"/>
              </a:solidFill>
              <a:ln w="25399">
                <a:noFill/>
              </a:ln>
            </c:spPr>
          </c:dPt>
          <c:dPt>
            <c:idx val="9"/>
            <c:bubble3D val="0"/>
            <c:spPr>
              <a:solidFill>
                <a:srgbClr val="71588F"/>
              </a:solidFill>
              <a:ln w="25399">
                <a:noFill/>
              </a:ln>
            </c:spPr>
          </c:dPt>
          <c:dPt>
            <c:idx val="10"/>
            <c:bubble3D val="0"/>
            <c:spPr>
              <a:solidFill>
                <a:srgbClr val="4198AF"/>
              </a:solidFill>
              <a:ln w="25399">
                <a:noFill/>
              </a:ln>
            </c:spPr>
          </c:dPt>
          <c:dPt>
            <c:idx val="11"/>
            <c:bubble3D val="0"/>
            <c:spPr>
              <a:solidFill>
                <a:srgbClr val="DB843D"/>
              </a:solidFill>
              <a:ln w="25399">
                <a:noFill/>
              </a:ln>
            </c:spPr>
          </c:dPt>
          <c:dPt>
            <c:idx val="12"/>
            <c:bubble3D val="0"/>
          </c:dPt>
          <c:dPt>
            <c:idx val="13"/>
            <c:bubble3D val="0"/>
            <c:spPr>
              <a:solidFill>
                <a:srgbClr val="C0504D"/>
              </a:solidFill>
              <a:ln w="25399">
                <a:noFill/>
              </a:ln>
            </c:spPr>
          </c:dPt>
          <c:dPt>
            <c:idx val="14"/>
            <c:bubble3D val="0"/>
            <c:spPr>
              <a:solidFill>
                <a:srgbClr val="9BBB59"/>
              </a:solidFill>
              <a:ln w="25399">
                <a:noFill/>
              </a:ln>
            </c:spPr>
          </c:dPt>
          <c:dPt>
            <c:idx val="15"/>
            <c:bubble3D val="0"/>
            <c:spPr>
              <a:solidFill>
                <a:srgbClr val="8064A2"/>
              </a:solidFill>
              <a:ln w="25399">
                <a:noFill/>
              </a:ln>
            </c:spPr>
          </c:dPt>
          <c:dPt>
            <c:idx val="16"/>
            <c:bubble3D val="0"/>
            <c:spPr>
              <a:solidFill>
                <a:srgbClr val="4BACC6"/>
              </a:solidFill>
              <a:ln w="25399">
                <a:noFill/>
              </a:ln>
            </c:spPr>
          </c:dPt>
          <c:dPt>
            <c:idx val="17"/>
            <c:bubble3D val="0"/>
            <c:spPr>
              <a:solidFill>
                <a:srgbClr val="F79646"/>
              </a:solidFill>
              <a:ln w="25399">
                <a:noFill/>
              </a:ln>
            </c:spPr>
          </c:dPt>
          <c:dPt>
            <c:idx val="18"/>
            <c:bubble3D val="0"/>
            <c:spPr>
              <a:solidFill>
                <a:srgbClr val="93A9CF"/>
              </a:solidFill>
              <a:ln w="25399">
                <a:noFill/>
              </a:ln>
            </c:spPr>
          </c:dPt>
          <c:dPt>
            <c:idx val="19"/>
            <c:bubble3D val="0"/>
            <c:spPr>
              <a:solidFill>
                <a:srgbClr val="D19392"/>
              </a:solidFill>
              <a:ln w="25399">
                <a:noFill/>
              </a:ln>
            </c:spPr>
          </c:dPt>
          <c:dPt>
            <c:idx val="20"/>
            <c:bubble3D val="0"/>
            <c:spPr>
              <a:solidFill>
                <a:srgbClr val="B9CD96"/>
              </a:solidFill>
              <a:ln w="25399">
                <a:noFill/>
              </a:ln>
            </c:spPr>
          </c:dPt>
          <c:dPt>
            <c:idx val="21"/>
            <c:bubble3D val="0"/>
            <c:spPr>
              <a:solidFill>
                <a:srgbClr val="A99BBD"/>
              </a:solidFill>
              <a:ln w="25399">
                <a:noFill/>
              </a:ln>
            </c:spPr>
          </c:dPt>
          <c:dPt>
            <c:idx val="22"/>
            <c:bubble3D val="0"/>
            <c:spPr>
              <a:solidFill>
                <a:srgbClr val="91C3D5"/>
              </a:solidFill>
              <a:ln w="25399">
                <a:noFill/>
              </a:ln>
            </c:spPr>
          </c:dPt>
          <c:dPt>
            <c:idx val="23"/>
            <c:bubble3D val="0"/>
            <c:spPr>
              <a:solidFill>
                <a:srgbClr val="FCF305"/>
              </a:solidFill>
              <a:ln w="25399">
                <a:noFill/>
              </a:ln>
            </c:spPr>
          </c:dPt>
          <c:dPt>
            <c:idx val="24"/>
            <c:bubble3D val="0"/>
            <c:spPr>
              <a:solidFill>
                <a:srgbClr val="C00000"/>
              </a:solidFill>
              <a:ln w="25399">
                <a:noFill/>
              </a:ln>
            </c:spPr>
          </c:dPt>
          <c:dPt>
            <c:idx val="25"/>
            <c:bubble3D val="0"/>
            <c:spPr>
              <a:solidFill>
                <a:srgbClr val="4F6228"/>
              </a:solidFill>
              <a:ln w="25399">
                <a:noFill/>
              </a:ln>
            </c:spPr>
          </c:dPt>
          <c:dPt>
            <c:idx val="26"/>
            <c:bubble3D val="0"/>
            <c:spPr>
              <a:solidFill>
                <a:srgbClr val="17375E"/>
              </a:solidFill>
              <a:ln w="25399">
                <a:noFill/>
              </a:ln>
            </c:spPr>
          </c:dPt>
          <c:dPt>
            <c:idx val="27"/>
            <c:bubble3D val="0"/>
            <c:spPr>
              <a:solidFill>
                <a:srgbClr val="984807"/>
              </a:solidFill>
              <a:ln w="25399">
                <a:noFill/>
              </a:ln>
            </c:spPr>
          </c:dPt>
          <c:dPt>
            <c:idx val="28"/>
            <c:bubble3D val="0"/>
            <c:spPr>
              <a:solidFill>
                <a:srgbClr val="FFC000"/>
              </a:solidFill>
              <a:ln w="25399">
                <a:noFill/>
              </a:ln>
            </c:spPr>
          </c:dPt>
          <c:dLbls>
            <c:dLbl>
              <c:idx val="0"/>
              <c:layout>
                <c:manualLayout>
                  <c:x val="-0.23973818708903"/>
                  <c:y val="-8.237082756586260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3507044840871399"/>
                  <c:y val="-3.41736821802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3609696438951799"/>
                  <c:y val="-5.86701158032479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0545659980421899"/>
                  <c:y val="-8.12459249510237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627669024593399"/>
                  <c:y val="-0.104304008108497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9199834919963901"/>
                  <c:y val="-0.129285438743788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1945458160011899"/>
                  <c:y val="-0.154271105160845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8868315957149601"/>
                  <c:y val="-0.178809594045700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20530229023385499"/>
                  <c:y val="-0.203817800872873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72077114521759"/>
                  <c:y val="-0.2249979199285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9674752065387799"/>
                  <c:y val="-0.250045912848790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85317540005486"/>
                  <c:y val="-0.271277012563631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8026800341232499"/>
                  <c:y val="-0.296866580438251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8731631700399901"/>
                  <c:y val="-0.325976385516651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100490458826875"/>
                  <c:y val="-0.205475050489005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9.8197054227282005E-2"/>
                  <c:y val="-0.1740255810963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111470395059678"/>
                  <c:y val="-0.1423609945010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9.6706804266916302E-2"/>
                  <c:y val="-0.1214158100554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8.4731958840715396E-2"/>
                  <c:y val="-0.1010522892131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6.6441594129592801E-2"/>
                  <c:y val="-7.954072023417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4.5055374789560697E-2"/>
                  <c:y val="-5.37894362628301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3.2649006122556799E-2"/>
                  <c:y val="-3.7672286641403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95468351690938E-2"/>
                  <c:y val="-2.078513240599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1.4934710342415199E-3"/>
                  <c:y val="-1.38448039816348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79971714945028E-3"/>
                  <c:y val="-2.7107490526220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0.18159548848340301"/>
                  <c:y val="-4.6682853404131398E-3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rgbClr val="FFFFFF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7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500" b="1">
                      <a:solidFill>
                        <a:srgbClr val="FFFFFF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8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FFFF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3175">
                  <a:solidFill>
                    <a:srgbClr val="FFFFFF"/>
                  </a:solidFill>
                  <a:prstDash val="solid"/>
                </a:ln>
              </c:spPr>
            </c:leaderLines>
          </c:dLbls>
          <c:cat>
            <c:strRef>
              <c:f>Plan2!$A$1:$A$29</c:f>
              <c:strCache>
                <c:ptCount val="29"/>
                <c:pt idx="0">
                  <c:v>Habitação</c:v>
                </c:pt>
                <c:pt idx="1">
                  <c:v>Saneamento</c:v>
                </c:pt>
                <c:pt idx="2">
                  <c:v>Desporto e Lazer</c:v>
                </c:pt>
                <c:pt idx="3">
                  <c:v>Energia</c:v>
                </c:pt>
                <c:pt idx="4">
                  <c:v>Comunicações</c:v>
                </c:pt>
                <c:pt idx="5">
                  <c:v>Cultura</c:v>
                </c:pt>
                <c:pt idx="6">
                  <c:v>Direitos de Cidadania</c:v>
                </c:pt>
                <c:pt idx="7">
                  <c:v>Urbanismo</c:v>
                </c:pt>
                <c:pt idx="8">
                  <c:v>Comércio e Serviços</c:v>
                </c:pt>
                <c:pt idx="9">
                  <c:v>Indústria</c:v>
                </c:pt>
                <c:pt idx="10">
                  <c:v>Organização Agrária</c:v>
                </c:pt>
                <c:pt idx="11">
                  <c:v>Relações Exteriores</c:v>
                </c:pt>
                <c:pt idx="12">
                  <c:v>Gestão Ambiental</c:v>
                </c:pt>
                <c:pt idx="13">
                  <c:v>Ciência e Tecnologia</c:v>
                </c:pt>
                <c:pt idx="14">
                  <c:v>Essencial à Justiça</c:v>
                </c:pt>
                <c:pt idx="15">
                  <c:v>Legislativo</c:v>
                </c:pt>
                <c:pt idx="16">
                  <c:v>Segurança Pública</c:v>
                </c:pt>
                <c:pt idx="17">
                  <c:v>Agricultura</c:v>
                </c:pt>
                <c:pt idx="18">
                  <c:v>Transporte</c:v>
                </c:pt>
                <c:pt idx="19">
                  <c:v>Administração</c:v>
                </c:pt>
                <c:pt idx="20">
                  <c:v>Judiciário</c:v>
                </c:pt>
                <c:pt idx="21">
                  <c:v>Defesa Nacional</c:v>
                </c:pt>
                <c:pt idx="22">
                  <c:v>Trabalho</c:v>
                </c:pt>
                <c:pt idx="23">
                  <c:v>Assistência Social</c:v>
                </c:pt>
                <c:pt idx="24">
                  <c:v>Educação</c:v>
                </c:pt>
                <c:pt idx="25">
                  <c:v>Saúde</c:v>
                </c:pt>
                <c:pt idx="26">
                  <c:v>Transferências para Estados e Municípios</c:v>
                </c:pt>
                <c:pt idx="27">
                  <c:v>Previdência Social</c:v>
                </c:pt>
                <c:pt idx="28">
                  <c:v>Juros e Amortizações da Dívida</c:v>
                </c:pt>
              </c:strCache>
            </c:strRef>
          </c:cat>
          <c:val>
            <c:numRef>
              <c:f>Plan2!$B$1:$B$29</c:f>
              <c:numCache>
                <c:formatCode>0.00%</c:formatCode>
                <c:ptCount val="29"/>
                <c:pt idx="0">
                  <c:v>4.0000000000000003E-5</c:v>
                </c:pt>
                <c:pt idx="1">
                  <c:v>2.0000000000000001E-4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4.0000000000000002E-4</c:v>
                </c:pt>
                <c:pt idx="6">
                  <c:v>5.9999999999999995E-4</c:v>
                </c:pt>
                <c:pt idx="7">
                  <c:v>8.0000000000000004E-4</c:v>
                </c:pt>
                <c:pt idx="8">
                  <c:v>8.0000000000000004E-4</c:v>
                </c:pt>
                <c:pt idx="9">
                  <c:v>1E-3</c:v>
                </c:pt>
                <c:pt idx="10">
                  <c:v>1.1999999999999999E-3</c:v>
                </c:pt>
                <c:pt idx="11">
                  <c:v>1.1999999999999999E-3</c:v>
                </c:pt>
                <c:pt idx="12">
                  <c:v>1.5E-3</c:v>
                </c:pt>
                <c:pt idx="13">
                  <c:v>3.2000000000000002E-3</c:v>
                </c:pt>
                <c:pt idx="14">
                  <c:v>3.3999999999999998E-3</c:v>
                </c:pt>
                <c:pt idx="15">
                  <c:v>3.5999999999999999E-3</c:v>
                </c:pt>
                <c:pt idx="16">
                  <c:v>4.1000000000000003E-3</c:v>
                </c:pt>
                <c:pt idx="17">
                  <c:v>6.1000000000000004E-3</c:v>
                </c:pt>
                <c:pt idx="18">
                  <c:v>6.7999999999999996E-3</c:v>
                </c:pt>
                <c:pt idx="19">
                  <c:v>1.0999999999999999E-2</c:v>
                </c:pt>
                <c:pt idx="20">
                  <c:v>1.34E-2</c:v>
                </c:pt>
                <c:pt idx="21">
                  <c:v>1.77E-2</c:v>
                </c:pt>
                <c:pt idx="22">
                  <c:v>2.29E-2</c:v>
                </c:pt>
                <c:pt idx="23">
                  <c:v>2.8500000000000001E-2</c:v>
                </c:pt>
                <c:pt idx="24">
                  <c:v>2.9899999999999999E-2</c:v>
                </c:pt>
                <c:pt idx="25">
                  <c:v>4.07E-2</c:v>
                </c:pt>
                <c:pt idx="26">
                  <c:v>9.9500000000000005E-2</c:v>
                </c:pt>
                <c:pt idx="27">
                  <c:v>0.22009999999999999</c:v>
                </c:pt>
                <c:pt idx="28">
                  <c:v>0.45050000000000001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387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C0000"/>
              </a:solidFill>
              <a:ln w="25387">
                <a:noFill/>
              </a:ln>
            </c:spPr>
          </c:dPt>
          <c:dLbls>
            <c:dLbl>
              <c:idx val="0"/>
              <c:layout>
                <c:manualLayout>
                  <c:x val="-2.5462668816040001E-17"/>
                  <c:y val="-5.0342031349098502E-2"/>
                </c:manualLayout>
              </c:layout>
              <c:spPr>
                <a:noFill/>
                <a:ln w="25387">
                  <a:noFill/>
                </a:ln>
              </c:spPr>
              <c:txPr>
                <a:bodyPr/>
                <a:lstStyle/>
                <a:p>
                  <a:pPr>
                    <a:defRPr sz="1399" b="1">
                      <a:solidFill>
                        <a:srgbClr val="FFFF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444444444444E-2"/>
                  <c:y val="-3.595859382078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2399" b="1">
                    <a:solidFill>
                      <a:srgbClr val="FFFFF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Plan3!$A$1:$A$2</c:f>
              <c:strCache>
                <c:ptCount val="2"/>
                <c:pt idx="0">
                  <c:v>Dívida Líquida</c:v>
                </c:pt>
                <c:pt idx="1">
                  <c:v>Dívida Bruta</c:v>
                </c:pt>
              </c:strCache>
            </c:strRef>
          </c:cat>
          <c:val>
            <c:numRef>
              <c:f>Plan3!$B$1:$B$2</c:f>
              <c:numCache>
                <c:formatCode>0%</c:formatCode>
                <c:ptCount val="2"/>
                <c:pt idx="0">
                  <c:v>0.39</c:v>
                </c:pt>
                <c:pt idx="1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4061824"/>
        <c:axId val="44063360"/>
        <c:axId val="0"/>
      </c:bar3DChart>
      <c:catAx>
        <c:axId val="4406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999">
                <a:solidFill>
                  <a:srgbClr val="FFFFFF"/>
                </a:solidFill>
              </a:defRPr>
            </a:pPr>
            <a:endParaRPr lang="pt-BR"/>
          </a:p>
        </c:txPr>
        <c:crossAx val="44063360"/>
        <c:crosses val="autoZero"/>
        <c:auto val="1"/>
        <c:lblAlgn val="ctr"/>
        <c:lblOffset val="100"/>
        <c:noMultiLvlLbl val="0"/>
      </c:catAx>
      <c:valAx>
        <c:axId val="440633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4061824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9A471B6-CA72-0E45-9F7B-05A75A557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50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F66BBA7-7013-D945-9006-0BB2B5D978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B30DBD-0CBA-3F4D-8598-398F79E29C23}" type="slidenum">
              <a:rPr lang="pt-BR" sz="1200" b="0">
                <a:solidFill>
                  <a:schemeClr val="tx1"/>
                </a:solidFill>
              </a:rPr>
              <a:pPr/>
              <a:t>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5123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143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D33EB62-2EBB-1747-A828-F10ACE1BF34A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13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8601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802E03B-F981-DB4E-86D8-35AA7C0A68DC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25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39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C9638-73FD-8540-864B-9AA0BF81F300}" type="slidenum">
              <a:rPr lang="pt-BR" sz="1200" b="0">
                <a:solidFill>
                  <a:schemeClr val="tx1"/>
                </a:solidFill>
              </a:rPr>
              <a:pPr/>
              <a:t>29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>
              <a:buFont typeface="Times New Roman" charset="0"/>
              <a:buNone/>
            </a:pPr>
            <a:fld id="{7DF034BA-FD0D-8745-B8EF-5A90D779D407}" type="slidenum">
              <a:rPr lang="en-GB" sz="1200" b="0">
                <a:solidFill>
                  <a:schemeClr val="tx1"/>
                </a:solidFill>
              </a:rPr>
              <a:pPr algn="r">
                <a:buFont typeface="Times New Roman" charset="0"/>
                <a:buNone/>
              </a:pPr>
              <a:t>42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66330DF-40BA-3F4B-A984-8A906B0A1C9D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45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25818D6-388A-BE41-A660-05AD0CD101D6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46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246EA64-8B0C-AC4B-A545-BE09370221DD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47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48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7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366B523-AEC1-5248-A91B-191BE7D411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9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bcb.gov.br/ftp/NotaEcon/NI201208pfp.zip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0" y="4714875"/>
            <a:ext cx="9906000" cy="247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sz="10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Encontro de Aposentados e Aposentáveis das Universidades Federais do Nordeste</a:t>
            </a: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Recife, 24 de janeiro de 2013</a:t>
            </a:r>
          </a:p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920552" y="2276872"/>
            <a:ext cx="8424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endParaRPr lang="pt-BR" sz="3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3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Aposentadoria dos Novos Servidores Públicos e os Riscos dos Fundos de Pensão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financeira 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alimentar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de Valores</a:t>
            </a:r>
          </a:p>
          <a:p>
            <a:pPr>
              <a:spcBef>
                <a:spcPts val="1200"/>
              </a:spcBef>
            </a:pPr>
            <a:endParaRPr lang="pt-BR" sz="5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Exacerbado poder do “mercado” e da grande mídia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“...</a:t>
            </a:r>
            <a:r>
              <a:rPr lang="pt-BR" sz="2800" b="0" i="1">
                <a:solidFill>
                  <a:srgbClr val="92D050"/>
                </a:solidFill>
                <a:latin typeface="Tahoma" charset="0"/>
                <a:cs typeface="Tahoma" charset="0"/>
              </a:rPr>
              <a:t>incrível massa retórica enganosa e desinformação.”</a:t>
            </a:r>
            <a:r>
              <a:rPr lang="pt-BR" altLang="ja-JP" sz="2800" b="0" i="1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altLang="ja-JP" sz="5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ESGOTAMENTO DO MODELO DE ACUMULAÇÃO CAPITALISTA</a:t>
            </a:r>
          </a:p>
        </p:txBody>
      </p:sp>
      <p:pic>
        <p:nvPicPr>
          <p:cNvPr id="97282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246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77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INTERNACIONAL</a:t>
            </a:r>
          </a:p>
          <a:p>
            <a:pPr algn="just">
              <a:spcBef>
                <a:spcPts val="600"/>
              </a:spcBef>
            </a:pPr>
            <a:endParaRPr lang="pt-BR" sz="5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 Financeira</a:t>
            </a: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Provocada por grandes bancos</a:t>
            </a: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Desregulamentação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do mercado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financeiro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9431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Derivativos sem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lastro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= Ativos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“Tóxicos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marL="19431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Especulação = Alavancagem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Efeitos:</a:t>
            </a:r>
          </a:p>
          <a:p>
            <a:pPr lvl="1" algn="just">
              <a:spcBef>
                <a:spcPts val="6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Grandes bancos internacionais em risco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quebra</a:t>
            </a: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Salvamento: “Grandes demais para quebrar” </a:t>
            </a: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EUA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Europa:</a:t>
            </a:r>
          </a:p>
          <a:p>
            <a:pPr marL="17145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Estatização da parte podre de grandes bancos</a:t>
            </a:r>
          </a:p>
          <a:p>
            <a:pPr marL="17145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Criação de </a:t>
            </a:r>
            <a:r>
              <a:rPr lang="pt-BR" b="0" i="1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Bad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Banks</a:t>
            </a:r>
            <a:endParaRPr lang="pt-BR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7145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Expressiva injeção de moeda no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bancário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9933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188640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983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78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560388" y="285750"/>
            <a:ext cx="93456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Discurso de Autoridades: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“RISCO DE CONTÁGIO” DA CRISE EUROPÉIA ATUAL PARA PAÍSES EM DESENVOLVIMENTO: “aumento dos canais de contágio”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Fundos de Pensão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 Soberano </a:t>
            </a:r>
          </a:p>
          <a:p>
            <a:pPr algn="ctr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Ambiente adverso à criação de Fundos de Pensão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O grave problema das contas do País não é a Previdência: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charset="0"/>
                <a:cs typeface="Tahoma" charset="0"/>
              </a:rPr>
              <a:t>DÍVIDA BRASILEIRA SUPERA R$3 TRILHÕES OU 78% DO PIB</a:t>
            </a:r>
          </a:p>
        </p:txBody>
      </p:sp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473075"/>
            <a:ext cx="10209213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sz="2800">
                <a:solidFill>
                  <a:srgbClr val="92D050"/>
                </a:solidFill>
                <a:latin typeface="Tahoma" charset="0"/>
              </a:rPr>
              <a:t>estino preferido dos derivativos: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>
                <a:solidFill>
                  <a:srgbClr val="92D050"/>
                </a:solidFill>
                <a:latin typeface="Tahoma" charset="0"/>
              </a:rPr>
              <a:t>FUNDOS DE PENSÃO</a:t>
            </a:r>
            <a:endParaRPr lang="pt-BR" sz="2800" b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	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Art. 44 da Resolução 3792/2009, do Conselho Monetário Nacional, sobre os investimentos das EFPC (Entidades Fechadas de Previdência Complementar):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 i="1">
                <a:solidFill>
                  <a:srgbClr val="92D050"/>
                </a:solidFill>
                <a:latin typeface="Tahoma" charset="0"/>
              </a:rPr>
              <a:t>“A EFPC pode realizar operações com derivativos...”</a:t>
            </a:r>
          </a:p>
        </p:txBody>
      </p:sp>
    </p:spTree>
    <p:extLst>
      <p:ext uri="{BB962C8B-B14F-4D97-AF65-F5344CB8AC3E}">
        <p14:creationId xmlns:p14="http://schemas.microsoft.com/office/powerpoint/2010/main" val="21021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4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RISCOS FUNDO SOCIAL do PRÉ-SAL </a:t>
            </a:r>
          </a:p>
          <a:p>
            <a:pPr eaLnBrk="1" hangingPunct="1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Lei 12.351/2010</a:t>
            </a: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Art. 47.</a:t>
            </a: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É criado o Fundo Social - FS (...) com a finalidade de constituir fonte de recursos para o desenvolvimento social e regional, na forma de programas e projetos nas áreas de combate à pobreza e de desenvolvimento: I - da educação; II - da cultura;</a:t>
            </a:r>
            <a:r>
              <a:rPr lang="es-EC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III - do esporte; IV - da saúde pública; V - da ciência e tecnologia; VI - do meio ambiente; e VII - de mitigação e adaptação às mudanças climáticas.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Recursos serão aplicados no exterior: 				Art. 50.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 Parágrafo único.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investimentos e aplicações do FS serão destinados preferencialmente a ativos no exterior (...)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Somente os rendimentos das aplicações para o Social: 	Art. 51. 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recursos do FS para aplicação nos programas e projetos a que se refere o art. 47 deverão ser os resultantes do retorno sobre o capital.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534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endParaRPr lang="pt-BR" sz="3200">
              <a:solidFill>
                <a:srgbClr val="92D050"/>
              </a:solidFill>
              <a:latin typeface="Tahoma" charset="0"/>
            </a:endParaRP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</a:rPr>
              <a:t>PARADOXO 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</a:rPr>
              <a:t>BRASIL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</a:rPr>
              <a:t> </a:t>
            </a:r>
            <a:endParaRPr lang="pt-BR">
              <a:solidFill>
                <a:srgbClr val="92D050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 6ª Economia Mundial</a:t>
            </a:r>
            <a:endParaRPr lang="pt-BR" b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 3ª Pior distribuição de renda do mundo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 84º 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val="20155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:p14="http://schemas.microsoft.com/office/powerpoint/2010/main" val="3775496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06425"/>
            <a:ext cx="954563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</a:rPr>
              <a:t>Nota: Inclui o “refinanciamento” ou “rolagem”</a:t>
            </a:r>
          </a:p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360363" y="3713163"/>
            <a:ext cx="16398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/>
              <a:t>R$ 708 bilhões (17% do PIB)</a:t>
            </a:r>
          </a:p>
        </p:txBody>
      </p:sp>
      <p:cxnSp>
        <p:nvCxnSpPr>
          <p:cNvPr id="20485" name="Conector de seta reta 7"/>
          <p:cNvCxnSpPr>
            <a:cxnSpLocks noChangeShapeType="1"/>
          </p:cNvCxnSpPr>
          <p:nvPr/>
        </p:nvCxnSpPr>
        <p:spPr bwMode="auto">
          <a:xfrm flipH="1">
            <a:off x="2006600" y="4037013"/>
            <a:ext cx="665163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</a:rPr>
              <a:t>ORÇAMENTO GERAL DA UNIÃO Executado em 2011 Total: R$ 1,571 trilhão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254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29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ORÇAMENTO GERAL DA UNIÃO EXECUTADO EM 2011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-50800" y="430213"/>
          <a:ext cx="10036175" cy="671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7240588" y="765175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TOTAL:</a:t>
            </a:r>
          </a:p>
          <a:p>
            <a:pPr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R$ 1,571 trilhão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71513" y="606425"/>
            <a:ext cx="9063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Fonte: Sistema SIGA Brasil – Senado Federal</a:t>
            </a: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http://www8a.senado.gov.br/dwweb/abreDoc.html?docId=20703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/>
          <a:srcRect t="21768" r="38325" b="15732"/>
          <a:stretch/>
        </p:blipFill>
        <p:spPr bwMode="auto">
          <a:xfrm>
            <a:off x="873125" y="1592263"/>
            <a:ext cx="8659813" cy="49323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035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72480" y="404663"/>
            <a:ext cx="9633520" cy="609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REFORMA DA PREVIDÊNCIA DE LULA </a:t>
            </a:r>
            <a:r>
              <a:rPr lang="en-US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–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2003</a:t>
            </a:r>
          </a:p>
          <a:p>
            <a:pPr algn="ctr">
              <a:spcBef>
                <a:spcPts val="18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Privatização da Previdência do setor público</a:t>
            </a: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Transformação do Regime de Solidariedade para um Regime de </a:t>
            </a:r>
            <a:r>
              <a:rPr lang="pt-BR" sz="2800" dirty="0" err="1" smtClean="0">
                <a:solidFill>
                  <a:srgbClr val="FFFFFF"/>
                </a:solidFill>
                <a:latin typeface="Tahoma"/>
                <a:cs typeface="Tahoma"/>
              </a:rPr>
              <a:t>Financeirização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sujeito a regras de mercado</a:t>
            </a: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Instituição da obrigatoriedade de “Contribuição” pelos Inativos </a:t>
            </a:r>
            <a:r>
              <a:rPr lang="en-US" sz="2800" dirty="0" smtClean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aposentados e pensionistas</a:t>
            </a: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Aumento da Idade Mínima</a:t>
            </a: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Redução de pensões</a:t>
            </a: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Quebra da paridade e integralidade</a:t>
            </a:r>
          </a:p>
        </p:txBody>
      </p:sp>
    </p:spTree>
    <p:extLst>
      <p:ext uri="{BB962C8B-B14F-4D97-AF65-F5344CB8AC3E}">
        <p14:creationId xmlns:p14="http://schemas.microsoft.com/office/powerpoint/2010/main" val="117145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29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OS NÚMEROS DA DÍVIDA</a:t>
            </a:r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273050" y="981075"/>
            <a:ext cx="9618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Por que informamos conjuntamente os gastos com juros e amortizações?</a:t>
            </a:r>
          </a:p>
          <a:p>
            <a:pPr eaLnBrk="1" hangingPunct="1"/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97238" y="1652588"/>
            <a:ext cx="3671887" cy="12001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O governo </a:t>
            </a:r>
            <a:r>
              <a:rPr lang="pt-B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NÃO</a:t>
            </a:r>
            <a:r>
              <a:rPr lang="pt-BR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 informa esses gastos separadamente.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t="51131" r="38325" b="44475"/>
          <a:stretch/>
        </p:blipFill>
        <p:spPr bwMode="auto">
          <a:xfrm>
            <a:off x="632520" y="4005064"/>
            <a:ext cx="8658225" cy="3476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00472" y="3213100"/>
            <a:ext cx="9451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 linha “Juros e encargos da dívida” inclui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parte dos juros nominais que pagamos aos detentores dos títulos da dívida brasileira: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28464" y="4581129"/>
            <a:ext cx="97854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parcela dos juros nominais correspondente à “atualização monetária” (calculada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pelo IGP-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M) vem sendo classificada como se fosse “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Amortizações e Refinanciamento da Dívida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”, conforme rubrica a seguir: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/>
          <a:srcRect t="64114" r="38325" b="30892"/>
          <a:stretch/>
        </p:blipFill>
        <p:spPr bwMode="auto">
          <a:xfrm>
            <a:off x="632520" y="6165304"/>
            <a:ext cx="8658225" cy="393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29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OS NÚMEROS DA DÍVIDA</a:t>
            </a:r>
          </a:p>
        </p:txBody>
      </p:sp>
      <p:sp>
        <p:nvSpPr>
          <p:cNvPr id="5123" name="CaixaDeTexto 2"/>
          <p:cNvSpPr txBox="1">
            <a:spLocks noChangeArrowheads="1"/>
          </p:cNvSpPr>
          <p:nvPr/>
        </p:nvSpPr>
        <p:spPr bwMode="auto">
          <a:xfrm>
            <a:off x="273050" y="981075"/>
            <a:ext cx="9618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Por que informamos conjuntamente os gastos com juros e amortizações?</a:t>
            </a:r>
          </a:p>
          <a:p>
            <a:pPr eaLnBrk="1" hangingPunct="1"/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92188" y="1706563"/>
            <a:ext cx="3673475" cy="193899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Os dados </a:t>
            </a:r>
            <a:r>
              <a:rPr lang="pt-BR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disponibilizados pelo governo </a:t>
            </a:r>
            <a:r>
              <a:rPr lang="pt-BR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sobre os </a:t>
            </a:r>
            <a:r>
              <a:rPr lang="pt-BR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juros “nominais” </a:t>
            </a:r>
            <a:r>
              <a:rPr lang="pt-BR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são calculados sobre a 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dívida líquida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953000" y="1700213"/>
            <a:ext cx="4608512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A dívida que pagamos é a 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dívida bruta</a:t>
            </a:r>
            <a:r>
              <a:rPr lang="pt-BR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. É sobre ela que os juros </a:t>
            </a:r>
            <a:r>
              <a:rPr lang="pt-BR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“nominais” que </a:t>
            </a:r>
            <a:r>
              <a:rPr lang="pt-BR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pagamos são calculados.</a:t>
            </a:r>
            <a:endParaRPr lang="pt-B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ahoma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2616200" y="3308350"/>
          <a:ext cx="4673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6496050" y="6237288"/>
            <a:ext cx="36718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Dados de 2011</a:t>
            </a:r>
            <a:endParaRPr lang="pt-BR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29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OS NÚMEROS DA DÍVIDA</a:t>
            </a:r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273050" y="981075"/>
            <a:ext cx="92683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dirty="0">
                <a:solidFill>
                  <a:srgbClr val="FFFFFF"/>
                </a:solidFill>
                <a:latin typeface="Tahoma" charset="0"/>
                <a:cs typeface="Tahoma" charset="0"/>
              </a:rPr>
              <a:t>Estoque da Dívida Pública Interna – Ago./2012 – </a:t>
            </a:r>
            <a:r>
              <a:rPr lang="pt-BR" sz="200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2000" dirty="0">
                <a:solidFill>
                  <a:srgbClr val="FFFFFF"/>
                </a:solidFill>
                <a:latin typeface="Tahoma" charset="0"/>
                <a:cs typeface="Tahoma" charset="0"/>
              </a:rPr>
              <a:t>$ 2.637.403.880,08</a:t>
            </a:r>
          </a:p>
          <a:p>
            <a:pPr eaLnBrk="1" hangingPunct="1"/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Fonte: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  <a:hlinkClick r:id="rId2"/>
              </a:rPr>
              <a:t>http://www.bcb.gov.br/ftp/NotaEcon/NI201208pfp.zip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(Banco Central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eaLnBrk="1" hangingPunct="1"/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060848"/>
            <a:ext cx="7704856" cy="424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488" y="6293218"/>
            <a:ext cx="9721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0" dirty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</p:spTree>
    <p:extLst>
      <p:ext uri="{BB962C8B-B14F-4D97-AF65-F5344CB8AC3E}">
        <p14:creationId xmlns:p14="http://schemas.microsoft.com/office/powerpoint/2010/main" val="28829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14313"/>
            <a:ext cx="8799512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770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  <a:cs typeface="MS PGothic" charset="0"/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“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”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  <a:cs typeface="MS PGothic" charset="0"/>
              </a:rPr>
              <a:t>pois a CPI da Dívida constatou que boa parte dos juros são contabilizados como tal.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pt-BR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026"/>
          <p:cNvSpPr txBox="1">
            <a:spLocks noChangeArrowheads="1"/>
          </p:cNvSpPr>
          <p:nvPr/>
        </p:nvSpPr>
        <p:spPr bwMode="auto">
          <a:xfrm>
            <a:off x="330200" y="0"/>
            <a:ext cx="957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DÍVIDA: impede a vida digna e o atendimento aos direitos humanos</a:t>
            </a:r>
          </a:p>
        </p:txBody>
      </p:sp>
      <p:sp>
        <p:nvSpPr>
          <p:cNvPr id="72706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25147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6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8066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Nacional</a:t>
            </a: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2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</a:pPr>
            <a:endParaRPr lang="pt-BR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Modelo Econômico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Sistema Legal 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Sistema Político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Corrupção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Grande 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</p:spTree>
    <p:extLst>
      <p:ext uri="{BB962C8B-B14F-4D97-AF65-F5344CB8AC3E}">
        <p14:creationId xmlns:p14="http://schemas.microsoft.com/office/powerpoint/2010/main" val="234696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72480" y="404663"/>
            <a:ext cx="9406508" cy="606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REFORMA DA PREVIDÊNCIA DE LULA </a:t>
            </a:r>
            <a:r>
              <a:rPr lang="en-US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–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2003</a:t>
            </a:r>
          </a:p>
          <a:p>
            <a:pPr algn="ctr">
              <a:spcBef>
                <a:spcPts val="18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FALSOS ARGUMENTOS</a:t>
            </a: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nsustentável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“déficit” que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estaria comprometendo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as contas públicas,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a capacidade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de investimento, a geração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de empregos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 a solução de problemas sociais em nosso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país</a:t>
            </a: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pt-BR" sz="2800" dirty="0" err="1" smtClean="0">
                <a:solidFill>
                  <a:srgbClr val="FFFFFF"/>
                </a:solidFill>
                <a:latin typeface="Tahoma"/>
                <a:cs typeface="Tahoma"/>
              </a:rPr>
              <a:t>ervidor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público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apontado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como privilegiado e o maior responsável pelo “déficit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lang="pt-BR" sz="28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Enorme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campanha de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mídia para convencer a opinião pública</a:t>
            </a:r>
            <a:endParaRPr lang="pt-BR" sz="28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8966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73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>
                <a:solidFill>
                  <a:srgbClr val="92D050"/>
                </a:solidFill>
                <a:latin typeface="Tahoma" charset="0"/>
              </a:rPr>
              <a:t>A ARMADILHA DOS FUNDOS DE PENSÃO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2800" b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	As sucessivas reformas da Previdência no Brasil impõem aos trabalhadores a adesão ao sistema de Fundos de Pensão.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 Na Argentina, a moratória de 2002 fez os Fundos de Pensão perderem 75% de seu patrimônio.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 Nos Estados Unidos, desde 2008 milhões de trabalhadores perderam suas economias.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 Na Europa,  até a OCDE já advertiu sobre o grave risco da queda nas Bolsas e dano ao Fundos de Pensão.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>
              <a:solidFill>
                <a:srgbClr val="92D050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b="0">
                <a:solidFill>
                  <a:srgbClr val="92D050"/>
                </a:solidFill>
                <a:latin typeface="Tahoma" charset="0"/>
              </a:rPr>
              <a:t>Previdência é sinônimo  de segurança. 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b="0">
                <a:solidFill>
                  <a:srgbClr val="92D050"/>
                </a:solidFill>
                <a:latin typeface="Tahoma" charset="0"/>
              </a:rPr>
              <a:t>Como podemos colocar nosso futuro em “aplicações de RISCO”? </a:t>
            </a:r>
            <a:endParaRPr lang="pt-BR" sz="2800">
              <a:solidFill>
                <a:srgbClr val="92D050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ASSESSORIA DO BANCO MUNDIAL PARA FUNDOS DE PENSÃO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b="0">
                <a:solidFill>
                  <a:srgbClr val="92D050"/>
                </a:solidFill>
                <a:latin typeface="Tahoma" charset="0"/>
              </a:rPr>
              <a:t>FUNPRESP irá absorver imensas quantidades de “ativos tóxicos” que provocaram a crise financeira de 2008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b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59050" y="228600"/>
            <a:ext cx="701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buClr>
                <a:srgbClr val="FF99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400">
              <a:solidFill>
                <a:srgbClr val="FF9900"/>
              </a:solidFill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3050" y="476250"/>
            <a:ext cx="96329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Times New Roman" charset="0"/>
              <a:buNone/>
            </a:pPr>
            <a:r>
              <a:rPr lang="en-GB" sz="2800">
                <a:solidFill>
                  <a:srgbClr val="FFFF00"/>
                </a:solidFill>
              </a:rPr>
              <a:t>	</a:t>
            </a:r>
            <a:r>
              <a:rPr lang="en-GB" sz="2800">
                <a:solidFill>
                  <a:srgbClr val="92D050"/>
                </a:solidFill>
                <a:latin typeface="Tahoma" charset="0"/>
                <a:cs typeface="Tahoma" charset="0"/>
              </a:rPr>
              <a:t>COMPROMISSO DE CRIAÇÃO DE FUNDOS DE PREVIDÊNCIA COMPLEMENTAR</a:t>
            </a:r>
          </a:p>
          <a:p>
            <a:pPr algn="ctr" eaLnBrk="1" hangingPunct="1"/>
            <a:endParaRPr lang="pt-BR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CARTA FMI 1998</a:t>
            </a:r>
          </a:p>
          <a:p>
            <a:pPr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Memorando de Política Econômica</a:t>
            </a:r>
          </a:p>
          <a:p>
            <a:pPr algn="ctr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charset="0"/>
                <a:cs typeface="Tahoma" charset="0"/>
              </a:rPr>
              <a:t>Contas individuais serão estabelecidas para os participantes, tanto do setor privado (RGPS) como do setor público (RJU).</a:t>
            </a:r>
            <a:r>
              <a:rPr lang="pt-BR" altLang="ja-JP" b="0">
                <a:solidFill>
                  <a:srgbClr val="FFFFFF"/>
                </a:solidFill>
                <a:latin typeface="Tahoma" charset="0"/>
                <a:cs typeface="Tahoma" charset="0"/>
              </a:rPr>
              <a:t>..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endParaRPr lang="pt-BR" altLang="ja-JP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“..</a:t>
            </a: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. </a:t>
            </a:r>
            <a:r>
              <a:rPr lang="en-US" b="0" i="1">
                <a:solidFill>
                  <a:srgbClr val="FFFFFF"/>
                </a:solidFill>
                <a:latin typeface="Tahoma" charset="0"/>
                <a:cs typeface="Tahoma" charset="0"/>
              </a:rPr>
              <a:t>v</a:t>
            </a: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ários gatilhos automáticos serão embutidos para aumentar as alíquotas de contribuições em caso de desequilíbrios financeiros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algn="ctr" eaLnBrk="1" hangingPunct="1"/>
            <a:endParaRPr lang="pt-BR" sz="800" b="0" u="sng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800" b="0" u="sng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en-US" sz="800" b="0" u="sng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/>
            <a:r>
              <a:rPr lang="en-US" u="sng">
                <a:solidFill>
                  <a:srgbClr val="92D050"/>
                </a:solidFill>
                <a:latin typeface="Tahoma" charset="0"/>
                <a:cs typeface="Tahoma" charset="0"/>
              </a:rPr>
              <a:t>PL-1992, Art. 12, § 1.</a:t>
            </a:r>
            <a:r>
              <a:rPr lang="en-US" b="0">
                <a:solidFill>
                  <a:srgbClr val="92D050"/>
                </a:solidFill>
                <a:latin typeface="Tahoma" charset="0"/>
                <a:cs typeface="Tahoma" charset="0"/>
              </a:rPr>
              <a:t>: A distribuição das contribuições nos planos de benefícios e nos planos de custeio </a:t>
            </a:r>
            <a:r>
              <a:rPr lang="en-US" u="sng">
                <a:solidFill>
                  <a:srgbClr val="92D050"/>
                </a:solidFill>
                <a:latin typeface="Tahoma" charset="0"/>
                <a:cs typeface="Tahoma" charset="0"/>
              </a:rPr>
              <a:t>será revista sempre que necessário</a:t>
            </a:r>
            <a:r>
              <a:rPr lang="en-US" b="0">
                <a:solidFill>
                  <a:srgbClr val="92D050"/>
                </a:solidFill>
                <a:latin typeface="Tahoma" charset="0"/>
                <a:cs typeface="Tahoma" charset="0"/>
              </a:rPr>
              <a:t>, para manter o equilíbrio permanente dos planos de benefícios.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9"/>
          <p:cNvSpPr txBox="1">
            <a:spLocks noChangeArrowheads="1"/>
          </p:cNvSpPr>
          <p:nvPr/>
        </p:nvSpPr>
        <p:spPr bwMode="auto">
          <a:xfrm>
            <a:off x="271463" y="201613"/>
            <a:ext cx="96345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>
                <a:solidFill>
                  <a:srgbClr val="92D050"/>
                </a:solidFill>
                <a:latin typeface="Tahoma" charset="0"/>
              </a:rPr>
              <a:t>Receitas dos Planos de Previdência Privada (R$ bilhões)</a:t>
            </a: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06375" y="6005513"/>
            <a:ext cx="9872663" cy="892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pt-BR" sz="2000" b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pt-BR" sz="2000" b="0">
                <a:solidFill>
                  <a:srgbClr val="FFFFFF"/>
                </a:solidFill>
              </a:rPr>
              <a:t>Fonte: FENAPREVI - Mercado de Planos de Caráter Previdenciário - Dados Estatísticos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pt-BR" sz="2000" b="0">
                <a:solidFill>
                  <a:srgbClr val="FFFFFF"/>
                </a:solidFill>
              </a:rPr>
              <a:t>Dezembro/2011 – pág 33</a:t>
            </a: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33425"/>
            <a:ext cx="8907463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90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00025" y="188913"/>
            <a:ext cx="97059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IRRESPONSABILIDADE FISCAL</a:t>
            </a:r>
          </a:p>
          <a:p>
            <a:pPr algn="ctr"/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EXPOSIÇÃO DE MOTIVOS DO PL 1992/2007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0200" y="188913"/>
            <a:ext cx="932815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71463" y="1125538"/>
            <a:ext cx="94107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80000"/>
              </a:spcBef>
            </a:pPr>
            <a:r>
              <a:rPr lang="pt-BR" sz="2600" b="0" i="1">
                <a:solidFill>
                  <a:srgbClr val="FFFFFF"/>
                </a:solidFill>
                <a:latin typeface="Tahoma" charset="0"/>
                <a:cs typeface="Tahoma" charset="0"/>
              </a:rPr>
              <a:t>“Isoladamente, a mudança de regime terá um impacto negativo nas contas públicas no curto prazo, na medida em que o governo deixará de receber a contribuição sobre a parcela da remuneração do servidor entrante que ultrapassar o teto, e terá um gasto adicional, na medida em que passará a contribuir para o regime complementar, capitalizando reservas individuais para os servidores.”</a:t>
            </a:r>
          </a:p>
          <a:p>
            <a:pPr algn="ctr">
              <a:lnSpc>
                <a:spcPct val="95000"/>
              </a:lnSpc>
            </a:pPr>
            <a:endParaRPr lang="pt-BR" sz="14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endParaRPr lang="pt-BR" sz="1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endParaRPr lang="pt-BR" sz="1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endParaRPr lang="pt-BR" sz="1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O próprio governo admite que o FUNPRESP causará prejuízo às contas públicas</a:t>
            </a:r>
          </a:p>
        </p:txBody>
      </p:sp>
    </p:spTree>
    <p:extLst>
      <p:ext uri="{BB962C8B-B14F-4D97-AF65-F5344CB8AC3E}">
        <p14:creationId xmlns:p14="http://schemas.microsoft.com/office/powerpoint/2010/main" val="11153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333375"/>
            <a:ext cx="9906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 dirty="0">
                <a:solidFill>
                  <a:srgbClr val="92D050"/>
                </a:solidFill>
                <a:latin typeface="Arial" charset="0"/>
              </a:rPr>
              <a:t>ELEVAÇÃO DOS CUSTOS DE FORMA IMPREVISÍVEL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415925" y="0"/>
            <a:ext cx="9242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15925" y="714375"/>
            <a:ext cx="9217025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pt-BR" sz="2600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2600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TAXA DE ADMINISTRAÇÃO</a:t>
            </a:r>
          </a:p>
          <a:p>
            <a:pPr algn="just">
              <a:lnSpc>
                <a:spcPct val="110000"/>
              </a:lnSpc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Contratação de </a:t>
            </a:r>
          </a:p>
          <a:p>
            <a:pPr marL="914400" lvl="1" indent="-457200" algn="just">
              <a:lnSpc>
                <a:spcPct val="110000"/>
              </a:lnSpc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Auditoria Externa</a:t>
            </a:r>
          </a:p>
          <a:p>
            <a:pPr marL="914400" lvl="1" indent="-457200" algn="just">
              <a:lnSpc>
                <a:spcPct val="110000"/>
              </a:lnSpc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Empresas especializadas em estudos atuariais</a:t>
            </a:r>
          </a:p>
          <a:p>
            <a:pPr marL="914400" lvl="1" indent="-457200" algn="just">
              <a:lnSpc>
                <a:spcPct val="110000"/>
              </a:lnSpc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Assessoria ou Consultoria Técnica e Financeira</a:t>
            </a:r>
          </a:p>
          <a:p>
            <a:pPr marL="914400" lvl="1" indent="-457200" algn="just">
              <a:lnSpc>
                <a:spcPct val="110000"/>
              </a:lnSpc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Garantidores das reservas técnicas, custódia de títulos e valores mobiliários</a:t>
            </a:r>
          </a:p>
          <a:p>
            <a:pPr marL="914400" lvl="1" indent="-457200" algn="just">
              <a:lnSpc>
                <a:spcPct val="110000"/>
              </a:lnSpc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Serviços de análise de concessão de benefícios, folha de pagamentos, avaliação atuarial, cadastro social e financeiro dos segurados e beneficiários, além de outros serviços necessários para gestão do regime ou dos recursos</a:t>
            </a:r>
          </a:p>
          <a:p>
            <a:pPr marL="914400" lvl="1" indent="-457200" algn="just">
              <a:lnSpc>
                <a:spcPct val="110000"/>
              </a:lnSpc>
              <a:buFont typeface="Arial" charset="0"/>
              <a:buChar char="•"/>
            </a:pPr>
            <a:endParaRPr lang="pt-BR" sz="800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marL="914400" lvl="1" indent="-457200" algn="ctr">
              <a:lnSpc>
                <a:spcPct val="110000"/>
              </a:lnSpc>
            </a:pPr>
            <a:r>
              <a:rPr lang="pt-BR" sz="2600" dirty="0">
                <a:solidFill>
                  <a:srgbClr val="92D050"/>
                </a:solidFill>
                <a:latin typeface="Tahoma" charset="0"/>
                <a:cs typeface="Tahoma" charset="0"/>
              </a:rPr>
              <a:t>A QUE PREÇO?</a:t>
            </a:r>
          </a:p>
          <a:p>
            <a:pPr marL="914400" lvl="1" indent="-457200" algn="just">
              <a:lnSpc>
                <a:spcPct val="110000"/>
              </a:lnSpc>
              <a:buFont typeface="Arial" charset="0"/>
              <a:buChar char="•"/>
            </a:pPr>
            <a:endParaRPr lang="pt-BR" sz="26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31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415925" y="692150"/>
            <a:ext cx="94900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ct val="800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ILUSÃO</a:t>
            </a:r>
            <a:r>
              <a:rPr lang="pt-BR" sz="3600" b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FUNPRESPs (Exe, Leg e Jud) administrarão por conta própria os recursos.            </a:t>
            </a:r>
          </a:p>
          <a:p>
            <a:pPr algn="ctr">
              <a:lnSpc>
                <a:spcPct val="115000"/>
              </a:lnSpc>
              <a:spcBef>
                <a:spcPct val="80000"/>
              </a:spcBef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A administração será feita pelos BANCOS:</a:t>
            </a: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30200" y="914400"/>
            <a:ext cx="9328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76288" y="2420938"/>
            <a:ext cx="889158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80000"/>
              </a:spcBef>
              <a:spcAft>
                <a:spcPts val="120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Art. 15. A aplicação dos recursos garantidores correspondentes às reservas, às provisões e aos fundos dos planos de benefícios da FUNPRESP-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Exe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, da FUNPRESP-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Leg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e da FUNPRESP-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Jud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obedecerá às diretrizes e aos limites prudenciais estabelecidos pelo Conselho Monetário Nacional.</a:t>
            </a:r>
          </a:p>
          <a:p>
            <a:pPr algn="ctr">
              <a:spcBef>
                <a:spcPct val="80000"/>
              </a:spcBef>
              <a:spcAft>
                <a:spcPts val="120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§ 2o As entidades referidas no 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caput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contratarão, para a gestão dos recursos garantidores prevista neste artigo,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somente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instituições, administradores de carteiras ou fundos de investimento que estejam autorizados e registrados na Comissão de Valores Mobiliários – CVM. </a:t>
            </a:r>
            <a:r>
              <a:rPr lang="pt-BR" dirty="0">
                <a:solidFill>
                  <a:srgbClr val="FFFFFF"/>
                </a:solidFill>
              </a:rPr>
              <a:t> </a:t>
            </a:r>
            <a:endParaRPr lang="pt-BR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39275" cy="615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Fundos de Pensão: lucro para os bancos, risco para os servidores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Jornal Valor Econômico, 28/2/2012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endParaRPr lang="pt-BR" sz="2800" dirty="0">
              <a:solidFill>
                <a:srgbClr val="92D050"/>
              </a:solidFill>
              <a:latin typeface="Tahoma" charset="0"/>
            </a:endParaRPr>
          </a:p>
          <a:p>
            <a:pPr algn="just">
              <a:lnSpc>
                <a:spcPct val="120000"/>
              </a:lnSpc>
              <a:buClr>
                <a:srgbClr val="FF9900"/>
              </a:buClr>
              <a:buFont typeface="Times New Roman" charset="0"/>
              <a:buNone/>
            </a:pPr>
            <a:r>
              <a:rPr lang="pt-BR" sz="2600" b="0" i="1" dirty="0">
                <a:solidFill>
                  <a:srgbClr val="FFFFFF"/>
                </a:solidFill>
                <a:latin typeface="Tahoma" charset="0"/>
              </a:rPr>
              <a:t>“O governo Dilma Rousseff recebeu ontem um aliado de peso numa das mais sensíveis votações no Congresso neste ano. </a:t>
            </a:r>
            <a:r>
              <a:rPr lang="pt-BR" sz="2600" b="0" i="1" u="sng" dirty="0">
                <a:solidFill>
                  <a:srgbClr val="FFFFFF"/>
                </a:solidFill>
                <a:latin typeface="Tahoma" charset="0"/>
              </a:rPr>
              <a:t>O departamento econômico do Itaú Unibanco, o maior banco privado do Brasil, divulgou nota defendendo a aprovação do projeto que reforma a previdência dos servidores federais</a:t>
            </a:r>
            <a:r>
              <a:rPr lang="pt-BR" sz="2600" b="0" i="1" dirty="0">
                <a:solidFill>
                  <a:srgbClr val="FFFFFF"/>
                </a:solidFill>
                <a:latin typeface="Tahoma" charset="0"/>
              </a:rPr>
              <a:t>. A nota é assinada pelo economista Maurício </a:t>
            </a:r>
            <a:r>
              <a:rPr lang="pt-BR" sz="2600" b="0" i="1" dirty="0" err="1">
                <a:solidFill>
                  <a:srgbClr val="FFFFFF"/>
                </a:solidFill>
                <a:latin typeface="Tahoma" charset="0"/>
              </a:rPr>
              <a:t>Oreng</a:t>
            </a:r>
            <a:r>
              <a:rPr lang="pt-BR" sz="2600" b="0" i="1" dirty="0">
                <a:solidFill>
                  <a:srgbClr val="FFFFFF"/>
                </a:solidFill>
                <a:latin typeface="Tahoma" charset="0"/>
              </a:rPr>
              <a:t>, da equipe liderada por Ilan Goldfajn, ex-diretor do Banco Central (BC).”</a:t>
            </a:r>
            <a:endParaRPr lang="pt-BR" altLang="ja-JP" sz="26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buClr>
                <a:srgbClr val="FF9900"/>
              </a:buClr>
              <a:buFont typeface="Times New Roman" charset="0"/>
              <a:buNone/>
            </a:pPr>
            <a:endParaRPr lang="pt-BR" sz="2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38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271463" y="260350"/>
            <a:ext cx="93281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INSEGURANÇA TOTAL PARA OS SERVIDORES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30200" y="914400"/>
            <a:ext cx="9328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71463" y="1844675"/>
            <a:ext cx="932815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INDEFINIÇÃO QUANTO À REGULAMENTAÇÃO DOS FUNDOS:</a:t>
            </a:r>
          </a:p>
          <a:p>
            <a:pPr algn="ctr">
              <a:lnSpc>
                <a:spcPct val="95000"/>
              </a:lnSpc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20000"/>
              </a:lnSpc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Art. 12. Os planos de benefícios da FUNPRESP-Exe, da FUNPRESP-Leg e da FUNPRESP-Jud serão estruturados na modalidade de contribuição definida, </a:t>
            </a:r>
            <a:r>
              <a:rPr lang="pt-BR" u="sng">
                <a:solidFill>
                  <a:srgbClr val="FFFFFF"/>
                </a:solidFill>
                <a:latin typeface="Tahoma" charset="0"/>
                <a:cs typeface="Tahoma" charset="0"/>
              </a:rPr>
              <a:t>nos termos da regulamentação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estabelecida pelo órgão regulador das entidades fechadas de previdência complementar</a:t>
            </a:r>
          </a:p>
          <a:p>
            <a:pPr algn="ctr">
              <a:lnSpc>
                <a:spcPct val="120000"/>
              </a:lnSpc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20000"/>
              </a:lnSpc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61988" y="5734050"/>
            <a:ext cx="826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>
              <a:cs typeface="Arial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895350" y="5229225"/>
            <a:ext cx="7958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80000"/>
              </a:spcBef>
            </a:pPr>
            <a:endParaRPr lang="pt-BR" sz="2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1463" y="260350"/>
            <a:ext cx="93281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INSEGURANÇA TOTAL PARA OS SERVIDORES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30200" y="914400"/>
            <a:ext cx="9328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1463" y="1844675"/>
            <a:ext cx="932815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INDEFINIÇÃO QUANTO À FORMA DE CONCESSÃO, CÁLCULO E PAGAMENTO DE BENEFÍCIOS:</a:t>
            </a:r>
          </a:p>
          <a:p>
            <a:pPr algn="ctr">
              <a:lnSpc>
                <a:spcPct val="95000"/>
              </a:lnSpc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20000"/>
              </a:lnSpc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Art. 13. Os requisitos para aquisição, manutenção e perda da qualidade de participante, assim como os requisitos de elegibilidade, forma de concessão, cálculo e pagamento dos benefícios </a:t>
            </a:r>
            <a:r>
              <a:rPr lang="pt-BR" u="sng">
                <a:solidFill>
                  <a:srgbClr val="FFFFFF"/>
                </a:solidFill>
                <a:latin typeface="Tahoma" charset="0"/>
                <a:cs typeface="Tahoma" charset="0"/>
              </a:rPr>
              <a:t>deverão constar dos regulamentos</a:t>
            </a:r>
            <a:r>
              <a:rPr lang="pt-BR" b="0" u="sng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dos planos de benefícios ...</a:t>
            </a:r>
          </a:p>
          <a:p>
            <a:pPr algn="ctr">
              <a:lnSpc>
                <a:spcPct val="95000"/>
              </a:lnSpc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61988" y="5734050"/>
            <a:ext cx="826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>
              <a:cs typeface="Arial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895350" y="5229225"/>
            <a:ext cx="7958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80000"/>
              </a:spcBef>
            </a:pPr>
            <a:endParaRPr lang="pt-BR" sz="2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271463" y="260350"/>
            <a:ext cx="93614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INSEGURANÇA TOTAL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30200" y="914400"/>
            <a:ext cx="9328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273050" y="1125538"/>
            <a:ext cx="9326563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Art. 15. A aplicação dos recursos garantidores correspondentes às reservas, às provisões e aos fundos dos planos de benefícios da FUNPRESP-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Exe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, da FUNPRESP-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Leg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e da FUNPRESP-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Jud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obedecerá às diretrizes e aos limites prudenciais estabelecidos pelo Conselho Monetário Nacional.</a:t>
            </a:r>
          </a:p>
          <a:p>
            <a:endParaRPr lang="pt-BR" sz="800" b="0" dirty="0">
              <a:solidFill>
                <a:schemeClr val="accent1"/>
              </a:solidFill>
              <a:latin typeface="Times" charset="0"/>
              <a:cs typeface="Times New Roman" charset="0"/>
            </a:endParaRPr>
          </a:p>
          <a:p>
            <a:r>
              <a:rPr lang="pt-BR" sz="3000" b="0" dirty="0">
                <a:solidFill>
                  <a:srgbClr val="92D050"/>
                </a:solidFill>
                <a:latin typeface="Times" charset="0"/>
                <a:cs typeface="Times New Roman" charset="0"/>
              </a:rPr>
              <a:t>Atuação do CMN indica importação da crise </a:t>
            </a:r>
            <a:r>
              <a:rPr lang="pt-BR" sz="3000" b="0" dirty="0" err="1">
                <a:solidFill>
                  <a:srgbClr val="92D050"/>
                </a:solidFill>
                <a:latin typeface="Times" charset="0"/>
                <a:cs typeface="Times New Roman" charset="0"/>
              </a:rPr>
              <a:t>européia</a:t>
            </a:r>
            <a:r>
              <a:rPr lang="pt-BR" sz="3000" b="0" dirty="0">
                <a:solidFill>
                  <a:srgbClr val="92D050"/>
                </a:solidFill>
                <a:latin typeface="Times" charset="0"/>
                <a:cs typeface="Times New Roman" charset="0"/>
              </a:rPr>
              <a:t>:</a:t>
            </a:r>
          </a:p>
          <a:p>
            <a:pPr algn="just"/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CMN autoriza participação de banco português na </a:t>
            </a:r>
            <a:r>
              <a:rPr lang="pt-BR" sz="180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Banif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 Corretora</a:t>
            </a:r>
            <a:b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O Conselho Monetário Nacional informou nesta quinta-feira (31) que foi aprovada proposta que reconhece como de "interesse do governo brasileiro" a participação da Caixa Banco de Investimento S.A., instituição financeira portuguesa, em até 35% do capital da </a:t>
            </a: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Banif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Corretora de Valores e Câmbio S.A. (</a:t>
            </a: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Banif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Corretora). A alteração, segundo o Banco Central, é resultado do ingresso do banco de investimento português na estrutura do capital social da corretora, por meio da CGD Participações em Instituições Financeiras </a:t>
            </a: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Ltda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- empresa em que detém 50% do capital. A CGD, por sua vez, deterá 70% do capital da </a:t>
            </a: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Banif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Corretora de Valores e Câmbio S.A, informou o BC. Trata-se de investimento estrangeiro no sistema financeiro do país.</a:t>
            </a:r>
          </a:p>
          <a:p>
            <a:pPr algn="just"/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18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http</a:t>
            </a:r>
            <a:r>
              <a:rPr lang="pt-BR" sz="1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://</a:t>
            </a:r>
            <a:r>
              <a:rPr lang="pt-BR" sz="18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www.expressomt.com.br</a:t>
            </a:r>
            <a:r>
              <a:rPr lang="pt-BR" sz="1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/</a:t>
            </a:r>
            <a:r>
              <a:rPr lang="pt-BR" sz="18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noticia.asp?cod</a:t>
            </a:r>
            <a:r>
              <a:rPr lang="pt-BR" sz="1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=129605&amp;codDep=6</a:t>
            </a:r>
          </a:p>
          <a:p>
            <a:pPr algn="ctr">
              <a:lnSpc>
                <a:spcPct val="95000"/>
              </a:lnSpc>
            </a:pPr>
            <a:endParaRPr lang="pt-BR" sz="1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endParaRPr lang="pt-BR" sz="18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661988" y="5734050"/>
            <a:ext cx="826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>
              <a:cs typeface="Arial" charset="0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895350" y="5229225"/>
            <a:ext cx="7958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80000"/>
              </a:spcBef>
            </a:pPr>
            <a:endParaRPr lang="pt-BR" sz="2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344488" y="404664"/>
            <a:ext cx="9334500" cy="512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sz="3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DECORRIDOS 9 ANOS ...</a:t>
            </a: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sz="36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JULGAMENTO DO MENSALÃO NO STF</a:t>
            </a: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sz="36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COMPROVAÇÃO DA COMPRA DE VOTOS</a:t>
            </a: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sz="36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PROCESSO LEGISLATIVO NULO</a:t>
            </a:r>
            <a:endParaRPr lang="pt-BR" sz="36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12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93675" y="188913"/>
            <a:ext cx="9712325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pt-BR" sz="28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Isca para atrair os atuais servidores ao Funpresp:</a:t>
            </a:r>
          </a:p>
          <a:p>
            <a:pPr lvl="2"/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 Oferta de “Benefício especial” com a promessa de considerar contribuições já feitas (acima do teto do INSS) até o momento da opção</a:t>
            </a:r>
          </a:p>
          <a:p>
            <a:pPr algn="ctr">
              <a:lnSpc>
                <a:spcPct val="80000"/>
              </a:lnSpc>
            </a:pPr>
            <a:endParaRPr lang="pt-BR" sz="26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1800"/>
              </a:spcAft>
            </a:pPr>
            <a:r>
              <a:rPr lang="pt-BR" sz="2600">
                <a:solidFill>
                  <a:srgbClr val="92D050"/>
                </a:solidFill>
                <a:latin typeface="Tahoma" charset="0"/>
                <a:cs typeface="Tahoma" charset="0"/>
              </a:rPr>
              <a:t>INCALCULÁVEL RISCO decorrente da desregulamentação do mercado financeiro e “ativos tóxicos”</a:t>
            </a:r>
          </a:p>
          <a:p>
            <a:pPr algn="ctr">
              <a:lnSpc>
                <a:spcPct val="95000"/>
              </a:lnSpc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OPÇÃO DEFINITIVA</a:t>
            </a:r>
          </a:p>
          <a:p>
            <a:pPr algn="ctr">
              <a:lnSpc>
                <a:spcPct val="95000"/>
              </a:lnSpc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r>
              <a:rPr lang="pt-BR" sz="2600" b="0" i="1">
                <a:solidFill>
                  <a:srgbClr val="FFFFFF"/>
                </a:solidFill>
                <a:latin typeface="Tahoma" charset="0"/>
                <a:cs typeface="Tahoma" charset="0"/>
              </a:rPr>
              <a:t>Art. 3º. § 7º - O prazo para a opção de que trata o inciso II do caput deste artigo será de vinte e quatro meses, contados a partir do início de vigência do regime de previdência complementar instituído no caput do art. 1º desta Lei.</a:t>
            </a:r>
            <a:endParaRPr lang="pt-BR" sz="26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endParaRPr lang="pt-BR" sz="8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NÃO HÁ OPÇÃO PARA REVERSÃO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1800"/>
              </a:spcAft>
            </a:pPr>
            <a:endParaRPr lang="pt-BR" sz="26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188913"/>
            <a:ext cx="9906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3600" b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30200" y="188913"/>
            <a:ext cx="932815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93675" y="188913"/>
            <a:ext cx="94107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RESOLUÇÃO Nº 26 DO CONSELHO DE GESTÃO DA PREVIDÊNCIA COMPLEMENTAR,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DE 29 DE SETEMBRO DE 2008</a:t>
            </a:r>
            <a:endParaRPr lang="pt-BR" sz="2000" dirty="0">
              <a:solidFill>
                <a:srgbClr val="92D050"/>
              </a:solidFill>
              <a:cs typeface="Times New Roman" charset="0"/>
            </a:endParaRP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Permite que o patrocinador fique com parte do superávit dos fundos de pensão</a:t>
            </a: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Já significou a retirada de bilhões de reais da PREVI, para o lucro do Banco do Brasil</a:t>
            </a: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Evidência de que eventuais lucros dos fundos de pensão podem ser desviados para pagar a dívida pública</a:t>
            </a: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endParaRPr lang="pt-BR" sz="1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ARGUMENTO DO GOVERNO: A RESOLUÇÃO 26 NÃO SE APLICA À FUNPRESP</a:t>
            </a: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Porém, basta uma mera norma infra-legal para estender tal resolução à FUNPRESP</a:t>
            </a: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charset="0"/>
                <a:cs typeface="Tahoma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FFFFFF"/>
                </a:solidFill>
                <a:latin typeface="Tahoma" charset="0"/>
                <a:cs typeface="Tahoma" charset="0"/>
              </a:rPr>
              <a:t> Plebiscito popular ano 2000 realizado no contexto da Terceira Semana Social: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charset="0"/>
                <a:cs typeface="Tahoma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www.divida-auditoriacidada.org.br</a:t>
            </a:r>
            <a:endParaRPr lang="en-GB" sz="32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charset="0"/>
                <a:cs typeface="Tahoma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>
                <a:solidFill>
                  <a:srgbClr val="FFFFFF"/>
                </a:solidFill>
                <a:latin typeface="Tahoma" charset="0"/>
                <a:cs typeface="Tahoma" charset="0"/>
              </a:rPr>
              <a:t>Passo importante, mas ainda não significa o cumprimento da Constituição</a:t>
            </a:r>
          </a:p>
        </p:txBody>
      </p:sp>
    </p:spTree>
    <p:extLst>
      <p:ext uri="{BB962C8B-B14F-4D97-AF65-F5344CB8AC3E}">
        <p14:creationId xmlns:p14="http://schemas.microsoft.com/office/powerpoint/2010/main" val="729195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083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6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</a:t>
            </a:r>
            <a:r>
              <a:rPr lang="en-GB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</a:t>
            </a:r>
          </a:p>
          <a:p>
            <a:pPr algn="ctr">
              <a:spcBef>
                <a:spcPts val="2500"/>
              </a:spcBef>
              <a:buClr>
                <a:srgbClr val="FF9900"/>
              </a:buClr>
            </a:pPr>
            <a:endParaRPr lang="en-GB" sz="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0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Saúde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</a:t>
            </a:r>
            <a:r>
              <a:rPr lang="pt-BR" sz="16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Educação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Ausência de políticas educacionais efetivas; Salários irrisórios para professores, apesar da sobrecarga de trabalho, provocando queda na qualidade do ensino básico; Insuficiência de vagas nas Universidades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Déficit Habitacional 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8 milhões de moradias, além de 11,2 milhões de domicílios inadequados (Fonte: Fundação João Pinheiro, 2007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  <a:endParaRPr lang="pt-BR" sz="16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Pobreza</a:t>
            </a:r>
            <a:r>
              <a:rPr lang="pt-BR" sz="16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40,4 milhões de pobres (2009) – 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915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Fome</a:t>
            </a:r>
            <a:r>
              <a:rPr lang="pt-BR" sz="16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9,6 milhões de famintos (2009) 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915</a:t>
            </a:r>
            <a:endParaRPr lang="pt-BR" sz="1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Analfabetismo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20,3% da população brasileira com mais de 15 anos são analfabetos funcionais  (Fonte: PNAD 2009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  <a:endParaRPr lang="pt-BR" sz="1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Taxa de Desemprego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12% nas Regiões Metropolitanas (Fonte: DIEESE, 2010)</a:t>
            </a:r>
            <a:r>
              <a:rPr lang="pt-BR" sz="1600" b="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pt-BR" sz="1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45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charset="0"/>
                <a:cs typeface="Tahoma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60400" y="214313"/>
            <a:ext cx="9245600" cy="650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92D050"/>
                </a:solidFill>
                <a:latin typeface="Verdana" charset="0"/>
                <a:cs typeface="Tahoma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 Pública para desmascarar o “Sistema da Dívida” e democratizar o conhecimento da realidade financeira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CAMPANHA PELO RECONHECIMENTO DA NULIDADE DA REFORMA DA PREVIDÊNCIA DE 2003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0"/>
            <a:ext cx="5221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Rectangle 1"/>
          <p:cNvSpPr/>
          <p:nvPr/>
        </p:nvSpPr>
        <p:spPr>
          <a:xfrm>
            <a:off x="6177136" y="476673"/>
            <a:ext cx="3888432" cy="639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eaLnBrk="0" hangingPunct="0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Capítulos:</a:t>
            </a:r>
            <a:endParaRPr lang="pt-BR" sz="1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Brasil é um dos países mais ricos do mundo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Desigualdade social e desrespeito aos direitos humanos no Brasil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Econômico equivocado e injustiça social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dívida pública brasileira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Externa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Interna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Sistema da Dívida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Iniciativas Internacionais de Auditoria da Dívida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 da Dívida na Europa e EUA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Precisamos reforçar essa luta. Participe!</a:t>
            </a:r>
          </a:p>
        </p:txBody>
      </p:sp>
    </p:spTree>
    <p:extLst>
      <p:ext uri="{BB962C8B-B14F-4D97-AF65-F5344CB8AC3E}">
        <p14:creationId xmlns:p14="http://schemas.microsoft.com/office/powerpoint/2010/main" val="8922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344488" y="692696"/>
            <a:ext cx="9334500" cy="542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Sentença proferida pelo Juiz Geraldo </a:t>
            </a:r>
            <a:r>
              <a:rPr lang="pt-BR" sz="2800" dirty="0" err="1" smtClean="0">
                <a:solidFill>
                  <a:srgbClr val="92D050"/>
                </a:solidFill>
                <a:latin typeface="Tahoma"/>
                <a:cs typeface="Tahoma"/>
              </a:rPr>
              <a:t>Claret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 de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rantes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1ª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Vara da Fazenda de Belo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Horizonte</a:t>
            </a:r>
          </a:p>
          <a:p>
            <a:endParaRPr lang="pt-BR" sz="280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Determinou o reestabelecimento do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valor integral da pensão da viúva de um servidor público morto em 2004. </a:t>
            </a: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Segundo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o juiz, o valor foi bastante reduzido com a Reforma da Previdência de 2003, que foi aprovada por meio da compra de votos de parlamentares, no esquema denominado como “Mensalão”, conforme comprovou o Supremo Tribunal Federal</a:t>
            </a:r>
          </a:p>
        </p:txBody>
      </p:sp>
    </p:spTree>
    <p:extLst>
      <p:ext uri="{BB962C8B-B14F-4D97-AF65-F5344CB8AC3E}">
        <p14:creationId xmlns:p14="http://schemas.microsoft.com/office/powerpoint/2010/main" val="2883844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344488" y="404664"/>
            <a:ext cx="9334500" cy="585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COMPROVAÇÃO DA COMPRA DE VOTOS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20000"/>
              </a:lnSpc>
              <a:spcBef>
                <a:spcPts val="1800"/>
              </a:spcBef>
            </a:pP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Novembro/2012 - AMB e ANAMATRA impetram ação junto ao STF:</a:t>
            </a:r>
          </a:p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Houve "</a:t>
            </a:r>
            <a:r>
              <a:rPr lang="pt-BR" sz="2800" b="0" i="1" dirty="0" smtClean="0">
                <a:solidFill>
                  <a:srgbClr val="FFFFFF"/>
                </a:solidFill>
                <a:latin typeface="Tahoma"/>
                <a:cs typeface="Tahoma"/>
              </a:rPr>
              <a:t>vício de inconstitucionalidade formal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" na aprovação da proposta porque, conforme mostrou o julgamento do mensalão pelo próprio STF, houve a compra  de apoio político "</a:t>
            </a:r>
            <a:r>
              <a:rPr lang="pt-BR" sz="2800" b="0" i="1" dirty="0" smtClean="0">
                <a:solidFill>
                  <a:srgbClr val="FFFFFF"/>
                </a:solidFill>
                <a:latin typeface="Tahoma"/>
                <a:cs typeface="Tahoma"/>
              </a:rPr>
              <a:t>perpetrado por integrantes do Poder Executivo em face de membros do Poder Legislativo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”.</a:t>
            </a:r>
            <a:endParaRPr lang="pt-BR" sz="28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7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00472" y="0"/>
            <a:ext cx="10009112" cy="68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AÇÃO - AMB e ANAMATRA junto ao STF:</a:t>
            </a:r>
          </a:p>
          <a:p>
            <a:pPr>
              <a:lnSpc>
                <a:spcPct val="13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30000"/>
              </a:lnSpc>
            </a:pP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Tornou-se público e notório, a partir do julgamento da ação penal 470, realizado por esse egrégio Supremo Tribunal Federal, que o processo legislativo da PEC 40/2003 que resultou na promulgação da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EC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41/2003, decorreu de ato criminoso (corrupção) perpetrado por integrantes do Poder Executivo em face de membros do Poder Legislativo, sem o qual não teria sido possível aprovar a Reforma da Previdência número 2", afirmou o advogado Alberto </a:t>
            </a:r>
            <a:r>
              <a:rPr lang="pt-BR" b="0" i="1" dirty="0" err="1">
                <a:solidFill>
                  <a:srgbClr val="FFFFFF"/>
                </a:solidFill>
                <a:latin typeface="Tahoma"/>
                <a:cs typeface="Tahoma"/>
              </a:rPr>
              <a:t>Pavie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Ribeiro, na ação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ctr">
              <a:lnSpc>
                <a:spcPct val="130000"/>
              </a:lnSpc>
            </a:pPr>
            <a:endParaRPr lang="pt-BR" sz="200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30000"/>
              </a:lnSpc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Pedido de concessão de liminar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para 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suspender os efeitos da emenda constitucional e, no mérito, a anulação da reforma da previdência. A medida, por tabela, barraria a entrada em vigor do </a:t>
            </a:r>
            <a:r>
              <a:rPr lang="pt-BR" dirty="0" err="1">
                <a:solidFill>
                  <a:srgbClr val="92D050"/>
                </a:solidFill>
                <a:latin typeface="Tahoma"/>
                <a:cs typeface="Tahoma"/>
              </a:rPr>
              <a:t>Funpresp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.</a:t>
            </a:r>
            <a:r>
              <a:rPr lang="pt-BR" dirty="0">
                <a:solidFill>
                  <a:srgbClr val="92D050"/>
                </a:solidFill>
              </a:rPr>
              <a:t> </a:t>
            </a:r>
          </a:p>
          <a:p>
            <a:pPr algn="ctr">
              <a:lnSpc>
                <a:spcPct val="130000"/>
              </a:lnSpc>
            </a:pP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31803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344488" y="404664"/>
            <a:ext cx="9561512" cy="68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CAMPANHA PELO RECONHECIMENTO DA NULIDADE DA REFORMA DA PREVIDÊNCIA DE 2003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APOIO ÀS CAMPANHAS INICIADAS POR SERVIDORES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AMPLIAÇÃO PARA PARTICIPAÇÃO DE TODA A SOCIEDADE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DIVULGAÇÃO DA AMPLITUDE DA REFORMA E DAS VERDADEIRAS CAUSAS DA CRISE FINANCEIRA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RISCO DE TRANSFERÊNCIA PARA O BRASIL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PRESSÃO PARA A IMEDIATA INTERRUPÇÃO E DOS EFEITOS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DA REFORMA E REVISÃO DOS ATOS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ASSINE O ABAIXO ASSINADO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www.auditoriacidada.org.br</a:t>
            </a:r>
            <a:endParaRPr lang="pt-BR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17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59050" y="228600"/>
            <a:ext cx="701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buClr>
                <a:srgbClr val="FF99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400">
              <a:solidFill>
                <a:srgbClr val="FF9900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73050" y="476250"/>
            <a:ext cx="9632950" cy="630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Times New Roman" charset="0"/>
              <a:buNone/>
            </a:pPr>
            <a:endParaRPr lang="en-GB" sz="2800" dirty="0">
              <a:solidFill>
                <a:srgbClr val="FFFF00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1750"/>
              </a:spcBef>
              <a:buSzPct val="100000"/>
              <a:buFont typeface="Wingdings" charset="0"/>
              <a:buChar char="Ø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Por quê avançar com a criação de Fundos de Pensão quando estes estão quebrando no mundo todo?</a:t>
            </a:r>
          </a:p>
          <a:p>
            <a:pPr algn="just" eaLnBrk="1" hangingPunct="1">
              <a:lnSpc>
                <a:spcPct val="120000"/>
              </a:lnSpc>
              <a:spcBef>
                <a:spcPts val="1750"/>
              </a:spcBef>
              <a:buSzPct val="100000"/>
            </a:pPr>
            <a:endParaRPr lang="pt-BR" sz="28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1750"/>
              </a:spcBef>
              <a:buSzPct val="100000"/>
              <a:buFont typeface="Wingdings" charset="0"/>
              <a:buChar char="Ø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a relação desse fato com a Crise Financeira Mundial?</a:t>
            </a:r>
          </a:p>
          <a:p>
            <a:pPr algn="just" eaLnBrk="1" hangingPunct="1">
              <a:lnSpc>
                <a:spcPct val="120000"/>
              </a:lnSpc>
              <a:spcBef>
                <a:spcPts val="1750"/>
              </a:spcBef>
              <a:buSzPct val="100000"/>
            </a:pPr>
            <a:endParaRPr lang="en-GB" sz="28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20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Times New Roman" charset="0"/>
              <a:buNone/>
            </a:pPr>
            <a:r>
              <a:rPr lang="pt-BR" sz="2800" dirty="0" smtClean="0">
                <a:solidFill>
                  <a:srgbClr val="FFFFFF"/>
                </a:solidFill>
              </a:rPr>
              <a:t>	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altLang="ja-JP" sz="280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capital nunca resolve seus problemas, </a:t>
            </a:r>
          </a:p>
          <a:p>
            <a:pPr algn="ctr" eaLnBrk="1" hangingPunct="1">
              <a:lnSpc>
                <a:spcPct val="120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Times New Roman" charset="0"/>
              <a:buNone/>
            </a:pPr>
            <a:r>
              <a:rPr lang="pt-BR" sz="280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apenas muda de lugar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r>
              <a:rPr lang="en-GB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		</a:t>
            </a:r>
          </a:p>
          <a:p>
            <a:pPr algn="ctr" eaLnBrk="1" hangingPunct="1">
              <a:lnSpc>
                <a:spcPct val="120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Times New Roman" charset="0"/>
              <a:buNone/>
            </a:pPr>
            <a:r>
              <a:rPr lang="en-GB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David Harvey </a:t>
            </a:r>
          </a:p>
        </p:txBody>
      </p:sp>
    </p:spTree>
    <p:extLst>
      <p:ext uri="{BB962C8B-B14F-4D97-AF65-F5344CB8AC3E}">
        <p14:creationId xmlns:p14="http://schemas.microsoft.com/office/powerpoint/2010/main" val="5228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21167</TotalTime>
  <Words>2802</Words>
  <Application>Microsoft Office PowerPoint</Application>
  <PresentationFormat>Papel A4 (210 x 297 mm)</PresentationFormat>
  <Paragraphs>531</Paragraphs>
  <Slides>48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1473</cp:revision>
  <cp:lastPrinted>2008-11-20T19:12:03Z</cp:lastPrinted>
  <dcterms:created xsi:type="dcterms:W3CDTF">2001-11-19T18:24:28Z</dcterms:created>
  <dcterms:modified xsi:type="dcterms:W3CDTF">2013-03-27T16:15:54Z</dcterms:modified>
</cp:coreProperties>
</file>