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25"/>
  </p:notesMasterIdLst>
  <p:handoutMasterIdLst>
    <p:handoutMasterId r:id="rId26"/>
  </p:handoutMasterIdLst>
  <p:sldIdLst>
    <p:sldId id="693" r:id="rId2"/>
    <p:sldId id="1328" r:id="rId3"/>
    <p:sldId id="1298" r:id="rId4"/>
    <p:sldId id="1299" r:id="rId5"/>
    <p:sldId id="1329" r:id="rId6"/>
    <p:sldId id="1271" r:id="rId7"/>
    <p:sldId id="1267" r:id="rId8"/>
    <p:sldId id="1231" r:id="rId9"/>
    <p:sldId id="1327" r:id="rId10"/>
    <p:sldId id="1312" r:id="rId11"/>
    <p:sldId id="1248" r:id="rId12"/>
    <p:sldId id="1249" r:id="rId13"/>
    <p:sldId id="1245" r:id="rId14"/>
    <p:sldId id="1268" r:id="rId15"/>
    <p:sldId id="1313" r:id="rId16"/>
    <p:sldId id="1330" r:id="rId17"/>
    <p:sldId id="1219" r:id="rId18"/>
    <p:sldId id="1302" r:id="rId19"/>
    <p:sldId id="1220" r:id="rId20"/>
    <p:sldId id="1290" r:id="rId21"/>
    <p:sldId id="1269" r:id="rId22"/>
    <p:sldId id="1334" r:id="rId23"/>
    <p:sldId id="1333" r:id="rId24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1320" y="-1026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752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46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6246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737D27-42EF-E64A-B8C2-B8A6D5884C78}" type="slidenum">
              <a:rPr lang="es-ES" sz="1200">
                <a:latin typeface="Calibri" charset="0"/>
                <a:cs typeface="Arial" charset="0"/>
              </a:rPr>
              <a:pPr eaLnBrk="1" hangingPunct="1"/>
              <a:t>20</a:t>
            </a:fld>
            <a:endParaRPr lang="es-E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63A8A999-4533-4AED-9B0C-E36BF837434F}" type="slidenum">
              <a:rPr lang="pt-BR" sz="1200" b="0" smtClean="0">
                <a:solidFill>
                  <a:schemeClr val="tx1"/>
                </a:solidFill>
                <a:cs typeface="Arial" charset="0"/>
              </a:rPr>
              <a:pPr/>
              <a:t>22</a:t>
            </a:fld>
            <a:endParaRPr lang="pt-BR" sz="1200" b="0" smtClean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17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18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16" y="274954"/>
            <a:ext cx="8914369" cy="1143000"/>
          </a:xfrm>
          <a:prstGeom prst="rect">
            <a:avLst/>
          </a:prstGeom>
        </p:spPr>
        <p:txBody>
          <a:bodyPr lIns="83988" tIns="41994" rIns="83988" bIns="41994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16" y="1600776"/>
            <a:ext cx="8914369" cy="4525935"/>
          </a:xfrm>
          <a:prstGeom prst="rect">
            <a:avLst/>
          </a:prstGeom>
        </p:spPr>
        <p:txBody>
          <a:bodyPr lIns="83988" tIns="41994" rIns="83988" bIns="41994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816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6A3FC4A5-D5A2-4704-9BA2-BD0568096A67}" type="datetimeFigureOut">
              <a:rPr lang="es-EC"/>
              <a:pPr/>
              <a:t>24/10/2013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900" y="6357038"/>
            <a:ext cx="313820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8834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3554A291-22B0-403D-B363-E3ED04CBDAE3}" type="slidenum">
              <a:rPr lang="es-EC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424591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6383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4.bcb.gov.br/top50/port/top50.as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sindipetro.org.br/w3/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/" TargetMode="External"/><Relationship Id="rId2" Type="http://schemas.openxmlformats.org/officeDocument/2006/relationships/hyperlink" Target="mailto:auditoriacidada@gmail.com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o.gov/products/GAO-11-69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-171400"/>
            <a:ext cx="10186194" cy="88485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/>
            <a:endParaRPr lang="en-US" sz="2500" b="0" i="1" dirty="0" smtClean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dirty="0" err="1" smtClean="0">
                <a:solidFill>
                  <a:schemeClr val="tx1"/>
                </a:solidFill>
                <a:latin typeface="Tahoma" charset="0"/>
                <a:cs typeface="Tahoma" charset="0"/>
              </a:rPr>
              <a:t>Coordenação</a:t>
            </a:r>
            <a:r>
              <a:rPr lang="en-US" sz="2500" b="0" i="1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: Maria Lucia Fattorelli</a:t>
            </a:r>
            <a:endParaRPr lang="en-US" sz="2500" b="0" i="1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500" b="0" i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Palestrante: Carmen </a:t>
            </a:r>
            <a:r>
              <a:rPr lang="pt-BR" sz="2500" b="0" i="1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Cecilia</a:t>
            </a:r>
            <a:r>
              <a:rPr lang="pt-BR" sz="2500" b="0" i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500" b="0" i="1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Bressane</a:t>
            </a:r>
            <a:r>
              <a:rPr lang="pt-BR" sz="2500" b="0" i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ctr"/>
            <a:endParaRPr lang="pt-BR" sz="2800" b="0" i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pt-BR" sz="2800" b="0" i="1" dirty="0" smtClean="0">
                <a:solidFill>
                  <a:schemeClr val="tx1"/>
                </a:solidFill>
                <a:cs typeface="Times New Roman" pitchFamily="18" charset="0"/>
              </a:rPr>
              <a:t>SINDPD – </a:t>
            </a:r>
            <a:r>
              <a:rPr lang="pt-BR" sz="2800" dirty="0" smtClean="0">
                <a:solidFill>
                  <a:schemeClr val="accent4">
                    <a:lumMod val="75000"/>
                  </a:schemeClr>
                </a:solidFill>
              </a:rPr>
              <a:t>Sindicato dos Trabalhadores em Processamento de Dados e Tecnologia da Informação do Estado de São Paulo</a:t>
            </a:r>
          </a:p>
          <a:p>
            <a:r>
              <a:rPr lang="pt-BR" sz="1800" dirty="0" smtClean="0">
                <a:solidFill>
                  <a:schemeClr val="accent4">
                    <a:lumMod val="75000"/>
                  </a:schemeClr>
                </a:solidFill>
              </a:rPr>
              <a:t>SÃO PAULO, 24/10/2013</a:t>
            </a:r>
          </a:p>
          <a:p>
            <a:pPr algn="r"/>
            <a:endParaRPr lang="pt-BR" sz="23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endParaRPr lang="pt-BR" sz="23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pt-BR" sz="2800" b="0" i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2800" b="0" i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>
            <a:off x="704528" y="2060848"/>
            <a:ext cx="8928992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600"/>
              </a:spcBef>
            </a:pPr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spcBef>
                <a:spcPts val="600"/>
              </a:spcBef>
            </a:pPr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spcBef>
                <a:spcPts val="600"/>
              </a:spcBef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 DÍVIDA PÚBLICA E</a:t>
            </a:r>
          </a:p>
          <a:p>
            <a:pPr algn="ctr" eaLnBrk="0" hangingPunct="0">
              <a:spcBef>
                <a:spcPts val="600"/>
              </a:spcBef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SEUS REFLEXOS SOCIOECONÔMICOS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Box 2"/>
          <p:cNvSpPr txBox="1">
            <a:spLocks noChangeArrowheads="1"/>
          </p:cNvSpPr>
          <p:nvPr/>
        </p:nvSpPr>
        <p:spPr bwMode="auto">
          <a:xfrm>
            <a:off x="0" y="1196752"/>
            <a:ext cx="1784350" cy="40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dirty="0">
                <a:latin typeface="Tahoma" charset="0"/>
                <a:cs typeface="Tahoma" charset="0"/>
              </a:rPr>
              <a:t>PREVISÃO DE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dirty="0">
                <a:latin typeface="Tahoma" charset="0"/>
                <a:cs typeface="Tahoma" charset="0"/>
              </a:rPr>
              <a:t>GASTO com a 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dirty="0" smtClean="0">
                <a:latin typeface="Tahoma" charset="0"/>
                <a:cs typeface="Tahoma" charset="0"/>
              </a:rPr>
              <a:t>DÍVIDA </a:t>
            </a:r>
            <a:r>
              <a:rPr lang="en-US" dirty="0" err="1" smtClean="0">
                <a:latin typeface="Tahoma" charset="0"/>
                <a:cs typeface="Tahoma" charset="0"/>
              </a:rPr>
              <a:t>em</a:t>
            </a:r>
            <a:r>
              <a:rPr lang="en-US" dirty="0" smtClean="0">
                <a:latin typeface="Tahoma" charset="0"/>
                <a:cs typeface="Tahoma" charset="0"/>
              </a:rPr>
              <a:t> 2014:</a:t>
            </a:r>
          </a:p>
          <a:p>
            <a:pPr algn="ctr" eaLnBrk="1" hangingPunct="1">
              <a:lnSpc>
                <a:spcPct val="120000"/>
              </a:lnSpc>
            </a:pPr>
            <a:endParaRPr lang="en-US" dirty="0"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dirty="0">
                <a:latin typeface="Tahoma" charset="0"/>
                <a:cs typeface="Tahoma" charset="0"/>
              </a:rPr>
              <a:t>R$ 1,002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dirty="0">
                <a:latin typeface="Tahoma" charset="0"/>
                <a:cs typeface="Tahoma" charset="0"/>
              </a:rPr>
              <a:t>TRILHÃO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672" y="3175"/>
            <a:ext cx="8123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081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403225"/>
            <a:ext cx="7735887" cy="604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995C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01" name="CaixaDeTexto 5"/>
          <p:cNvSpPr txBox="1">
            <a:spLocks noChangeArrowheads="1"/>
          </p:cNvSpPr>
          <p:nvPr/>
        </p:nvSpPr>
        <p:spPr bwMode="auto">
          <a:xfrm>
            <a:off x="2000250" y="1690688"/>
            <a:ext cx="1224558" cy="161582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70: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dívida da ditadura</a:t>
            </a:r>
          </a:p>
        </p:txBody>
      </p:sp>
      <p:sp>
        <p:nvSpPr>
          <p:cNvPr id="4102" name="CaixaDeTexto 5"/>
          <p:cNvSpPr txBox="1">
            <a:spLocks noChangeArrowheads="1"/>
          </p:cNvSpPr>
          <p:nvPr/>
        </p:nvSpPr>
        <p:spPr bwMode="auto">
          <a:xfrm>
            <a:off x="3296817" y="1690688"/>
            <a:ext cx="1440159" cy="2739211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80:</a:t>
            </a:r>
          </a:p>
          <a:p>
            <a:pPr algn="ctr">
              <a:spcBef>
                <a:spcPct val="50000"/>
              </a:spcBef>
            </a:pPr>
            <a:r>
              <a:rPr lang="pt-BR" sz="1700" dirty="0">
                <a:solidFill>
                  <a:schemeClr val="bg1"/>
                </a:solidFill>
                <a:latin typeface="Arial" charset="0"/>
                <a:cs typeface="Arial" charset="0"/>
              </a:rPr>
              <a:t> Elevação ilegal das taxas de juros</a:t>
            </a:r>
          </a:p>
          <a:p>
            <a:pPr algn="ctr">
              <a:spcBef>
                <a:spcPct val="50000"/>
              </a:spcBef>
            </a:pPr>
            <a:r>
              <a:rPr lang="pt-BR" sz="1700" dirty="0">
                <a:solidFill>
                  <a:schemeClr val="bg1"/>
                </a:solidFill>
                <a:latin typeface="Arial" charset="0"/>
                <a:cs typeface="Arial" charset="0"/>
              </a:rPr>
              <a:t>Estatização de dívidas privadas</a:t>
            </a:r>
          </a:p>
        </p:txBody>
      </p:sp>
      <p:sp>
        <p:nvSpPr>
          <p:cNvPr id="4103" name="CaixaDeTexto 5"/>
          <p:cNvSpPr txBox="1">
            <a:spLocks noChangeArrowheads="1"/>
          </p:cNvSpPr>
          <p:nvPr/>
        </p:nvSpPr>
        <p:spPr bwMode="auto">
          <a:xfrm>
            <a:off x="5529263" y="4979988"/>
            <a:ext cx="3024187" cy="647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Pagamento antecipado ao FMI e resgates com ágio</a:t>
            </a:r>
          </a:p>
        </p:txBody>
      </p:sp>
      <p:cxnSp>
        <p:nvCxnSpPr>
          <p:cNvPr id="4104" name="Conector de seta reta 7"/>
          <p:cNvCxnSpPr>
            <a:cxnSpLocks noChangeShapeType="1"/>
          </p:cNvCxnSpPr>
          <p:nvPr/>
        </p:nvCxnSpPr>
        <p:spPr bwMode="auto">
          <a:xfrm flipV="1">
            <a:off x="7443788" y="4221163"/>
            <a:ext cx="0" cy="619125"/>
          </a:xfrm>
          <a:prstGeom prst="straightConnector1">
            <a:avLst/>
          </a:prstGeom>
          <a:noFill/>
          <a:ln w="41275" cap="sq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4808984" y="2492896"/>
            <a:ext cx="1368152" cy="13434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>
                <a:latin typeface="Arial" charset="0"/>
                <a:ea typeface="MS PGothic" charset="0"/>
                <a:cs typeface="Arial" charset="0"/>
              </a:rPr>
              <a:t>Década de </a:t>
            </a:r>
            <a:r>
              <a:rPr lang="pt-BR" sz="1800" dirty="0" smtClean="0">
                <a:latin typeface="Arial" charset="0"/>
                <a:ea typeface="MS PGothic" charset="0"/>
                <a:cs typeface="Arial" charset="0"/>
              </a:rPr>
              <a:t>90: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endParaRPr lang="pt-BR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Plano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Brady</a:t>
            </a:r>
            <a:endParaRPr lang="en-US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86693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cs typeface="Arial" charset="0"/>
              </a:rPr>
              <a:t>Fonte: Banco Central - Nota para a Imprensa - Política Fiscal - Quadro 35.</a:t>
            </a: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620713"/>
            <a:ext cx="9496425" cy="572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995C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9" name="CaixaDeTexto 5"/>
          <p:cNvSpPr txBox="1">
            <a:spLocks noChangeArrowheads="1"/>
          </p:cNvSpPr>
          <p:nvPr/>
        </p:nvSpPr>
        <p:spPr bwMode="auto">
          <a:xfrm>
            <a:off x="2000250" y="1844675"/>
            <a:ext cx="4032250" cy="1892300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Graves indícios de ilegalidade identificados pela CPI: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Juros sobre juros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Conflito de interesses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Falta de transparência</a:t>
            </a:r>
          </a:p>
        </p:txBody>
      </p:sp>
    </p:spTree>
    <p:extLst>
      <p:ext uri="{BB962C8B-B14F-4D97-AF65-F5344CB8AC3E}">
        <p14:creationId xmlns="" xmlns:p14="http://schemas.microsoft.com/office/powerpoint/2010/main" val="41578606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>
            <a:spLocks noChangeArrowheads="1"/>
          </p:cNvSpPr>
          <p:nvPr/>
        </p:nvSpPr>
        <p:spPr bwMode="auto">
          <a:xfrm>
            <a:off x="0" y="428625"/>
            <a:ext cx="10137576" cy="250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A 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Queda da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TAXA 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SELIC em 2012 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Dia 19/04/2012: Selic reduzida a 9% a.a., mas títulos foram vendidos a 10,78% a.a. pelo Tesouro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Nacional.</a:t>
            </a:r>
          </a:p>
          <a:p>
            <a:pPr algn="ctr" eaLnBrk="1" hangingPunct="1"/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Em dezembro, Selic a 7,25% mas títulos vendidos a 11,72% em média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/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/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pic>
        <p:nvPicPr>
          <p:cNvPr id="266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2133600"/>
            <a:ext cx="8688387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3814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5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en-GB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SETOR FINANCEIRO: </a:t>
            </a:r>
            <a:r>
              <a:rPr lang="en-GB" sz="2800" dirty="0" err="1" smtClean="0">
                <a:solidFill>
                  <a:srgbClr val="92D050"/>
                </a:solidFill>
                <a:latin typeface="Tahoma" charset="0"/>
                <a:cs typeface="Tahoma" charset="0"/>
              </a:rPr>
              <a:t>Maior</a:t>
            </a:r>
            <a:r>
              <a:rPr lang="en-GB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en-GB" sz="2800" dirty="0" err="1" smtClean="0">
                <a:solidFill>
                  <a:srgbClr val="92D050"/>
                </a:solidFill>
                <a:latin typeface="Tahoma" charset="0"/>
                <a:cs typeface="Tahoma" charset="0"/>
              </a:rPr>
              <a:t>beneficiário</a:t>
            </a:r>
            <a:r>
              <a:rPr lang="en-GB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 no </a:t>
            </a:r>
            <a:r>
              <a:rPr lang="en-GB" sz="2800" dirty="0" err="1" smtClean="0">
                <a:solidFill>
                  <a:srgbClr val="92D050"/>
                </a:solidFill>
                <a:latin typeface="Tahoma" charset="0"/>
                <a:cs typeface="Tahoma" charset="0"/>
              </a:rPr>
              <a:t>Brasil</a:t>
            </a:r>
            <a:endParaRPr lang="en-GB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7173" name="Picture 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936625"/>
            <a:ext cx="603567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rgbClr val="995C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631825" y="6396038"/>
            <a:ext cx="8496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>
                <a:solidFill>
                  <a:srgbClr val="92D050"/>
                </a:solidFill>
              </a:rPr>
              <a:t>Fonte: </a:t>
            </a:r>
            <a:r>
              <a:rPr lang="pt-BR">
                <a:solidFill>
                  <a:srgbClr val="92D050"/>
                </a:solidFill>
                <a:hlinkClick r:id="rId4"/>
              </a:rPr>
              <a:t>http://www4.bcb.gov.br/top50/port/top50.asp</a:t>
            </a:r>
            <a:r>
              <a:rPr lang="pt-BR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3318" name="Retângulo 3"/>
          <p:cNvSpPr>
            <a:spLocks noChangeArrowheads="1"/>
          </p:cNvSpPr>
          <p:nvPr/>
        </p:nvSpPr>
        <p:spPr bwMode="auto">
          <a:xfrm>
            <a:off x="6969125" y="2527300"/>
            <a:ext cx="29368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>
                <a:solidFill>
                  <a:srgbClr val="92D050"/>
                </a:solidFill>
                <a:latin typeface="Verdana" charset="0"/>
              </a:rPr>
              <a:t>Em 2012, o lucro dos 7 maiores bancos aumentou ainda mais, em comparação a 2011</a:t>
            </a:r>
          </a:p>
        </p:txBody>
      </p:sp>
    </p:spTree>
    <p:extLst>
      <p:ext uri="{BB962C8B-B14F-4D97-AF65-F5344CB8AC3E}">
        <p14:creationId xmlns="" xmlns:p14="http://schemas.microsoft.com/office/powerpoint/2010/main" val="116389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00025" y="115888"/>
            <a:ext cx="9937750" cy="717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CONJUNTURA BRASIL</a:t>
            </a:r>
            <a:endParaRPr lang="pt-BR" sz="2800" b="0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Dívida absorvendo volumes crescentes de recursos</a:t>
            </a:r>
          </a:p>
          <a:p>
            <a:pPr>
              <a:defRPr/>
            </a:pPr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Orçamento de 2014: </a:t>
            </a:r>
            <a:r>
              <a:rPr lang="pt-BR" dirty="0" err="1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$ 1,002 TRILHÃO</a:t>
            </a:r>
          </a:p>
          <a:p>
            <a:pPr>
              <a:defRPr/>
            </a:pPr>
            <a:endParaRPr lang="pt-BR" sz="8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defRPr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Na falta de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recursos para investimentos = País sendo leiloado (Seminário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no auditório do Goldman Sachs em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NY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)</a:t>
            </a:r>
          </a:p>
          <a:p>
            <a:pPr>
              <a:defRPr/>
            </a:pPr>
            <a:endParaRPr lang="pt-BR" sz="8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defRPr/>
            </a:pPr>
            <a:endParaRPr lang="pt-BR" sz="800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PACOTE DE LEILÕES (Programa de Investimento em Logística – PIL)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Aeroportos	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Portos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Rodovias			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Ferrovias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Energia	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Leilão de </a:t>
            </a: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Libra</a:t>
            </a:r>
          </a:p>
          <a:p>
            <a:pPr>
              <a:defRPr/>
            </a:pPr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257300" lvl="2" indent="-342900">
              <a:buFont typeface="Arial"/>
              <a:buChar char="•"/>
              <a:defRPr/>
            </a:pPr>
            <a:r>
              <a:rPr lang="pt-BR" sz="2000" b="0" dirty="0" smtClean="0">
                <a:solidFill>
                  <a:srgbClr val="FFFFFF"/>
                </a:solidFill>
              </a:rPr>
              <a:t>Assistir  </a:t>
            </a:r>
            <a:r>
              <a:rPr lang="pt-BR" sz="2000" b="0" dirty="0">
                <a:solidFill>
                  <a:srgbClr val="FFFFFF"/>
                </a:solidFill>
              </a:rPr>
              <a:t>vídeo da Presidenta Dilma</a:t>
            </a:r>
          </a:p>
          <a:p>
            <a:pPr lvl="2">
              <a:defRPr/>
            </a:pPr>
            <a:r>
              <a:rPr lang="pt-BR" sz="2000" b="0" dirty="0">
                <a:solidFill>
                  <a:srgbClr val="FFFFFF"/>
                </a:solidFill>
              </a:rPr>
              <a:t>em </a:t>
            </a:r>
            <a:r>
              <a:rPr lang="pt-BR" sz="2000" b="0" dirty="0">
                <a:solidFill>
                  <a:srgbClr val="FFFFFF"/>
                </a:solidFill>
                <a:hlinkClick r:id="rId2"/>
              </a:rPr>
              <a:t>http://www.sindipetro.org.br/w3/</a:t>
            </a:r>
            <a:r>
              <a:rPr lang="pt-BR" sz="2000" b="0" dirty="0">
                <a:solidFill>
                  <a:srgbClr val="FFFFFF"/>
                </a:solidFill>
              </a:rPr>
              <a:t> 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pt-BR" sz="2000" b="0" dirty="0">
                <a:solidFill>
                  <a:srgbClr val="FFFFFF"/>
                </a:solidFill>
              </a:rPr>
              <a:t>Quem é Goldman Sachs:   </a:t>
            </a:r>
            <a:endParaRPr lang="pt-BR" sz="2000" b="0" dirty="0">
              <a:solidFill>
                <a:srgbClr val="FFFFFF"/>
              </a:solidFill>
              <a:hlinkClick r:id=""/>
            </a:endParaRPr>
          </a:p>
          <a:p>
            <a:pPr lvl="2">
              <a:defRPr/>
            </a:pPr>
            <a:r>
              <a:rPr lang="pt-BR" sz="2000" b="0" dirty="0" smtClean="0">
                <a:solidFill>
                  <a:srgbClr val="FFFFFF"/>
                </a:solidFill>
                <a:hlinkClick r:id=""/>
              </a:rPr>
              <a:t>http://www.youtube.com/watch?v=eDNWitV5PBg&amp;</a:t>
            </a:r>
            <a:r>
              <a:rPr lang="pt-BR" sz="2000" b="0" dirty="0" err="1" smtClean="0">
                <a:solidFill>
                  <a:srgbClr val="FFFFFF"/>
                </a:solidFill>
                <a:hlinkClick r:id=""/>
              </a:rPr>
              <a:t>feature</a:t>
            </a:r>
            <a:r>
              <a:rPr lang="pt-BR" sz="2000" b="0" dirty="0" smtClean="0">
                <a:solidFill>
                  <a:srgbClr val="FFFFFF"/>
                </a:solidFill>
                <a:hlinkClick r:id=""/>
              </a:rPr>
              <a:t>=</a:t>
            </a:r>
            <a:r>
              <a:rPr lang="pt-BR" sz="2000" b="0" dirty="0" err="1" smtClean="0">
                <a:solidFill>
                  <a:srgbClr val="FFFFFF"/>
                </a:solidFill>
                <a:hlinkClick r:id=""/>
              </a:rPr>
              <a:t>youtu</a:t>
            </a:r>
            <a:r>
              <a:rPr lang="pt-BR" sz="2000" b="0" dirty="0" smtClean="0">
                <a:solidFill>
                  <a:srgbClr val="FFFFFF"/>
                </a:solidFill>
                <a:hlinkClick r:id=""/>
              </a:rPr>
              <a:t>.</a:t>
            </a:r>
            <a:r>
              <a:rPr lang="pt-BR" sz="2000" b="0" dirty="0" err="1" smtClean="0">
                <a:solidFill>
                  <a:srgbClr val="FFFFFF"/>
                </a:solidFill>
                <a:hlinkClick r:id=""/>
              </a:rPr>
              <a:t>be</a:t>
            </a:r>
            <a:endParaRPr lang="pt-BR" sz="2000" b="0" dirty="0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391" y="3068960"/>
            <a:ext cx="45561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314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01679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solidFill>
                  <a:srgbClr val="92D050"/>
                </a:solidFill>
              </a:rPr>
              <a:t>Destino Preferido dos Derivativos</a:t>
            </a:r>
          </a:p>
          <a:p>
            <a:pPr algn="ctr"/>
            <a:r>
              <a:rPr lang="pt-BR" sz="3600" dirty="0" smtClean="0">
                <a:solidFill>
                  <a:srgbClr val="92D050"/>
                </a:solidFill>
              </a:rPr>
              <a:t>Fundos de Pensão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3200" dirty="0" smtClean="0">
                <a:solidFill>
                  <a:schemeClr val="tx1"/>
                </a:solidFill>
              </a:rPr>
              <a:t>Art. 44 da Resolução do Conselho Monetário Nacional sobre os investimentos dos EFPC (Entidades Fechadas de Previdência Complementar)</a:t>
            </a:r>
          </a:p>
          <a:p>
            <a:endParaRPr lang="pt-BR" sz="3200" dirty="0" smtClean="0">
              <a:solidFill>
                <a:schemeClr val="tx1"/>
              </a:solidFill>
            </a:endParaRPr>
          </a:p>
          <a:p>
            <a:endParaRPr lang="pt-BR" sz="3200" dirty="0" smtClean="0">
              <a:solidFill>
                <a:schemeClr val="tx1"/>
              </a:solidFill>
            </a:endParaRPr>
          </a:p>
          <a:p>
            <a:pPr algn="ctr"/>
            <a:r>
              <a:rPr lang="pt-BR" sz="3200" i="1" dirty="0" smtClean="0">
                <a:solidFill>
                  <a:schemeClr val="tx1"/>
                </a:solidFill>
              </a:rPr>
              <a:t>“A EFPC pode realizar operações com derivativos..”</a:t>
            </a:r>
            <a:endParaRPr lang="pt-BR" sz="32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1000" dirty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na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Constituição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Federal </a:t>
            </a:r>
            <a:r>
              <a:rPr lang="en-GB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 </a:t>
            </a:r>
            <a:r>
              <a:rPr lang="en-GB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1988</a:t>
            </a:r>
            <a:endParaRPr lang="en-GB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en-GB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9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</a:t>
            </a:r>
            <a:r>
              <a:rPr lang="en-GB" sz="3200" dirty="0" err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</a:t>
            </a:r>
            <a:r>
              <a:rPr lang="en-GB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sz="3200" dirty="0" err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Pública</a:t>
            </a:r>
            <a:endParaRPr lang="en-GB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importante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, mas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ainda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não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significa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cumprimento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da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Constituição</a:t>
            </a:r>
            <a:endParaRPr lang="en-GB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01856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330200" y="214313"/>
            <a:ext cx="957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DÍVIDA: impede a vida digna e o atendimento aos direitos humanos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673225"/>
            <a:ext cx="95758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onde veio toda essa dívida pública?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Quanto tomamos emprestado e quanto já pagamos?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que realmente devemos?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contraiu tantos empréstimos?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Onde foram aplicados os recursos?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se beneficiou desse endividamento?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Qual a responsabilidade dos credores e organismos internacionais nesse processo? </a:t>
            </a:r>
          </a:p>
          <a:p>
            <a:pPr algn="ctr">
              <a:spcBef>
                <a:spcPct val="7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Somente a 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responderá essas questões</a:t>
            </a:r>
          </a:p>
        </p:txBody>
      </p:sp>
    </p:spTree>
    <p:extLst>
      <p:ext uri="{BB962C8B-B14F-4D97-AF65-F5344CB8AC3E}">
        <p14:creationId xmlns="" xmlns:p14="http://schemas.microsoft.com/office/powerpoint/2010/main" val="233419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27"/>
          <p:cNvSpPr txBox="1">
            <a:spLocks noChangeArrowheads="1"/>
          </p:cNvSpPr>
          <p:nvPr/>
        </p:nvSpPr>
        <p:spPr bwMode="auto">
          <a:xfrm>
            <a:off x="166688" y="214313"/>
            <a:ext cx="9970888" cy="700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 – Lição de Soberania</a:t>
            </a:r>
          </a:p>
          <a:p>
            <a:pPr algn="ctr">
              <a:spcBef>
                <a:spcPts val="1200"/>
              </a:spcBef>
            </a:pPr>
            <a:endParaRPr lang="pt-BR" sz="5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Comissão de Auditoria Oficial criada por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Decreto 472/2007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Em 2009:</a:t>
            </a:r>
            <a:r>
              <a:rPr lang="pt-BR" sz="28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Proposta Soberana de reconhecimento de no máximo 30% da dívida externa representada pelos Bônus 2012 e 2030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95 % dos detentores aceitaram a proposta equatoriana, o que significou anulação de 70% dessa dívida com os bancos privados internacionais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Economia de US$ 7,7 bilhões nos próximos 20 anos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Aumento gastos sociais, principalmente Saúde e Educação</a:t>
            </a:r>
          </a:p>
          <a:p>
            <a:pPr algn="ctr">
              <a:spcBef>
                <a:spcPct val="50000"/>
              </a:spcBef>
            </a:pP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655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0" y="0"/>
            <a:ext cx="10167974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Aharoni" pitchFamily="2" charset="-79"/>
              </a:rPr>
              <a:t>CRISE FINANCEIRA MUNDIAL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D6E3BC"/>
              </a:solidFill>
              <a:effectLst/>
              <a:latin typeface="Cambria" pitchFamily="18" charset="0"/>
              <a:ea typeface="Cambria" pitchFamily="18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D6E3BC"/>
              </a:solidFill>
              <a:effectLst/>
              <a:latin typeface="Cambria" pitchFamily="18" charset="0"/>
              <a:ea typeface="Cambria" pitchFamily="18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Aharoni" pitchFamily="2" charset="-79"/>
              </a:rPr>
              <a:t>CAUSAS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D6E3BC"/>
                </a:solidFill>
                <a:effectLst/>
                <a:latin typeface="Cambria" pitchFamily="18" charset="0"/>
                <a:ea typeface="Cambria" pitchFamily="18" charset="0"/>
                <a:cs typeface="Aharoni" pitchFamily="2" charset="-79"/>
              </a:rPr>
              <a:t>Desregulamentação do mercado financeiro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D6E3BC"/>
                </a:solidFill>
                <a:effectLst/>
                <a:latin typeface="Cambria" pitchFamily="18" charset="0"/>
                <a:ea typeface="Cambria" pitchFamily="18" charset="0"/>
                <a:cs typeface="Aharoni" pitchFamily="2" charset="-79"/>
              </a:rPr>
              <a:t>Derivativos sem lastro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D6E3BC"/>
                </a:solidFill>
                <a:effectLst/>
                <a:latin typeface="Cambria" pitchFamily="18" charset="0"/>
                <a:ea typeface="Cambria" pitchFamily="18" charset="0"/>
                <a:cs typeface="Aharoni" pitchFamily="2" charset="-79"/>
              </a:rPr>
              <a:t>Ativos Tóxicos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rgbClr val="D6E3BC"/>
              </a:solidFill>
              <a:effectLst/>
              <a:latin typeface="Cambria" pitchFamily="18" charset="0"/>
              <a:ea typeface="Cambria" pitchFamily="18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3200" b="0" dirty="0" smtClean="0">
              <a:solidFill>
                <a:srgbClr val="D6E3BC"/>
              </a:solidFill>
              <a:latin typeface="Cambria" pitchFamily="18" charset="0"/>
              <a:ea typeface="Cambria" pitchFamily="18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Aharoni" pitchFamily="2" charset="-79"/>
              </a:rPr>
              <a:t>EFEITOS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D6E3BC"/>
                </a:solidFill>
                <a:effectLst/>
                <a:latin typeface="Cambria" pitchFamily="18" charset="0"/>
                <a:ea typeface="Cambria" pitchFamily="18" charset="0"/>
                <a:cs typeface="Aharoni" pitchFamily="2" charset="-79"/>
              </a:rPr>
              <a:t>Grandes bancos internacionais com risco de quebra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3200" b="0" i="0" u="none" strike="noStrike" cap="none" normalizeH="0" baseline="0" dirty="0" err="1" smtClean="0">
                <a:ln>
                  <a:noFill/>
                </a:ln>
                <a:solidFill>
                  <a:srgbClr val="D6E3BC"/>
                </a:solidFill>
                <a:effectLst/>
                <a:latin typeface="Cambria" pitchFamily="18" charset="0"/>
                <a:ea typeface="Cambria" pitchFamily="18" charset="0"/>
                <a:cs typeface="Aharoni" pitchFamily="2" charset="-79"/>
              </a:rPr>
              <a:t>Bad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D6E3BC"/>
                </a:solidFill>
                <a:effectLst/>
                <a:latin typeface="Cambria" pitchFamily="18" charset="0"/>
                <a:ea typeface="Cambria" pitchFamily="18" charset="0"/>
                <a:cs typeface="Aharoni" pitchFamily="2" charset="-79"/>
              </a:rPr>
              <a:t> Banks e Mercado Bancário Paralelo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D6E3BC"/>
                </a:solidFill>
                <a:effectLst/>
                <a:latin typeface="Cambria" pitchFamily="18" charset="0"/>
                <a:ea typeface="Cambria" pitchFamily="18" charset="0"/>
                <a:cs typeface="Aharoni" pitchFamily="2" charset="-79"/>
              </a:rPr>
              <a:t>EUA e Europa se endividando para salvar setor bancário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D6E3BC"/>
                </a:solidFill>
                <a:effectLst/>
                <a:latin typeface="Cambria" pitchFamily="18" charset="0"/>
                <a:ea typeface="Cambria" pitchFamily="18" charset="0"/>
                <a:cs typeface="Aharoni" pitchFamily="2" charset="-79"/>
              </a:rPr>
              <a:t>Expansão da crise para outros setores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2 Marcador de contenido"/>
          <p:cNvSpPr>
            <a:spLocks noGrp="1"/>
          </p:cNvSpPr>
          <p:nvPr>
            <p:ph sz="quarter" idx="1"/>
          </p:nvPr>
        </p:nvSpPr>
        <p:spPr>
          <a:xfrm>
            <a:off x="541736" y="1214439"/>
            <a:ext cx="8868965" cy="4941887"/>
          </a:xfrm>
        </p:spPr>
        <p:txBody>
          <a:bodyPr/>
          <a:lstStyle/>
          <a:p>
            <a:pPr>
              <a:buFont typeface="Arial" charset="0"/>
              <a:buNone/>
            </a:pPr>
            <a:endParaRPr lang="es-ES" sz="2500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384551" y="6356351"/>
            <a:ext cx="3136900" cy="365125"/>
          </a:xfrm>
        </p:spPr>
        <p:txBody>
          <a:bodyPr rtlCol="0"/>
          <a:lstStyle/>
          <a:p>
            <a:pPr algn="ctr">
              <a:defRPr/>
            </a:pPr>
            <a:fld id="{A9CA60AB-34FA-8D45-9C88-097B5A71F169}" type="slidenum">
              <a:rPr lang="es-EC" smtClean="0">
                <a:solidFill>
                  <a:schemeClr val="tx1">
                    <a:tint val="75000"/>
                  </a:schemeClr>
                </a:solidFill>
                <a:ea typeface="+mn-ea"/>
              </a:rPr>
              <a:pPr algn="ctr">
                <a:defRPr/>
              </a:pPr>
              <a:t>20</a:t>
            </a:fld>
            <a:endParaRPr lang="es-EC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29" y="620713"/>
            <a:ext cx="9126934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CuadroTexto 1"/>
          <p:cNvSpPr txBox="1">
            <a:spLocks noChangeArrowheads="1"/>
          </p:cNvSpPr>
          <p:nvPr/>
        </p:nvSpPr>
        <p:spPr bwMode="auto">
          <a:xfrm>
            <a:off x="-1288124" y="4167189"/>
            <a:ext cx="195190" cy="3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8" tIns="47894" rIns="95788" bIns="4789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s-ES" sz="1900"/>
          </a:p>
        </p:txBody>
      </p:sp>
    </p:spTree>
    <p:extLst>
      <p:ext uri="{BB962C8B-B14F-4D97-AF65-F5344CB8AC3E}">
        <p14:creationId xmlns="" xmlns:p14="http://schemas.microsoft.com/office/powerpoint/2010/main" val="108339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80" y="1206500"/>
            <a:ext cx="9414848" cy="51021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520" y="332656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92D050"/>
                </a:solidFill>
                <a:latin typeface="Tahoma"/>
                <a:cs typeface="Tahoma"/>
              </a:rPr>
              <a:t>PUBLICAÇÕES DIDÁTICAS</a:t>
            </a:r>
            <a:endParaRPr lang="en-US" sz="28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6616" y="6309320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solidFill>
                  <a:schemeClr val="tx1"/>
                </a:solidFill>
                <a:latin typeface="Andale Mono"/>
                <a:cs typeface="Andale Mono"/>
              </a:rPr>
              <a:t>WWW.INOVEEDITORA.COM.BR</a:t>
            </a:r>
            <a:endParaRPr lang="en-US" b="0" dirty="0">
              <a:solidFill>
                <a:schemeClr val="tx1"/>
              </a:solidFill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096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DRIGO\Auditoria Cidadã\Seminario 2013\convite-seminario_161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64923"/>
            <a:ext cx="4803063" cy="6793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ODRIGO\Auditoria Cidadã\Seminario 2013\convite-seminario_16101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50" y="64923"/>
            <a:ext cx="4803063" cy="6793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9379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642918"/>
            <a:ext cx="1016797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CONTATOS</a:t>
            </a:r>
            <a:r>
              <a:rPr lang="pt-BR" sz="3200" dirty="0" smtClean="0">
                <a:solidFill>
                  <a:srgbClr val="92D050"/>
                </a:solidFill>
              </a:rPr>
              <a:t> AUDITORIA CIDADÃ</a:t>
            </a:r>
          </a:p>
          <a:p>
            <a:pPr algn="ctr"/>
            <a:endParaRPr lang="pt-BR" dirty="0" smtClean="0"/>
          </a:p>
          <a:p>
            <a:pPr algn="ctr"/>
            <a:r>
              <a:rPr lang="pt-BR" sz="3200" dirty="0" err="1" smtClean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E-mail</a:t>
            </a:r>
            <a:r>
              <a:rPr lang="pt-BR" sz="3200" dirty="0" smtClean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NÚCLEO SÃO PAULO </a:t>
            </a:r>
            <a:r>
              <a:rPr lang="pt-BR" sz="3200" dirty="0" smtClean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auditoriacidada@gmail.com</a:t>
            </a:r>
            <a:endParaRPr lang="pt-BR" sz="3200" dirty="0" smtClean="0">
              <a:solidFill>
                <a:srgbClr val="92D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pt-BR" sz="3200" dirty="0" smtClean="0">
              <a:solidFill>
                <a:srgbClr val="92D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pt-BR" sz="3200" dirty="0" smtClean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Site: </a:t>
            </a:r>
            <a:r>
              <a:rPr lang="pt-BR" sz="3200" dirty="0" smtClean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www.auditoriacidada.org.br</a:t>
            </a:r>
            <a:r>
              <a:rPr lang="pt-BR" sz="3200" dirty="0" smtClean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/>
            <a:endParaRPr lang="pt-BR" sz="3200" dirty="0" smtClean="0">
              <a:solidFill>
                <a:srgbClr val="92D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pt-BR" sz="3200" dirty="0" err="1" smtClean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Facebook</a:t>
            </a:r>
            <a:r>
              <a:rPr lang="pt-BR" sz="3200" dirty="0" smtClean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/</a:t>
            </a:r>
            <a:r>
              <a:rPr lang="pt-BR" sz="3200" dirty="0" err="1" smtClean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auditoriacidada</a:t>
            </a:r>
            <a:r>
              <a:rPr lang="pt-BR" sz="3200" dirty="0" smtClean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.pagina</a:t>
            </a:r>
          </a:p>
          <a:p>
            <a:pPr algn="ctr"/>
            <a:endParaRPr lang="pt-BR" sz="3200" dirty="0" smtClean="0">
              <a:solidFill>
                <a:srgbClr val="92D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pt-BR" sz="3200" dirty="0" err="1" smtClean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Youtube</a:t>
            </a:r>
            <a:r>
              <a:rPr lang="pt-BR" sz="3200" dirty="0" smtClean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pt-BR" sz="3200" dirty="0" err="1" smtClean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user</a:t>
            </a:r>
            <a:r>
              <a:rPr lang="pt-BR" sz="3200" dirty="0" smtClean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pt-BR" sz="3200" dirty="0" err="1" smtClean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AuditoriaCidadaBR</a:t>
            </a:r>
            <a:endParaRPr lang="pt-BR" sz="3200" dirty="0" smtClean="0">
              <a:solidFill>
                <a:srgbClr val="92D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pt-BR" sz="3200" dirty="0" smtClean="0">
              <a:solidFill>
                <a:srgbClr val="92D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pt-BR" sz="3200" dirty="0" smtClean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Obrigada pela atenção</a:t>
            </a:r>
          </a:p>
          <a:p>
            <a:pPr algn="ctr"/>
            <a:endParaRPr lang="pt-BR" sz="3200" dirty="0" smtClean="0">
              <a:solidFill>
                <a:srgbClr val="92D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ext Box 2"/>
          <p:cNvSpPr txBox="1">
            <a:spLocks noChangeArrowheads="1"/>
          </p:cNvSpPr>
          <p:nvPr/>
        </p:nvSpPr>
        <p:spPr bwMode="auto">
          <a:xfrm>
            <a:off x="193675" y="214313"/>
            <a:ext cx="9440863" cy="748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1800"/>
              </a:spcBef>
              <a:buClr>
                <a:srgbClr val="FF9900"/>
              </a:buClr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AUDITORIA INÉDITA: </a:t>
            </a:r>
            <a:r>
              <a:rPr lang="pt-BR" b="0" dirty="0">
                <a:solidFill>
                  <a:srgbClr val="92D050"/>
                </a:solidFill>
                <a:latin typeface="Tahoma" charset="0"/>
                <a:cs typeface="Tahoma" charset="0"/>
              </a:rPr>
              <a:t>Departamento de Contabilidade Governamental dos EUA revelou que US$ 16 trilhões foram secretamente repassados pelo Banco Central dos Estados Unidos – FED, Federal Reserve Bank - para bancos e corporações </a:t>
            </a:r>
          </a:p>
          <a:p>
            <a:pPr lvl="1" algn="ctr">
              <a:spcBef>
                <a:spcPts val="1800"/>
              </a:spcBef>
              <a:buClr>
                <a:srgbClr val="FF9900"/>
              </a:buClr>
            </a:pPr>
            <a:r>
              <a:rPr lang="en-US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	Citigroup</a:t>
            </a: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: $2.5 trillion ($2,500,000,000,000)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Morgan Stanley: $2.04 trillion ($2,040,000,000,000)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Merrill Lynch: $1.949 trillion ($1,949,000,000,000)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Bank of America: $1.344 trillion ($1,344,000,000,000)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Barclays PLC (United Kingdom): $868 billion ($868,000,000,000)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Bear Sterns: $853 billion ($853,000,000,000)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Goldman Sachs: $814 billion ($814,000,000,000)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Royal Bank of Scotland (UK): $541 billion ($541,000,000,000)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JP Morgan Chase: $391 billion ($391,000,000,000)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Deutsche Bank (Germany): $354 billion ($354,000,000,000)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UBS (Switzerland): $287 billion ($287,000,000,000)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Credit Suisse (Switzerland): $262 billion ($262,000,000,000)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Lehman Brothers: $183 billion ($183,000,000,000)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Bank of Scotland (United Kingdom): $181 billion ($181,000,000,000)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BNP Paribas (France): $175 billion ($175,000,000,000)</a:t>
            </a:r>
          </a:p>
          <a:p>
            <a:pPr algn="ctr">
              <a:buClr>
                <a:srgbClr val="FF9900"/>
              </a:buClr>
            </a:pPr>
            <a:r>
              <a:rPr lang="pt-BR" sz="1400" u="sng" dirty="0">
                <a:solidFill>
                  <a:srgbClr val="FFFFFF"/>
                </a:solidFill>
                <a:latin typeface="Tahoma" charset="0"/>
                <a:cs typeface="Tahoma" charset="0"/>
                <a:hlinkClick r:id="rId3"/>
              </a:rPr>
              <a:t>http://www.gao.gov/products/GAO-11-696</a:t>
            </a:r>
            <a:endParaRPr lang="es-EC" sz="14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9900"/>
              </a:buClr>
            </a:pP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/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endParaRPr lang="pt-BR" sz="20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67935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ítulo 1"/>
          <p:cNvSpPr>
            <a:spLocks noGrp="1"/>
          </p:cNvSpPr>
          <p:nvPr>
            <p:ph type="title"/>
          </p:nvPr>
        </p:nvSpPr>
        <p:spPr bwMode="auto">
          <a:xfrm>
            <a:off x="200025" y="188913"/>
            <a:ext cx="9936163" cy="19288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sz="2800" b="1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Rede de Controle de Poder Corporativo Global</a:t>
            </a:r>
            <a:br>
              <a:rPr lang="pt-BR" sz="2800" b="1" dirty="0" smtClean="0">
                <a:solidFill>
                  <a:srgbClr val="92D050"/>
                </a:solidFill>
                <a:latin typeface="Tahoma" charset="0"/>
                <a:cs typeface="Tahoma" charset="0"/>
              </a:rPr>
            </a:br>
            <a:r>
              <a:rPr lang="pt-BR" sz="22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43.000 </a:t>
            </a:r>
            <a:r>
              <a:rPr lang="pt-BR" sz="2200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EMPs</a:t>
            </a:r>
            <a:r>
              <a:rPr lang="pt-BR" sz="22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sz="2200" dirty="0">
                <a:solidFill>
                  <a:srgbClr val="FFFFFF"/>
                </a:solidFill>
                <a:latin typeface="Tahoma" charset="0"/>
                <a:cs typeface="Tahoma" charset="0"/>
              </a:rPr>
              <a:t>: acima de 1.000.000 de de ligações de propriedade</a:t>
            </a:r>
            <a:br>
              <a:rPr lang="pt-BR" sz="220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200" dirty="0">
                <a:solidFill>
                  <a:srgbClr val="FFFFFF"/>
                </a:solidFill>
                <a:latin typeface="Tahoma" charset="0"/>
                <a:cs typeface="Tahoma" charset="0"/>
              </a:rPr>
              <a:t>40% do </a:t>
            </a:r>
            <a:r>
              <a:rPr lang="en-US" sz="220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controle</a:t>
            </a:r>
            <a:r>
              <a:rPr lang="en-US" sz="220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nas</a:t>
            </a:r>
            <a:r>
              <a:rPr lang="en-US" sz="220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mãos</a:t>
            </a:r>
            <a:r>
              <a:rPr lang="en-US" sz="2200" dirty="0">
                <a:solidFill>
                  <a:srgbClr val="FFFFFF"/>
                </a:solidFill>
                <a:latin typeface="Tahoma" charset="0"/>
                <a:cs typeface="Tahoma" charset="0"/>
              </a:rPr>
              <a:t> de 147, e </a:t>
            </a:r>
            <a:r>
              <a:rPr lang="pt-BR" sz="2200" dirty="0">
                <a:solidFill>
                  <a:srgbClr val="FFFFFF"/>
                </a:solidFill>
                <a:latin typeface="Tahoma" charset="0"/>
                <a:cs typeface="Tahoma" charset="0"/>
              </a:rPr>
              <a:t>“core” altamente conectado entre si</a:t>
            </a:r>
            <a:br>
              <a:rPr lang="pt-BR" sz="220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pt-BR" sz="2200" dirty="0">
                <a:solidFill>
                  <a:srgbClr val="FFFFFF"/>
                </a:solidFill>
                <a:latin typeface="Tahoma" charset="0"/>
                <a:cs typeface="Tahoma" charset="0"/>
              </a:rPr>
              <a:t>75% do “core” são entidades financeiras</a:t>
            </a:r>
            <a:br>
              <a:rPr lang="pt-BR" sz="220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200" dirty="0">
                <a:solidFill>
                  <a:srgbClr val="FFFFFF"/>
                </a:solidFill>
                <a:latin typeface="Tahoma" charset="0"/>
                <a:cs typeface="Tahoma" charset="0"/>
              </a:rPr>
              <a:t>75% da </a:t>
            </a:r>
            <a:r>
              <a:rPr lang="en-US" sz="220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propriedade</a:t>
            </a:r>
            <a:r>
              <a:rPr lang="en-US" sz="220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destas</a:t>
            </a:r>
            <a:r>
              <a:rPr lang="en-US" sz="2200" dirty="0">
                <a:solidFill>
                  <a:srgbClr val="FFFFFF"/>
                </a:solidFill>
                <a:latin typeface="Tahoma" charset="0"/>
                <a:cs typeface="Tahoma" charset="0"/>
              </a:rPr>
              <a:t> 147 </a:t>
            </a:r>
            <a:r>
              <a:rPr lang="en-US" sz="220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empresas</a:t>
            </a:r>
            <a:r>
              <a:rPr lang="en-US" sz="220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sz="2200" dirty="0">
                <a:solidFill>
                  <a:srgbClr val="FFFFFF"/>
                </a:solidFill>
                <a:latin typeface="Tahoma" charset="0"/>
                <a:cs typeface="Tahoma" charset="0"/>
              </a:rPr>
              <a:t>nas mãos das empresas do centro </a:t>
            </a:r>
            <a:br>
              <a:rPr lang="pt-BR" sz="220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pt-BR" sz="2200" dirty="0">
                <a:solidFill>
                  <a:srgbClr val="FFFFFF"/>
                </a:solidFill>
                <a:latin typeface="Tahoma" charset="0"/>
                <a:cs typeface="Tahoma" charset="0"/>
              </a:rPr>
              <a:t>Pouco mais de 50 empresas do setor financeiro detém controle do centro</a:t>
            </a:r>
          </a:p>
        </p:txBody>
      </p:sp>
      <p:sp>
        <p:nvSpPr>
          <p:cNvPr id="108546" name="CaixaDeTexto 5"/>
          <p:cNvSpPr txBox="1">
            <a:spLocks noChangeArrowheads="1"/>
          </p:cNvSpPr>
          <p:nvPr/>
        </p:nvSpPr>
        <p:spPr bwMode="auto">
          <a:xfrm>
            <a:off x="273050" y="6453188"/>
            <a:ext cx="9632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0">
                <a:solidFill>
                  <a:schemeClr val="tx1"/>
                </a:solidFill>
                <a:latin typeface="Tahoma" charset="0"/>
                <a:cs typeface="Tahoma" charset="0"/>
              </a:rPr>
              <a:t>S. Vitali, J.B. Glattfelder, and S. Battiston (2011)  The network of global corporate control</a:t>
            </a:r>
            <a:endParaRPr lang="pt-BR" sz="1800" b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2417584"/>
            <a:ext cx="8785225" cy="400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1268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10167974" cy="678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9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CONJUNTURA GLOBAL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9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Diante da</a:t>
            </a:r>
            <a:endParaRPr kumimoji="0" lang="pt-BR" sz="290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9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CRISE DA DÍVIDA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Medidas de austeridade para destinar recursos ao pagamento da dívida:</a:t>
            </a:r>
            <a:endParaRPr kumimoji="0" lang="pt-BR" sz="2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2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Corte de Gastos Sociais</a:t>
            </a:r>
            <a:endParaRPr kumimoji="0" lang="pt-BR" sz="2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2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Congelamento e redução de salários</a:t>
            </a:r>
            <a:endParaRPr kumimoji="0" lang="pt-BR" sz="2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2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Demissões</a:t>
            </a:r>
            <a:endParaRPr kumimoji="0" lang="pt-BR" sz="2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2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Reformas da Previdência</a:t>
            </a:r>
            <a:endParaRPr kumimoji="0" lang="pt-BR" sz="2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2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Comprometimento dos Fundos de Pensão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2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9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EUROPA: REAÇÃO DA CLASSE TRABALHADORA</a:t>
            </a:r>
            <a:endParaRPr kumimoji="0" lang="pt-BR" sz="290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9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Grandes mobilizações e GREVE GERAL</a:t>
            </a:r>
            <a:endParaRPr kumimoji="0" lang="pt-BR" sz="290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193675" y="0"/>
            <a:ext cx="9440863" cy="694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3200" dirty="0">
                <a:solidFill>
                  <a:srgbClr val="92D050"/>
                </a:solidFill>
                <a:latin typeface="Tahoma" charset="0"/>
                <a:cs typeface="Tahoma" charset="0"/>
              </a:rPr>
              <a:t>SITUAÇÃO ATUAL – BRASIL</a:t>
            </a:r>
          </a:p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Governo não admite crise da dívida, mas qual a razão para: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 dirty="0">
                <a:solidFill>
                  <a:srgbClr val="FFFFFF"/>
                </a:solidFill>
                <a:latin typeface="Tahoma" charset="0"/>
                <a:cs typeface="Tahoma" charset="0"/>
              </a:rPr>
              <a:t>Privilégio na destinação recursos para a dívida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 dirty="0">
                <a:solidFill>
                  <a:srgbClr val="FFFFFF"/>
                </a:solidFill>
                <a:latin typeface="Tahoma" charset="0"/>
                <a:cs typeface="Tahoma" charset="0"/>
              </a:rPr>
              <a:t>Juros mais elevados do mundo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 dirty="0">
                <a:solidFill>
                  <a:srgbClr val="FFFFFF"/>
                </a:solidFill>
                <a:latin typeface="Tahoma" charset="0"/>
                <a:cs typeface="Tahoma" charset="0"/>
              </a:rPr>
              <a:t>Carga tributária elevada e regressiva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 dirty="0">
                <a:solidFill>
                  <a:srgbClr val="FFFFFF"/>
                </a:solidFill>
                <a:latin typeface="Tahoma" charset="0"/>
                <a:cs typeface="Tahoma" charset="0"/>
              </a:rPr>
              <a:t>Ausência de retorno em bens e serviços públicos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Contigenciamento</a:t>
            </a:r>
            <a:r>
              <a:rPr lang="pt-BR" sz="2800" b="0" dirty="0">
                <a:solidFill>
                  <a:srgbClr val="FFFFFF"/>
                </a:solidFill>
                <a:latin typeface="Tahoma" charset="0"/>
                <a:cs typeface="Tahoma" charset="0"/>
              </a:rPr>
              <a:t> de gastos sociais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 dirty="0">
                <a:solidFill>
                  <a:srgbClr val="FFFFFF"/>
                </a:solidFill>
                <a:latin typeface="Tahoma" charset="0"/>
                <a:cs typeface="Tahoma" charset="0"/>
              </a:rPr>
              <a:t>Congelamento salários setor público 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 dirty="0">
                <a:solidFill>
                  <a:srgbClr val="FFFFFF"/>
                </a:solidFill>
                <a:latin typeface="Tahoma" charset="0"/>
                <a:cs typeface="Tahoma" charset="0"/>
              </a:rPr>
              <a:t>Prioridade para Metas de “Superávit Primário” e “Inflação”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 dirty="0">
                <a:solidFill>
                  <a:srgbClr val="FFFFFF"/>
                </a:solidFill>
                <a:latin typeface="Tahoma" charset="0"/>
                <a:cs typeface="Tahoma" charset="0"/>
              </a:rPr>
              <a:t>Reformas neoliberais: Previdência, Privatizações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 dirty="0">
                <a:solidFill>
                  <a:srgbClr val="FFFFFF"/>
                </a:solidFill>
                <a:latin typeface="Tahoma" charset="0"/>
                <a:cs typeface="Tahoma" charset="0"/>
              </a:rPr>
              <a:t>Ausência de controle de capitais</a:t>
            </a:r>
          </a:p>
        </p:txBody>
      </p:sp>
    </p:spTree>
    <p:extLst>
      <p:ext uri="{BB962C8B-B14F-4D97-AF65-F5344CB8AC3E}">
        <p14:creationId xmlns="" xmlns:p14="http://schemas.microsoft.com/office/powerpoint/2010/main" val="30325297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693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PARADOXO BRASIL</a:t>
            </a: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Estamos muito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istantes do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Brasil que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Queremos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endParaRPr lang="pt-BR" i="1" dirty="0" smtClean="0">
              <a:solidFill>
                <a:srgbClr val="92D050"/>
              </a:solidFill>
              <a:latin typeface="Tahoma" charset="0"/>
            </a:endParaRPr>
          </a:p>
          <a:p>
            <a:pPr marL="1257300" lvl="2" indent="-342900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7ª ECONOMIA MUNDIAL</a:t>
            </a:r>
            <a:endParaRPr lang="pt-BR" b="0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3ª Pior distribuição de renda do mundo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85º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no ranking de respeito aos Direitos 	Humanos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– IDH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da Educação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(Índice Global de Habilidades Cognitivas e Realizações Educacionais )</a:t>
            </a:r>
            <a:endParaRPr lang="pt-BR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128</a:t>
            </a:r>
            <a:r>
              <a:rPr lang="pt-BR" baseline="30000" dirty="0" smtClean="0">
                <a:solidFill>
                  <a:srgbClr val="FFFFFF"/>
                </a:solidFill>
                <a:latin typeface="Tahoma" charset="0"/>
              </a:rPr>
              <a:t>o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no ranking do crescimento econômico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762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57" y="671551"/>
            <a:ext cx="7778533" cy="582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5124" name="Text Box 12"/>
          <p:cNvSpPr txBox="1">
            <a:spLocks noChangeArrowheads="1"/>
          </p:cNvSpPr>
          <p:nvPr/>
        </p:nvSpPr>
        <p:spPr bwMode="auto">
          <a:xfrm>
            <a:off x="0" y="6496437"/>
            <a:ext cx="9906000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200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Fonte</a:t>
            </a:r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pt-BR" sz="1200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Senado Federal – Sistema SIGA BRASIL - Elaboração</a:t>
            </a:r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: Auditoria Cidadã da Dívida</a:t>
            </a:r>
          </a:p>
        </p:txBody>
      </p:sp>
      <p:sp>
        <p:nvSpPr>
          <p:cNvPr id="5125" name="CaixaDeTexto 5"/>
          <p:cNvSpPr txBox="1">
            <a:spLocks noChangeArrowheads="1"/>
          </p:cNvSpPr>
          <p:nvPr/>
        </p:nvSpPr>
        <p:spPr bwMode="auto">
          <a:xfrm>
            <a:off x="560512" y="3718856"/>
            <a:ext cx="1639887" cy="3683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 dirty="0"/>
              <a:t>R$ </a:t>
            </a:r>
            <a:r>
              <a:rPr lang="pt-BR" sz="1800" dirty="0" smtClean="0"/>
              <a:t>753 </a:t>
            </a:r>
            <a:r>
              <a:rPr lang="pt-BR" sz="1800" dirty="0"/>
              <a:t>bilhões</a:t>
            </a:r>
          </a:p>
        </p:txBody>
      </p:sp>
      <p:cxnSp>
        <p:nvCxnSpPr>
          <p:cNvPr id="5126" name="Conector de seta reta 7"/>
          <p:cNvCxnSpPr>
            <a:cxnSpLocks noChangeShapeType="1"/>
          </p:cNvCxnSpPr>
          <p:nvPr/>
        </p:nvCxnSpPr>
        <p:spPr bwMode="auto">
          <a:xfrm flipH="1">
            <a:off x="2367756" y="3903006"/>
            <a:ext cx="665163" cy="0"/>
          </a:xfrm>
          <a:prstGeom prst="straightConnector1">
            <a:avLst/>
          </a:prstGeom>
          <a:noFill/>
          <a:ln w="41275" cap="sq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5127" name="CaixaDeTexto 10"/>
          <p:cNvSpPr txBox="1">
            <a:spLocks noChangeArrowheads="1"/>
          </p:cNvSpPr>
          <p:nvPr/>
        </p:nvSpPr>
        <p:spPr bwMode="auto">
          <a:xfrm>
            <a:off x="128588" y="188913"/>
            <a:ext cx="9777412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1800"/>
              </a:spcBef>
            </a:pPr>
            <a:r>
              <a:rPr lang="pt-BR" sz="19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Orçamento Geral da União – Executado em </a:t>
            </a:r>
            <a:r>
              <a:rPr lang="pt-BR" sz="19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2012 </a:t>
            </a:r>
            <a:r>
              <a:rPr lang="pt-BR" sz="19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– Total = R$ 1,712  trilhão</a:t>
            </a:r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225111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714356"/>
            <a:ext cx="99060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mbria" pitchFamily="18" charset="0"/>
                <a:ea typeface="Cambria" pitchFamily="18" charset="0"/>
                <a:cs typeface="Aharoni" pitchFamily="2" charset="-79"/>
              </a:rPr>
              <a:t>Números da Dívida Pública em 2013: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D6E3BC"/>
                </a:solidFill>
                <a:effectLst/>
                <a:latin typeface="Cambria" pitchFamily="18" charset="0"/>
                <a:ea typeface="Cambria" pitchFamily="18" charset="0"/>
                <a:cs typeface="Aharoni" pitchFamily="2" charset="-79"/>
              </a:rPr>
              <a:t>De 01 de janeiro de até 4 de outubro: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D6E3BC"/>
                </a:solidFill>
                <a:effectLst/>
                <a:latin typeface="Cambria" pitchFamily="18" charset="0"/>
                <a:ea typeface="Cambria" pitchFamily="18" charset="0"/>
                <a:cs typeface="Aharoni" pitchFamily="2" charset="-79"/>
              </a:rPr>
              <a:t>A dívida consumiu </a:t>
            </a: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rgbClr val="D6E3BC"/>
                </a:solidFill>
                <a:effectLst/>
                <a:latin typeface="Cambria" pitchFamily="18" charset="0"/>
                <a:ea typeface="Cambria" pitchFamily="18" charset="0"/>
                <a:cs typeface="Aharoni" pitchFamily="2" charset="-79"/>
              </a:rPr>
              <a:t>R$ 690.276.603.683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rgbClr val="D6E3BC"/>
                </a:solidFill>
                <a:effectLst/>
                <a:latin typeface="Cambria" pitchFamily="18" charset="0"/>
                <a:ea typeface="Cambria" pitchFamily="18" charset="0"/>
                <a:cs typeface="Aharoni" pitchFamily="2" charset="-79"/>
              </a:rPr>
              <a:t>Corresponde a = 2,5 bi / dia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rgbClr val="D6E3BC"/>
                </a:solidFill>
                <a:effectLst/>
                <a:latin typeface="Cambria" pitchFamily="18" charset="0"/>
                <a:ea typeface="Cambria" pitchFamily="18" charset="0"/>
                <a:cs typeface="Aharoni" pitchFamily="2" charset="-79"/>
              </a:rPr>
              <a:t>Equivale  a  </a:t>
            </a: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D6E3BC"/>
                </a:solidFill>
                <a:effectLst/>
                <a:latin typeface="Cambria" pitchFamily="18" charset="0"/>
                <a:ea typeface="Cambria" pitchFamily="18" charset="0"/>
                <a:cs typeface="Aharoni" pitchFamily="2" charset="-79"/>
              </a:rPr>
              <a:t>47% do gasto federal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24459</TotalTime>
  <Words>865</Words>
  <Application>Microsoft Office PowerPoint</Application>
  <PresentationFormat>Papel A4 (210 x 297 mm)</PresentationFormat>
  <Paragraphs>216</Paragraphs>
  <Slides>23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Pulso</vt:lpstr>
      <vt:lpstr>Slide 1</vt:lpstr>
      <vt:lpstr>Slide 2</vt:lpstr>
      <vt:lpstr>Slide 3</vt:lpstr>
      <vt:lpstr>Rede de Controle de Poder Corporativo Global 43.000 EMPs : acima de 1.000.000 de de ligações de propriedade 40% do controle nas mãos de 147, e “core” altamente conectado entre si 75% do “core” são entidades financeiras 75% da propriedade destas 147 empresas nas mãos das empresas do centro  Pouco mais de 50 empresas do setor financeiro detém controle do centro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Maria Lúcia F. Carneiro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user</cp:lastModifiedBy>
  <cp:revision>1736</cp:revision>
  <cp:lastPrinted>2008-11-20T19:12:03Z</cp:lastPrinted>
  <dcterms:created xsi:type="dcterms:W3CDTF">2001-11-19T18:24:28Z</dcterms:created>
  <dcterms:modified xsi:type="dcterms:W3CDTF">2013-10-24T16:07:43Z</dcterms:modified>
</cp:coreProperties>
</file>