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693" r:id="rId2"/>
    <p:sldId id="1326" r:id="rId3"/>
    <p:sldId id="1327" r:id="rId4"/>
    <p:sldId id="1294" r:id="rId5"/>
    <p:sldId id="1295" r:id="rId6"/>
    <p:sldId id="1296" r:id="rId7"/>
    <p:sldId id="1331" r:id="rId8"/>
    <p:sldId id="1302" r:id="rId9"/>
    <p:sldId id="1292" r:id="rId10"/>
    <p:sldId id="1293" r:id="rId11"/>
    <p:sldId id="1279" r:id="rId12"/>
    <p:sldId id="1290" r:id="rId13"/>
    <p:sldId id="1280" r:id="rId14"/>
    <p:sldId id="1275" r:id="rId15"/>
    <p:sldId id="1248" r:id="rId16"/>
    <p:sldId id="1249" r:id="rId17"/>
    <p:sldId id="1303" r:id="rId18"/>
    <p:sldId id="1313" r:id="rId19"/>
    <p:sldId id="1329" r:id="rId20"/>
    <p:sldId id="1219" r:id="rId21"/>
    <p:sldId id="1218" r:id="rId22"/>
    <p:sldId id="1330" r:id="rId23"/>
    <p:sldId id="1328" r:id="rId24"/>
    <p:sldId id="1320" r:id="rId25"/>
    <p:sldId id="1332" r:id="rId26"/>
    <p:sldId id="1318" r:id="rId27"/>
    <p:sldId id="1325" r:id="rId28"/>
    <p:sldId id="1321" r:id="rId29"/>
    <p:sldId id="1245" r:id="rId30"/>
    <p:sldId id="1268" r:id="rId31"/>
    <p:sldId id="1220" r:id="rId32"/>
    <p:sldId id="1285" r:id="rId33"/>
    <p:sldId id="1308" r:id="rId34"/>
    <p:sldId id="1227" r:id="rId35"/>
    <p:sldId id="1333" r:id="rId3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326" y="-105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444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05E9BC4-FF59-204E-B869-D8EF590C0AE9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8501259-9893-394B-B0BD-D5F01F5C48D3}" type="presOf" srcId="{86D17B7E-E696-8941-8E58-7886025557FE}" destId="{C1B0984E-E3E0-C943-AF18-A37F5C5D8942}" srcOrd="0" destOrd="0" presId="urn:microsoft.com/office/officeart/2009/3/layout/CircleRelationship"/>
    <dgm:cxn modelId="{F1D76CE6-43E3-D342-B6C8-F36F265A0C47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82D3486-F702-7E40-ADBE-FB8134D39E33}" type="presOf" srcId="{20780591-29E4-CF48-87F7-3F6B004E709A}" destId="{5C929E12-B5A9-524E-8637-7BDE97CEB999}" srcOrd="0" destOrd="0" presId="urn:microsoft.com/office/officeart/2009/3/layout/CircleRelationship"/>
    <dgm:cxn modelId="{DE2D39C0-409E-1945-9A82-404243B4490C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8F4C719-433F-CB45-B82A-1D18D3F601AF}" type="presOf" srcId="{738A3422-D32A-114F-8E34-8A2257CE464B}" destId="{EAA19F38-080A-2445-9C24-BF5FCF5EAE4A}" srcOrd="0" destOrd="0" presId="urn:microsoft.com/office/officeart/2009/3/layout/CircleRelationship"/>
    <dgm:cxn modelId="{B8D068C3-0913-984A-9F8C-29915765D9E8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F06D17-E465-2B4D-A7E9-7B8C45439DCC}" type="presParOf" srcId="{12638A83-E4F5-674B-9467-240AA0C5FB0A}" destId="{CD68683C-D877-F146-989D-683FF92CCE28}" srcOrd="0" destOrd="0" presId="urn:microsoft.com/office/officeart/2009/3/layout/CircleRelationship"/>
    <dgm:cxn modelId="{3E7772AB-5651-4B47-A295-622552E359D2}" type="presParOf" srcId="{12638A83-E4F5-674B-9467-240AA0C5FB0A}" destId="{58D9F01F-9E18-A346-A934-8987F4284017}" srcOrd="1" destOrd="0" presId="urn:microsoft.com/office/officeart/2009/3/layout/CircleRelationship"/>
    <dgm:cxn modelId="{C0FB71FC-44C5-D54B-9B0B-E5020FB02A7F}" type="presParOf" srcId="{12638A83-E4F5-674B-9467-240AA0C5FB0A}" destId="{FEF05A9F-2AAC-074D-BD7A-9196CC8F387E}" srcOrd="2" destOrd="0" presId="urn:microsoft.com/office/officeart/2009/3/layout/CircleRelationship"/>
    <dgm:cxn modelId="{39EBB43E-95FB-0848-AFBF-3C05B5789DC1}" type="presParOf" srcId="{12638A83-E4F5-674B-9467-240AA0C5FB0A}" destId="{3E2BC93E-E0ED-0A4C-904E-34FEB557D6B3}" srcOrd="3" destOrd="0" presId="urn:microsoft.com/office/officeart/2009/3/layout/CircleRelationship"/>
    <dgm:cxn modelId="{17E56D27-77D5-7142-BF37-13CDA95F486C}" type="presParOf" srcId="{12638A83-E4F5-674B-9467-240AA0C5FB0A}" destId="{9AE0C5AB-F05E-C54F-946F-524451D97D6A}" srcOrd="4" destOrd="0" presId="urn:microsoft.com/office/officeart/2009/3/layout/CircleRelationship"/>
    <dgm:cxn modelId="{0212320E-9314-8740-BA19-4029CEF66B21}" type="presParOf" srcId="{12638A83-E4F5-674B-9467-240AA0C5FB0A}" destId="{9B818891-721B-E249-A46D-3F104437D69C}" srcOrd="5" destOrd="0" presId="urn:microsoft.com/office/officeart/2009/3/layout/CircleRelationship"/>
    <dgm:cxn modelId="{1E8A23DF-5D74-3F4C-9EBA-B6D7131C97D2}" type="presParOf" srcId="{12638A83-E4F5-674B-9467-240AA0C5FB0A}" destId="{3B8012C6-BDB5-5E42-AD5B-3E946D617566}" srcOrd="6" destOrd="0" presId="urn:microsoft.com/office/officeart/2009/3/layout/CircleRelationship"/>
    <dgm:cxn modelId="{3F1F3FD8-865D-074E-B8EF-DE018D069973}" type="presParOf" srcId="{12638A83-E4F5-674B-9467-240AA0C5FB0A}" destId="{BB4D3749-C5A6-1F42-BA2E-174FCD75366C}" srcOrd="7" destOrd="0" presId="urn:microsoft.com/office/officeart/2009/3/layout/CircleRelationship"/>
    <dgm:cxn modelId="{A9A2580B-7741-8C4E-9AA4-6E16CD6D8A88}" type="presParOf" srcId="{BB4D3749-C5A6-1F42-BA2E-174FCD75366C}" destId="{307D2AE0-B61B-3F49-AF65-492CC44B7E00}" srcOrd="0" destOrd="0" presId="urn:microsoft.com/office/officeart/2009/3/layout/CircleRelationship"/>
    <dgm:cxn modelId="{A4F14947-7313-A245-94E5-A3E94C7C2030}" type="presParOf" srcId="{12638A83-E4F5-674B-9467-240AA0C5FB0A}" destId="{6B05C13D-FEEA-C64C-B5AB-429A48D8019E}" srcOrd="8" destOrd="0" presId="urn:microsoft.com/office/officeart/2009/3/layout/CircleRelationship"/>
    <dgm:cxn modelId="{B2F80126-3363-BC4C-A093-1CC91B1AAD1A}" type="presParOf" srcId="{6B05C13D-FEEA-C64C-B5AB-429A48D8019E}" destId="{B46D02DE-DFD9-264A-9122-1B111364DA6D}" srcOrd="0" destOrd="0" presId="urn:microsoft.com/office/officeart/2009/3/layout/CircleRelationship"/>
    <dgm:cxn modelId="{E39B5254-9582-F446-AF2D-B503FC9294E8}" type="presParOf" srcId="{12638A83-E4F5-674B-9467-240AA0C5FB0A}" destId="{5C929E12-B5A9-524E-8637-7BDE97CEB999}" srcOrd="9" destOrd="0" presId="urn:microsoft.com/office/officeart/2009/3/layout/CircleRelationship"/>
    <dgm:cxn modelId="{DBC74E56-7B15-2049-8F6C-096DC83E9C69}" type="presParOf" srcId="{12638A83-E4F5-674B-9467-240AA0C5FB0A}" destId="{A458321B-FFC0-BD4F-9287-F448D405C256}" srcOrd="10" destOrd="0" presId="urn:microsoft.com/office/officeart/2009/3/layout/CircleRelationship"/>
    <dgm:cxn modelId="{DDA91ED4-7010-1549-884F-0B5846737024}" type="presParOf" srcId="{A458321B-FFC0-BD4F-9287-F448D405C256}" destId="{CBAE351A-2575-EB4E-BDFE-AC8C89AB19F6}" srcOrd="0" destOrd="0" presId="urn:microsoft.com/office/officeart/2009/3/layout/CircleRelationship"/>
    <dgm:cxn modelId="{41A9BCD0-0302-004C-AC6B-24BC7ED851D6}" type="presParOf" srcId="{12638A83-E4F5-674B-9467-240AA0C5FB0A}" destId="{A5B4C08C-AA14-F94A-9115-1C7612570EC3}" srcOrd="11" destOrd="0" presId="urn:microsoft.com/office/officeart/2009/3/layout/CircleRelationship"/>
    <dgm:cxn modelId="{020F40D4-06E3-D74C-8FE3-E43291BD1A7D}" type="presParOf" srcId="{A5B4C08C-AA14-F94A-9115-1C7612570EC3}" destId="{E87B16E0-7609-B741-ADEC-7ED3166C467B}" srcOrd="0" destOrd="0" presId="urn:microsoft.com/office/officeart/2009/3/layout/CircleRelationship"/>
    <dgm:cxn modelId="{EE336CCE-7E6C-5F42-ABC4-FCFD72CBC001}" type="presParOf" srcId="{12638A83-E4F5-674B-9467-240AA0C5FB0A}" destId="{04321634-7EAA-C442-9E3C-6235F031E2D1}" srcOrd="12" destOrd="0" presId="urn:microsoft.com/office/officeart/2009/3/layout/CircleRelationship"/>
    <dgm:cxn modelId="{DE3B41B0-E542-BF4B-9233-B2CEEBD3BB43}" type="presParOf" srcId="{04321634-7EAA-C442-9E3C-6235F031E2D1}" destId="{A27AE5E0-C77F-1548-B6AC-19A721F18551}" srcOrd="0" destOrd="0" presId="urn:microsoft.com/office/officeart/2009/3/layout/CircleRelationship"/>
    <dgm:cxn modelId="{2072060F-E192-844E-B827-75CCA7B34F34}" type="presParOf" srcId="{12638A83-E4F5-674B-9467-240AA0C5FB0A}" destId="{2C4EA2EF-7032-994A-8CDA-D08E93AE0AB3}" srcOrd="13" destOrd="0" presId="urn:microsoft.com/office/officeart/2009/3/layout/CircleRelationship"/>
    <dgm:cxn modelId="{4A97EA30-BDB2-B646-90B2-52E59483F760}" type="presParOf" srcId="{12638A83-E4F5-674B-9467-240AA0C5FB0A}" destId="{20931715-7EAE-D343-813D-4E75C341ED7C}" srcOrd="14" destOrd="0" presId="urn:microsoft.com/office/officeart/2009/3/layout/CircleRelationship"/>
    <dgm:cxn modelId="{28A1D030-3432-464E-908C-4A598CF3B7E6}" type="presParOf" srcId="{20931715-7EAE-D343-813D-4E75C341ED7C}" destId="{233E81BF-6756-1A46-9ADA-2C3EBEC9678C}" srcOrd="0" destOrd="0" presId="urn:microsoft.com/office/officeart/2009/3/layout/CircleRelationship"/>
    <dgm:cxn modelId="{76F68CFE-880B-704F-B48B-F8DDC2A49615}" type="presParOf" srcId="{12638A83-E4F5-674B-9467-240AA0C5FB0A}" destId="{EAA19F38-080A-2445-9C24-BF5FCF5EAE4A}" srcOrd="15" destOrd="0" presId="urn:microsoft.com/office/officeart/2009/3/layout/CircleRelationship"/>
    <dgm:cxn modelId="{671EDE66-9F34-B648-AF2B-155D7EC1C76D}" type="presParOf" srcId="{12638A83-E4F5-674B-9467-240AA0C5FB0A}" destId="{4E3A32DE-4BB9-3148-B3A6-B205618EB141}" srcOrd="16" destOrd="0" presId="urn:microsoft.com/office/officeart/2009/3/layout/CircleRelationship"/>
    <dgm:cxn modelId="{C025C71C-9A62-7D4D-BD84-06417F6C5954}" type="presParOf" srcId="{4E3A32DE-4BB9-3148-B3A6-B205618EB141}" destId="{3B2A56C1-B96B-2340-9B03-CA89F8A21E79}" srcOrd="0" destOrd="0" presId="urn:microsoft.com/office/officeart/2009/3/layout/CircleRelationship"/>
    <dgm:cxn modelId="{5270690E-DEBD-CD47-863C-3D18B8858641}" type="presParOf" srcId="{12638A83-E4F5-674B-9467-240AA0C5FB0A}" destId="{C1B0984E-E3E0-C943-AF18-A37F5C5D8942}" srcOrd="17" destOrd="0" presId="urn:microsoft.com/office/officeart/2009/3/layout/CircleRelationship"/>
    <dgm:cxn modelId="{F24A189E-26E6-9E4A-B18F-268FF13315DD}" type="presParOf" srcId="{12638A83-E4F5-674B-9467-240AA0C5FB0A}" destId="{9EAD5373-AAF2-584E-A784-9920C80F048E}" srcOrd="18" destOrd="0" presId="urn:microsoft.com/office/officeart/2009/3/layout/CircleRelationship"/>
    <dgm:cxn modelId="{8081BD8C-0A75-504C-9334-75175E2612C3}" type="presParOf" srcId="{9EAD5373-AAF2-584E-A784-9920C80F048E}" destId="{6F43751C-A657-5641-8282-9805A3E00C8B}" srcOrd="0" destOrd="0" presId="urn:microsoft.com/office/officeart/2009/3/layout/CircleRelationship"/>
    <dgm:cxn modelId="{F174B6E9-3914-8440-8C10-B7C12EC9FEEB}" type="presParOf" srcId="{12638A83-E4F5-674B-9467-240AA0C5FB0A}" destId="{D9700332-47BC-454C-8230-0816D8CE441B}" srcOrd="19" destOrd="0" presId="urn:microsoft.com/office/officeart/2009/3/layout/CircleRelationship"/>
    <dgm:cxn modelId="{0CA2C4B0-4193-644B-8291-D28C95164C6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02/12/2013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1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70788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XIV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INTERNACIONAL ÉTICA NA GESTÃO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ÉTICA, DEMOCRACIA, JUSTIÇA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MOBILIZAÇÃO SOCIAL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Secretaria Executiva da Comissão de Ética Pública da Presidência da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República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28 de </a:t>
            </a:r>
            <a:r>
              <a:rPr lang="en-US" sz="20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novembro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JURISDIÇÃO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CONSTITUCIONAL E O COMBATE À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CORRUPÇÃO</a:t>
            </a: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26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 - Orçamento 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Geral da União </a:t>
            </a:r>
            <a:r>
              <a:rPr lang="pt-BR" sz="19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Executado 2012 . Total 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= </a:t>
            </a:r>
            <a:r>
              <a:rPr lang="pt-BR" sz="19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72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764704"/>
            <a:ext cx="1784648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 eaLnBrk="1" hangingPunct="1">
              <a:lnSpc>
                <a:spcPct val="130000"/>
              </a:lnSpc>
            </a:pPr>
            <a:endParaRPr lang="en-US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PREVISÃO </a:t>
            </a: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DE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30000"/>
              </a:lnSpc>
            </a:pPr>
            <a:endParaRPr lang="en-US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79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lvl="0"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ILEGALIDADES . ILEGITIMIDADES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Desrespeito ao Federalismo e à Sociedade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Cobrança de juros sobre juros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Capitalização mensal de juros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Cobrança de juros superiores aos autorizados pelo Senado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Exigência de robustas garantias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Desequilíbrio entre as partes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Desconsideração do valor de mercado dos títulos estaduais e municipais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Desconsideração dos antecedentes de ilegalidade, fraudes (CPI)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Adoção do IGP-DI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Ausência de cláusula do equilíbrio econômico-financeiro do contrato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Condições diferentes para cada Estado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Ausência de alternativa para os entes federados (</a:t>
            </a:r>
            <a:r>
              <a:rPr lang="pt-BR" b="0" dirty="0">
                <a:solidFill>
                  <a:srgbClr val="FFFFFF"/>
                </a:solidFill>
              </a:rPr>
              <a:t>Decreto no 2.372/</a:t>
            </a:r>
            <a:r>
              <a:rPr lang="pt-BR" b="0" dirty="0" smtClean="0">
                <a:solidFill>
                  <a:srgbClr val="FFFFFF"/>
                </a:solidFill>
              </a:rPr>
              <a:t>97)</a:t>
            </a:r>
            <a:endParaRPr lang="pt-BR" b="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3500"/>
              </a:lnSpc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DANO FINANCEIRO E PATRIMONIAL</a:t>
            </a:r>
          </a:p>
        </p:txBody>
      </p:sp>
    </p:spTree>
    <p:extLst>
      <p:ext uri="{BB962C8B-B14F-4D97-AF65-F5344CB8AC3E}">
        <p14:creationId xmlns:p14="http://schemas.microsoft.com/office/powerpoint/2010/main" val="229902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3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JURISDIÇÃO CONSTITUCIONAL E O COMBATE À CORRUPÇÃO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Conjuntura Internacional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Sistema da Dívida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Panorama do endividamento público brasileiro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 e o Desrespeito à Constituição Federal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Denúncia de Fraude contra a Constituição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Evidências de falta de Ética: </a:t>
            </a:r>
          </a:p>
          <a:p>
            <a:pPr marL="1085850" lvl="1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  <a:cs typeface="ＭＳ Ｐゴシック" charset="0"/>
              </a:rPr>
              <a:t>Manejo da Dívida de </a:t>
            </a:r>
            <a:r>
              <a:rPr lang="pt-BR" b="0" dirty="0">
                <a:solidFill>
                  <a:schemeClr val="tx1"/>
                </a:solidFill>
                <a:latin typeface="Tahoma" charset="0"/>
                <a:ea typeface="MS PGothic" charset="0"/>
                <a:cs typeface="ＭＳ Ｐゴシック" charset="0"/>
              </a:rPr>
              <a:t>forma secreta</a:t>
            </a:r>
          </a:p>
          <a:p>
            <a:pPr marL="1085850" lvl="1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  <a:cs typeface="ＭＳ Ｐゴシック" charset="0"/>
              </a:rPr>
              <a:t>Anatocismo e o crescimento exponencial da dívida</a:t>
            </a:r>
            <a:endParaRPr lang="pt-BR" b="0" dirty="0">
              <a:solidFill>
                <a:schemeClr val="tx1"/>
              </a:solidFill>
              <a:latin typeface="Tahoma" charset="0"/>
              <a:ea typeface="MS PGothic" charset="0"/>
              <a:cs typeface="ＭＳ Ｐゴシック" charset="0"/>
            </a:endParaRPr>
          </a:p>
          <a:p>
            <a:pPr marL="1085850" lvl="1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 charset="0"/>
                <a:ea typeface="MS PGothic" charset="0"/>
                <a:cs typeface="ＭＳ Ｐゴシック" charset="0"/>
              </a:rPr>
              <a:t>Conflito de interesses na atuação dos agentes financeiros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 charset="0"/>
                <a:ea typeface="MS PGothic" charset="0"/>
              </a:rPr>
              <a:t>EQUADOR: Auditoria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Oficial e </a:t>
            </a:r>
            <a:r>
              <a:rPr lang="pt-BR" b="0" dirty="0">
                <a:solidFill>
                  <a:schemeClr val="tx1"/>
                </a:solidFill>
                <a:latin typeface="Tahoma" charset="0"/>
                <a:ea typeface="MS PGothic" charset="0"/>
              </a:rPr>
              <a:t>Li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Ética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Conclusões e Estratégias de Ação</a:t>
            </a:r>
          </a:p>
        </p:txBody>
      </p:sp>
    </p:spTree>
    <p:extLst>
      <p:ext uri="{BB962C8B-B14F-4D97-AF65-F5344CB8AC3E}">
        <p14:creationId xmlns:p14="http://schemas.microsoft.com/office/powerpoint/2010/main" val="105135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e o desrespeito à Constituição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00472" y="836713"/>
            <a:ext cx="9705528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CRIMES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TIPIFICADOS PELO RELATOR DA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CPI DA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DÍVIDA de 1983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 marL="342900" indent="-342900" algn="just">
              <a:spcBef>
                <a:spcPts val="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Violação à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competência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exclusiva do Congresso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Nacional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ratificar, ou rejeitar convenções e atos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internacionais</a:t>
            </a:r>
          </a:p>
          <a:p>
            <a:pPr marL="342900" indent="-342900" algn="just">
              <a:spcBef>
                <a:spcPts val="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Crime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Responsabilidade contra a guarda e legal emprego dos dinheiros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públicos</a:t>
            </a:r>
          </a:p>
          <a:p>
            <a:pPr marL="342900" lvl="0" indent="-342900" algn="just">
              <a:spcBef>
                <a:spcPts val="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Crimes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Responsabilidade contra a existência 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União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cláusulas de renúncia expressa à soberania 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 renúncia antecipada à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alegação de nulidades, dentre outras. </a:t>
            </a:r>
          </a:p>
          <a:p>
            <a:pPr marL="342900" lvl="0" indent="-342900" algn="just">
              <a:spcBef>
                <a:spcPts val="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Desrespeito aos princípios constitucionais implícitos de inalienabilidade, imprescritibilidade e impenhorabilidade do patrimônio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público </a:t>
            </a:r>
          </a:p>
          <a:p>
            <a:pPr marL="342900" lvl="0" indent="-342900" algn="just">
              <a:spcBef>
                <a:spcPts val="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Crime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responsabilidade contra a segurança interna do país ao admitir a dação de bens do patrimônio público em garantia antecipada.</a:t>
            </a:r>
          </a:p>
          <a:p>
            <a:pPr marL="342900" indent="-342900" algn="just">
              <a:spcBef>
                <a:spcPts val="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Sério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comprometimento da soberania nacional, caracterizado pela adoção 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endosso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formulários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entidade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financeira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e o desrespeito à Constituição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00472" y="836713"/>
            <a:ext cx="9705528" cy="57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DESCUMPRIMENTO DO ART. 26 DO ADCT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Determinação para a realização de uma AUDITORIA DA DÍVIDA EXTERNA por meio de uma CPI Mista do Congresso Nacional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ea typeface="MS PGothic" charset="0"/>
                <a:cs typeface="Tahoma" pitchFamily="34" charset="0"/>
              </a:rPr>
              <a:t>ADPF 59/2004 apresentada pela OAB junto ao STF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BURLA AO ART. 167 (REGRA DE OURO) DEVIDO À EMISSÃO DE DÍVIDA PARA PAGAR JUROS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Contabilização de parte dos juros como se fossem amortizações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DESCUMPRIMENTO DO ART 6º da CONSTITUIÇÃO: DIREITOS HUMANOS FUNDAMENTAIS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Subtração de recursos para o pagamento de dívidas financeiras impede o cumprimento dos direitos sociais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DESDUMPRIMENTO DE PRINCÍPIOS GERAIS DE DIREITO</a:t>
            </a:r>
          </a:p>
        </p:txBody>
      </p:sp>
    </p:spTree>
    <p:extLst>
      <p:ext uri="{BB962C8B-B14F-4D97-AF65-F5344CB8AC3E}">
        <p14:creationId xmlns:p14="http://schemas.microsoft.com/office/powerpoint/2010/main" val="14040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412776"/>
            <a:ext cx="7604250" cy="5326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260648"/>
            <a:ext cx="9633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DENÚNCIA DE FRAUDE À CONSTITUIÇÃO DE 1988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b="0" dirty="0">
                <a:solidFill>
                  <a:schemeClr val="accent1"/>
                </a:solidFill>
                <a:latin typeface="Tahoma" charset="0"/>
                <a:ea typeface="MS PGothic" charset="0"/>
              </a:rPr>
              <a:t>Alteração ilegal do art. 166 durante o processo Constituinte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70166"/>
            <a:ext cx="8915400" cy="1225062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1"/>
                </a:solidFill>
                <a:latin typeface="Tahoma" charset="0"/>
                <a:ea typeface="MS PGothic" charset="0"/>
              </a:rPr>
              <a:t>Alteração ilegal do art. 166 </a:t>
            </a:r>
            <a:r>
              <a:rPr lang="pt-BR" sz="3200" b="1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durante o </a:t>
            </a:r>
            <a:r>
              <a:rPr lang="pt-BR" sz="3200" b="1" dirty="0">
                <a:solidFill>
                  <a:schemeClr val="accent1"/>
                </a:solidFill>
                <a:latin typeface="Tahoma" charset="0"/>
                <a:ea typeface="MS PGothic" charset="0"/>
              </a:rPr>
              <a:t>processo </a:t>
            </a:r>
            <a:r>
              <a:rPr lang="pt-BR" sz="3200" b="1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Constituinte </a:t>
            </a:r>
            <a:r>
              <a:rPr lang="pt-BR" sz="3200" b="1" dirty="0">
                <a:latin typeface="Tahoma" charset="0"/>
                <a:ea typeface="MS PGothic" charset="0"/>
              </a:rPr>
              <a:t/>
            </a:r>
            <a:br>
              <a:rPr lang="pt-BR" sz="3200" b="1" dirty="0">
                <a:latin typeface="Tahoma" charset="0"/>
                <a:ea typeface="MS PGothic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36966"/>
            <a:ext cx="8915400" cy="4876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3100" dirty="0" smtClean="0">
                <a:latin typeface="Tahoma"/>
                <a:ea typeface="Tahoma" charset="0"/>
                <a:cs typeface="Tahoma"/>
              </a:rPr>
              <a:t>Dívida para pagar dívida: exceção no art. 166,  §3º, II, </a:t>
            </a:r>
            <a:r>
              <a:rPr lang="pt-BR" sz="3100" i="1" dirty="0" smtClean="0">
                <a:latin typeface="Tahoma"/>
                <a:ea typeface="Tahoma" charset="0"/>
                <a:cs typeface="Tahoma"/>
              </a:rPr>
              <a:t>“</a:t>
            </a:r>
            <a:r>
              <a:rPr lang="pt-BR" altLang="ja-JP" sz="3100" i="1" dirty="0" err="1" smtClean="0">
                <a:latin typeface="Tahoma"/>
                <a:ea typeface="Tahoma" charset="0"/>
                <a:cs typeface="Tahoma"/>
              </a:rPr>
              <a:t>b</a:t>
            </a:r>
            <a:r>
              <a:rPr lang="pt-BR" sz="3100" i="1" dirty="0" smtClean="0">
                <a:latin typeface="Tahoma"/>
                <a:ea typeface="Tahoma" charset="0"/>
                <a:cs typeface="Tahoma"/>
              </a:rPr>
              <a:t>”</a:t>
            </a:r>
            <a:endParaRPr lang="pt-BR" altLang="ja-JP" sz="3100" i="1" dirty="0" smtClean="0">
              <a:latin typeface="Tahoma"/>
              <a:ea typeface="Tahoma" charset="0"/>
              <a:cs typeface="Tahoma"/>
            </a:endParaRPr>
          </a:p>
          <a:p>
            <a:pPr algn="just">
              <a:lnSpc>
                <a:spcPct val="150000"/>
              </a:lnSpc>
            </a:pPr>
            <a:r>
              <a:rPr lang="pt-BR" sz="3100" dirty="0" smtClean="0">
                <a:latin typeface="Tahoma"/>
                <a:cs typeface="Tahoma"/>
              </a:rPr>
              <a:t>Consequências normativas:</a:t>
            </a:r>
          </a:p>
          <a:p>
            <a:pPr lvl="1" algn="just">
              <a:lnSpc>
                <a:spcPct val="150000"/>
              </a:lnSpc>
            </a:pPr>
            <a:r>
              <a:rPr lang="en-GB" sz="3100" dirty="0" smtClean="0">
                <a:latin typeface="Tahoma"/>
                <a:ea typeface="Tahoma" charset="0"/>
                <a:cs typeface="Tahoma"/>
              </a:rPr>
              <a:t>Lei </a:t>
            </a:r>
            <a:r>
              <a:rPr lang="en-GB" sz="3100" dirty="0">
                <a:latin typeface="Tahoma"/>
                <a:ea typeface="Tahoma" charset="0"/>
                <a:cs typeface="Tahoma"/>
              </a:rPr>
              <a:t>de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Diretrizes 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Orçamentárias (LDO): sua elaboração 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parte </a:t>
            </a:r>
            <a:r>
              <a:rPr lang="en-GB" sz="3100" dirty="0">
                <a:latin typeface="Tahoma"/>
                <a:ea typeface="Tahoma" charset="0"/>
                <a:cs typeface="Tahoma"/>
              </a:rPr>
              <a:t>das </a:t>
            </a:r>
            <a:r>
              <a:rPr lang="en-GB" sz="3100" dirty="0" err="1">
                <a:latin typeface="Tahoma"/>
                <a:ea typeface="Tahoma" charset="0"/>
                <a:cs typeface="Tahoma"/>
              </a:rPr>
              <a:t>Metas</a:t>
            </a:r>
            <a:r>
              <a:rPr lang="en-GB" sz="3100" dirty="0">
                <a:latin typeface="Tahoma"/>
                <a:ea typeface="Tahoma" charset="0"/>
                <a:cs typeface="Tahoma"/>
              </a:rPr>
              <a:t> de </a:t>
            </a:r>
            <a:r>
              <a:rPr lang="en-GB" sz="3100" dirty="0" err="1">
                <a:latin typeface="Tahoma"/>
                <a:ea typeface="Tahoma" charset="0"/>
                <a:cs typeface="Tahoma"/>
              </a:rPr>
              <a:t>Superávit</a:t>
            </a:r>
            <a:r>
              <a:rPr lang="en-GB" sz="3100" dirty="0">
                <a:latin typeface="Tahoma"/>
                <a:ea typeface="Tahoma" charset="0"/>
                <a:cs typeface="Tahoma"/>
              </a:rPr>
              <a:t>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Primário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,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incluindo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 a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atualização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 </a:t>
            </a:r>
            <a:r>
              <a:rPr lang="en-GB" sz="3100" dirty="0" err="1">
                <a:latin typeface="Tahoma"/>
                <a:ea typeface="Tahoma" charset="0"/>
                <a:cs typeface="Tahoma"/>
              </a:rPr>
              <a:t>automática</a:t>
            </a:r>
            <a:r>
              <a:rPr lang="en-GB" sz="3100" dirty="0">
                <a:latin typeface="Tahoma"/>
                <a:ea typeface="Tahoma" charset="0"/>
                <a:cs typeface="Tahoma"/>
              </a:rPr>
              <a:t> mensal 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e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cumulativa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para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 </a:t>
            </a:r>
            <a:r>
              <a:rPr lang="en-GB" sz="3100" dirty="0">
                <a:latin typeface="Tahoma"/>
                <a:ea typeface="Tahoma" charset="0"/>
                <a:cs typeface="Tahoma"/>
              </a:rPr>
              <a:t>a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dívida</a:t>
            </a:r>
            <a:r>
              <a:rPr lang="en-GB" sz="3100" dirty="0" smtClean="0">
                <a:latin typeface="Tahoma"/>
                <a:ea typeface="Tahoma" charset="0"/>
                <a:cs typeface="Tahoma"/>
              </a:rPr>
              <a:t> </a:t>
            </a:r>
            <a:r>
              <a:rPr lang="en-GB" sz="3100" dirty="0" err="1" smtClean="0">
                <a:latin typeface="Tahoma"/>
                <a:ea typeface="Tahoma" charset="0"/>
                <a:cs typeface="Tahoma"/>
              </a:rPr>
              <a:t>pública</a:t>
            </a:r>
            <a:endParaRPr lang="en-GB" sz="3100" dirty="0" smtClean="0">
              <a:latin typeface="Tahoma"/>
              <a:ea typeface="Tahoma" charset="0"/>
              <a:cs typeface="Tahoma"/>
            </a:endParaRPr>
          </a:p>
          <a:p>
            <a:pPr lvl="1" algn="just">
              <a:lnSpc>
                <a:spcPct val="150000"/>
              </a:lnSpc>
            </a:pPr>
            <a:r>
              <a:rPr lang="pt-BR" sz="3100" dirty="0" smtClean="0">
                <a:latin typeface="Tahoma"/>
                <a:ea typeface="Tahoma" charset="0"/>
                <a:cs typeface="Tahoma"/>
              </a:rPr>
              <a:t>Lei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de Responsabilidade Fiscal (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LC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101/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2000): limita os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gastos 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sociais, mas não prevê limites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para o custo da Política 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Monetária, transferindo ao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Tesouro Nacional 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esse custo </a:t>
            </a:r>
            <a:r>
              <a:rPr lang="pt-BR" sz="3100" dirty="0">
                <a:latin typeface="Tahoma"/>
                <a:ea typeface="Tahoma" charset="0"/>
                <a:cs typeface="Tahoma"/>
              </a:rPr>
              <a:t>quando 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negativo </a:t>
            </a:r>
            <a:r>
              <a:rPr lang="pt-BR" sz="2900" dirty="0" smtClean="0">
                <a:latin typeface="Tahoma"/>
                <a:ea typeface="Tahoma" charset="0"/>
                <a:cs typeface="Tahoma"/>
              </a:rPr>
              <a:t>(por exemplo, o prejuízo do BC em 2009 foi de </a:t>
            </a:r>
            <a:r>
              <a:rPr lang="pt-BR" sz="2900" dirty="0" err="1" smtClean="0">
                <a:latin typeface="Tahoma"/>
                <a:ea typeface="Tahoma" charset="0"/>
                <a:cs typeface="Tahoma"/>
              </a:rPr>
              <a:t>R</a:t>
            </a:r>
            <a:r>
              <a:rPr lang="pt-BR" sz="2900" dirty="0" smtClean="0">
                <a:latin typeface="Tahoma"/>
                <a:ea typeface="Tahoma" charset="0"/>
                <a:cs typeface="Tahoma"/>
              </a:rPr>
              <a:t>$ 147 bilhões; em 2010 de </a:t>
            </a:r>
            <a:r>
              <a:rPr lang="pt-BR" sz="2900" dirty="0" err="1" smtClean="0">
                <a:latin typeface="Tahoma"/>
                <a:ea typeface="Tahoma" charset="0"/>
                <a:cs typeface="Tahoma"/>
              </a:rPr>
              <a:t>R</a:t>
            </a:r>
            <a:r>
              <a:rPr lang="pt-BR" sz="2900" dirty="0" smtClean="0">
                <a:latin typeface="Tahoma"/>
                <a:ea typeface="Tahoma" charset="0"/>
                <a:cs typeface="Tahoma"/>
              </a:rPr>
              <a:t>$ 50 bilhões)</a:t>
            </a:r>
            <a:r>
              <a:rPr lang="pt-BR" sz="3100" dirty="0" smtClean="0">
                <a:latin typeface="Tahoma"/>
                <a:ea typeface="Tahoma" charset="0"/>
                <a:cs typeface="Tahoma"/>
              </a:rPr>
              <a:t>. </a:t>
            </a:r>
            <a:endParaRPr lang="pt-BR" sz="3100" dirty="0">
              <a:latin typeface="Tahoma"/>
              <a:ea typeface="Tahoma" charset="0"/>
              <a:cs typeface="Tahoma"/>
            </a:endParaRPr>
          </a:p>
          <a:p>
            <a:endParaRPr lang="pt-BR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70166"/>
            <a:ext cx="8915400" cy="1225062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Iniciativas para a revisão do art</a:t>
            </a:r>
            <a:r>
              <a:rPr lang="pt-BR" sz="3200" b="1" dirty="0">
                <a:solidFill>
                  <a:schemeClr val="accent1"/>
                </a:solidFill>
                <a:latin typeface="Tahoma" charset="0"/>
                <a:ea typeface="MS PGothic" charset="0"/>
              </a:rPr>
              <a:t>. 166 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512" y="1844824"/>
            <a:ext cx="9073008" cy="42818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sz="2400" dirty="0">
                <a:latin typeface="Tahoma"/>
                <a:cs typeface="Tahoma"/>
              </a:rPr>
              <a:t> PEC 62/95, do Senador Ademir </a:t>
            </a:r>
            <a:r>
              <a:rPr lang="pt-PT" sz="2400" dirty="0" smtClean="0">
                <a:latin typeface="Tahoma"/>
                <a:cs typeface="Tahoma"/>
              </a:rPr>
              <a:t>Andrade. ARQUIVADA</a:t>
            </a:r>
          </a:p>
          <a:p>
            <a:pPr marL="0" indent="0">
              <a:lnSpc>
                <a:spcPct val="120000"/>
              </a:lnSpc>
              <a:buNone/>
            </a:pPr>
            <a:endParaRPr lang="pt-BR" sz="2400" dirty="0"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pt-BR" sz="2400" dirty="0" smtClean="0">
                <a:latin typeface="Tahoma"/>
                <a:cs typeface="Tahoma"/>
              </a:rPr>
              <a:t>Inquérito </a:t>
            </a:r>
            <a:r>
              <a:rPr lang="pt-BR" sz="2400" dirty="0">
                <a:latin typeface="Tahoma"/>
                <a:cs typeface="Tahoma"/>
              </a:rPr>
              <a:t>Civil Público ICP 1.34.023.000285/2011- </a:t>
            </a:r>
            <a:r>
              <a:rPr lang="pt-BR" sz="2400" dirty="0" smtClean="0">
                <a:latin typeface="Tahoma"/>
                <a:cs typeface="Tahoma"/>
              </a:rPr>
              <a:t>48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dirty="0" smtClean="0">
                <a:latin typeface="Tahoma"/>
                <a:cs typeface="Tahoma"/>
              </a:rPr>
              <a:t>	Ministério Público de São Carlos acatou a denúncia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dirty="0">
                <a:latin typeface="Tahoma"/>
                <a:cs typeface="Tahoma"/>
              </a:rPr>
              <a:t>	</a:t>
            </a:r>
            <a:r>
              <a:rPr lang="pt-BR" sz="2400" dirty="0" smtClean="0">
                <a:latin typeface="Tahoma"/>
                <a:cs typeface="Tahoma"/>
              </a:rPr>
              <a:t>A Representação foi enviada ao Ministério Público Federal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dirty="0" smtClean="0">
                <a:latin typeface="Tahoma"/>
                <a:cs typeface="Tahoma"/>
              </a:rPr>
              <a:t>	MPF ARQUIVOU O PROCESSO:</a:t>
            </a:r>
          </a:p>
          <a:p>
            <a:endParaRPr lang="pt-BR" sz="2400" b="1" dirty="0">
              <a:latin typeface="Tahoma"/>
              <a:cs typeface="Tahoma"/>
            </a:endParaRPr>
          </a:p>
          <a:p>
            <a:pPr marL="0" indent="0">
              <a:buNone/>
            </a:pPr>
            <a:endParaRPr lang="pt-BR" sz="2400" dirty="0">
              <a:latin typeface="Tahoma"/>
              <a:cs typeface="Tahoma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5157192"/>
            <a:ext cx="8784976" cy="10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260649"/>
            <a:ext cx="8922196" cy="129614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94C600"/>
                </a:solidFill>
                <a:latin typeface="Tahoma"/>
                <a:ea typeface="MS PGothic" charset="0"/>
                <a:cs typeface="Tahoma"/>
              </a:rPr>
              <a:t>Manejo da Dívida Pública de forma secreta</a:t>
            </a:r>
            <a:endParaRPr lang="en-US" sz="2800" b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764704"/>
            <a:ext cx="9865096" cy="590465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t-BR" sz="2100" dirty="0">
                <a:latin typeface="Tahoma"/>
                <a:cs typeface="Tahoma"/>
              </a:rPr>
              <a:t>Endividamento durante a Ditadura Militar: </a:t>
            </a:r>
            <a:r>
              <a:rPr lang="pt-BR" sz="2100" dirty="0" smtClean="0">
                <a:latin typeface="Tahoma"/>
                <a:cs typeface="Tahoma"/>
              </a:rPr>
              <a:t>Maior parcela da dívida externa contraída por intermédio de bancos privados internacionais e outras instituições privadas sem transparência, sem documentos hábeis e sem contrapartida real, com juros flutuantes</a:t>
            </a:r>
          </a:p>
          <a:p>
            <a:pPr algn="just">
              <a:lnSpc>
                <a:spcPct val="110000"/>
              </a:lnSpc>
            </a:pPr>
            <a:r>
              <a:rPr lang="pt-BR" sz="2100" dirty="0" smtClean="0">
                <a:latin typeface="Tahoma"/>
                <a:cs typeface="Tahoma"/>
              </a:rPr>
              <a:t>Transformação de dívidas </a:t>
            </a:r>
            <a:r>
              <a:rPr lang="pt-BR" sz="2100" b="1" u="sng" dirty="0" smtClean="0">
                <a:latin typeface="Tahoma"/>
                <a:cs typeface="Tahoma"/>
              </a:rPr>
              <a:t>privadas</a:t>
            </a:r>
            <a:r>
              <a:rPr lang="pt-BR" sz="2100" dirty="0" smtClean="0">
                <a:latin typeface="Tahoma"/>
                <a:cs typeface="Tahoma"/>
              </a:rPr>
              <a:t> em dívida pública </a:t>
            </a:r>
          </a:p>
          <a:p>
            <a:pPr algn="just">
              <a:lnSpc>
                <a:spcPct val="110000"/>
              </a:lnSpc>
            </a:pPr>
            <a:r>
              <a:rPr lang="pt-BR" sz="2100" dirty="0" smtClean="0">
                <a:latin typeface="Tahoma"/>
                <a:cs typeface="Tahoma"/>
              </a:rPr>
              <a:t>Indícios de prescrição da dívida externa com bancos privados (1992)</a:t>
            </a:r>
          </a:p>
          <a:p>
            <a:pPr algn="just">
              <a:lnSpc>
                <a:spcPct val="110000"/>
              </a:lnSpc>
            </a:pPr>
            <a:r>
              <a:rPr lang="pt-BR" sz="2100" dirty="0" smtClean="0">
                <a:latin typeface="Tahoma"/>
                <a:cs typeface="Tahoma"/>
              </a:rPr>
              <a:t>Transformação da dívida externa com bancos privados em títulos (Plano Brady, 1994) em Luxemburgo, em operação privada, sem autorização da SEC e sem observância de suas regras. O país não recebeu um centavo sequer e teve que comprar garantias colaterais. 1996: utilização desses títulos na compra de empresas submetidas à privatização</a:t>
            </a:r>
          </a:p>
          <a:p>
            <a:pPr algn="just">
              <a:lnSpc>
                <a:spcPct val="110000"/>
              </a:lnSpc>
            </a:pPr>
            <a:r>
              <a:rPr lang="pt-BR" sz="2100" dirty="0" smtClean="0">
                <a:latin typeface="Tahoma"/>
                <a:cs typeface="Tahoma"/>
              </a:rPr>
              <a:t>Introdução de Cláusula de Ação Coletiva (2003) sem aprovação pelo Senado</a:t>
            </a:r>
          </a:p>
          <a:p>
            <a:pPr algn="just">
              <a:lnSpc>
                <a:spcPct val="110000"/>
              </a:lnSpc>
            </a:pPr>
            <a:r>
              <a:rPr lang="pt-BR" sz="2100" dirty="0" smtClean="0">
                <a:latin typeface="Tahoma"/>
                <a:cs typeface="Tahoma"/>
              </a:rPr>
              <a:t>Resgate antecipado de títulos da dívida externa com pagamento de ágio</a:t>
            </a:r>
          </a:p>
          <a:p>
            <a:pPr algn="just">
              <a:lnSpc>
                <a:spcPct val="110000"/>
              </a:lnSpc>
            </a:pPr>
            <a:r>
              <a:rPr lang="pt-BR" sz="2100" dirty="0">
                <a:latin typeface="Tahoma"/>
                <a:cs typeface="Tahoma"/>
              </a:rPr>
              <a:t>“</a:t>
            </a:r>
            <a:r>
              <a:rPr lang="pt-BR" sz="2100" i="1" dirty="0">
                <a:latin typeface="Tahoma"/>
                <a:cs typeface="Tahoma"/>
              </a:rPr>
              <a:t>Over-</a:t>
            </a:r>
            <a:r>
              <a:rPr lang="pt-BR" sz="2100" i="1" dirty="0" err="1">
                <a:latin typeface="Tahoma"/>
                <a:cs typeface="Tahoma"/>
              </a:rPr>
              <a:t>allot</a:t>
            </a:r>
            <a:r>
              <a:rPr lang="pt-BR" sz="2100" dirty="0">
                <a:latin typeface="Tahoma"/>
                <a:cs typeface="Tahoma"/>
              </a:rPr>
              <a:t>”: permissão para emissões </a:t>
            </a:r>
            <a:r>
              <a:rPr lang="pt-BR" sz="2100" dirty="0" smtClean="0">
                <a:latin typeface="Tahoma"/>
                <a:cs typeface="Tahoma"/>
              </a:rPr>
              <a:t>adicionais de títulos da dívida externa brasileira no </a:t>
            </a:r>
            <a:r>
              <a:rPr lang="pt-BR" sz="2100" dirty="0" err="1" smtClean="0">
                <a:latin typeface="Tahoma"/>
                <a:cs typeface="Tahoma"/>
              </a:rPr>
              <a:t>exterrior</a:t>
            </a:r>
            <a:r>
              <a:rPr lang="pt-BR" sz="2100" dirty="0" smtClean="0">
                <a:latin typeface="Tahoma"/>
                <a:cs typeface="Tahoma"/>
              </a:rPr>
              <a:t>, feitas por agentes no exterior e </a:t>
            </a:r>
            <a:r>
              <a:rPr lang="pt-BR" sz="2100" dirty="0">
                <a:latin typeface="Tahoma"/>
                <a:cs typeface="Tahoma"/>
              </a:rPr>
              <a:t>à revelia do país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200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375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14369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94C600"/>
                </a:solidFill>
                <a:latin typeface="Tahoma"/>
                <a:cs typeface="Tahoma"/>
              </a:rPr>
              <a:t>Anatocismo: Crescimento Exponencial da dívida por meio da prática de “juros sobre juros"</a:t>
            </a:r>
            <a:endParaRPr lang="pt-BR" sz="2800" b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76800"/>
          </a:xfrm>
        </p:spPr>
        <p:txBody>
          <a:bodyPr/>
          <a:lstStyle/>
          <a:p>
            <a:r>
              <a:rPr lang="pt-BR" sz="2000" dirty="0">
                <a:latin typeface="Tahoma" charset="0"/>
                <a:ea typeface="MS PGothic" charset="0"/>
              </a:rPr>
              <a:t>Contabilização de parte dos juros </a:t>
            </a:r>
            <a:r>
              <a:rPr lang="pt-BR" sz="2000" dirty="0" smtClean="0">
                <a:latin typeface="Tahoma" charset="0"/>
                <a:ea typeface="MS PGothic" charset="0"/>
              </a:rPr>
              <a:t>da Dívida como </a:t>
            </a:r>
            <a:r>
              <a:rPr lang="pt-BR" sz="2000" dirty="0">
                <a:latin typeface="Tahoma" charset="0"/>
                <a:ea typeface="MS PGothic" charset="0"/>
              </a:rPr>
              <a:t>se fosse </a:t>
            </a:r>
            <a:r>
              <a:rPr lang="pt-BR" sz="2000" dirty="0" smtClean="0">
                <a:latin typeface="Tahoma" charset="0"/>
                <a:ea typeface="MS PGothic" charset="0"/>
              </a:rPr>
              <a:t>amortização</a:t>
            </a:r>
            <a:endParaRPr lang="pt-BR" sz="2000" b="1" dirty="0">
              <a:latin typeface="Tahoma" charset="0"/>
              <a:ea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2060848"/>
            <a:ext cx="8001525" cy="45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0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50628"/>
            <a:ext cx="8915400" cy="9906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94C600"/>
                </a:solidFill>
                <a:latin typeface="Tahoma" charset="0"/>
                <a:ea typeface="MS PGothic" charset="0"/>
              </a:rPr>
              <a:t>Conflito de interesses na atuação dos agentes financeiros</a:t>
            </a:r>
            <a:br>
              <a:rPr lang="pt-BR" sz="2800" b="1" dirty="0">
                <a:solidFill>
                  <a:srgbClr val="94C600"/>
                </a:solidFill>
                <a:latin typeface="Tahoma" charset="0"/>
                <a:ea typeface="MS PGothic" charset="0"/>
              </a:rPr>
            </a:br>
            <a:endParaRPr lang="en-US" sz="2800" b="1" dirty="0">
              <a:solidFill>
                <a:srgbClr val="94C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8352"/>
            <a:ext cx="94107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Tahoma"/>
                <a:cs typeface="Tahoma"/>
              </a:rPr>
              <a:t>P</a:t>
            </a:r>
            <a:r>
              <a:rPr lang="pt-BR" sz="2400" dirty="0" smtClean="0">
                <a:latin typeface="Tahoma"/>
                <a:cs typeface="Tahoma"/>
              </a:rPr>
              <a:t>articipação do setor financeiro em reuniões trimestrais do Banco Central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ahoma"/>
                <a:cs typeface="Tahoma"/>
              </a:rPr>
              <a:t>Evidente influência no processo decisório do COPOM sobre a taxa de juros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ahoma"/>
                <a:cs typeface="Tahoma"/>
              </a:rPr>
              <a:t>Privilégio </a:t>
            </a:r>
            <a:r>
              <a:rPr lang="pt-BR" sz="2400" dirty="0">
                <a:latin typeface="Tahoma"/>
                <a:cs typeface="Tahoma"/>
              </a:rPr>
              <a:t>concedido aos </a:t>
            </a:r>
            <a:r>
              <a:rPr lang="pt-BR" sz="2400" i="1" dirty="0" err="1">
                <a:latin typeface="Tahoma"/>
                <a:cs typeface="Tahoma"/>
              </a:rPr>
              <a:t>dealers</a:t>
            </a:r>
            <a:r>
              <a:rPr lang="pt-BR" sz="2400" dirty="0">
                <a:latin typeface="Tahoma"/>
                <a:cs typeface="Tahoma"/>
              </a:rPr>
              <a:t> para a compra prioritária dos títulos da dívida pública </a:t>
            </a:r>
            <a:r>
              <a:rPr lang="pt-BR" sz="2400" dirty="0" smtClean="0">
                <a:latin typeface="Tahoma"/>
                <a:cs typeface="Tahoma"/>
              </a:rPr>
              <a:t>brasileira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Tahoma"/>
              <a:cs typeface="Tahom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dirty="0">
                <a:solidFill>
                  <a:srgbClr val="94C600"/>
                </a:solidFill>
                <a:latin typeface="Tahoma" charset="0"/>
                <a:ea typeface="MS PGothic" charset="0"/>
              </a:rPr>
              <a:t>Influência do poder financeiro nos poderes Executivo e </a:t>
            </a:r>
            <a:r>
              <a:rPr lang="pt-BR" sz="2400" dirty="0" smtClean="0">
                <a:solidFill>
                  <a:srgbClr val="94C600"/>
                </a:solidFill>
                <a:latin typeface="Tahoma" charset="0"/>
                <a:ea typeface="MS PGothic" charset="0"/>
              </a:rPr>
              <a:t>Legislativo </a:t>
            </a:r>
            <a:endParaRPr lang="pt-BR" sz="2400" dirty="0">
              <a:solidFill>
                <a:srgbClr val="94C60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4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420888"/>
            <a:ext cx="8688387" cy="41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CONJUNTURA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INTERNACIONAL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 dirty="0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24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32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7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Pública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com participação cidadã, a fim de enfrentar 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“Sistema da Dívida”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garantir que os recursos existentes em nosso potencialmente rico país se destinem às necessidades sociais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o privilégio da dívida inserido irregularmente na CF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política monetária e fiscal para garantir distribuição da renda e justiça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Atender aos Direitos Humanos e Sociais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Garantir TRANSPARÊNCIA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acesso à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VERDADE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ÉTICA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Karl </a:t>
            </a:r>
            <a:r>
              <a:rPr lang="pt-BR" sz="3600" b="0" i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arx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344488" y="142875"/>
            <a:ext cx="9361487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INTERNACIONAL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Desregulamentação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Utilização de alta tecnologias de informação e comunicação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Amplo acesso a paraísos fiscais e mercados “das sombras”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Sigilo de operações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Privilégios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Financiamento de campanhas políticas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Controle na emissão de moedas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DOMÍNIO GLOBAL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 </a:t>
            </a: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0"/>
            <a:ext cx="1866963" cy="1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96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Rede de Controle de Poder Corporativo Global</a:t>
            </a:r>
            <a:b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43.000 </a:t>
            </a:r>
            <a:r>
              <a:rPr lang="pt-BR" sz="22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EMNs</a:t>
            </a: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: acima de 1.000.000 de ligações de propriedade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“core” altamente conectado entre si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nas mãos das empresas do centro 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  <a:endParaRPr lang="pt-BR" sz="22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lvl="1"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Citigroup</a:t>
            </a: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: $2.5 trillion ($2,500,000,000,000)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3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6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Domínio do Poder Financeiro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FED - Federal Reserve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BCE – Banco Central Europeu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FMI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Banco Mundial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Agências qualificadoras de risco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Grandes bancos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p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rivados</a:t>
            </a:r>
          </a:p>
          <a:p>
            <a:pPr algn="ctr">
              <a:spcBef>
                <a:spcPts val="1800"/>
              </a:spcBef>
            </a:pPr>
            <a:endParaRPr lang="pt-BR" sz="800" b="0" dirty="0" smtClean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Uma das principais engrenagens que alimenta esse esquema e aumenta cada vez mais o poder do setor financeiro é a dívida “pública” gerada sem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contrapartida</a:t>
            </a:r>
            <a:endParaRPr lang="pt-BR" b="0" dirty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6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58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EUROPA e ESTADOS UNIDOS: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do Setor Financeiro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transformada em </a:t>
            </a: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Evidência: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i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nstrumento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de endividamento público utilizado como um sistema de desvio de recursos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públicos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“SISTEMA DA DÍVIDA”</a:t>
            </a:r>
          </a:p>
        </p:txBody>
      </p:sp>
    </p:spTree>
    <p:extLst>
      <p:ext uri="{BB962C8B-B14F-4D97-AF65-F5344CB8AC3E}">
        <p14:creationId xmlns:p14="http://schemas.microsoft.com/office/powerpoint/2010/main" val="339890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22325</TotalTime>
  <Words>2008</Words>
  <Application>Microsoft Office PowerPoint</Application>
  <PresentationFormat>Papel A4 (210 x 297 mm)</PresentationFormat>
  <Paragraphs>409</Paragraphs>
  <Slides>35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Rede de Controle de Poder Corporativo Global 43.000 EMNs : acima de 1.000.000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Alteração ilegal do art. 166 durante o processo Constituinte  </vt:lpstr>
      <vt:lpstr>Iniciativas para a revisão do art. 166 </vt:lpstr>
      <vt:lpstr>Manejo da Dívida Pública de forma secreta</vt:lpstr>
      <vt:lpstr>Anatocismo: Crescimento Exponencial da dívida por meio da prática de “juros sobre juros"</vt:lpstr>
      <vt:lpstr>Conflito de interesses na atuação dos agentes financeiros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 Vieira De Avila</cp:lastModifiedBy>
  <cp:revision>1655</cp:revision>
  <cp:lastPrinted>2008-11-20T19:12:03Z</cp:lastPrinted>
  <dcterms:created xsi:type="dcterms:W3CDTF">2001-11-19T18:24:28Z</dcterms:created>
  <dcterms:modified xsi:type="dcterms:W3CDTF">2013-12-02T19:57:18Z</dcterms:modified>
</cp:coreProperties>
</file>