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693" r:id="rId2"/>
    <p:sldId id="1294" r:id="rId3"/>
    <p:sldId id="1295" r:id="rId4"/>
    <p:sldId id="1296" r:id="rId5"/>
    <p:sldId id="1297" r:id="rId6"/>
    <p:sldId id="1302" r:id="rId7"/>
    <p:sldId id="1269" r:id="rId8"/>
    <p:sldId id="1292" r:id="rId9"/>
    <p:sldId id="1293" r:id="rId10"/>
    <p:sldId id="1298" r:id="rId11"/>
    <p:sldId id="1299" r:id="rId12"/>
    <p:sldId id="1300" r:id="rId13"/>
    <p:sldId id="1301" r:id="rId14"/>
    <p:sldId id="1307" r:id="rId15"/>
    <p:sldId id="1290" r:id="rId16"/>
    <p:sldId id="1280" r:id="rId17"/>
    <p:sldId id="1283" r:id="rId18"/>
    <p:sldId id="1284" r:id="rId19"/>
    <p:sldId id="1279" r:id="rId20"/>
    <p:sldId id="1281" r:id="rId21"/>
    <p:sldId id="1273" r:id="rId22"/>
    <p:sldId id="1275" r:id="rId23"/>
    <p:sldId id="1248" r:id="rId24"/>
    <p:sldId id="1249" r:id="rId25"/>
    <p:sldId id="1245" r:id="rId26"/>
    <p:sldId id="1268" r:id="rId27"/>
    <p:sldId id="1306" r:id="rId28"/>
    <p:sldId id="1242" r:id="rId29"/>
    <p:sldId id="1303" r:id="rId30"/>
    <p:sldId id="1218" r:id="rId31"/>
    <p:sldId id="1219" r:id="rId32"/>
    <p:sldId id="1220" r:id="rId33"/>
    <p:sldId id="1285" r:id="rId34"/>
    <p:sldId id="1308" r:id="rId35"/>
    <p:sldId id="1227" r:id="rId36"/>
    <p:sldId id="1286" r:id="rId37"/>
    <p:sldId id="1287" r:id="rId38"/>
    <p:sldId id="1288" r:id="rId39"/>
    <p:sldId id="1278" r:id="rId40"/>
    <p:sldId id="1289" r:id="rId4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21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605E9BC4-FF59-204E-B869-D8EF590C0AE9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8501259-9893-394B-B0BD-D5F01F5C48D3}" type="presOf" srcId="{86D17B7E-E696-8941-8E58-7886025557FE}" destId="{C1B0984E-E3E0-C943-AF18-A37F5C5D8942}" srcOrd="0" destOrd="0" presId="urn:microsoft.com/office/officeart/2009/3/layout/CircleRelationship"/>
    <dgm:cxn modelId="{F1D76CE6-43E3-D342-B6C8-F36F265A0C47}" type="presOf" srcId="{6F5795CA-FCF7-3D49-92E8-4F066CD012F3}" destId="{2C4EA2EF-7032-994A-8CDA-D08E93AE0AB3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782D3486-F702-7E40-ADBE-FB8134D39E33}" type="presOf" srcId="{20780591-29E4-CF48-87F7-3F6B004E709A}" destId="{5C929E12-B5A9-524E-8637-7BDE97CEB999}" srcOrd="0" destOrd="0" presId="urn:microsoft.com/office/officeart/2009/3/layout/CircleRelationship"/>
    <dgm:cxn modelId="{DE2D39C0-409E-1945-9A82-404243B4490C}" type="presOf" srcId="{91032682-16C8-8746-92ED-AF58BF7EB348}" destId="{12638A83-E4F5-674B-9467-240AA0C5FB0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B8F4C719-433F-CB45-B82A-1D18D3F601AF}" type="presOf" srcId="{738A3422-D32A-114F-8E34-8A2257CE464B}" destId="{EAA19F38-080A-2445-9C24-BF5FCF5EAE4A}" srcOrd="0" destOrd="0" presId="urn:microsoft.com/office/officeart/2009/3/layout/CircleRelationship"/>
    <dgm:cxn modelId="{B8D068C3-0913-984A-9F8C-29915765D9E8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CEF06D17-E465-2B4D-A7E9-7B8C45439DCC}" type="presParOf" srcId="{12638A83-E4F5-674B-9467-240AA0C5FB0A}" destId="{CD68683C-D877-F146-989D-683FF92CCE28}" srcOrd="0" destOrd="0" presId="urn:microsoft.com/office/officeart/2009/3/layout/CircleRelationship"/>
    <dgm:cxn modelId="{3E7772AB-5651-4B47-A295-622552E359D2}" type="presParOf" srcId="{12638A83-E4F5-674B-9467-240AA0C5FB0A}" destId="{58D9F01F-9E18-A346-A934-8987F4284017}" srcOrd="1" destOrd="0" presId="urn:microsoft.com/office/officeart/2009/3/layout/CircleRelationship"/>
    <dgm:cxn modelId="{C0FB71FC-44C5-D54B-9B0B-E5020FB02A7F}" type="presParOf" srcId="{12638A83-E4F5-674B-9467-240AA0C5FB0A}" destId="{FEF05A9F-2AAC-074D-BD7A-9196CC8F387E}" srcOrd="2" destOrd="0" presId="urn:microsoft.com/office/officeart/2009/3/layout/CircleRelationship"/>
    <dgm:cxn modelId="{39EBB43E-95FB-0848-AFBF-3C05B5789DC1}" type="presParOf" srcId="{12638A83-E4F5-674B-9467-240AA0C5FB0A}" destId="{3E2BC93E-E0ED-0A4C-904E-34FEB557D6B3}" srcOrd="3" destOrd="0" presId="urn:microsoft.com/office/officeart/2009/3/layout/CircleRelationship"/>
    <dgm:cxn modelId="{17E56D27-77D5-7142-BF37-13CDA95F486C}" type="presParOf" srcId="{12638A83-E4F5-674B-9467-240AA0C5FB0A}" destId="{9AE0C5AB-F05E-C54F-946F-524451D97D6A}" srcOrd="4" destOrd="0" presId="urn:microsoft.com/office/officeart/2009/3/layout/CircleRelationship"/>
    <dgm:cxn modelId="{0212320E-9314-8740-BA19-4029CEF66B21}" type="presParOf" srcId="{12638A83-E4F5-674B-9467-240AA0C5FB0A}" destId="{9B818891-721B-E249-A46D-3F104437D69C}" srcOrd="5" destOrd="0" presId="urn:microsoft.com/office/officeart/2009/3/layout/CircleRelationship"/>
    <dgm:cxn modelId="{1E8A23DF-5D74-3F4C-9EBA-B6D7131C97D2}" type="presParOf" srcId="{12638A83-E4F5-674B-9467-240AA0C5FB0A}" destId="{3B8012C6-BDB5-5E42-AD5B-3E946D617566}" srcOrd="6" destOrd="0" presId="urn:microsoft.com/office/officeart/2009/3/layout/CircleRelationship"/>
    <dgm:cxn modelId="{3F1F3FD8-865D-074E-B8EF-DE018D069973}" type="presParOf" srcId="{12638A83-E4F5-674B-9467-240AA0C5FB0A}" destId="{BB4D3749-C5A6-1F42-BA2E-174FCD75366C}" srcOrd="7" destOrd="0" presId="urn:microsoft.com/office/officeart/2009/3/layout/CircleRelationship"/>
    <dgm:cxn modelId="{A9A2580B-7741-8C4E-9AA4-6E16CD6D8A88}" type="presParOf" srcId="{BB4D3749-C5A6-1F42-BA2E-174FCD75366C}" destId="{307D2AE0-B61B-3F49-AF65-492CC44B7E00}" srcOrd="0" destOrd="0" presId="urn:microsoft.com/office/officeart/2009/3/layout/CircleRelationship"/>
    <dgm:cxn modelId="{A4F14947-7313-A245-94E5-A3E94C7C2030}" type="presParOf" srcId="{12638A83-E4F5-674B-9467-240AA0C5FB0A}" destId="{6B05C13D-FEEA-C64C-B5AB-429A48D8019E}" srcOrd="8" destOrd="0" presId="urn:microsoft.com/office/officeart/2009/3/layout/CircleRelationship"/>
    <dgm:cxn modelId="{B2F80126-3363-BC4C-A093-1CC91B1AAD1A}" type="presParOf" srcId="{6B05C13D-FEEA-C64C-B5AB-429A48D8019E}" destId="{B46D02DE-DFD9-264A-9122-1B111364DA6D}" srcOrd="0" destOrd="0" presId="urn:microsoft.com/office/officeart/2009/3/layout/CircleRelationship"/>
    <dgm:cxn modelId="{E39B5254-9582-F446-AF2D-B503FC9294E8}" type="presParOf" srcId="{12638A83-E4F5-674B-9467-240AA0C5FB0A}" destId="{5C929E12-B5A9-524E-8637-7BDE97CEB999}" srcOrd="9" destOrd="0" presId="urn:microsoft.com/office/officeart/2009/3/layout/CircleRelationship"/>
    <dgm:cxn modelId="{DBC74E56-7B15-2049-8F6C-096DC83E9C69}" type="presParOf" srcId="{12638A83-E4F5-674B-9467-240AA0C5FB0A}" destId="{A458321B-FFC0-BD4F-9287-F448D405C256}" srcOrd="10" destOrd="0" presId="urn:microsoft.com/office/officeart/2009/3/layout/CircleRelationship"/>
    <dgm:cxn modelId="{DDA91ED4-7010-1549-884F-0B5846737024}" type="presParOf" srcId="{A458321B-FFC0-BD4F-9287-F448D405C256}" destId="{CBAE351A-2575-EB4E-BDFE-AC8C89AB19F6}" srcOrd="0" destOrd="0" presId="urn:microsoft.com/office/officeart/2009/3/layout/CircleRelationship"/>
    <dgm:cxn modelId="{41A9BCD0-0302-004C-AC6B-24BC7ED851D6}" type="presParOf" srcId="{12638A83-E4F5-674B-9467-240AA0C5FB0A}" destId="{A5B4C08C-AA14-F94A-9115-1C7612570EC3}" srcOrd="11" destOrd="0" presId="urn:microsoft.com/office/officeart/2009/3/layout/CircleRelationship"/>
    <dgm:cxn modelId="{020F40D4-06E3-D74C-8FE3-E43291BD1A7D}" type="presParOf" srcId="{A5B4C08C-AA14-F94A-9115-1C7612570EC3}" destId="{E87B16E0-7609-B741-ADEC-7ED3166C467B}" srcOrd="0" destOrd="0" presId="urn:microsoft.com/office/officeart/2009/3/layout/CircleRelationship"/>
    <dgm:cxn modelId="{EE336CCE-7E6C-5F42-ABC4-FCFD72CBC001}" type="presParOf" srcId="{12638A83-E4F5-674B-9467-240AA0C5FB0A}" destId="{04321634-7EAA-C442-9E3C-6235F031E2D1}" srcOrd="12" destOrd="0" presId="urn:microsoft.com/office/officeart/2009/3/layout/CircleRelationship"/>
    <dgm:cxn modelId="{DE3B41B0-E542-BF4B-9233-B2CEEBD3BB43}" type="presParOf" srcId="{04321634-7EAA-C442-9E3C-6235F031E2D1}" destId="{A27AE5E0-C77F-1548-B6AC-19A721F18551}" srcOrd="0" destOrd="0" presId="urn:microsoft.com/office/officeart/2009/3/layout/CircleRelationship"/>
    <dgm:cxn modelId="{2072060F-E192-844E-B827-75CCA7B34F34}" type="presParOf" srcId="{12638A83-E4F5-674B-9467-240AA0C5FB0A}" destId="{2C4EA2EF-7032-994A-8CDA-D08E93AE0AB3}" srcOrd="13" destOrd="0" presId="urn:microsoft.com/office/officeart/2009/3/layout/CircleRelationship"/>
    <dgm:cxn modelId="{4A97EA30-BDB2-B646-90B2-52E59483F760}" type="presParOf" srcId="{12638A83-E4F5-674B-9467-240AA0C5FB0A}" destId="{20931715-7EAE-D343-813D-4E75C341ED7C}" srcOrd="14" destOrd="0" presId="urn:microsoft.com/office/officeart/2009/3/layout/CircleRelationship"/>
    <dgm:cxn modelId="{28A1D030-3432-464E-908C-4A598CF3B7E6}" type="presParOf" srcId="{20931715-7EAE-D343-813D-4E75C341ED7C}" destId="{233E81BF-6756-1A46-9ADA-2C3EBEC9678C}" srcOrd="0" destOrd="0" presId="urn:microsoft.com/office/officeart/2009/3/layout/CircleRelationship"/>
    <dgm:cxn modelId="{76F68CFE-880B-704F-B48B-F8DDC2A49615}" type="presParOf" srcId="{12638A83-E4F5-674B-9467-240AA0C5FB0A}" destId="{EAA19F38-080A-2445-9C24-BF5FCF5EAE4A}" srcOrd="15" destOrd="0" presId="urn:microsoft.com/office/officeart/2009/3/layout/CircleRelationship"/>
    <dgm:cxn modelId="{671EDE66-9F34-B648-AF2B-155D7EC1C76D}" type="presParOf" srcId="{12638A83-E4F5-674B-9467-240AA0C5FB0A}" destId="{4E3A32DE-4BB9-3148-B3A6-B205618EB141}" srcOrd="16" destOrd="0" presId="urn:microsoft.com/office/officeart/2009/3/layout/CircleRelationship"/>
    <dgm:cxn modelId="{C025C71C-9A62-7D4D-BD84-06417F6C5954}" type="presParOf" srcId="{4E3A32DE-4BB9-3148-B3A6-B205618EB141}" destId="{3B2A56C1-B96B-2340-9B03-CA89F8A21E79}" srcOrd="0" destOrd="0" presId="urn:microsoft.com/office/officeart/2009/3/layout/CircleRelationship"/>
    <dgm:cxn modelId="{5270690E-DEBD-CD47-863C-3D18B8858641}" type="presParOf" srcId="{12638A83-E4F5-674B-9467-240AA0C5FB0A}" destId="{C1B0984E-E3E0-C943-AF18-A37F5C5D8942}" srcOrd="17" destOrd="0" presId="urn:microsoft.com/office/officeart/2009/3/layout/CircleRelationship"/>
    <dgm:cxn modelId="{F24A189E-26E6-9E4A-B18F-268FF13315DD}" type="presParOf" srcId="{12638A83-E4F5-674B-9467-240AA0C5FB0A}" destId="{9EAD5373-AAF2-584E-A784-9920C80F048E}" srcOrd="18" destOrd="0" presId="urn:microsoft.com/office/officeart/2009/3/layout/CircleRelationship"/>
    <dgm:cxn modelId="{8081BD8C-0A75-504C-9334-75175E2612C3}" type="presParOf" srcId="{9EAD5373-AAF2-584E-A784-9920C80F048E}" destId="{6F43751C-A657-5641-8282-9805A3E00C8B}" srcOrd="0" destOrd="0" presId="urn:microsoft.com/office/officeart/2009/3/layout/CircleRelationship"/>
    <dgm:cxn modelId="{F174B6E9-3914-8440-8C10-B7C12EC9FEEB}" type="presParOf" srcId="{12638A83-E4F5-674B-9467-240AA0C5FB0A}" destId="{D9700332-47BC-454C-8230-0816D8CE441B}" srcOrd="19" destOrd="0" presId="urn:microsoft.com/office/officeart/2009/3/layout/CircleRelationship"/>
    <dgm:cxn modelId="{0CA2C4B0-4193-644B-8291-D28C95164C69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/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/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/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/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/>
              <a:t>The Economist (23/04/2009):   </a:t>
            </a:r>
            <a:r>
              <a:rPr lang="pt-BR" i="1"/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i="1"/>
          </a:p>
          <a:p>
            <a:pPr algn="ctr" eaLnBrk="0" hangingPunct="0">
              <a:spcBef>
                <a:spcPct val="50000"/>
              </a:spcBef>
            </a:pPr>
            <a:r>
              <a:rPr lang="pt-BR" i="1"/>
              <a:t>ESTA É A PROVA DA VIABILIDADE POLÍTICA DA AUDITORIA DA DÍVIDA </a:t>
            </a:r>
            <a:endParaRPr lang="pt-BR"/>
          </a:p>
          <a:p>
            <a:pPr algn="ctr" eaLnBrk="0" hangingPunct="0">
              <a:spcBef>
                <a:spcPct val="50000"/>
              </a:spcBef>
            </a:pPr>
            <a:endParaRPr lang="pt-BR" i="1"/>
          </a:p>
          <a:p>
            <a:pPr algn="ctr" eaLnBrk="0" hangingPunct="0">
              <a:spcBef>
                <a:spcPct val="50000"/>
              </a:spcBef>
            </a:pPr>
            <a:r>
              <a:rPr lang="pt-BR" i="1"/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i="1"/>
          </a:p>
          <a:p>
            <a:pPr algn="ctr" eaLnBrk="0" hangingPunct="0">
              <a:spcBef>
                <a:spcPct val="50000"/>
              </a:spcBef>
            </a:pPr>
            <a:r>
              <a:rPr lang="pt-BR"/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500" y="3332163"/>
          <a:ext cx="5715000" cy="1571625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05000"/>
              </a:tblGrid>
              <a:tr h="371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Item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Dez/2002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Abr/2009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Dívida Interna Líquida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42%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51,3%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Dívida Externa Líquida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15,5%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-13,8%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Dívida Líquida do Setor Público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57,5%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37,5%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31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33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051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02/12/2013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1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sindipetro.org.br/w3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71558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Fattorelli</a:t>
            </a: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10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Seminário Internacional “O Sistema da Dívida na Conjuntura Nacional e Internacional”</a:t>
            </a: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12 de </a:t>
            </a:r>
            <a:r>
              <a:rPr lang="en-US" sz="28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novembro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2013</a:t>
            </a:r>
            <a:endParaRPr lang="en-US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0" y="2565400"/>
            <a:ext cx="10137576" cy="12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3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 na Conjuntura Nacional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943901" cy="71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são orientadas as políticas públicas no BRASIL</a:t>
            </a:r>
            <a:endParaRPr lang="pt-BR" sz="2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Tx/>
              <a:buChar char="•"/>
            </a:pPr>
            <a:r>
              <a:rPr lang="pt-BR" sz="2300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MODELO ECONÔMICO: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Prioridade absoluta para: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inflacionário equivocado, baseado em política de juros elevados e enxugamento da base monetária. Pouca ou nenhuma atenção à revisão dos preços administrados ou ao combate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à inflação de alimentos via Reforma Agrária, Economia Solidária e fim dos monopólios do varejo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de Superávit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Primário, contingenciamentos, congelamentos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salariais, etc., para priorizar o pagamento dos juros da dívida pública;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 e Privatizações (empresas estatais e estrutura de Estado – portos, aeroportos, estradas, petróleo);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Exportação de produtos primários, com impressionantes riscos ambientais;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Falta de controle de capitais, câmbio flutuante e abertura comercial irrestrita, provocando desindustrialização;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Benesses tributárias para rentistas, grandes bancos e empresas transnacionais </a:t>
            </a:r>
            <a:r>
              <a:rPr lang="pt-BR" sz="23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versus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pesados tributos indiretos que penalizam pobres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público sem limites e sem contrapartida efetiva.</a:t>
            </a:r>
            <a:endParaRPr lang="pt-BR" sz="2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1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40962" name="Text Box 9"/>
          <p:cNvSpPr txBox="1">
            <a:spLocks noChangeArrowheads="1"/>
          </p:cNvSpPr>
          <p:nvPr/>
        </p:nvSpPr>
        <p:spPr bwMode="auto">
          <a:xfrm>
            <a:off x="238125" y="285750"/>
            <a:ext cx="9440863" cy="65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</a:t>
            </a:r>
            <a:endParaRPr lang="pt-BR" sz="2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Tx/>
              <a:buChar char="•"/>
            </a:pPr>
            <a:r>
              <a:rPr lang="pt-BR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Como atua nas Finanças Públicas:</a:t>
            </a:r>
          </a:p>
          <a:p>
            <a:pPr eaLnBrk="1" hangingPunct="1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PRIVILÉGIOS NA DESTINAÇÃO DE RECURSOS PARA DÍVIDA</a:t>
            </a:r>
          </a:p>
          <a:p>
            <a:pPr eaLnBrk="1" hangingPunct="1">
              <a:lnSpc>
                <a:spcPct val="7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Fontes Tributárias</a:t>
            </a:r>
          </a:p>
          <a:p>
            <a:pPr eaLnBrk="1" hangingPunct="1">
              <a:lnSpc>
                <a:spcPct val="7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Política de </a:t>
            </a:r>
            <a:r>
              <a:rPr lang="pt-BR" sz="2000" dirty="0" err="1" smtClean="0">
                <a:solidFill>
                  <a:schemeClr val="tx1"/>
                </a:solidFill>
                <a:latin typeface="Tahoma" charset="0"/>
                <a:cs typeface="Tahoma" charset="0"/>
              </a:rPr>
              <a:t>superavit</a:t>
            </a:r>
            <a:r>
              <a:rPr lang="pt-BR" sz="20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Fiscal</a:t>
            </a:r>
          </a:p>
          <a:p>
            <a:pPr eaLnBrk="1" hangingPunct="1">
              <a:lnSpc>
                <a:spcPct val="7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OUTRAS FONTES não-tributárias:</a:t>
            </a:r>
          </a:p>
          <a:p>
            <a:pPr lvl="1" algn="just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- Lucros das estatais distribuídos ao governo (Lei 9.530/1997, Art. 1º)</a:t>
            </a:r>
          </a:p>
          <a:p>
            <a:pPr lvl="1" algn="just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Lucro do Banco Central (Medida Provisória nº 2.179-36/2001, Art. 2º, §1º e Lei 11.803/2008, Art. 3º)</a:t>
            </a:r>
          </a:p>
          <a:p>
            <a:pPr lvl="1" algn="just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Pagamento da dívida dos estados e municípios com a União (Lei 9.496/1997)</a:t>
            </a:r>
          </a:p>
          <a:p>
            <a:pPr lvl="1" algn="just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Emissão de novos títulos (Lei 10.179/2001)</a:t>
            </a:r>
          </a:p>
          <a:p>
            <a:pPr lvl="1" algn="just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Privatizações (Lei 8.031/1990 e 9.491/1997, Art. 1º)</a:t>
            </a:r>
          </a:p>
          <a:p>
            <a:pPr lvl="1" algn="just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Remuneração da Conta Única do Tesouro pelo Banco Central</a:t>
            </a:r>
          </a:p>
          <a:p>
            <a:pPr eaLnBrk="1" hangingPunct="1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Desvinculação de recursos específicos de outras áreas  (MP 435 e 450)</a:t>
            </a:r>
            <a:endParaRPr lang="pt-BR" sz="20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625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63490" name="Text Box 9"/>
          <p:cNvSpPr txBox="1">
            <a:spLocks noChangeArrowheads="1"/>
          </p:cNvSpPr>
          <p:nvPr/>
        </p:nvSpPr>
        <p:spPr bwMode="auto">
          <a:xfrm>
            <a:off x="330200" y="214313"/>
            <a:ext cx="9440863" cy="65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</a:t>
            </a: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Tx/>
              <a:buChar char="•"/>
            </a:pPr>
            <a:r>
              <a:rPr lang="pt-BR" dirty="0">
                <a:solidFill>
                  <a:srgbClr val="FF6600"/>
                </a:solidFill>
                <a:latin typeface="Tahoma" charset="0"/>
                <a:cs typeface="Tahoma" charset="0"/>
              </a:rPr>
              <a:t>Como atua </a:t>
            </a:r>
            <a:r>
              <a:rPr lang="pt-BR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no </a:t>
            </a:r>
            <a:r>
              <a:rPr lang="pt-BR" dirty="0">
                <a:solidFill>
                  <a:srgbClr val="FF6600"/>
                </a:solidFill>
                <a:latin typeface="Tahoma" charset="0"/>
                <a:cs typeface="Tahoma" charset="0"/>
              </a:rPr>
              <a:t>S</a:t>
            </a:r>
            <a:r>
              <a:rPr lang="pt-BR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istema Legal: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Super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estrutura que privilegia os gastos com a dívida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Constituição</a:t>
            </a:r>
            <a:r>
              <a:rPr lang="en-GB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 Federal 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 para pagar dívida: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Exceção no Art. 166,  § 3º, II, “</a:t>
            </a:r>
            <a:r>
              <a:rPr lang="pt-BR" altLang="ja-JP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b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”</a:t>
            </a:r>
            <a:endParaRPr lang="pt-BR" altLang="ja-JP" sz="2000" b="0" i="1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Ver “Anatomia de uma Fraude à Constituição”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LDO – Lei de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Diretrizes Orçamentárias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Elaboração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parte das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Metas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Superávit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Primário</a:t>
            </a:r>
            <a:endParaRPr lang="en-GB" sz="2000" b="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Garantia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atualização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automática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mensal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para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a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dívida</a:t>
            </a:r>
            <a:endParaRPr lang="en-GB" sz="2000" b="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Lei de Responsabilidade Fiscal – LC 101/2000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Limites para gastos públicos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Ausência de limites para o custo da Política Monetária. Transfere 			ao Tesouro Nacional esse custo quando negativo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GB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OUTRAS FONTES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não</a:t>
            </a:r>
            <a:r>
              <a:rPr lang="en-GB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tributárias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Lucros das estatais distribuídos ao governo, Privatizações,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Dívidas pagas pelos Estados e Municípios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Desvinculação de recursos específicos de outras áreas  (MP 435 e 450)</a:t>
            </a:r>
            <a:endParaRPr lang="pt-BR" sz="2000" i="1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115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</a:t>
            </a: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Tx/>
              <a:buChar char="•"/>
            </a:pPr>
            <a:r>
              <a:rPr lang="pt-BR" dirty="0">
                <a:solidFill>
                  <a:srgbClr val="FF6600"/>
                </a:solidFill>
                <a:latin typeface="Tahoma" charset="0"/>
                <a:cs typeface="Tahoma" charset="0"/>
              </a:rPr>
              <a:t>Como atua no Sistema </a:t>
            </a:r>
            <a:r>
              <a:rPr lang="pt-BR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Político:</a:t>
            </a:r>
            <a:endParaRPr lang="pt-BR" dirty="0">
              <a:solidFill>
                <a:srgbClr val="FF6600"/>
              </a:solidFill>
              <a:latin typeface="Tahoma" charset="0"/>
              <a:cs typeface="Tahoma" charset="0"/>
            </a:endParaRPr>
          </a:p>
          <a:p>
            <a:pPr lvl="1" algn="just" eaLnBrk="1" hangingPunct="1">
              <a:spcAft>
                <a:spcPts val="600"/>
              </a:spcAft>
              <a:buFont typeface="Arial" charset="0"/>
              <a:buChar char="•"/>
            </a:pP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Ditaduras (América Latina e África)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na década de 70</a:t>
            </a:r>
          </a:p>
          <a:p>
            <a:pPr lvl="1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Submissão de países ao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econômico ditado por organismos financeiros internacionais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pelo setor financeiro e grandes corporações</a:t>
            </a:r>
          </a:p>
          <a:p>
            <a:pPr lvl="1" algn="just" eaLnBrk="1" hangingPunct="1">
              <a:spcAft>
                <a:spcPts val="600"/>
              </a:spcAft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Soberania dá lugar à dependência financeira</a:t>
            </a:r>
          </a:p>
          <a:p>
            <a:pPr lvl="1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Federalismo dá lugar à submissão</a:t>
            </a:r>
          </a:p>
          <a:p>
            <a:pPr lvl="1" algn="just" eaLnBrk="1" hangingPunct="1">
              <a:spcAft>
                <a:spcPts val="600"/>
              </a:spcAft>
              <a:buFont typeface="Arial" charset="0"/>
              <a:buChar char="•"/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Tecnocracia na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Europa</a:t>
            </a:r>
          </a:p>
          <a:p>
            <a:pPr lvl="1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RISCO À DEMOCRACIA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4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188640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3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272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1196752"/>
            <a:ext cx="1784350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PREVISÃO DE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 smtClean="0">
                <a:latin typeface="Tahoma" charset="0"/>
                <a:cs typeface="Tahoma" charset="0"/>
              </a:rPr>
              <a:t>DÍVIDA </a:t>
            </a:r>
            <a:r>
              <a:rPr lang="en-US" dirty="0" err="1" smtClean="0">
                <a:latin typeface="Tahoma" charset="0"/>
                <a:cs typeface="Tahoma" charset="0"/>
              </a:rPr>
              <a:t>em</a:t>
            </a:r>
            <a:r>
              <a:rPr lang="en-US" dirty="0" smtClean="0">
                <a:latin typeface="Tahoma" charset="0"/>
                <a:cs typeface="Tahoma" charset="0"/>
              </a:rPr>
              <a:t> 2014:</a:t>
            </a:r>
          </a:p>
          <a:p>
            <a:pPr algn="ctr" eaLnBrk="1" hangingPunct="1">
              <a:lnSpc>
                <a:spcPct val="120000"/>
              </a:lnSpc>
            </a:pPr>
            <a:endParaRPr lang="en-US" dirty="0"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8575"/>
            <a:ext cx="812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Belo Horizonte                     Brasília	                 Rio de Janeiro</a:t>
            </a:r>
          </a:p>
        </p:txBody>
      </p:sp>
      <p:sp>
        <p:nvSpPr>
          <p:cNvPr id="7170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São Paulo                       Porto Alegre	                    Salvador</a:t>
            </a:r>
          </a:p>
        </p:txBody>
      </p:sp>
      <p:sp>
        <p:nvSpPr>
          <p:cNvPr id="7171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Percepção do problema social</a:t>
            </a: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Milhões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pessoas nas ruas em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centenas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cidades</a:t>
            </a:r>
          </a:p>
        </p:txBody>
      </p:sp>
      <p:pic>
        <p:nvPicPr>
          <p:cNvPr id="7172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4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8194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Florianópolis                      Natal	                    Manaus</a:t>
            </a:r>
          </a:p>
        </p:txBody>
      </p:sp>
      <p:sp>
        <p:nvSpPr>
          <p:cNvPr id="8195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Percepção do problema social: </a:t>
            </a:r>
          </a:p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centenas de cidades</a:t>
            </a:r>
          </a:p>
        </p:txBody>
      </p:sp>
      <p:pic>
        <p:nvPicPr>
          <p:cNvPr id="8196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#RevoltadoBusão em Natal - protesto bloqueia a BR-101 (Foto: Henrique Dovalle/G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352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4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5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CONJUNTURA MUNDIAL</a:t>
            </a:r>
            <a:endParaRPr lang="pt-BR" sz="28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Concentração e crescimento do 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PODER FINANCEIRO GLOBAL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Desregulamentação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Utilização de alta tecnologias de informação e comunicação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Amplo acesso a paraísos fiscais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Sigilo de operações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Privilégios fiscais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Financiamento de campanhas políticas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Controle na emissão de moedas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DOMÍNIO GLOBAL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 </a:t>
            </a:r>
            <a:endParaRPr lang="pt-BR" sz="280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pic>
        <p:nvPicPr>
          <p:cNvPr id="3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0"/>
            <a:ext cx="1866963" cy="1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96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71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</a:t>
            </a:r>
            <a:endParaRPr lang="pt-BR" sz="2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$ 1,002 TRILHÃO</a:t>
            </a:r>
          </a:p>
          <a:p>
            <a:pPr>
              <a:defRPr/>
            </a:pPr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Na falta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recursos para investimentos = País sendo leiloado (Seminário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auditório do Goldman Sachs 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NY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>
              <a:defRPr/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Leilão de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Libra</a:t>
            </a:r>
          </a:p>
          <a:p>
            <a:pPr>
              <a:defRPr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 smtClean="0">
                <a:solidFill>
                  <a:srgbClr val="FFFFFF"/>
                </a:solidFill>
              </a:rPr>
              <a:t>Assistir  </a:t>
            </a:r>
            <a:r>
              <a:rPr lang="pt-BR" sz="2000" b="0" dirty="0">
                <a:solidFill>
                  <a:srgbClr val="FFFFFF"/>
                </a:solidFill>
              </a:rPr>
              <a:t>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"/>
              </a:rPr>
              <a:t>http://www.youtube.com/watch?v=eDNWitV5PBg&amp;feature=youtu.be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2852936"/>
            <a:ext cx="45545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de recursos para a dívida</a:t>
            </a: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Corte de gastos sociais</a:t>
            </a: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 (Funpresp), Privatizações</a:t>
            </a: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Fim da contribuição patronal sobre a folha para o INSS</a:t>
            </a: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</p:txBody>
      </p:sp>
    </p:spTree>
    <p:extLst>
      <p:ext uri="{BB962C8B-B14F-4D97-AF65-F5344CB8AC3E}">
        <p14:creationId xmlns:p14="http://schemas.microsoft.com/office/powerpoint/2010/main" val="4134989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296817" y="1690688"/>
            <a:ext cx="1440159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08984" y="2492896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428625"/>
            <a:ext cx="10137576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Enquanto isso, 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36625"/>
            <a:ext cx="6035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4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318" name="Retângulo 3"/>
          <p:cNvSpPr>
            <a:spLocks noChangeArrowheads="1"/>
          </p:cNvSpPr>
          <p:nvPr/>
        </p:nvSpPr>
        <p:spPr bwMode="auto">
          <a:xfrm>
            <a:off x="6969125" y="2527300"/>
            <a:ext cx="2936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Verdana" charset="0"/>
              </a:rPr>
              <a:t>Em 2012, o lucro dos 7 maiores bancos aumentou ainda mais, em comparação a 2011</a:t>
            </a:r>
          </a:p>
        </p:txBody>
      </p:sp>
    </p:spTree>
    <p:extLst>
      <p:ext uri="{BB962C8B-B14F-4D97-AF65-F5344CB8AC3E}">
        <p14:creationId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4 Rectángulo"/>
          <p:cNvSpPr>
            <a:spLocks noChangeArrowheads="1"/>
          </p:cNvSpPr>
          <p:nvPr/>
        </p:nvSpPr>
        <p:spPr bwMode="auto">
          <a:xfrm>
            <a:off x="238125" y="6643688"/>
            <a:ext cx="966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</a:rPr>
              <a:t>Fonte: Banco Central (abri/2010) e Secretaria de Previdência Complementar (Estatística Mensal– Dez/2009)</a:t>
            </a:r>
          </a:p>
        </p:txBody>
      </p:sp>
      <p:pic>
        <p:nvPicPr>
          <p:cNvPr id="593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8688"/>
            <a:ext cx="75723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3 Rectángulo"/>
          <p:cNvSpPr>
            <a:spLocks noChangeArrowheads="1"/>
          </p:cNvSpPr>
          <p:nvPr/>
        </p:nvSpPr>
        <p:spPr bwMode="auto">
          <a:xfrm>
            <a:off x="0" y="214313"/>
            <a:ext cx="990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Dívida Pública Brasileira: Quem detém os títulos?</a:t>
            </a:r>
          </a:p>
        </p:txBody>
      </p:sp>
    </p:spTree>
    <p:extLst>
      <p:ext uri="{BB962C8B-B14F-4D97-AF65-F5344CB8AC3E}">
        <p14:creationId xmlns:p14="http://schemas.microsoft.com/office/powerpoint/2010/main" val="364785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estratégia de manutenção do Poder e da Acumulação Capitalista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 disfarça caos social </a:t>
            </a: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</p:txBody>
      </p:sp>
    </p:spTree>
    <p:extLst>
      <p:ext uri="{BB962C8B-B14F-4D97-AF65-F5344CB8AC3E}">
        <p14:creationId xmlns:p14="http://schemas.microsoft.com/office/powerpoint/2010/main" val="1937402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6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                               bancos privados internacionais para pagar                             à União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64" y="3212976"/>
            <a:ext cx="2362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800" b="1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Rede de Controle de Poder Corporativo Global</a:t>
            </a:r>
            <a:br>
              <a:rPr lang="pt-BR" sz="2800" b="1" dirty="0" smtClean="0">
                <a:solidFill>
                  <a:srgbClr val="92D050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43.000 </a:t>
            </a:r>
            <a:r>
              <a:rPr lang="pt-BR" sz="22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EMNs</a:t>
            </a: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: acima de 1.000.000 de de ligações de propriedade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“core” altamente conectado entre si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nas mãos das empresas do centro 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  <a:endParaRPr lang="pt-BR" sz="22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3703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541736" y="1214439"/>
            <a:ext cx="8868965" cy="4941887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z="250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33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9" y="620713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5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Desenvolvimento socioeconômico travado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“Não há outro caminho 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b="0" i="1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80" y="1206500"/>
            <a:ext cx="9414848" cy="5102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33265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PUBLICAÇÕES DIDÁTICAS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616" y="630932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ndale Mono"/>
                <a:cs typeface="Andale Mono"/>
              </a:rPr>
              <a:t>WWW.INOVEEDITORA.COM.BR</a:t>
            </a:r>
            <a:endParaRPr lang="en-US" b="0" dirty="0">
              <a:solidFill>
                <a:schemeClr val="tx1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2058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99" y="1371626"/>
            <a:ext cx="3560397" cy="4577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976" y="332656"/>
            <a:ext cx="5328592" cy="609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 b="0" dirty="0" smtClean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</a:rPr>
              <a:t>Capítulo </a:t>
            </a:r>
            <a:r>
              <a:rPr lang="pt-BR" b="0" dirty="0" err="1">
                <a:solidFill>
                  <a:srgbClr val="FFFFFF"/>
                </a:solidFill>
              </a:rPr>
              <a:t>I</a:t>
            </a:r>
            <a:r>
              <a:rPr lang="pt-BR" b="0" dirty="0">
                <a:solidFill>
                  <a:srgbClr val="FFFFFF"/>
                </a:solidFill>
              </a:rPr>
              <a:t> – </a:t>
            </a:r>
            <a:r>
              <a:rPr lang="pt-BR" dirty="0">
                <a:solidFill>
                  <a:srgbClr val="FFFFFF"/>
                </a:solidFill>
              </a:rPr>
              <a:t>Financeirização mundial, crise e endividamento público</a:t>
            </a:r>
            <a:r>
              <a:rPr lang="pt-BR" b="0" dirty="0">
                <a:solidFill>
                  <a:srgbClr val="FFFFFF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 </a:t>
            </a:r>
            <a:r>
              <a:rPr lang="pt-BR" dirty="0">
                <a:solidFill>
                  <a:srgbClr val="FFFFFF"/>
                </a:solidFill>
              </a:rPr>
              <a:t>– Sistema da Dívida e mecanismos que geram dívida pública </a:t>
            </a:r>
          </a:p>
          <a:p>
            <a:pPr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III - </a:t>
            </a:r>
            <a:r>
              <a:rPr lang="pt-BR" dirty="0">
                <a:solidFill>
                  <a:srgbClr val="FFFFFF"/>
                </a:solidFill>
              </a:rPr>
              <a:t>Auditoria cidadã da dívida pública</a:t>
            </a:r>
          </a:p>
          <a:p>
            <a:pPr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IV - </a:t>
            </a:r>
            <a:r>
              <a:rPr lang="pt-BR" dirty="0">
                <a:solidFill>
                  <a:srgbClr val="FFFFFF"/>
                </a:solidFill>
              </a:rPr>
              <a:t>Experiências de auditoria e investigação da dívida pública </a:t>
            </a:r>
          </a:p>
          <a:p>
            <a:pPr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 - </a:t>
            </a:r>
            <a:r>
              <a:rPr lang="pt-BR" dirty="0">
                <a:solidFill>
                  <a:srgbClr val="FFFFFF"/>
                </a:solidFill>
              </a:rPr>
              <a:t>Métodos para a execução de uma auditoria cidadã da dívida pública </a:t>
            </a:r>
          </a:p>
          <a:p>
            <a:pPr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VI - </a:t>
            </a:r>
            <a:r>
              <a:rPr lang="pt-BR" dirty="0">
                <a:solidFill>
                  <a:srgbClr val="FFFFFF"/>
                </a:solidFill>
              </a:rPr>
              <a:t>Aspectos legais a considerar em uma auditoria da dívida pública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752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836613"/>
            <a:ext cx="93408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tângulo 1"/>
          <p:cNvSpPr>
            <a:spLocks noChangeArrowheads="1"/>
          </p:cNvSpPr>
          <p:nvPr/>
        </p:nvSpPr>
        <p:spPr bwMode="auto">
          <a:xfrm>
            <a:off x="2473325" y="6027738"/>
            <a:ext cx="543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r>
              <a:rPr lang="pt-BR">
                <a:solidFill>
                  <a:srgbClr val="FFFFFF"/>
                </a:solidFill>
                <a:latin typeface="Verdan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18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lvl="1"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Citigroup</a:t>
            </a: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: $2.5 trillion ($2,500,000,000,000)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53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600" i="1" dirty="0" smtClean="0">
                <a:solidFill>
                  <a:schemeClr val="tx1"/>
                </a:solidFill>
                <a:latin typeface="Verdana" charset="0"/>
              </a:rPr>
              <a:t>A emancipação dos oprimidos será obra deles mesmos.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3600" i="1" dirty="0" smtClean="0">
                <a:solidFill>
                  <a:schemeClr val="tx1"/>
                </a:solidFill>
                <a:latin typeface="Verdana" charset="0"/>
              </a:rPr>
              <a:t>Karl </a:t>
            </a:r>
            <a:r>
              <a:rPr lang="pt-BR" sz="3600" i="1" dirty="0">
                <a:solidFill>
                  <a:schemeClr val="tx1"/>
                </a:solidFill>
                <a:latin typeface="Verdana" charset="0"/>
              </a:rPr>
              <a:t>M</a:t>
            </a:r>
            <a:r>
              <a:rPr lang="pt-BR" sz="3600" i="1" dirty="0" smtClean="0">
                <a:solidFill>
                  <a:schemeClr val="tx1"/>
                </a:solidFill>
                <a:latin typeface="Verdana" charset="0"/>
              </a:rPr>
              <a:t>arx</a:t>
            </a:r>
            <a:endParaRPr lang="pt-BR" sz="36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 dirty="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 dirty="0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err="1">
                <a:solidFill>
                  <a:srgbClr val="FFFFFF"/>
                </a:solidFill>
                <a:latin typeface="Verdana" charset="0"/>
              </a:rPr>
              <a:t>www.auditoriacidada.org.br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Domínio do Poder Financeiro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FED - Federal Reserve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BCE – Banco Central Europeu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FMI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Banco Mundial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Agências qualificadoras de risco</a:t>
            </a:r>
          </a:p>
          <a:p>
            <a:pPr algn="ctr">
              <a:spcBef>
                <a:spcPts val="18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Financeirização Mundial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Uma das principais engrenagens que alimenta esse esquema e aumenta cada vez mais o poder do setor financeiro é a dívida “pública” gerada sem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contrapartida</a:t>
            </a:r>
            <a:endParaRPr lang="pt-BR" b="0" dirty="0">
              <a:solidFill>
                <a:srgbClr val="92D050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14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58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CONJUNTURA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EUROPA e ESTADOS UNIDOS</a:t>
            </a: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do Setor Financeiro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transformada em </a:t>
            </a: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DA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Evidência: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 </a:t>
            </a: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i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nstrumento </a:t>
            </a: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de endividamento público utilizado como um sistema de desvio de recursos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públicos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“SISTEMA DA DÍVIDA”</a:t>
            </a:r>
          </a:p>
        </p:txBody>
      </p:sp>
    </p:spTree>
    <p:extLst>
      <p:ext uri="{BB962C8B-B14F-4D97-AF65-F5344CB8AC3E}">
        <p14:creationId xmlns:p14="http://schemas.microsoft.com/office/powerpoint/2010/main" val="3398908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Grécia                            Irlanda	                      França</a:t>
            </a:r>
          </a:p>
        </p:txBody>
      </p:sp>
      <p:sp>
        <p:nvSpPr>
          <p:cNvPr id="3075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Portugal                          Inglaterra	                   Espanha</a:t>
            </a:r>
          </a:p>
        </p:txBody>
      </p:sp>
      <p:sp>
        <p:nvSpPr>
          <p:cNvPr id="3076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CRISE GLOBAL DA DÍVIDA gerada para salvar bancos</a:t>
            </a:r>
          </a:p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Manifestações contra os cortes de gastos sociais e reformas neoliberais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307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997075"/>
            <a:ext cx="26289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111375"/>
            <a:ext cx="24987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89150"/>
            <a:ext cx="25368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3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84264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412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21226</TotalTime>
  <Words>2000</Words>
  <Application>Microsoft Office PowerPoint</Application>
  <PresentationFormat>Papel A4 (210 x 297 mm)</PresentationFormat>
  <Paragraphs>457</Paragraphs>
  <Slides>40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Pulso</vt:lpstr>
      <vt:lpstr>Apresentação do PowerPoint</vt:lpstr>
      <vt:lpstr>Apresentação do PowerPoint</vt:lpstr>
      <vt:lpstr>Rede de Controle de Poder Corporativo Global 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1588</cp:revision>
  <cp:lastPrinted>2008-11-20T19:12:03Z</cp:lastPrinted>
  <dcterms:created xsi:type="dcterms:W3CDTF">2001-11-19T18:24:28Z</dcterms:created>
  <dcterms:modified xsi:type="dcterms:W3CDTF">2013-12-02T13:21:31Z</dcterms:modified>
</cp:coreProperties>
</file>