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4"/>
  </p:notesMasterIdLst>
  <p:handoutMasterIdLst>
    <p:handoutMasterId r:id="rId35"/>
  </p:handoutMasterIdLst>
  <p:sldIdLst>
    <p:sldId id="693" r:id="rId2"/>
    <p:sldId id="1430" r:id="rId3"/>
    <p:sldId id="1444" r:id="rId4"/>
    <p:sldId id="1445" r:id="rId5"/>
    <p:sldId id="1446" r:id="rId6"/>
    <p:sldId id="1447" r:id="rId7"/>
    <p:sldId id="1448" r:id="rId8"/>
    <p:sldId id="1451" r:id="rId9"/>
    <p:sldId id="1449" r:id="rId10"/>
    <p:sldId id="1450" r:id="rId11"/>
    <p:sldId id="1441" r:id="rId12"/>
    <p:sldId id="1452" r:id="rId13"/>
    <p:sldId id="1454" r:id="rId14"/>
    <p:sldId id="1455" r:id="rId15"/>
    <p:sldId id="1456" r:id="rId16"/>
    <p:sldId id="1443" r:id="rId17"/>
    <p:sldId id="1378" r:id="rId18"/>
    <p:sldId id="1416" r:id="rId19"/>
    <p:sldId id="1417" r:id="rId20"/>
    <p:sldId id="1434" r:id="rId21"/>
    <p:sldId id="1385" r:id="rId22"/>
    <p:sldId id="1386" r:id="rId23"/>
    <p:sldId id="1279" r:id="rId24"/>
    <p:sldId id="1420" r:id="rId25"/>
    <p:sldId id="1453" r:id="rId26"/>
    <p:sldId id="1219" r:id="rId27"/>
    <p:sldId id="1459" r:id="rId28"/>
    <p:sldId id="1285" r:id="rId29"/>
    <p:sldId id="1424" r:id="rId30"/>
    <p:sldId id="1362" r:id="rId31"/>
    <p:sldId id="1460" r:id="rId32"/>
    <p:sldId id="1407" r:id="rId33"/>
  </p:sldIdLst>
  <p:sldSz cx="9906000" cy="6858000" type="A4"/>
  <p:notesSz cx="6858000" cy="9710738"/>
  <p:defaultTextStyle>
    <a:defPPr>
      <a:defRPr lang="en-US"/>
    </a:defPPr>
    <a:lvl1pPr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1pPr>
    <a:lvl2pPr marL="4572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2pPr>
    <a:lvl3pPr marL="9144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3pPr>
    <a:lvl4pPr marL="13716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4pPr>
    <a:lvl5pPr marL="18288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5pPr>
    <a:lvl6pPr marL="2286000" algn="l" defTabSz="914400" rtl="0" eaLnBrk="1" latinLnBrk="0" hangingPunct="1">
      <a:defRPr sz="2400" b="1" kern="1200">
        <a:solidFill>
          <a:srgbClr val="FF0000"/>
        </a:solidFill>
        <a:latin typeface="Times New Roman" pitchFamily="18" charset="0"/>
        <a:ea typeface="MS PGothic" pitchFamily="34" charset="-128"/>
        <a:cs typeface="+mn-cs"/>
      </a:defRPr>
    </a:lvl6pPr>
    <a:lvl7pPr marL="2743200" algn="l" defTabSz="914400" rtl="0" eaLnBrk="1" latinLnBrk="0" hangingPunct="1">
      <a:defRPr sz="2400" b="1" kern="1200">
        <a:solidFill>
          <a:srgbClr val="FF0000"/>
        </a:solidFill>
        <a:latin typeface="Times New Roman" pitchFamily="18" charset="0"/>
        <a:ea typeface="MS PGothic" pitchFamily="34" charset="-128"/>
        <a:cs typeface="+mn-cs"/>
      </a:defRPr>
    </a:lvl7pPr>
    <a:lvl8pPr marL="3200400" algn="l" defTabSz="914400" rtl="0" eaLnBrk="1" latinLnBrk="0" hangingPunct="1">
      <a:defRPr sz="2400" b="1" kern="1200">
        <a:solidFill>
          <a:srgbClr val="FF0000"/>
        </a:solidFill>
        <a:latin typeface="Times New Roman" pitchFamily="18" charset="0"/>
        <a:ea typeface="MS PGothic" pitchFamily="34" charset="-128"/>
        <a:cs typeface="+mn-cs"/>
      </a:defRPr>
    </a:lvl8pPr>
    <a:lvl9pPr marL="3657600" algn="l" defTabSz="914400" rtl="0" eaLnBrk="1" latinLnBrk="0" hangingPunct="1">
      <a:defRPr sz="2400" b="1" kern="1200">
        <a:solidFill>
          <a:srgbClr val="FF0000"/>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FFFF"/>
    <a:srgbClr val="334F15"/>
    <a:srgbClr val="FF0000"/>
    <a:srgbClr val="FFFF00"/>
    <a:srgbClr val="CC0000"/>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5" d="100"/>
          <a:sy n="75" d="100"/>
        </p:scale>
        <p:origin x="-1984" y="-360"/>
      </p:cViewPr>
      <p:guideLst>
        <p:guide orient="horz" pos="2544"/>
        <p:guide pos="3120"/>
      </p:guideLst>
    </p:cSldViewPr>
  </p:slideViewPr>
  <p:outlineViewPr>
    <p:cViewPr>
      <p:scale>
        <a:sx n="75" d="100"/>
        <a:sy n="75" d="100"/>
      </p:scale>
      <p:origin x="0" y="16740"/>
    </p:cViewPr>
  </p:outlineViewPr>
  <p:notesTextViewPr>
    <p:cViewPr>
      <p:scale>
        <a:sx n="100" d="100"/>
        <a:sy n="100" d="100"/>
      </p:scale>
      <p:origin x="0" y="0"/>
    </p:cViewPr>
  </p:notesTextViewPr>
  <p:sorterViewPr>
    <p:cViewPr>
      <p:scale>
        <a:sx n="89" d="100"/>
        <a:sy n="89" d="100"/>
      </p:scale>
      <p:origin x="0" y="3280"/>
    </p:cViewPr>
  </p:sorterViewPr>
  <p:notesViewPr>
    <p:cSldViewPr>
      <p:cViewPr>
        <p:scale>
          <a:sx n="100" d="100"/>
          <a:sy n="100" d="100"/>
        </p:scale>
        <p:origin x="-864" y="1038"/>
      </p:cViewPr>
      <p:guideLst>
        <p:guide orient="horz" pos="3059"/>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032682-16C8-8746-92ED-AF58BF7EB348}" type="doc">
      <dgm:prSet loTypeId="urn:microsoft.com/office/officeart/2009/3/layout/CircleRelationship" loCatId="" qsTypeId="urn:microsoft.com/office/officeart/2005/8/quickstyle/3D9" qsCatId="3D" csTypeId="urn:microsoft.com/office/officeart/2005/8/colors/colorful1" csCatId="colorful" phldr="1"/>
      <dgm:spPr/>
      <dgm:t>
        <a:bodyPr/>
        <a:lstStyle/>
        <a:p>
          <a:endParaRPr lang="en-US"/>
        </a:p>
      </dgm:t>
    </dgm:pt>
    <dgm:pt modelId="{96ED5622-202F-C947-BC45-A5FA037D119B}">
      <dgm:prSet phldrT="[Text]" custT="1"/>
      <dgm:spPr>
        <a:xfrm>
          <a:off x="511962" y="787507"/>
          <a:ext cx="1170537" cy="912066"/>
        </a:xfr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sz="1000">
              <a:solidFill>
                <a:sysClr val="window" lastClr="FFFFFF"/>
              </a:solidFill>
              <a:latin typeface="Cambria"/>
              <a:ea typeface="+mn-ea"/>
              <a:cs typeface="+mn-cs"/>
            </a:rPr>
            <a:t>Mecanismos que Geram Dívida</a:t>
          </a:r>
        </a:p>
      </dgm:t>
    </dgm:pt>
    <dgm:pt modelId="{E230E4B1-C9C5-ED4E-B84D-26A8BAEADC6C}" type="parTrans" cxnId="{F059A85B-C569-7E4F-897B-B077F4F4470B}">
      <dgm:prSet/>
      <dgm:spPr/>
      <dgm:t>
        <a:bodyPr/>
        <a:lstStyle/>
        <a:p>
          <a:endParaRPr lang="en-US"/>
        </a:p>
      </dgm:t>
    </dgm:pt>
    <dgm:pt modelId="{E4F4EB83-3590-8248-B329-387F9D96E311}" type="sibTrans" cxnId="{F059A85B-C569-7E4F-897B-B077F4F4470B}">
      <dgm:prSet/>
      <dgm:spPr/>
      <dgm:t>
        <a:bodyPr/>
        <a:lstStyle/>
        <a:p>
          <a:endParaRPr lang="en-US"/>
        </a:p>
      </dgm:t>
    </dgm:pt>
    <dgm:pt modelId="{20780591-29E4-CF48-87F7-3F6B004E709A}">
      <dgm:prSet phldrT="[Text]" custT="1"/>
      <dgm:spPr>
        <a:xfrm>
          <a:off x="3131363" y="461259"/>
          <a:ext cx="1042180" cy="906038"/>
        </a:xfr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sz="1000">
              <a:solidFill>
                <a:sysClr val="window" lastClr="FFFFFF"/>
              </a:solidFill>
              <a:latin typeface="Cambria"/>
              <a:ea typeface="+mn-ea"/>
              <a:cs typeface="+mn-cs"/>
            </a:rPr>
            <a:t>Interferência do FMI</a:t>
          </a:r>
        </a:p>
      </dgm:t>
    </dgm:pt>
    <dgm:pt modelId="{0D47A167-53AC-4249-9B81-E9FF53A09617}" type="parTrans" cxnId="{E3E4A945-C415-4A45-B7A6-1384E55746C6}">
      <dgm:prSet/>
      <dgm:spPr/>
      <dgm:t>
        <a:bodyPr/>
        <a:lstStyle/>
        <a:p>
          <a:endParaRPr lang="en-US"/>
        </a:p>
      </dgm:t>
    </dgm:pt>
    <dgm:pt modelId="{D28437DB-9B3D-BB42-9DB0-B4A5CC3AF0E1}" type="sibTrans" cxnId="{E3E4A945-C415-4A45-B7A6-1384E55746C6}">
      <dgm:prSet/>
      <dgm:spPr/>
      <dgm:t>
        <a:bodyPr/>
        <a:lstStyle/>
        <a:p>
          <a:endParaRPr lang="en-US"/>
        </a:p>
      </dgm:t>
    </dgm:pt>
    <dgm:pt modelId="{6F5795CA-FCF7-3D49-92E8-4F066CD012F3}">
      <dgm:prSet phldrT="[Text]" custT="1"/>
      <dgm:spPr>
        <a:xfrm>
          <a:off x="3324291" y="1700246"/>
          <a:ext cx="1314636" cy="847366"/>
        </a:xfr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sz="1000">
              <a:solidFill>
                <a:sysClr val="window" lastClr="FFFFFF"/>
              </a:solidFill>
              <a:latin typeface="Cambria"/>
              <a:ea typeface="+mn-ea"/>
              <a:cs typeface="+mn-cs"/>
            </a:rPr>
            <a:t>Privilégios Legais, Políticos, Financeiros e Econômicos</a:t>
          </a:r>
        </a:p>
      </dgm:t>
    </dgm:pt>
    <dgm:pt modelId="{D32074AE-8981-D846-BE20-9A86BCE378CB}" type="parTrans" cxnId="{1EC7D450-F28F-844C-947B-C231073515C8}">
      <dgm:prSet/>
      <dgm:spPr/>
      <dgm:t>
        <a:bodyPr/>
        <a:lstStyle/>
        <a:p>
          <a:endParaRPr lang="en-US"/>
        </a:p>
      </dgm:t>
    </dgm:pt>
    <dgm:pt modelId="{C32EE8AA-1E3E-EC45-A170-141FE8D7DE35}" type="sibTrans" cxnId="{1EC7D450-F28F-844C-947B-C231073515C8}">
      <dgm:prSet/>
      <dgm:spPr/>
      <dgm:t>
        <a:bodyPr/>
        <a:lstStyle/>
        <a:p>
          <a:endParaRPr lang="en-US"/>
        </a:p>
      </dgm:t>
    </dgm:pt>
    <dgm:pt modelId="{738A3422-D32A-114F-8E34-8A2257CE464B}">
      <dgm:prSet phldrT="[Text]" custT="1"/>
      <dgm:spPr>
        <a:xfrm>
          <a:off x="1454714" y="2265426"/>
          <a:ext cx="1035404" cy="915272"/>
        </a:xfrm>
        <a:solidFill>
          <a:srgbClr val="F7964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sz="1000">
              <a:solidFill>
                <a:sysClr val="window" lastClr="FFFFFF"/>
              </a:solidFill>
              <a:latin typeface="Cambria"/>
              <a:ea typeface="+mn-ea"/>
              <a:cs typeface="+mn-cs"/>
            </a:rPr>
            <a:t>Influência do Poder Financeiro </a:t>
          </a:r>
        </a:p>
      </dgm:t>
    </dgm:pt>
    <dgm:pt modelId="{0994D024-3CCB-BA47-80DB-451363439951}" type="parTrans" cxnId="{4A517BE4-C95D-DC44-967E-C03C94EE7A1E}">
      <dgm:prSet/>
      <dgm:spPr/>
      <dgm:t>
        <a:bodyPr/>
        <a:lstStyle/>
        <a:p>
          <a:endParaRPr lang="en-US"/>
        </a:p>
      </dgm:t>
    </dgm:pt>
    <dgm:pt modelId="{D846E938-A38E-3B49-BF0E-9614AE17F3AC}" type="sibTrans" cxnId="{4A517BE4-C95D-DC44-967E-C03C94EE7A1E}">
      <dgm:prSet/>
      <dgm:spPr/>
      <dgm:t>
        <a:bodyPr/>
        <a:lstStyle/>
        <a:p>
          <a:endParaRPr lang="en-US"/>
        </a:p>
      </dgm:t>
    </dgm:pt>
    <dgm:pt modelId="{86D17B7E-E696-8941-8E58-7886025557FE}">
      <dgm:prSet phldrT="[Text]" custT="1"/>
      <dgm:spPr>
        <a:xfrm>
          <a:off x="2101814" y="-103488"/>
          <a:ext cx="1076193" cy="898813"/>
        </a:xfr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sz="1000">
              <a:solidFill>
                <a:sysClr val="window" lastClr="FFFFFF"/>
              </a:solidFill>
              <a:latin typeface="Cambria"/>
              <a:ea typeface="+mn-ea"/>
              <a:cs typeface="+mn-cs"/>
            </a:rPr>
            <a:t>Salvamento Bancário</a:t>
          </a:r>
        </a:p>
      </dgm:t>
    </dgm:pt>
    <dgm:pt modelId="{F2345D15-0A8A-884F-8066-05E2A55D3EF7}" type="parTrans" cxnId="{9FD33811-CF00-4241-BFA8-2214647983D2}">
      <dgm:prSet/>
      <dgm:spPr/>
      <dgm:t>
        <a:bodyPr/>
        <a:lstStyle/>
        <a:p>
          <a:endParaRPr lang="en-US"/>
        </a:p>
      </dgm:t>
    </dgm:pt>
    <dgm:pt modelId="{00F9EB27-3617-714D-BF1E-476277FE6591}" type="sibTrans" cxnId="{9FD33811-CF00-4241-BFA8-2214647983D2}">
      <dgm:prSet/>
      <dgm:spPr/>
      <dgm:t>
        <a:bodyPr/>
        <a:lstStyle/>
        <a:p>
          <a:endParaRPr lang="en-US"/>
        </a:p>
      </dgm:t>
    </dgm:pt>
    <dgm:pt modelId="{67399531-B4AD-494A-92F2-504158F3E707}">
      <dgm:prSet phldrT="[Text]" custT="1"/>
      <dgm:spPr>
        <a:xfrm>
          <a:off x="1403811" y="582709"/>
          <a:ext cx="1721710" cy="1722006"/>
        </a:xfrm>
        <a:solidFill>
          <a:srgbClr val="4F81B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pt-BR" sz="1800" noProof="0" dirty="0" smtClean="0">
              <a:solidFill>
                <a:sysClr val="window" lastClr="FFFFFF"/>
              </a:solidFill>
              <a:latin typeface="Cambria"/>
              <a:ea typeface="+mn-ea"/>
              <a:cs typeface="+mn-cs"/>
            </a:rPr>
            <a:t>Sistema da Dívida</a:t>
          </a:r>
          <a:endParaRPr lang="pt-BR" sz="1800" noProof="0" dirty="0">
            <a:solidFill>
              <a:sysClr val="window" lastClr="FFFFFF"/>
            </a:solidFill>
            <a:latin typeface="Cambria"/>
            <a:ea typeface="+mn-ea"/>
            <a:cs typeface="+mn-cs"/>
          </a:endParaRPr>
        </a:p>
      </dgm:t>
    </dgm:pt>
    <dgm:pt modelId="{345BC62B-246C-6849-9929-177D18BF5EBF}" type="sibTrans" cxnId="{3F708B0D-1A69-9C40-BCD4-0BB24A0C1FB2}">
      <dgm:prSet/>
      <dgm:spPr/>
      <dgm:t>
        <a:bodyPr/>
        <a:lstStyle/>
        <a:p>
          <a:endParaRPr lang="en-US"/>
        </a:p>
      </dgm:t>
    </dgm:pt>
    <dgm:pt modelId="{E6DD8C2A-1363-3945-B76D-0B1AC5DD50DB}" type="parTrans" cxnId="{3F708B0D-1A69-9C40-BCD4-0BB24A0C1FB2}">
      <dgm:prSet/>
      <dgm:spPr/>
      <dgm:t>
        <a:bodyPr/>
        <a:lstStyle/>
        <a:p>
          <a:endParaRPr lang="en-US"/>
        </a:p>
      </dgm:t>
    </dgm:pt>
    <dgm:pt modelId="{12638A83-E4F5-674B-9467-240AA0C5FB0A}" type="pres">
      <dgm:prSet presAssocID="{91032682-16C8-8746-92ED-AF58BF7EB348}" presName="Name0" presStyleCnt="0">
        <dgm:presLayoutVars>
          <dgm:chMax val="1"/>
          <dgm:chPref val="1"/>
        </dgm:presLayoutVars>
      </dgm:prSet>
      <dgm:spPr/>
      <dgm:t>
        <a:bodyPr/>
        <a:lstStyle/>
        <a:p>
          <a:endParaRPr lang="en-US"/>
        </a:p>
      </dgm:t>
    </dgm:pt>
    <dgm:pt modelId="{CD68683C-D877-F146-989D-683FF92CCE28}" type="pres">
      <dgm:prSet presAssocID="{67399531-B4AD-494A-92F2-504158F3E707}" presName="Parent" presStyleLbl="node0" presStyleIdx="0" presStyleCnt="1">
        <dgm:presLayoutVars>
          <dgm:chMax val="5"/>
          <dgm:chPref val="5"/>
        </dgm:presLayoutVars>
      </dgm:prSet>
      <dgm:spPr>
        <a:prstGeom prst="ellipse">
          <a:avLst/>
        </a:prstGeom>
      </dgm:spPr>
      <dgm:t>
        <a:bodyPr/>
        <a:lstStyle/>
        <a:p>
          <a:endParaRPr lang="en-US"/>
        </a:p>
      </dgm:t>
    </dgm:pt>
    <dgm:pt modelId="{58D9F01F-9E18-A346-A934-8987F4284017}" type="pres">
      <dgm:prSet presAssocID="{67399531-B4AD-494A-92F2-504158F3E707}" presName="Accent2" presStyleLbl="node1" presStyleIdx="0" presStyleCnt="19"/>
      <dgm:spPr>
        <a:xfrm>
          <a:off x="1933215" y="2176704"/>
          <a:ext cx="138796" cy="138782"/>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FEF05A9F-2AAC-074D-BD7A-9196CC8F387E}" type="pres">
      <dgm:prSet presAssocID="{67399531-B4AD-494A-92F2-504158F3E707}" presName="Accent3" presStyleLbl="node1" presStyleIdx="1" presStyleCnt="19"/>
      <dgm:spPr>
        <a:xfrm>
          <a:off x="3236417" y="1281543"/>
          <a:ext cx="138796" cy="138782"/>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3E2BC93E-E0ED-0A4C-904E-34FEB557D6B3}" type="pres">
      <dgm:prSet presAssocID="{67399531-B4AD-494A-92F2-504158F3E707}" presName="Accent4" presStyleLbl="node1" presStyleIdx="2" presStyleCnt="19"/>
      <dgm:spPr>
        <a:xfrm>
          <a:off x="2573161" y="2324410"/>
          <a:ext cx="191418" cy="191710"/>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9AE0C5AB-F05E-C54F-946F-524451D97D6A}" type="pres">
      <dgm:prSet presAssocID="{67399531-B4AD-494A-92F2-504158F3E707}" presName="Accent5" presStyleLbl="node1" presStyleIdx="3" presStyleCnt="19"/>
      <dgm:spPr>
        <a:xfrm>
          <a:off x="1972064" y="776265"/>
          <a:ext cx="138796" cy="138782"/>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9B818891-721B-E249-A46D-3F104437D69C}" type="pres">
      <dgm:prSet presAssocID="{67399531-B4AD-494A-92F2-504158F3E707}" presName="Accent6" presStyleLbl="node1" presStyleIdx="4" presStyleCnt="19"/>
      <dgm:spPr>
        <a:xfrm>
          <a:off x="1535191" y="1570493"/>
          <a:ext cx="138796" cy="138782"/>
        </a:xfrm>
        <a:prstGeom prst="ellipse">
          <a:avLst/>
        </a:prstGeom>
        <a:solidFill>
          <a:srgbClr val="F7964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3B8012C6-BDB5-5E42-AD5B-3E946D617566}" type="pres">
      <dgm:prSet presAssocID="{96ED5622-202F-C947-BC45-A5FA037D119B}" presName="Child1" presStyleLbl="node1" presStyleIdx="5" presStyleCnt="19" custScaleX="167223" custScaleY="130283" custLinFactNeighborX="-16906">
        <dgm:presLayoutVars>
          <dgm:chMax val="0"/>
          <dgm:chPref val="0"/>
        </dgm:presLayoutVars>
      </dgm:prSet>
      <dgm:spPr>
        <a:prstGeom prst="ellipse">
          <a:avLst/>
        </a:prstGeom>
      </dgm:spPr>
      <dgm:t>
        <a:bodyPr/>
        <a:lstStyle/>
        <a:p>
          <a:endParaRPr lang="en-US"/>
        </a:p>
      </dgm:t>
    </dgm:pt>
    <dgm:pt modelId="{BB4D3749-C5A6-1F42-BA2E-174FCD75366C}" type="pres">
      <dgm:prSet presAssocID="{96ED5622-202F-C947-BC45-A5FA037D119B}" presName="Accent7" presStyleCnt="0"/>
      <dgm:spPr/>
    </dgm:pt>
    <dgm:pt modelId="{307D2AE0-B61B-3F49-AF65-492CC44B7E00}" type="pres">
      <dgm:prSet presAssocID="{96ED5622-202F-C947-BC45-A5FA037D119B}" presName="AccentHold1" presStyleLbl="node1" presStyleIdx="6" presStyleCnt="19"/>
      <dgm:spPr>
        <a:xfrm>
          <a:off x="2192796" y="782420"/>
          <a:ext cx="191418" cy="191710"/>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6B05C13D-FEEA-C64C-B5AB-429A48D8019E}" type="pres">
      <dgm:prSet presAssocID="{96ED5622-202F-C947-BC45-A5FA037D119B}" presName="Accent8" presStyleCnt="0"/>
      <dgm:spPr/>
    </dgm:pt>
    <dgm:pt modelId="{B46D02DE-DFD9-264A-9122-1B111364DA6D}" type="pres">
      <dgm:prSet presAssocID="{96ED5622-202F-C947-BC45-A5FA037D119B}" presName="AccentHold2" presStyleLbl="node1" presStyleIdx="7" presStyleCnt="19"/>
      <dgm:spPr>
        <a:xfrm>
          <a:off x="931621" y="1798514"/>
          <a:ext cx="346107" cy="346186"/>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5C929E12-B5A9-524E-8637-7BDE97CEB999}" type="pres">
      <dgm:prSet presAssocID="{20780591-29E4-CF48-87F7-3F6B004E709A}" presName="Child2" presStyleLbl="node1" presStyleIdx="8" presStyleCnt="19" custScaleX="148886" custScaleY="129422">
        <dgm:presLayoutVars>
          <dgm:chMax val="0"/>
          <dgm:chPref val="0"/>
        </dgm:presLayoutVars>
      </dgm:prSet>
      <dgm:spPr>
        <a:prstGeom prst="ellipse">
          <a:avLst/>
        </a:prstGeom>
      </dgm:spPr>
      <dgm:t>
        <a:bodyPr/>
        <a:lstStyle/>
        <a:p>
          <a:endParaRPr lang="en-US"/>
        </a:p>
      </dgm:t>
    </dgm:pt>
    <dgm:pt modelId="{A458321B-FFC0-BD4F-9287-F448D405C256}" type="pres">
      <dgm:prSet presAssocID="{20780591-29E4-CF48-87F7-3F6B004E709A}" presName="Accent9" presStyleCnt="0"/>
      <dgm:spPr/>
    </dgm:pt>
    <dgm:pt modelId="{CBAE351A-2575-EB4E-BDFE-AC8C89AB19F6}" type="pres">
      <dgm:prSet presAssocID="{20780591-29E4-CF48-87F7-3F6B004E709A}" presName="AccentHold1" presStyleLbl="node1" presStyleIdx="9" presStyleCnt="19"/>
      <dgm:spPr>
        <a:xfrm>
          <a:off x="2989904" y="1047368"/>
          <a:ext cx="191418" cy="191710"/>
        </a:xfrm>
        <a:prstGeom prst="ellipse">
          <a:avLst/>
        </a:prstGeom>
        <a:solidFill>
          <a:srgbClr val="F7964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A5B4C08C-AA14-F94A-9115-1C7612570EC3}" type="pres">
      <dgm:prSet presAssocID="{20780591-29E4-CF48-87F7-3F6B004E709A}" presName="Accent10" presStyleCnt="0"/>
      <dgm:spPr/>
    </dgm:pt>
    <dgm:pt modelId="{E87B16E0-7609-B741-ADEC-7ED3166C467B}" type="pres">
      <dgm:prSet presAssocID="{20780591-29E4-CF48-87F7-3F6B004E709A}" presName="AccentHold2" presStyleLbl="node1" presStyleIdx="10" presStyleCnt="19"/>
      <dgm:spPr>
        <a:xfrm>
          <a:off x="799888" y="2210553"/>
          <a:ext cx="138796" cy="138782"/>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04321634-7EAA-C442-9E3C-6235F031E2D1}" type="pres">
      <dgm:prSet presAssocID="{20780591-29E4-CF48-87F7-3F6B004E709A}" presName="Accent11" presStyleCnt="0"/>
      <dgm:spPr/>
    </dgm:pt>
    <dgm:pt modelId="{A27AE5E0-C77F-1548-B6AC-19A721F18551}" type="pres">
      <dgm:prSet presAssocID="{20780591-29E4-CF48-87F7-3F6B004E709A}" presName="AccentHold3" presStyleLbl="node1" presStyleIdx="11" presStyleCnt="19"/>
      <dgm:spPr>
        <a:xfrm>
          <a:off x="2182907" y="2012996"/>
          <a:ext cx="138796" cy="138782"/>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2C4EA2EF-7032-994A-8CDA-D08E93AE0AB3}" type="pres">
      <dgm:prSet presAssocID="{6F5795CA-FCF7-3D49-92E8-4F066CD012F3}" presName="Child3" presStyleLbl="node1" presStyleIdx="12" presStyleCnt="19" custScaleX="187809" custScaleY="121041">
        <dgm:presLayoutVars>
          <dgm:chMax val="0"/>
          <dgm:chPref val="0"/>
        </dgm:presLayoutVars>
      </dgm:prSet>
      <dgm:spPr>
        <a:prstGeom prst="ellipse">
          <a:avLst/>
        </a:prstGeom>
      </dgm:spPr>
      <dgm:t>
        <a:bodyPr/>
        <a:lstStyle/>
        <a:p>
          <a:endParaRPr lang="en-US"/>
        </a:p>
      </dgm:t>
    </dgm:pt>
    <dgm:pt modelId="{20931715-7EAE-D343-813D-4E75C341ED7C}" type="pres">
      <dgm:prSet presAssocID="{6F5795CA-FCF7-3D49-92E8-4F066CD012F3}" presName="Accent12" presStyleCnt="0"/>
      <dgm:spPr/>
    </dgm:pt>
    <dgm:pt modelId="{233E81BF-6756-1A46-9ADA-2C3EBEC9678C}" type="pres">
      <dgm:prSet presAssocID="{6F5795CA-FCF7-3D49-92E8-4F066CD012F3}" presName="AccentHold1" presStyleLbl="node1" presStyleIdx="13" presStyleCnt="19"/>
      <dgm:spPr>
        <a:xfrm>
          <a:off x="3434193" y="1749587"/>
          <a:ext cx="138796" cy="138782"/>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EAA19F38-080A-2445-9C24-BF5FCF5EAE4A}" type="pres">
      <dgm:prSet presAssocID="{738A3422-D32A-114F-8E34-8A2257CE464B}" presName="Child4" presStyleLbl="node1" presStyleIdx="14" presStyleCnt="19" custScaleX="147918" custScaleY="130741">
        <dgm:presLayoutVars>
          <dgm:chMax val="0"/>
          <dgm:chPref val="0"/>
        </dgm:presLayoutVars>
      </dgm:prSet>
      <dgm:spPr>
        <a:prstGeom prst="ellipse">
          <a:avLst/>
        </a:prstGeom>
      </dgm:spPr>
      <dgm:t>
        <a:bodyPr/>
        <a:lstStyle/>
        <a:p>
          <a:endParaRPr lang="en-US"/>
        </a:p>
      </dgm:t>
    </dgm:pt>
    <dgm:pt modelId="{4E3A32DE-4BB9-3148-B3A6-B205618EB141}" type="pres">
      <dgm:prSet presAssocID="{738A3422-D32A-114F-8E34-8A2257CE464B}" presName="Accent13" presStyleCnt="0"/>
      <dgm:spPr/>
    </dgm:pt>
    <dgm:pt modelId="{3B2A56C1-B96B-2340-9B03-CA89F8A21E79}" type="pres">
      <dgm:prSet presAssocID="{738A3422-D32A-114F-8E34-8A2257CE464B}" presName="AccentHold1" presStyleLbl="node1" presStyleIdx="15" presStyleCnt="19"/>
      <dgm:spPr>
        <a:xfrm>
          <a:off x="2247537" y="2349335"/>
          <a:ext cx="138796" cy="138782"/>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C1B0984E-E3E0-C943-AF18-A37F5C5D8942}" type="pres">
      <dgm:prSet presAssocID="{86D17B7E-E696-8941-8E58-7886025557FE}" presName="Child5" presStyleLbl="node1" presStyleIdx="16" presStyleCnt="19" custScaleX="153745" custScaleY="128390">
        <dgm:presLayoutVars>
          <dgm:chMax val="0"/>
          <dgm:chPref val="0"/>
        </dgm:presLayoutVars>
      </dgm:prSet>
      <dgm:spPr>
        <a:prstGeom prst="ellipse">
          <a:avLst/>
        </a:prstGeom>
      </dgm:spPr>
      <dgm:t>
        <a:bodyPr/>
        <a:lstStyle/>
        <a:p>
          <a:endParaRPr lang="en-US"/>
        </a:p>
      </dgm:t>
    </dgm:pt>
    <dgm:pt modelId="{9EAD5373-AAF2-584E-A784-9920C80F048E}" type="pres">
      <dgm:prSet presAssocID="{86D17B7E-E696-8941-8E58-7886025557FE}" presName="Accent15" presStyleCnt="0"/>
      <dgm:spPr/>
    </dgm:pt>
    <dgm:pt modelId="{6F43751C-A657-5641-8282-9805A3E00C8B}" type="pres">
      <dgm:prSet presAssocID="{86D17B7E-E696-8941-8E58-7886025557FE}" presName="AccentHold2" presStyleLbl="node1" presStyleIdx="17" presStyleCnt="19"/>
      <dgm:spPr>
        <a:xfrm>
          <a:off x="1426767" y="754725"/>
          <a:ext cx="138796" cy="138782"/>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D9700332-47BC-454C-8230-0816D8CE441B}" type="pres">
      <dgm:prSet presAssocID="{86D17B7E-E696-8941-8E58-7886025557FE}" presName="Accent16" presStyleCnt="0"/>
      <dgm:spPr/>
    </dgm:pt>
    <dgm:pt modelId="{86BA5D87-5D53-8E4A-A093-EA2F4CD7FEE5}" type="pres">
      <dgm:prSet presAssocID="{86D17B7E-E696-8941-8E58-7886025557FE}" presName="AccentHold3" presStyleLbl="node1" presStyleIdx="18" presStyleCnt="19"/>
      <dgm:spPr>
        <a:xfrm>
          <a:off x="3042879" y="168209"/>
          <a:ext cx="138796" cy="138782"/>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Lst>
  <dgm:cxnLst>
    <dgm:cxn modelId="{1EC7D450-F28F-844C-947B-C231073515C8}" srcId="{67399531-B4AD-494A-92F2-504158F3E707}" destId="{6F5795CA-FCF7-3D49-92E8-4F066CD012F3}" srcOrd="2" destOrd="0" parTransId="{D32074AE-8981-D846-BE20-9A86BCE378CB}" sibTransId="{C32EE8AA-1E3E-EC45-A170-141FE8D7DE35}"/>
    <dgm:cxn modelId="{F059A85B-C569-7E4F-897B-B077F4F4470B}" srcId="{67399531-B4AD-494A-92F2-504158F3E707}" destId="{96ED5622-202F-C947-BC45-A5FA037D119B}" srcOrd="0" destOrd="0" parTransId="{E230E4B1-C9C5-ED4E-B84D-26A8BAEADC6C}" sibTransId="{E4F4EB83-3590-8248-B329-387F9D96E311}"/>
    <dgm:cxn modelId="{0450F943-4B12-3D47-88E0-3FD741A0ABC6}" type="presOf" srcId="{67399531-B4AD-494A-92F2-504158F3E707}" destId="{CD68683C-D877-F146-989D-683FF92CCE28}" srcOrd="0" destOrd="0" presId="urn:microsoft.com/office/officeart/2009/3/layout/CircleRelationship"/>
    <dgm:cxn modelId="{3F708B0D-1A69-9C40-BCD4-0BB24A0C1FB2}" srcId="{91032682-16C8-8746-92ED-AF58BF7EB348}" destId="{67399531-B4AD-494A-92F2-504158F3E707}" srcOrd="0" destOrd="0" parTransId="{E6DD8C2A-1363-3945-B76D-0B1AC5DD50DB}" sibTransId="{345BC62B-246C-6849-9929-177D18BF5EBF}"/>
    <dgm:cxn modelId="{9FD33811-CF00-4241-BFA8-2214647983D2}" srcId="{67399531-B4AD-494A-92F2-504158F3E707}" destId="{86D17B7E-E696-8941-8E58-7886025557FE}" srcOrd="4" destOrd="0" parTransId="{F2345D15-0A8A-884F-8066-05E2A55D3EF7}" sibTransId="{00F9EB27-3617-714D-BF1E-476277FE6591}"/>
    <dgm:cxn modelId="{1E9C30F9-59C2-A140-A728-402D5B2CC954}" type="presOf" srcId="{20780591-29E4-CF48-87F7-3F6B004E709A}" destId="{5C929E12-B5A9-524E-8637-7BDE97CEB999}" srcOrd="0" destOrd="0" presId="urn:microsoft.com/office/officeart/2009/3/layout/CircleRelationship"/>
    <dgm:cxn modelId="{4A517BE4-C95D-DC44-967E-C03C94EE7A1E}" srcId="{67399531-B4AD-494A-92F2-504158F3E707}" destId="{738A3422-D32A-114F-8E34-8A2257CE464B}" srcOrd="3" destOrd="0" parTransId="{0994D024-3CCB-BA47-80DB-451363439951}" sibTransId="{D846E938-A38E-3B49-BF0E-9614AE17F3AC}"/>
    <dgm:cxn modelId="{D5DDE9D1-6748-E44A-B288-C11F9379EFCD}" type="presOf" srcId="{86D17B7E-E696-8941-8E58-7886025557FE}" destId="{C1B0984E-E3E0-C943-AF18-A37F5C5D8942}" srcOrd="0" destOrd="0" presId="urn:microsoft.com/office/officeart/2009/3/layout/CircleRelationship"/>
    <dgm:cxn modelId="{1A99D6BF-83A3-8346-94C0-DBD515DCE790}" type="presOf" srcId="{96ED5622-202F-C947-BC45-A5FA037D119B}" destId="{3B8012C6-BDB5-5E42-AD5B-3E946D617566}" srcOrd="0" destOrd="0" presId="urn:microsoft.com/office/officeart/2009/3/layout/CircleRelationship"/>
    <dgm:cxn modelId="{DE7628B9-B736-2048-BC67-F3B1144D91AF}" type="presOf" srcId="{6F5795CA-FCF7-3D49-92E8-4F066CD012F3}" destId="{2C4EA2EF-7032-994A-8CDA-D08E93AE0AB3}" srcOrd="0" destOrd="0" presId="urn:microsoft.com/office/officeart/2009/3/layout/CircleRelationship"/>
    <dgm:cxn modelId="{E3E4A945-C415-4A45-B7A6-1384E55746C6}" srcId="{67399531-B4AD-494A-92F2-504158F3E707}" destId="{20780591-29E4-CF48-87F7-3F6B004E709A}" srcOrd="1" destOrd="0" parTransId="{0D47A167-53AC-4249-9B81-E9FF53A09617}" sibTransId="{D28437DB-9B3D-BB42-9DB0-B4A5CC3AF0E1}"/>
    <dgm:cxn modelId="{CC36A511-A6B2-7B4E-8BBD-FE45CB0C77E6}" type="presOf" srcId="{738A3422-D32A-114F-8E34-8A2257CE464B}" destId="{EAA19F38-080A-2445-9C24-BF5FCF5EAE4A}" srcOrd="0" destOrd="0" presId="urn:microsoft.com/office/officeart/2009/3/layout/CircleRelationship"/>
    <dgm:cxn modelId="{AE0042EE-121A-D64A-B842-3D8E7163CD25}" type="presOf" srcId="{91032682-16C8-8746-92ED-AF58BF7EB348}" destId="{12638A83-E4F5-674B-9467-240AA0C5FB0A}" srcOrd="0" destOrd="0" presId="urn:microsoft.com/office/officeart/2009/3/layout/CircleRelationship"/>
    <dgm:cxn modelId="{48454FBE-9429-A14F-ABFA-8D20BF602899}" type="presParOf" srcId="{12638A83-E4F5-674B-9467-240AA0C5FB0A}" destId="{CD68683C-D877-F146-989D-683FF92CCE28}" srcOrd="0" destOrd="0" presId="urn:microsoft.com/office/officeart/2009/3/layout/CircleRelationship"/>
    <dgm:cxn modelId="{083295B1-AD5F-7544-A1F9-9D6B139628BE}" type="presParOf" srcId="{12638A83-E4F5-674B-9467-240AA0C5FB0A}" destId="{58D9F01F-9E18-A346-A934-8987F4284017}" srcOrd="1" destOrd="0" presId="urn:microsoft.com/office/officeart/2009/3/layout/CircleRelationship"/>
    <dgm:cxn modelId="{209EFD71-D3CB-CA4E-B08B-C72A9CE73492}" type="presParOf" srcId="{12638A83-E4F5-674B-9467-240AA0C5FB0A}" destId="{FEF05A9F-2AAC-074D-BD7A-9196CC8F387E}" srcOrd="2" destOrd="0" presId="urn:microsoft.com/office/officeart/2009/3/layout/CircleRelationship"/>
    <dgm:cxn modelId="{3617F24F-A192-1A45-B7BB-D89A1B9E2F68}" type="presParOf" srcId="{12638A83-E4F5-674B-9467-240AA0C5FB0A}" destId="{3E2BC93E-E0ED-0A4C-904E-34FEB557D6B3}" srcOrd="3" destOrd="0" presId="urn:microsoft.com/office/officeart/2009/3/layout/CircleRelationship"/>
    <dgm:cxn modelId="{BB73B25E-2DC7-8042-9C90-F54C0CA31C68}" type="presParOf" srcId="{12638A83-E4F5-674B-9467-240AA0C5FB0A}" destId="{9AE0C5AB-F05E-C54F-946F-524451D97D6A}" srcOrd="4" destOrd="0" presId="urn:microsoft.com/office/officeart/2009/3/layout/CircleRelationship"/>
    <dgm:cxn modelId="{CB5E7A82-8555-F046-9585-6B3C3990C6D6}" type="presParOf" srcId="{12638A83-E4F5-674B-9467-240AA0C5FB0A}" destId="{9B818891-721B-E249-A46D-3F104437D69C}" srcOrd="5" destOrd="0" presId="urn:microsoft.com/office/officeart/2009/3/layout/CircleRelationship"/>
    <dgm:cxn modelId="{0B5A4B80-761E-6545-AFBF-EF93E3AC527A}" type="presParOf" srcId="{12638A83-E4F5-674B-9467-240AA0C5FB0A}" destId="{3B8012C6-BDB5-5E42-AD5B-3E946D617566}" srcOrd="6" destOrd="0" presId="urn:microsoft.com/office/officeart/2009/3/layout/CircleRelationship"/>
    <dgm:cxn modelId="{6B800B1D-CAD7-F649-BF7E-37D4CC0B5B3C}" type="presParOf" srcId="{12638A83-E4F5-674B-9467-240AA0C5FB0A}" destId="{BB4D3749-C5A6-1F42-BA2E-174FCD75366C}" srcOrd="7" destOrd="0" presId="urn:microsoft.com/office/officeart/2009/3/layout/CircleRelationship"/>
    <dgm:cxn modelId="{582E68BA-F84D-5A4D-AF99-E32FAD17D35E}" type="presParOf" srcId="{BB4D3749-C5A6-1F42-BA2E-174FCD75366C}" destId="{307D2AE0-B61B-3F49-AF65-492CC44B7E00}" srcOrd="0" destOrd="0" presId="urn:microsoft.com/office/officeart/2009/3/layout/CircleRelationship"/>
    <dgm:cxn modelId="{348DC596-648F-7D42-8CDE-7DE9F0E6DADA}" type="presParOf" srcId="{12638A83-E4F5-674B-9467-240AA0C5FB0A}" destId="{6B05C13D-FEEA-C64C-B5AB-429A48D8019E}" srcOrd="8" destOrd="0" presId="urn:microsoft.com/office/officeart/2009/3/layout/CircleRelationship"/>
    <dgm:cxn modelId="{58D93168-3C9E-3543-BA11-9E074AFEADF6}" type="presParOf" srcId="{6B05C13D-FEEA-C64C-B5AB-429A48D8019E}" destId="{B46D02DE-DFD9-264A-9122-1B111364DA6D}" srcOrd="0" destOrd="0" presId="urn:microsoft.com/office/officeart/2009/3/layout/CircleRelationship"/>
    <dgm:cxn modelId="{A5332655-2E05-EC42-A237-A9C49652FAE1}" type="presParOf" srcId="{12638A83-E4F5-674B-9467-240AA0C5FB0A}" destId="{5C929E12-B5A9-524E-8637-7BDE97CEB999}" srcOrd="9" destOrd="0" presId="urn:microsoft.com/office/officeart/2009/3/layout/CircleRelationship"/>
    <dgm:cxn modelId="{F44400B1-A432-2248-B77D-DC3B47A9300B}" type="presParOf" srcId="{12638A83-E4F5-674B-9467-240AA0C5FB0A}" destId="{A458321B-FFC0-BD4F-9287-F448D405C256}" srcOrd="10" destOrd="0" presId="urn:microsoft.com/office/officeart/2009/3/layout/CircleRelationship"/>
    <dgm:cxn modelId="{E0D6C95E-11CC-4C40-9A07-BEECF099A721}" type="presParOf" srcId="{A458321B-FFC0-BD4F-9287-F448D405C256}" destId="{CBAE351A-2575-EB4E-BDFE-AC8C89AB19F6}" srcOrd="0" destOrd="0" presId="urn:microsoft.com/office/officeart/2009/3/layout/CircleRelationship"/>
    <dgm:cxn modelId="{1568EFBE-0267-C044-9562-F7D76AD97C8D}" type="presParOf" srcId="{12638A83-E4F5-674B-9467-240AA0C5FB0A}" destId="{A5B4C08C-AA14-F94A-9115-1C7612570EC3}" srcOrd="11" destOrd="0" presId="urn:microsoft.com/office/officeart/2009/3/layout/CircleRelationship"/>
    <dgm:cxn modelId="{5AABEBCD-78D2-E145-B50D-7625A969E28C}" type="presParOf" srcId="{A5B4C08C-AA14-F94A-9115-1C7612570EC3}" destId="{E87B16E0-7609-B741-ADEC-7ED3166C467B}" srcOrd="0" destOrd="0" presId="urn:microsoft.com/office/officeart/2009/3/layout/CircleRelationship"/>
    <dgm:cxn modelId="{343E9008-B43C-7D45-8BA1-7E9359C12D01}" type="presParOf" srcId="{12638A83-E4F5-674B-9467-240AA0C5FB0A}" destId="{04321634-7EAA-C442-9E3C-6235F031E2D1}" srcOrd="12" destOrd="0" presId="urn:microsoft.com/office/officeart/2009/3/layout/CircleRelationship"/>
    <dgm:cxn modelId="{813AF00C-27AE-BC4D-8C95-DBA71A2BD75A}" type="presParOf" srcId="{04321634-7EAA-C442-9E3C-6235F031E2D1}" destId="{A27AE5E0-C77F-1548-B6AC-19A721F18551}" srcOrd="0" destOrd="0" presId="urn:microsoft.com/office/officeart/2009/3/layout/CircleRelationship"/>
    <dgm:cxn modelId="{C1F544DA-EB30-154E-8800-C795DC744F19}" type="presParOf" srcId="{12638A83-E4F5-674B-9467-240AA0C5FB0A}" destId="{2C4EA2EF-7032-994A-8CDA-D08E93AE0AB3}" srcOrd="13" destOrd="0" presId="urn:microsoft.com/office/officeart/2009/3/layout/CircleRelationship"/>
    <dgm:cxn modelId="{D7075332-F117-4049-B391-9821C847E383}" type="presParOf" srcId="{12638A83-E4F5-674B-9467-240AA0C5FB0A}" destId="{20931715-7EAE-D343-813D-4E75C341ED7C}" srcOrd="14" destOrd="0" presId="urn:microsoft.com/office/officeart/2009/3/layout/CircleRelationship"/>
    <dgm:cxn modelId="{EEB31D4B-B235-CB40-BD3A-05EF2699B37A}" type="presParOf" srcId="{20931715-7EAE-D343-813D-4E75C341ED7C}" destId="{233E81BF-6756-1A46-9ADA-2C3EBEC9678C}" srcOrd="0" destOrd="0" presId="urn:microsoft.com/office/officeart/2009/3/layout/CircleRelationship"/>
    <dgm:cxn modelId="{CE1F7693-F154-2B4A-96C6-47C068464C20}" type="presParOf" srcId="{12638A83-E4F5-674B-9467-240AA0C5FB0A}" destId="{EAA19F38-080A-2445-9C24-BF5FCF5EAE4A}" srcOrd="15" destOrd="0" presId="urn:microsoft.com/office/officeart/2009/3/layout/CircleRelationship"/>
    <dgm:cxn modelId="{C10F0D16-3DC2-7E46-88FB-42A71A2B2C79}" type="presParOf" srcId="{12638A83-E4F5-674B-9467-240AA0C5FB0A}" destId="{4E3A32DE-4BB9-3148-B3A6-B205618EB141}" srcOrd="16" destOrd="0" presId="urn:microsoft.com/office/officeart/2009/3/layout/CircleRelationship"/>
    <dgm:cxn modelId="{7263AB04-E3C9-D04E-A340-3E86E66667A1}" type="presParOf" srcId="{4E3A32DE-4BB9-3148-B3A6-B205618EB141}" destId="{3B2A56C1-B96B-2340-9B03-CA89F8A21E79}" srcOrd="0" destOrd="0" presId="urn:microsoft.com/office/officeart/2009/3/layout/CircleRelationship"/>
    <dgm:cxn modelId="{2CDD96F9-4730-5149-9D66-8D6B245C30C6}" type="presParOf" srcId="{12638A83-E4F5-674B-9467-240AA0C5FB0A}" destId="{C1B0984E-E3E0-C943-AF18-A37F5C5D8942}" srcOrd="17" destOrd="0" presId="urn:microsoft.com/office/officeart/2009/3/layout/CircleRelationship"/>
    <dgm:cxn modelId="{B56B0C54-2DF9-5049-860B-C5AE53F44EEA}" type="presParOf" srcId="{12638A83-E4F5-674B-9467-240AA0C5FB0A}" destId="{9EAD5373-AAF2-584E-A784-9920C80F048E}" srcOrd="18" destOrd="0" presId="urn:microsoft.com/office/officeart/2009/3/layout/CircleRelationship"/>
    <dgm:cxn modelId="{CD3434E1-DAD7-CF4D-BEA2-11DB500B215B}" type="presParOf" srcId="{9EAD5373-AAF2-584E-A784-9920C80F048E}" destId="{6F43751C-A657-5641-8282-9805A3E00C8B}" srcOrd="0" destOrd="0" presId="urn:microsoft.com/office/officeart/2009/3/layout/CircleRelationship"/>
    <dgm:cxn modelId="{17C64B27-CAA8-8F4C-BC6F-8485FDB3BB0F}" type="presParOf" srcId="{12638A83-E4F5-674B-9467-240AA0C5FB0A}" destId="{D9700332-47BC-454C-8230-0816D8CE441B}" srcOrd="19" destOrd="0" presId="urn:microsoft.com/office/officeart/2009/3/layout/CircleRelationship"/>
    <dgm:cxn modelId="{46D0CCED-C537-B54A-87CD-E05949680282}" type="presParOf" srcId="{D9700332-47BC-454C-8230-0816D8CE441B}" destId="{86BA5D87-5D53-8E4A-A093-EA2F4CD7FEE5}"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8683C-D877-F146-989D-683FF92CCE28}">
      <dsp:nvSpPr>
        <dsp:cNvPr id="0" name=""/>
        <dsp:cNvSpPr/>
      </dsp:nvSpPr>
      <dsp:spPr>
        <a:xfrm>
          <a:off x="1109005" y="599968"/>
          <a:ext cx="1772704" cy="1773009"/>
        </a:xfrm>
        <a:prstGeom prst="ellipse">
          <a:avLst/>
        </a:prstGeom>
        <a:solidFill>
          <a:srgbClr val="4F81B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extrusionH="28000" prstMaterial="matte"/>
        </a:bodyPr>
        <a:lstStyle/>
        <a:p>
          <a:pPr lvl="0" algn="ctr" defTabSz="800100">
            <a:lnSpc>
              <a:spcPct val="90000"/>
            </a:lnSpc>
            <a:spcBef>
              <a:spcPct val="0"/>
            </a:spcBef>
            <a:spcAft>
              <a:spcPct val="35000"/>
            </a:spcAft>
          </a:pPr>
          <a:r>
            <a:rPr lang="pt-BR" sz="1800" kern="1200" noProof="0" dirty="0" smtClean="0">
              <a:solidFill>
                <a:sysClr val="window" lastClr="FFFFFF"/>
              </a:solidFill>
              <a:latin typeface="Cambria"/>
              <a:ea typeface="+mn-ea"/>
              <a:cs typeface="+mn-cs"/>
            </a:rPr>
            <a:t>Sistema da Dívida</a:t>
          </a:r>
          <a:endParaRPr lang="pt-BR" sz="1800" kern="1200" noProof="0" dirty="0">
            <a:solidFill>
              <a:sysClr val="window" lastClr="FFFFFF"/>
            </a:solidFill>
            <a:latin typeface="Cambria"/>
            <a:ea typeface="+mn-ea"/>
            <a:cs typeface="+mn-cs"/>
          </a:endParaRPr>
        </a:p>
      </dsp:txBody>
      <dsp:txXfrm>
        <a:off x="1368611" y="859619"/>
        <a:ext cx="1253492" cy="1253707"/>
      </dsp:txXfrm>
    </dsp:sp>
    <dsp:sp modelId="{58D9F01F-9E18-A346-A934-8987F4284017}">
      <dsp:nvSpPr>
        <dsp:cNvPr id="0" name=""/>
        <dsp:cNvSpPr/>
      </dsp:nvSpPr>
      <dsp:spPr>
        <a:xfrm>
          <a:off x="1654090" y="2241174"/>
          <a:ext cx="142907" cy="142892"/>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FEF05A9F-2AAC-074D-BD7A-9196CC8F387E}">
      <dsp:nvSpPr>
        <dsp:cNvPr id="0" name=""/>
        <dsp:cNvSpPr/>
      </dsp:nvSpPr>
      <dsp:spPr>
        <a:xfrm>
          <a:off x="2995891" y="1319500"/>
          <a:ext cx="142907" cy="142892"/>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E2BC93E-E0ED-0A4C-904E-34FEB557D6B3}">
      <dsp:nvSpPr>
        <dsp:cNvPr id="0" name=""/>
        <dsp:cNvSpPr/>
      </dsp:nvSpPr>
      <dsp:spPr>
        <a:xfrm>
          <a:off x="2312990" y="2393255"/>
          <a:ext cx="197088" cy="197388"/>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9AE0C5AB-F05E-C54F-946F-524451D97D6A}">
      <dsp:nvSpPr>
        <dsp:cNvPr id="0" name=""/>
        <dsp:cNvSpPr/>
      </dsp:nvSpPr>
      <dsp:spPr>
        <a:xfrm>
          <a:off x="1694089" y="799257"/>
          <a:ext cx="142907" cy="142892"/>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9B818891-721B-E249-A46D-3F104437D69C}">
      <dsp:nvSpPr>
        <dsp:cNvPr id="0" name=""/>
        <dsp:cNvSpPr/>
      </dsp:nvSpPr>
      <dsp:spPr>
        <a:xfrm>
          <a:off x="1244277" y="1617009"/>
          <a:ext cx="142907" cy="142892"/>
        </a:xfrm>
        <a:prstGeom prst="ellipse">
          <a:avLst/>
        </a:prstGeom>
        <a:solidFill>
          <a:srgbClr val="F7964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B8012C6-BDB5-5E42-AD5B-3E946D617566}">
      <dsp:nvSpPr>
        <dsp:cNvPr id="0" name=""/>
        <dsp:cNvSpPr/>
      </dsp:nvSpPr>
      <dsp:spPr>
        <a:xfrm>
          <a:off x="190742" y="810831"/>
          <a:ext cx="1205206" cy="939079"/>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444500">
            <a:lnSpc>
              <a:spcPct val="90000"/>
            </a:lnSpc>
            <a:spcBef>
              <a:spcPct val="0"/>
            </a:spcBef>
            <a:spcAft>
              <a:spcPct val="35000"/>
            </a:spcAft>
          </a:pPr>
          <a:r>
            <a:rPr lang="en-US" sz="1000" kern="1200">
              <a:solidFill>
                <a:sysClr val="window" lastClr="FFFFFF"/>
              </a:solidFill>
              <a:latin typeface="Cambria"/>
              <a:ea typeface="+mn-ea"/>
              <a:cs typeface="+mn-cs"/>
            </a:rPr>
            <a:t>Mecanismos que Geram Dívida</a:t>
          </a:r>
        </a:p>
      </dsp:txBody>
      <dsp:txXfrm>
        <a:off x="367240" y="948356"/>
        <a:ext cx="852210" cy="664029"/>
      </dsp:txXfrm>
    </dsp:sp>
    <dsp:sp modelId="{307D2AE0-B61B-3F49-AF65-492CC44B7E00}">
      <dsp:nvSpPr>
        <dsp:cNvPr id="0" name=""/>
        <dsp:cNvSpPr/>
      </dsp:nvSpPr>
      <dsp:spPr>
        <a:xfrm>
          <a:off x="1921359" y="805594"/>
          <a:ext cx="197088" cy="197388"/>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46D02DE-DFD9-264A-9122-1B111364DA6D}">
      <dsp:nvSpPr>
        <dsp:cNvPr id="0" name=""/>
        <dsp:cNvSpPr/>
      </dsp:nvSpPr>
      <dsp:spPr>
        <a:xfrm>
          <a:off x="622830" y="1851784"/>
          <a:ext cx="356359" cy="356439"/>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C929E12-B5A9-524E-8637-7BDE97CEB999}">
      <dsp:nvSpPr>
        <dsp:cNvPr id="0" name=""/>
        <dsp:cNvSpPr/>
      </dsp:nvSpPr>
      <dsp:spPr>
        <a:xfrm>
          <a:off x="2887725" y="474921"/>
          <a:ext cx="1073048" cy="932873"/>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444500">
            <a:lnSpc>
              <a:spcPct val="90000"/>
            </a:lnSpc>
            <a:spcBef>
              <a:spcPct val="0"/>
            </a:spcBef>
            <a:spcAft>
              <a:spcPct val="35000"/>
            </a:spcAft>
          </a:pPr>
          <a:r>
            <a:rPr lang="en-US" sz="1000" kern="1200">
              <a:solidFill>
                <a:sysClr val="window" lastClr="FFFFFF"/>
              </a:solidFill>
              <a:latin typeface="Cambria"/>
              <a:ea typeface="+mn-ea"/>
              <a:cs typeface="+mn-cs"/>
            </a:rPr>
            <a:t>Interferência do FMI</a:t>
          </a:r>
        </a:p>
      </dsp:txBody>
      <dsp:txXfrm>
        <a:off x="3044869" y="611537"/>
        <a:ext cx="758760" cy="659641"/>
      </dsp:txXfrm>
    </dsp:sp>
    <dsp:sp modelId="{CBAE351A-2575-EB4E-BDFE-AC8C89AB19F6}">
      <dsp:nvSpPr>
        <dsp:cNvPr id="0" name=""/>
        <dsp:cNvSpPr/>
      </dsp:nvSpPr>
      <dsp:spPr>
        <a:xfrm>
          <a:off x="2742076" y="1078389"/>
          <a:ext cx="197088" cy="197388"/>
        </a:xfrm>
        <a:prstGeom prst="ellipse">
          <a:avLst/>
        </a:prstGeom>
        <a:solidFill>
          <a:srgbClr val="F7964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87B16E0-7609-B741-ADEC-7ED3166C467B}">
      <dsp:nvSpPr>
        <dsp:cNvPr id="0" name=""/>
        <dsp:cNvSpPr/>
      </dsp:nvSpPr>
      <dsp:spPr>
        <a:xfrm>
          <a:off x="487195" y="2276026"/>
          <a:ext cx="142907" cy="142892"/>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A27AE5E0-C77F-1548-B6AC-19A721F18551}">
      <dsp:nvSpPr>
        <dsp:cNvPr id="0" name=""/>
        <dsp:cNvSpPr/>
      </dsp:nvSpPr>
      <dsp:spPr>
        <a:xfrm>
          <a:off x="1911177" y="2072618"/>
          <a:ext cx="142907" cy="142892"/>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C4EA2EF-7032-994A-8CDA-D08E93AE0AB3}">
      <dsp:nvSpPr>
        <dsp:cNvPr id="0" name=""/>
        <dsp:cNvSpPr/>
      </dsp:nvSpPr>
      <dsp:spPr>
        <a:xfrm>
          <a:off x="3086367" y="1750605"/>
          <a:ext cx="1353573" cy="872463"/>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444500">
            <a:lnSpc>
              <a:spcPct val="90000"/>
            </a:lnSpc>
            <a:spcBef>
              <a:spcPct val="0"/>
            </a:spcBef>
            <a:spcAft>
              <a:spcPct val="35000"/>
            </a:spcAft>
          </a:pPr>
          <a:r>
            <a:rPr lang="en-US" sz="1000" kern="1200">
              <a:solidFill>
                <a:sysClr val="window" lastClr="FFFFFF"/>
              </a:solidFill>
              <a:latin typeface="Cambria"/>
              <a:ea typeface="+mn-ea"/>
              <a:cs typeface="+mn-cs"/>
            </a:rPr>
            <a:t>Privilégios Legais, Políticos, Financeiros e Econômicos</a:t>
          </a:r>
        </a:p>
      </dsp:txBody>
      <dsp:txXfrm>
        <a:off x="3284593" y="1878374"/>
        <a:ext cx="957121" cy="616925"/>
      </dsp:txXfrm>
    </dsp:sp>
    <dsp:sp modelId="{233E81BF-6756-1A46-9ADA-2C3EBEC9678C}">
      <dsp:nvSpPr>
        <dsp:cNvPr id="0" name=""/>
        <dsp:cNvSpPr/>
      </dsp:nvSpPr>
      <dsp:spPr>
        <a:xfrm>
          <a:off x="3199524" y="1801407"/>
          <a:ext cx="142907" cy="142892"/>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AA19F38-080A-2445-9C24-BF5FCF5EAE4A}">
      <dsp:nvSpPr>
        <dsp:cNvPr id="0" name=""/>
        <dsp:cNvSpPr/>
      </dsp:nvSpPr>
      <dsp:spPr>
        <a:xfrm>
          <a:off x="1161417" y="2332524"/>
          <a:ext cx="1066071" cy="942381"/>
        </a:xfrm>
        <a:prstGeom prst="ellipse">
          <a:avLst/>
        </a:prstGeom>
        <a:solidFill>
          <a:srgbClr val="F7964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444500">
            <a:lnSpc>
              <a:spcPct val="90000"/>
            </a:lnSpc>
            <a:spcBef>
              <a:spcPct val="0"/>
            </a:spcBef>
            <a:spcAft>
              <a:spcPct val="35000"/>
            </a:spcAft>
          </a:pPr>
          <a:r>
            <a:rPr lang="en-US" sz="1000" kern="1200">
              <a:solidFill>
                <a:sysClr val="window" lastClr="FFFFFF"/>
              </a:solidFill>
              <a:latin typeface="Cambria"/>
              <a:ea typeface="+mn-ea"/>
              <a:cs typeface="+mn-cs"/>
            </a:rPr>
            <a:t>Influência do Poder Financeiro </a:t>
          </a:r>
        </a:p>
      </dsp:txBody>
      <dsp:txXfrm>
        <a:off x="1317539" y="2470533"/>
        <a:ext cx="753827" cy="666363"/>
      </dsp:txXfrm>
    </dsp:sp>
    <dsp:sp modelId="{3B2A56C1-B96B-2340-9B03-CA89F8A21E79}">
      <dsp:nvSpPr>
        <dsp:cNvPr id="0" name=""/>
        <dsp:cNvSpPr/>
      </dsp:nvSpPr>
      <dsp:spPr>
        <a:xfrm>
          <a:off x="1977722" y="2418919"/>
          <a:ext cx="142907" cy="142892"/>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1B0984E-E3E0-C943-AF18-A37F5C5D8942}">
      <dsp:nvSpPr>
        <dsp:cNvPr id="0" name=""/>
        <dsp:cNvSpPr/>
      </dsp:nvSpPr>
      <dsp:spPr>
        <a:xfrm>
          <a:off x="1827683" y="-106554"/>
          <a:ext cx="1108068" cy="925435"/>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444500">
            <a:lnSpc>
              <a:spcPct val="90000"/>
            </a:lnSpc>
            <a:spcBef>
              <a:spcPct val="0"/>
            </a:spcBef>
            <a:spcAft>
              <a:spcPct val="35000"/>
            </a:spcAft>
          </a:pPr>
          <a:r>
            <a:rPr lang="en-US" sz="1000" kern="1200">
              <a:solidFill>
                <a:sysClr val="window" lastClr="FFFFFF"/>
              </a:solidFill>
              <a:latin typeface="Cambria"/>
              <a:ea typeface="+mn-ea"/>
              <a:cs typeface="+mn-cs"/>
            </a:rPr>
            <a:t>Salvamento Bancário</a:t>
          </a:r>
        </a:p>
      </dsp:txBody>
      <dsp:txXfrm>
        <a:off x="1989956" y="28973"/>
        <a:ext cx="783522" cy="654381"/>
      </dsp:txXfrm>
    </dsp:sp>
    <dsp:sp modelId="{6F43751C-A657-5641-8282-9805A3E00C8B}">
      <dsp:nvSpPr>
        <dsp:cNvPr id="0" name=""/>
        <dsp:cNvSpPr/>
      </dsp:nvSpPr>
      <dsp:spPr>
        <a:xfrm>
          <a:off x="1132642" y="777079"/>
          <a:ext cx="142907" cy="142892"/>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6BA5D87-5D53-8E4A-A093-EA2F4CD7FEE5}">
      <dsp:nvSpPr>
        <dsp:cNvPr id="0" name=""/>
        <dsp:cNvSpPr/>
      </dsp:nvSpPr>
      <dsp:spPr>
        <a:xfrm>
          <a:off x="2796620" y="173191"/>
          <a:ext cx="142907" cy="142892"/>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3" name="Rectangle 3"/>
          <p:cNvSpPr>
            <a:spLocks noGrp="1" noChangeArrowheads="1"/>
          </p:cNvSpPr>
          <p:nvPr>
            <p:ph type="dt" sz="quarter"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4" name="Rectangle 4"/>
          <p:cNvSpPr>
            <a:spLocks noGrp="1" noChangeArrowheads="1"/>
          </p:cNvSpPr>
          <p:nvPr>
            <p:ph type="ftr" sz="quarter" idx="2"/>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5" name="Rectangle 5"/>
          <p:cNvSpPr>
            <a:spLocks noGrp="1" noChangeArrowheads="1"/>
          </p:cNvSpPr>
          <p:nvPr>
            <p:ph type="sldNum" sz="quarter" idx="3"/>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cs typeface="Arial" pitchFamily="34" charset="0"/>
              </a:defRPr>
            </a:lvl1pPr>
          </a:lstStyle>
          <a:p>
            <a:pPr>
              <a:defRPr/>
            </a:pPr>
            <a:fld id="{F024D98F-44DE-4652-8BDD-FC88CEFFDF44}" type="slidenum">
              <a:rPr lang="pt-BR"/>
              <a:pPr>
                <a:defRPr/>
              </a:pPr>
              <a:t>‹#›</a:t>
            </a:fld>
            <a:endParaRPr lang="pt-BR"/>
          </a:p>
        </p:txBody>
      </p:sp>
    </p:spTree>
    <p:extLst>
      <p:ext uri="{BB962C8B-B14F-4D97-AF65-F5344CB8AC3E}">
        <p14:creationId xmlns:p14="http://schemas.microsoft.com/office/powerpoint/2010/main" val="330949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5539" name="Rectangle 3"/>
          <p:cNvSpPr>
            <a:spLocks noGrp="1" noChangeArrowheads="1"/>
          </p:cNvSpPr>
          <p:nvPr>
            <p:ph type="dt"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34820" name="Rectangle 4"/>
          <p:cNvSpPr>
            <a:spLocks noGrp="1" noRot="1" noChangeAspect="1" noChangeArrowheads="1" noTextEdit="1"/>
          </p:cNvSpPr>
          <p:nvPr>
            <p:ph type="sldImg" idx="2"/>
          </p:nvPr>
        </p:nvSpPr>
        <p:spPr bwMode="auto">
          <a:xfrm>
            <a:off x="800100" y="728663"/>
            <a:ext cx="5257800" cy="3641725"/>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14400" y="4611688"/>
            <a:ext cx="5029200" cy="4370387"/>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5542" name="Rectangle 6"/>
          <p:cNvSpPr>
            <a:spLocks noGrp="1" noChangeArrowheads="1"/>
          </p:cNvSpPr>
          <p:nvPr>
            <p:ph type="ftr" sz="quarter" idx="4"/>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5543" name="Rectangle 7"/>
          <p:cNvSpPr>
            <a:spLocks noGrp="1" noChangeArrowheads="1"/>
          </p:cNvSpPr>
          <p:nvPr>
            <p:ph type="sldNum" sz="quarter" idx="5"/>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cs typeface="Arial" pitchFamily="34" charset="0"/>
              </a:defRPr>
            </a:lvl1pPr>
          </a:lstStyle>
          <a:p>
            <a:pPr>
              <a:defRPr/>
            </a:pPr>
            <a:fld id="{782EE3F9-7737-4159-829A-3817412F95DB}" type="slidenum">
              <a:rPr lang="pt-BR"/>
              <a:pPr>
                <a:defRPr/>
              </a:pPr>
              <a:t>‹#›</a:t>
            </a:fld>
            <a:endParaRPr lang="pt-BR"/>
          </a:p>
        </p:txBody>
      </p:sp>
    </p:spTree>
    <p:extLst>
      <p:ext uri="{BB962C8B-B14F-4D97-AF65-F5344CB8AC3E}">
        <p14:creationId xmlns:p14="http://schemas.microsoft.com/office/powerpoint/2010/main" val="1273660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a:ln/>
        </p:spPr>
      </p:sp>
      <p:sp>
        <p:nvSpPr>
          <p:cNvPr id="35843" name="Espaço Reservado para Número de Slide 3"/>
          <p:cNvSpPr>
            <a:spLocks noGrp="1"/>
          </p:cNvSpPr>
          <p:nvPr>
            <p:ph type="sldNum" sz="quarter" idx="5"/>
          </p:nvPr>
        </p:nvSpPr>
        <p:spPr>
          <a:noFill/>
          <a:ln w="9525"/>
        </p:spPr>
        <p:txBody>
          <a:bodyPr/>
          <a:lstStyle/>
          <a:p>
            <a:fld id="{22CC8550-034B-471F-B1C8-A2B3976FE141}" type="slidenum">
              <a:rPr lang="pt-BR">
                <a:cs typeface="Arial" charset="0"/>
              </a:rPr>
              <a:pPr/>
              <a:t>1</a:t>
            </a:fld>
            <a:endParaRPr lang="pt-B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Arial" charset="0"/>
              </a:defRPr>
            </a:lvl1pPr>
            <a:lvl2pPr marL="742950" indent="-285750" eaLnBrk="0" hangingPunct="0">
              <a:defRPr sz="2400" b="1">
                <a:solidFill>
                  <a:srgbClr val="FF0000"/>
                </a:solidFill>
                <a:latin typeface="Times New Roman" charset="0"/>
                <a:ea typeface="Arial" charset="0"/>
                <a:cs typeface="Arial" charset="0"/>
              </a:defRPr>
            </a:lvl2pPr>
            <a:lvl3pPr marL="1143000" indent="-228600" eaLnBrk="0" hangingPunct="0">
              <a:defRPr sz="2400" b="1">
                <a:solidFill>
                  <a:srgbClr val="FF0000"/>
                </a:solidFill>
                <a:latin typeface="Times New Roman" charset="0"/>
                <a:ea typeface="Arial" charset="0"/>
                <a:cs typeface="Arial" charset="0"/>
              </a:defRPr>
            </a:lvl3pPr>
            <a:lvl4pPr marL="1600200" indent="-228600" eaLnBrk="0" hangingPunct="0">
              <a:defRPr sz="2400" b="1">
                <a:solidFill>
                  <a:srgbClr val="FF0000"/>
                </a:solidFill>
                <a:latin typeface="Times New Roman" charset="0"/>
                <a:ea typeface="Arial" charset="0"/>
                <a:cs typeface="Arial" charset="0"/>
              </a:defRPr>
            </a:lvl4pPr>
            <a:lvl5pPr marL="2057400" indent="-228600" eaLnBrk="0" hangingPunct="0">
              <a:defRPr sz="2400" b="1">
                <a:solidFill>
                  <a:srgbClr val="FF0000"/>
                </a:solidFill>
                <a:latin typeface="Times New Roman" charset="0"/>
                <a:ea typeface="Arial" charset="0"/>
                <a:cs typeface="Arial" charset="0"/>
              </a:defRPr>
            </a:lvl5pPr>
            <a:lvl6pPr marL="2514600" indent="-228600" eaLnBrk="0" fontAlgn="base" hangingPunct="0">
              <a:spcBef>
                <a:spcPct val="0"/>
              </a:spcBef>
              <a:spcAft>
                <a:spcPct val="0"/>
              </a:spcAft>
              <a:defRPr sz="2400" b="1">
                <a:solidFill>
                  <a:srgbClr val="FF0000"/>
                </a:solidFill>
                <a:latin typeface="Times New Roman" charset="0"/>
                <a:ea typeface="Arial" charset="0"/>
                <a:cs typeface="Arial" charset="0"/>
              </a:defRPr>
            </a:lvl6pPr>
            <a:lvl7pPr marL="2971800" indent="-228600" eaLnBrk="0" fontAlgn="base" hangingPunct="0">
              <a:spcBef>
                <a:spcPct val="0"/>
              </a:spcBef>
              <a:spcAft>
                <a:spcPct val="0"/>
              </a:spcAft>
              <a:defRPr sz="2400" b="1">
                <a:solidFill>
                  <a:srgbClr val="FF0000"/>
                </a:solidFill>
                <a:latin typeface="Times New Roman" charset="0"/>
                <a:ea typeface="Arial" charset="0"/>
                <a:cs typeface="Arial" charset="0"/>
              </a:defRPr>
            </a:lvl7pPr>
            <a:lvl8pPr marL="3429000" indent="-228600" eaLnBrk="0" fontAlgn="base" hangingPunct="0">
              <a:spcBef>
                <a:spcPct val="0"/>
              </a:spcBef>
              <a:spcAft>
                <a:spcPct val="0"/>
              </a:spcAft>
              <a:defRPr sz="2400" b="1">
                <a:solidFill>
                  <a:srgbClr val="FF0000"/>
                </a:solidFill>
                <a:latin typeface="Times New Roman" charset="0"/>
                <a:ea typeface="Arial" charset="0"/>
                <a:cs typeface="Arial" charset="0"/>
              </a:defRPr>
            </a:lvl8pPr>
            <a:lvl9pPr marL="3886200" indent="-228600" eaLnBrk="0" fontAlgn="base" hangingPunct="0">
              <a:spcBef>
                <a:spcPct val="0"/>
              </a:spcBef>
              <a:spcAft>
                <a:spcPct val="0"/>
              </a:spcAft>
              <a:defRPr sz="2400" b="1">
                <a:solidFill>
                  <a:srgbClr val="FF0000"/>
                </a:solidFill>
                <a:latin typeface="Times New Roman" charset="0"/>
                <a:ea typeface="Arial" charset="0"/>
                <a:cs typeface="Arial"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Arial" charset="0"/>
              </a:defRPr>
            </a:lvl1pPr>
            <a:lvl2pPr marL="742950" indent="-285750" eaLnBrk="0" hangingPunct="0">
              <a:defRPr sz="2400" b="1">
                <a:solidFill>
                  <a:srgbClr val="FF0000"/>
                </a:solidFill>
                <a:latin typeface="Times New Roman" charset="0"/>
                <a:ea typeface="Arial" charset="0"/>
                <a:cs typeface="Arial" charset="0"/>
              </a:defRPr>
            </a:lvl2pPr>
            <a:lvl3pPr marL="1143000" indent="-228600" eaLnBrk="0" hangingPunct="0">
              <a:defRPr sz="2400" b="1">
                <a:solidFill>
                  <a:srgbClr val="FF0000"/>
                </a:solidFill>
                <a:latin typeface="Times New Roman" charset="0"/>
                <a:ea typeface="Arial" charset="0"/>
                <a:cs typeface="Arial" charset="0"/>
              </a:defRPr>
            </a:lvl3pPr>
            <a:lvl4pPr marL="1600200" indent="-228600" eaLnBrk="0" hangingPunct="0">
              <a:defRPr sz="2400" b="1">
                <a:solidFill>
                  <a:srgbClr val="FF0000"/>
                </a:solidFill>
                <a:latin typeface="Times New Roman" charset="0"/>
                <a:ea typeface="Arial" charset="0"/>
                <a:cs typeface="Arial" charset="0"/>
              </a:defRPr>
            </a:lvl4pPr>
            <a:lvl5pPr marL="2057400" indent="-228600" eaLnBrk="0" hangingPunct="0">
              <a:defRPr sz="2400" b="1">
                <a:solidFill>
                  <a:srgbClr val="FF0000"/>
                </a:solidFill>
                <a:latin typeface="Times New Roman" charset="0"/>
                <a:ea typeface="Arial" charset="0"/>
                <a:cs typeface="Arial" charset="0"/>
              </a:defRPr>
            </a:lvl5pPr>
            <a:lvl6pPr marL="2514600" indent="-228600" eaLnBrk="0" fontAlgn="base" hangingPunct="0">
              <a:spcBef>
                <a:spcPct val="0"/>
              </a:spcBef>
              <a:spcAft>
                <a:spcPct val="0"/>
              </a:spcAft>
              <a:defRPr sz="2400" b="1">
                <a:solidFill>
                  <a:srgbClr val="FF0000"/>
                </a:solidFill>
                <a:latin typeface="Times New Roman" charset="0"/>
                <a:ea typeface="Arial" charset="0"/>
                <a:cs typeface="Arial" charset="0"/>
              </a:defRPr>
            </a:lvl6pPr>
            <a:lvl7pPr marL="2971800" indent="-228600" eaLnBrk="0" fontAlgn="base" hangingPunct="0">
              <a:spcBef>
                <a:spcPct val="0"/>
              </a:spcBef>
              <a:spcAft>
                <a:spcPct val="0"/>
              </a:spcAft>
              <a:defRPr sz="2400" b="1">
                <a:solidFill>
                  <a:srgbClr val="FF0000"/>
                </a:solidFill>
                <a:latin typeface="Times New Roman" charset="0"/>
                <a:ea typeface="Arial" charset="0"/>
                <a:cs typeface="Arial" charset="0"/>
              </a:defRPr>
            </a:lvl7pPr>
            <a:lvl8pPr marL="3429000" indent="-228600" eaLnBrk="0" fontAlgn="base" hangingPunct="0">
              <a:spcBef>
                <a:spcPct val="0"/>
              </a:spcBef>
              <a:spcAft>
                <a:spcPct val="0"/>
              </a:spcAft>
              <a:defRPr sz="2400" b="1">
                <a:solidFill>
                  <a:srgbClr val="FF0000"/>
                </a:solidFill>
                <a:latin typeface="Times New Roman" charset="0"/>
                <a:ea typeface="Arial" charset="0"/>
                <a:cs typeface="Arial" charset="0"/>
              </a:defRPr>
            </a:lvl8pPr>
            <a:lvl9pPr marL="3886200" indent="-228600" eaLnBrk="0" fontAlgn="base" hangingPunct="0">
              <a:spcBef>
                <a:spcPct val="0"/>
              </a:spcBef>
              <a:spcAft>
                <a:spcPct val="0"/>
              </a:spcAft>
              <a:defRPr sz="2400" b="1">
                <a:solidFill>
                  <a:srgbClr val="FF0000"/>
                </a:solidFill>
                <a:latin typeface="Times New Roman" charset="0"/>
                <a:ea typeface="Arial" charset="0"/>
                <a:cs typeface="Arial"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none" anchor="ctr"/>
          <a:lstStyle/>
          <a:p>
            <a:endParaRPr lang="es-ES">
              <a:latin typeface="Times New Roman" charset="0"/>
              <a:ea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none" anchor="ctr"/>
          <a:lstStyle/>
          <a:p>
            <a:endParaRPr lang="es-ES">
              <a:latin typeface="Times New Roman"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Arial" charset="0"/>
              </a:defRPr>
            </a:lvl1pPr>
            <a:lvl2pPr marL="742950" indent="-285750" eaLnBrk="0" hangingPunct="0">
              <a:defRPr sz="2400" b="1">
                <a:solidFill>
                  <a:srgbClr val="FF0000"/>
                </a:solidFill>
                <a:latin typeface="Times New Roman" charset="0"/>
                <a:ea typeface="Arial" charset="0"/>
                <a:cs typeface="Arial" charset="0"/>
              </a:defRPr>
            </a:lvl2pPr>
            <a:lvl3pPr marL="1143000" indent="-228600" eaLnBrk="0" hangingPunct="0">
              <a:defRPr sz="2400" b="1">
                <a:solidFill>
                  <a:srgbClr val="FF0000"/>
                </a:solidFill>
                <a:latin typeface="Times New Roman" charset="0"/>
                <a:ea typeface="Arial" charset="0"/>
                <a:cs typeface="Arial" charset="0"/>
              </a:defRPr>
            </a:lvl3pPr>
            <a:lvl4pPr marL="1600200" indent="-228600" eaLnBrk="0" hangingPunct="0">
              <a:defRPr sz="2400" b="1">
                <a:solidFill>
                  <a:srgbClr val="FF0000"/>
                </a:solidFill>
                <a:latin typeface="Times New Roman" charset="0"/>
                <a:ea typeface="Arial" charset="0"/>
                <a:cs typeface="Arial" charset="0"/>
              </a:defRPr>
            </a:lvl4pPr>
            <a:lvl5pPr marL="2057400" indent="-228600" eaLnBrk="0" hangingPunct="0">
              <a:defRPr sz="2400" b="1">
                <a:solidFill>
                  <a:srgbClr val="FF0000"/>
                </a:solidFill>
                <a:latin typeface="Times New Roman" charset="0"/>
                <a:ea typeface="Arial" charset="0"/>
                <a:cs typeface="Arial" charset="0"/>
              </a:defRPr>
            </a:lvl5pPr>
            <a:lvl6pPr marL="2514600" indent="-228600" eaLnBrk="0" fontAlgn="base" hangingPunct="0">
              <a:spcBef>
                <a:spcPct val="0"/>
              </a:spcBef>
              <a:spcAft>
                <a:spcPct val="0"/>
              </a:spcAft>
              <a:defRPr sz="2400" b="1">
                <a:solidFill>
                  <a:srgbClr val="FF0000"/>
                </a:solidFill>
                <a:latin typeface="Times New Roman" charset="0"/>
                <a:ea typeface="Arial" charset="0"/>
                <a:cs typeface="Arial" charset="0"/>
              </a:defRPr>
            </a:lvl6pPr>
            <a:lvl7pPr marL="2971800" indent="-228600" eaLnBrk="0" fontAlgn="base" hangingPunct="0">
              <a:spcBef>
                <a:spcPct val="0"/>
              </a:spcBef>
              <a:spcAft>
                <a:spcPct val="0"/>
              </a:spcAft>
              <a:defRPr sz="2400" b="1">
                <a:solidFill>
                  <a:srgbClr val="FF0000"/>
                </a:solidFill>
                <a:latin typeface="Times New Roman" charset="0"/>
                <a:ea typeface="Arial" charset="0"/>
                <a:cs typeface="Arial" charset="0"/>
              </a:defRPr>
            </a:lvl7pPr>
            <a:lvl8pPr marL="3429000" indent="-228600" eaLnBrk="0" fontAlgn="base" hangingPunct="0">
              <a:spcBef>
                <a:spcPct val="0"/>
              </a:spcBef>
              <a:spcAft>
                <a:spcPct val="0"/>
              </a:spcAft>
              <a:defRPr sz="2400" b="1">
                <a:solidFill>
                  <a:srgbClr val="FF0000"/>
                </a:solidFill>
                <a:latin typeface="Times New Roman" charset="0"/>
                <a:ea typeface="Arial" charset="0"/>
                <a:cs typeface="Arial" charset="0"/>
              </a:defRPr>
            </a:lvl8pPr>
            <a:lvl9pPr marL="3886200" indent="-228600" eaLnBrk="0" fontAlgn="base" hangingPunct="0">
              <a:spcBef>
                <a:spcPct val="0"/>
              </a:spcBef>
              <a:spcAft>
                <a:spcPct val="0"/>
              </a:spcAft>
              <a:defRPr sz="2400" b="1">
                <a:solidFill>
                  <a:srgbClr val="FF0000"/>
                </a:solidFill>
                <a:latin typeface="Times New Roman" charset="0"/>
                <a:ea typeface="Arial" charset="0"/>
                <a:cs typeface="Arial"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Espaço Reservado para Imagem de Slide 1"/>
          <p:cNvSpPr>
            <a:spLocks noGrp="1" noRot="1" noChangeAspect="1" noTextEdit="1"/>
          </p:cNvSpPr>
          <p:nvPr>
            <p:ph type="sldImg"/>
          </p:nvPr>
        </p:nvSpPr>
        <p:spPr>
          <a:ln/>
        </p:spPr>
      </p:sp>
      <p:sp>
        <p:nvSpPr>
          <p:cNvPr id="106498"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pt-BR">
              <a:latin typeface="Times New Roman" charset="0"/>
            </a:endParaRPr>
          </a:p>
        </p:txBody>
      </p:sp>
      <p:sp>
        <p:nvSpPr>
          <p:cNvPr id="106499" name="Espaço Reservado para Número de Slid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lvl1pPr defTabSz="942975" eaLnBrk="0" hangingPunct="0">
              <a:defRPr sz="2400" b="1">
                <a:solidFill>
                  <a:srgbClr val="FF0000"/>
                </a:solidFill>
                <a:latin typeface="Times New Roman" charset="0"/>
                <a:ea typeface="ＭＳ Ｐゴシック" charset="0"/>
                <a:cs typeface="ＭＳ Ｐゴシック" charset="0"/>
              </a:defRPr>
            </a:lvl1pPr>
            <a:lvl2pPr marL="742950" indent="-285750" defTabSz="942975" eaLnBrk="0" hangingPunct="0">
              <a:defRPr sz="2400" b="1">
                <a:solidFill>
                  <a:srgbClr val="FF0000"/>
                </a:solidFill>
                <a:latin typeface="Times New Roman" charset="0"/>
                <a:ea typeface="ＭＳ Ｐゴシック" charset="0"/>
              </a:defRPr>
            </a:lvl2pPr>
            <a:lvl3pPr marL="1143000" indent="-228600" defTabSz="942975" eaLnBrk="0" hangingPunct="0">
              <a:defRPr sz="2400" b="1">
                <a:solidFill>
                  <a:srgbClr val="FF0000"/>
                </a:solidFill>
                <a:latin typeface="Times New Roman" charset="0"/>
                <a:ea typeface="ＭＳ Ｐゴシック" charset="0"/>
              </a:defRPr>
            </a:lvl3pPr>
            <a:lvl4pPr marL="1600200" indent="-228600" defTabSz="942975" eaLnBrk="0" hangingPunct="0">
              <a:defRPr sz="2400" b="1">
                <a:solidFill>
                  <a:srgbClr val="FF0000"/>
                </a:solidFill>
                <a:latin typeface="Times New Roman" charset="0"/>
                <a:ea typeface="ＭＳ Ｐゴシック" charset="0"/>
              </a:defRPr>
            </a:lvl4pPr>
            <a:lvl5pPr marL="2057400" indent="-228600" defTabSz="942975" eaLnBrk="0" hangingPunct="0">
              <a:defRPr sz="2400" b="1">
                <a:solidFill>
                  <a:srgbClr val="FF0000"/>
                </a:solidFill>
                <a:latin typeface="Times New Roman" charset="0"/>
                <a:ea typeface="ＭＳ Ｐゴシック" charset="0"/>
              </a:defRPr>
            </a:lvl5pPr>
            <a:lvl6pPr marL="25146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9pPr>
          </a:lstStyle>
          <a:p>
            <a:fld id="{151DC5B4-5666-DF4D-B946-31859405AAB4}" type="slidenum">
              <a:rPr lang="pt-BR" sz="1200" b="0">
                <a:solidFill>
                  <a:schemeClr val="tx1"/>
                </a:solidFill>
                <a:cs typeface="Arial" charset="0"/>
              </a:rPr>
              <a:pPr/>
              <a:t>25</a:t>
            </a:fld>
            <a:endParaRPr lang="pt-BR" sz="1200" b="0">
              <a:solidFill>
                <a:schemeClr val="tx1"/>
              </a:solidFil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txBox="1">
            <a:spLocks noGrp="1" noChangeArrowheads="1"/>
          </p:cNvSpPr>
          <p:nvPr/>
        </p:nvSpPr>
        <p:spPr bwMode="auto">
          <a:xfrm>
            <a:off x="3887788" y="9224963"/>
            <a:ext cx="29702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4348" tIns="47174" rIns="94348" bIns="47174" anchor="b"/>
          <a:lstStyle>
            <a:lvl1pPr defTabSz="942975" eaLnBrk="0" hangingPunct="0">
              <a:defRPr sz="2400" b="1">
                <a:solidFill>
                  <a:srgbClr val="FF0000"/>
                </a:solidFill>
                <a:latin typeface="Times New Roman" pitchFamily="18" charset="0"/>
                <a:cs typeface="Arial" charset="0"/>
              </a:defRPr>
            </a:lvl1pPr>
            <a:lvl2pPr marL="742950" indent="-285750" defTabSz="942975" eaLnBrk="0" hangingPunct="0">
              <a:defRPr sz="2400" b="1">
                <a:solidFill>
                  <a:srgbClr val="FF0000"/>
                </a:solidFill>
                <a:latin typeface="Times New Roman" pitchFamily="18" charset="0"/>
                <a:cs typeface="Arial" charset="0"/>
              </a:defRPr>
            </a:lvl2pPr>
            <a:lvl3pPr marL="1143000" indent="-228600" defTabSz="942975" eaLnBrk="0" hangingPunct="0">
              <a:defRPr sz="2400" b="1">
                <a:solidFill>
                  <a:srgbClr val="FF0000"/>
                </a:solidFill>
                <a:latin typeface="Times New Roman" pitchFamily="18" charset="0"/>
                <a:cs typeface="Arial" charset="0"/>
              </a:defRPr>
            </a:lvl3pPr>
            <a:lvl4pPr marL="1600200" indent="-228600" defTabSz="942975" eaLnBrk="0" hangingPunct="0">
              <a:defRPr sz="2400" b="1">
                <a:solidFill>
                  <a:srgbClr val="FF0000"/>
                </a:solidFill>
                <a:latin typeface="Times New Roman" pitchFamily="18" charset="0"/>
                <a:cs typeface="Arial" charset="0"/>
              </a:defRPr>
            </a:lvl4pPr>
            <a:lvl5pPr marL="2057400" indent="-228600" defTabSz="942975" eaLnBrk="0" hangingPunct="0">
              <a:defRPr sz="2400" b="1">
                <a:solidFill>
                  <a:srgbClr val="FF0000"/>
                </a:solidFill>
                <a:latin typeface="Times New Roman" pitchFamily="18" charset="0"/>
                <a:cs typeface="Arial" charset="0"/>
              </a:defRPr>
            </a:lvl5pPr>
            <a:lvl6pPr marL="2514600" indent="-228600" defTabSz="942975"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defTabSz="942975"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defTabSz="942975"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defTabSz="942975" eaLnBrk="0" fontAlgn="base" hangingPunct="0">
              <a:spcBef>
                <a:spcPct val="0"/>
              </a:spcBef>
              <a:spcAft>
                <a:spcPct val="0"/>
              </a:spcAft>
              <a:defRPr sz="2400" b="1">
                <a:solidFill>
                  <a:srgbClr val="FF0000"/>
                </a:solidFill>
                <a:latin typeface="Times New Roman" pitchFamily="18" charset="0"/>
                <a:cs typeface="Arial" charset="0"/>
              </a:defRPr>
            </a:lvl9pPr>
          </a:lstStyle>
          <a:p>
            <a:pPr algn="r">
              <a:buFont typeface="Times New Roman" pitchFamily="18" charset="0"/>
              <a:buNone/>
            </a:pPr>
            <a:fld id="{C409C96F-584C-464E-9A4A-A79B0F5F2C23}" type="slidenum">
              <a:rPr lang="en-GB" sz="1200" b="0">
                <a:solidFill>
                  <a:schemeClr val="tx1"/>
                </a:solidFill>
                <a:ea typeface="Arial Unicode MS" pitchFamily="34" charset="-128"/>
                <a:cs typeface="Arial Unicode MS" pitchFamily="34" charset="-128"/>
              </a:rPr>
              <a:pPr algn="r">
                <a:buFont typeface="Times New Roman" pitchFamily="18" charset="0"/>
                <a:buNone/>
              </a:pPr>
              <a:t>26</a:t>
            </a:fld>
            <a:endParaRPr lang="en-GB" sz="1200" b="0">
              <a:solidFill>
                <a:schemeClr val="tx1"/>
              </a:solidFill>
              <a:ea typeface="Arial Unicode MS" pitchFamily="34" charset="-128"/>
              <a:cs typeface="Arial Unicode MS" pitchFamily="34" charset="-128"/>
            </a:endParaRPr>
          </a:p>
        </p:txBody>
      </p:sp>
      <p:sp>
        <p:nvSpPr>
          <p:cNvPr id="35843" name="Text Box 1"/>
          <p:cNvSpPr txBox="1">
            <a:spLocks noChangeArrowheads="1"/>
          </p:cNvSpPr>
          <p:nvPr/>
        </p:nvSpPr>
        <p:spPr bwMode="auto">
          <a:xfrm>
            <a:off x="1258888" y="728663"/>
            <a:ext cx="4340225" cy="3641725"/>
          </a:xfrm>
          <a:prstGeom prst="rect">
            <a:avLst/>
          </a:prstGeom>
          <a:solidFill>
            <a:srgbClr val="FFFFFF"/>
          </a:solidFill>
          <a:ln w="9360">
            <a:solidFill>
              <a:srgbClr val="000000"/>
            </a:solidFill>
            <a:miter lim="800000"/>
            <a:headEnd/>
            <a:tailEnd/>
          </a:ln>
        </p:spPr>
        <p:txBody>
          <a:bodyPr wrap="none" anchor="ct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endParaRPr lang="pt-BR"/>
          </a:p>
        </p:txBody>
      </p:sp>
      <p:sp>
        <p:nvSpPr>
          <p:cNvPr id="35844" name="Rectangle 2"/>
          <p:cNvSpPr>
            <a:spLocks noGrp="1" noChangeArrowheads="1"/>
          </p:cNvSpPr>
          <p:nvPr>
            <p:ph type="body"/>
          </p:nvPr>
        </p:nvSpPr>
        <p:spPr>
          <a:xfrm>
            <a:off x="914400" y="4611688"/>
            <a:ext cx="5026025" cy="43703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nchor="ctr"/>
          <a:lstStyle/>
          <a:p>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s-ES">
              <a:latin typeface="Calibri" charset="0"/>
            </a:endParaRPr>
          </a:p>
        </p:txBody>
      </p:sp>
      <p:sp>
        <p:nvSpPr>
          <p:cNvPr id="6246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737D27-42EF-E64A-B8C2-B8A6D5884C78}" type="slidenum">
              <a:rPr lang="es-ES" sz="1200">
                <a:latin typeface="Calibri" charset="0"/>
                <a:cs typeface="Arial" charset="0"/>
              </a:rPr>
              <a:pPr eaLnBrk="1" hangingPunct="1"/>
              <a:t>28</a:t>
            </a:fld>
            <a:endParaRPr lang="es-ES" sz="1200">
              <a:latin typeface="Calibri"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a:ln/>
        </p:spPr>
      </p:sp>
      <p:sp>
        <p:nvSpPr>
          <p:cNvPr id="43011"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7066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B3BA7070-09CA-448C-9DFD-E76F9C316CA2}" type="slidenum">
              <a:rPr lang="pt-BR" sz="1200" b="0" smtClean="0">
                <a:solidFill>
                  <a:schemeClr val="tx1"/>
                </a:solidFill>
              </a:rPr>
              <a:pPr algn="r">
                <a:spcBef>
                  <a:spcPct val="0"/>
                </a:spcBef>
                <a:defRPr/>
              </a:pPr>
              <a:t>29</a:t>
            </a:fld>
            <a:endParaRPr lang="pt-BR" sz="1200" b="0" smtClean="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Espaço Reservado para Imagem de Slide 1"/>
          <p:cNvSpPr>
            <a:spLocks noGrp="1" noRot="1" noChangeAspect="1" noTextEdit="1"/>
          </p:cNvSpPr>
          <p:nvPr>
            <p:ph type="sldImg"/>
          </p:nvPr>
        </p:nvSpPr>
        <p:spPr>
          <a:ln/>
        </p:spPr>
      </p:sp>
      <p:sp>
        <p:nvSpPr>
          <p:cNvPr id="186370"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pt-BR" dirty="0">
              <a:latin typeface="Times New Roman" charset="0"/>
            </a:endParaRPr>
          </a:p>
        </p:txBody>
      </p:sp>
      <p:sp>
        <p:nvSpPr>
          <p:cNvPr id="186371" name="Espaço Reservado para Número de Slid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lvl1pPr defTabSz="942975" eaLnBrk="0" hangingPunct="0">
              <a:defRPr sz="2400" b="1">
                <a:solidFill>
                  <a:srgbClr val="FF0000"/>
                </a:solidFill>
                <a:latin typeface="Times New Roman" charset="0"/>
                <a:ea typeface="ＭＳ Ｐゴシック" charset="0"/>
                <a:cs typeface="ＭＳ Ｐゴシック" charset="0"/>
              </a:defRPr>
            </a:lvl1pPr>
            <a:lvl2pPr marL="742950" indent="-285750" defTabSz="942975" eaLnBrk="0" hangingPunct="0">
              <a:defRPr sz="2400" b="1">
                <a:solidFill>
                  <a:srgbClr val="FF0000"/>
                </a:solidFill>
                <a:latin typeface="Times New Roman" charset="0"/>
                <a:ea typeface="ＭＳ Ｐゴシック" charset="0"/>
              </a:defRPr>
            </a:lvl2pPr>
            <a:lvl3pPr marL="1143000" indent="-228600" defTabSz="942975" eaLnBrk="0" hangingPunct="0">
              <a:defRPr sz="2400" b="1">
                <a:solidFill>
                  <a:srgbClr val="FF0000"/>
                </a:solidFill>
                <a:latin typeface="Times New Roman" charset="0"/>
                <a:ea typeface="ＭＳ Ｐゴシック" charset="0"/>
              </a:defRPr>
            </a:lvl3pPr>
            <a:lvl4pPr marL="1600200" indent="-228600" defTabSz="942975" eaLnBrk="0" hangingPunct="0">
              <a:defRPr sz="2400" b="1">
                <a:solidFill>
                  <a:srgbClr val="FF0000"/>
                </a:solidFill>
                <a:latin typeface="Times New Roman" charset="0"/>
                <a:ea typeface="ＭＳ Ｐゴシック" charset="0"/>
              </a:defRPr>
            </a:lvl4pPr>
            <a:lvl5pPr marL="2057400" indent="-228600" defTabSz="942975" eaLnBrk="0" hangingPunct="0">
              <a:defRPr sz="2400" b="1">
                <a:solidFill>
                  <a:srgbClr val="FF0000"/>
                </a:solidFill>
                <a:latin typeface="Times New Roman" charset="0"/>
                <a:ea typeface="ＭＳ Ｐゴシック" charset="0"/>
              </a:defRPr>
            </a:lvl5pPr>
            <a:lvl6pPr marL="25146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9pPr>
          </a:lstStyle>
          <a:p>
            <a:fld id="{81672414-0B41-764B-B1B1-9CA392A2E1F2}" type="slidenum">
              <a:rPr lang="pt-BR" sz="1200" b="0">
                <a:solidFill>
                  <a:schemeClr val="tx1"/>
                </a:solidFill>
              </a:rPr>
              <a:pPr/>
              <a:t>32</a:t>
            </a:fld>
            <a:endParaRPr lang="pt-BR" sz="1200" b="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Arial" charset="0"/>
              </a:defRPr>
            </a:lvl1pPr>
            <a:lvl2pPr marL="742950" indent="-285750" eaLnBrk="0" hangingPunct="0">
              <a:defRPr sz="2400" b="1">
                <a:solidFill>
                  <a:srgbClr val="FF0000"/>
                </a:solidFill>
                <a:latin typeface="Times New Roman" charset="0"/>
                <a:ea typeface="Arial" charset="0"/>
                <a:cs typeface="Arial" charset="0"/>
              </a:defRPr>
            </a:lvl2pPr>
            <a:lvl3pPr marL="1143000" indent="-228600" eaLnBrk="0" hangingPunct="0">
              <a:defRPr sz="2400" b="1">
                <a:solidFill>
                  <a:srgbClr val="FF0000"/>
                </a:solidFill>
                <a:latin typeface="Times New Roman" charset="0"/>
                <a:ea typeface="Arial" charset="0"/>
                <a:cs typeface="Arial" charset="0"/>
              </a:defRPr>
            </a:lvl3pPr>
            <a:lvl4pPr marL="1600200" indent="-228600" eaLnBrk="0" hangingPunct="0">
              <a:defRPr sz="2400" b="1">
                <a:solidFill>
                  <a:srgbClr val="FF0000"/>
                </a:solidFill>
                <a:latin typeface="Times New Roman" charset="0"/>
                <a:ea typeface="Arial" charset="0"/>
                <a:cs typeface="Arial" charset="0"/>
              </a:defRPr>
            </a:lvl4pPr>
            <a:lvl5pPr marL="2057400" indent="-228600" eaLnBrk="0" hangingPunct="0">
              <a:defRPr sz="2400" b="1">
                <a:solidFill>
                  <a:srgbClr val="FF0000"/>
                </a:solidFill>
                <a:latin typeface="Times New Roman" charset="0"/>
                <a:ea typeface="Arial" charset="0"/>
                <a:cs typeface="Arial" charset="0"/>
              </a:defRPr>
            </a:lvl5pPr>
            <a:lvl6pPr marL="2514600" indent="-228600" eaLnBrk="0" fontAlgn="base" hangingPunct="0">
              <a:spcBef>
                <a:spcPct val="0"/>
              </a:spcBef>
              <a:spcAft>
                <a:spcPct val="0"/>
              </a:spcAft>
              <a:defRPr sz="2400" b="1">
                <a:solidFill>
                  <a:srgbClr val="FF0000"/>
                </a:solidFill>
                <a:latin typeface="Times New Roman" charset="0"/>
                <a:ea typeface="Arial" charset="0"/>
                <a:cs typeface="Arial" charset="0"/>
              </a:defRPr>
            </a:lvl6pPr>
            <a:lvl7pPr marL="2971800" indent="-228600" eaLnBrk="0" fontAlgn="base" hangingPunct="0">
              <a:spcBef>
                <a:spcPct val="0"/>
              </a:spcBef>
              <a:spcAft>
                <a:spcPct val="0"/>
              </a:spcAft>
              <a:defRPr sz="2400" b="1">
                <a:solidFill>
                  <a:srgbClr val="FF0000"/>
                </a:solidFill>
                <a:latin typeface="Times New Roman" charset="0"/>
                <a:ea typeface="Arial" charset="0"/>
                <a:cs typeface="Arial" charset="0"/>
              </a:defRPr>
            </a:lvl7pPr>
            <a:lvl8pPr marL="3429000" indent="-228600" eaLnBrk="0" fontAlgn="base" hangingPunct="0">
              <a:spcBef>
                <a:spcPct val="0"/>
              </a:spcBef>
              <a:spcAft>
                <a:spcPct val="0"/>
              </a:spcAft>
              <a:defRPr sz="2400" b="1">
                <a:solidFill>
                  <a:srgbClr val="FF0000"/>
                </a:solidFill>
                <a:latin typeface="Times New Roman" charset="0"/>
                <a:ea typeface="Arial" charset="0"/>
                <a:cs typeface="Arial" charset="0"/>
              </a:defRPr>
            </a:lvl8pPr>
            <a:lvl9pPr marL="3886200" indent="-228600" eaLnBrk="0" fontAlgn="base" hangingPunct="0">
              <a:spcBef>
                <a:spcPct val="0"/>
              </a:spcBef>
              <a:spcAft>
                <a:spcPct val="0"/>
              </a:spcAft>
              <a:defRPr sz="2400" b="1">
                <a:solidFill>
                  <a:srgbClr val="FF0000"/>
                </a:solidFill>
                <a:latin typeface="Times New Roman" charset="0"/>
                <a:ea typeface="Arial" charset="0"/>
                <a:cs typeface="Arial"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Arial" charset="0"/>
              </a:defRPr>
            </a:lvl1pPr>
            <a:lvl2pPr marL="742950" indent="-285750" eaLnBrk="0" hangingPunct="0">
              <a:defRPr sz="2400" b="1">
                <a:solidFill>
                  <a:srgbClr val="FF0000"/>
                </a:solidFill>
                <a:latin typeface="Times New Roman" charset="0"/>
                <a:ea typeface="Arial" charset="0"/>
                <a:cs typeface="Arial" charset="0"/>
              </a:defRPr>
            </a:lvl2pPr>
            <a:lvl3pPr marL="1143000" indent="-228600" eaLnBrk="0" hangingPunct="0">
              <a:defRPr sz="2400" b="1">
                <a:solidFill>
                  <a:srgbClr val="FF0000"/>
                </a:solidFill>
                <a:latin typeface="Times New Roman" charset="0"/>
                <a:ea typeface="Arial" charset="0"/>
                <a:cs typeface="Arial" charset="0"/>
              </a:defRPr>
            </a:lvl3pPr>
            <a:lvl4pPr marL="1600200" indent="-228600" eaLnBrk="0" hangingPunct="0">
              <a:defRPr sz="2400" b="1">
                <a:solidFill>
                  <a:srgbClr val="FF0000"/>
                </a:solidFill>
                <a:latin typeface="Times New Roman" charset="0"/>
                <a:ea typeface="Arial" charset="0"/>
                <a:cs typeface="Arial" charset="0"/>
              </a:defRPr>
            </a:lvl4pPr>
            <a:lvl5pPr marL="2057400" indent="-228600" eaLnBrk="0" hangingPunct="0">
              <a:defRPr sz="2400" b="1">
                <a:solidFill>
                  <a:srgbClr val="FF0000"/>
                </a:solidFill>
                <a:latin typeface="Times New Roman" charset="0"/>
                <a:ea typeface="Arial" charset="0"/>
                <a:cs typeface="Arial" charset="0"/>
              </a:defRPr>
            </a:lvl5pPr>
            <a:lvl6pPr marL="2514600" indent="-228600" eaLnBrk="0" fontAlgn="base" hangingPunct="0">
              <a:spcBef>
                <a:spcPct val="0"/>
              </a:spcBef>
              <a:spcAft>
                <a:spcPct val="0"/>
              </a:spcAft>
              <a:defRPr sz="2400" b="1">
                <a:solidFill>
                  <a:srgbClr val="FF0000"/>
                </a:solidFill>
                <a:latin typeface="Times New Roman" charset="0"/>
                <a:ea typeface="Arial" charset="0"/>
                <a:cs typeface="Arial" charset="0"/>
              </a:defRPr>
            </a:lvl6pPr>
            <a:lvl7pPr marL="2971800" indent="-228600" eaLnBrk="0" fontAlgn="base" hangingPunct="0">
              <a:spcBef>
                <a:spcPct val="0"/>
              </a:spcBef>
              <a:spcAft>
                <a:spcPct val="0"/>
              </a:spcAft>
              <a:defRPr sz="2400" b="1">
                <a:solidFill>
                  <a:srgbClr val="FF0000"/>
                </a:solidFill>
                <a:latin typeface="Times New Roman" charset="0"/>
                <a:ea typeface="Arial" charset="0"/>
                <a:cs typeface="Arial" charset="0"/>
              </a:defRPr>
            </a:lvl7pPr>
            <a:lvl8pPr marL="3429000" indent="-228600" eaLnBrk="0" fontAlgn="base" hangingPunct="0">
              <a:spcBef>
                <a:spcPct val="0"/>
              </a:spcBef>
              <a:spcAft>
                <a:spcPct val="0"/>
              </a:spcAft>
              <a:defRPr sz="2400" b="1">
                <a:solidFill>
                  <a:srgbClr val="FF0000"/>
                </a:solidFill>
                <a:latin typeface="Times New Roman" charset="0"/>
                <a:ea typeface="Arial" charset="0"/>
                <a:cs typeface="Arial" charset="0"/>
              </a:defRPr>
            </a:lvl8pPr>
            <a:lvl9pPr marL="3886200" indent="-228600" eaLnBrk="0" fontAlgn="base" hangingPunct="0">
              <a:spcBef>
                <a:spcPct val="0"/>
              </a:spcBef>
              <a:spcAft>
                <a:spcPct val="0"/>
              </a:spcAft>
              <a:defRPr sz="2400" b="1">
                <a:solidFill>
                  <a:srgbClr val="FF0000"/>
                </a:solidFill>
                <a:latin typeface="Times New Roman" charset="0"/>
                <a:ea typeface="Arial" charset="0"/>
                <a:cs typeface="Arial"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Arial" charset="0"/>
              </a:defRPr>
            </a:lvl1pPr>
            <a:lvl2pPr marL="742950" indent="-285750" eaLnBrk="0" hangingPunct="0">
              <a:defRPr sz="2400" b="1">
                <a:solidFill>
                  <a:srgbClr val="FF0000"/>
                </a:solidFill>
                <a:latin typeface="Times New Roman" charset="0"/>
                <a:ea typeface="Arial" charset="0"/>
                <a:cs typeface="Arial" charset="0"/>
              </a:defRPr>
            </a:lvl2pPr>
            <a:lvl3pPr marL="1143000" indent="-228600" eaLnBrk="0" hangingPunct="0">
              <a:defRPr sz="2400" b="1">
                <a:solidFill>
                  <a:srgbClr val="FF0000"/>
                </a:solidFill>
                <a:latin typeface="Times New Roman" charset="0"/>
                <a:ea typeface="Arial" charset="0"/>
                <a:cs typeface="Arial" charset="0"/>
              </a:defRPr>
            </a:lvl3pPr>
            <a:lvl4pPr marL="1600200" indent="-228600" eaLnBrk="0" hangingPunct="0">
              <a:defRPr sz="2400" b="1">
                <a:solidFill>
                  <a:srgbClr val="FF0000"/>
                </a:solidFill>
                <a:latin typeface="Times New Roman" charset="0"/>
                <a:ea typeface="Arial" charset="0"/>
                <a:cs typeface="Arial" charset="0"/>
              </a:defRPr>
            </a:lvl4pPr>
            <a:lvl5pPr marL="2057400" indent="-228600" eaLnBrk="0" hangingPunct="0">
              <a:defRPr sz="2400" b="1">
                <a:solidFill>
                  <a:srgbClr val="FF0000"/>
                </a:solidFill>
                <a:latin typeface="Times New Roman" charset="0"/>
                <a:ea typeface="Arial" charset="0"/>
                <a:cs typeface="Arial" charset="0"/>
              </a:defRPr>
            </a:lvl5pPr>
            <a:lvl6pPr marL="2514600" indent="-228600" eaLnBrk="0" fontAlgn="base" hangingPunct="0">
              <a:spcBef>
                <a:spcPct val="0"/>
              </a:spcBef>
              <a:spcAft>
                <a:spcPct val="0"/>
              </a:spcAft>
              <a:defRPr sz="2400" b="1">
                <a:solidFill>
                  <a:srgbClr val="FF0000"/>
                </a:solidFill>
                <a:latin typeface="Times New Roman" charset="0"/>
                <a:ea typeface="Arial" charset="0"/>
                <a:cs typeface="Arial" charset="0"/>
              </a:defRPr>
            </a:lvl6pPr>
            <a:lvl7pPr marL="2971800" indent="-228600" eaLnBrk="0" fontAlgn="base" hangingPunct="0">
              <a:spcBef>
                <a:spcPct val="0"/>
              </a:spcBef>
              <a:spcAft>
                <a:spcPct val="0"/>
              </a:spcAft>
              <a:defRPr sz="2400" b="1">
                <a:solidFill>
                  <a:srgbClr val="FF0000"/>
                </a:solidFill>
                <a:latin typeface="Times New Roman" charset="0"/>
                <a:ea typeface="Arial" charset="0"/>
                <a:cs typeface="Arial" charset="0"/>
              </a:defRPr>
            </a:lvl7pPr>
            <a:lvl8pPr marL="3429000" indent="-228600" eaLnBrk="0" fontAlgn="base" hangingPunct="0">
              <a:spcBef>
                <a:spcPct val="0"/>
              </a:spcBef>
              <a:spcAft>
                <a:spcPct val="0"/>
              </a:spcAft>
              <a:defRPr sz="2400" b="1">
                <a:solidFill>
                  <a:srgbClr val="FF0000"/>
                </a:solidFill>
                <a:latin typeface="Times New Roman" charset="0"/>
                <a:ea typeface="Arial" charset="0"/>
                <a:cs typeface="Arial" charset="0"/>
              </a:defRPr>
            </a:lvl8pPr>
            <a:lvl9pPr marL="3886200" indent="-228600" eaLnBrk="0" fontAlgn="base" hangingPunct="0">
              <a:spcBef>
                <a:spcPct val="0"/>
              </a:spcBef>
              <a:spcAft>
                <a:spcPct val="0"/>
              </a:spcAft>
              <a:defRPr sz="2400" b="1">
                <a:solidFill>
                  <a:srgbClr val="FF0000"/>
                </a:solidFill>
                <a:latin typeface="Times New Roman" charset="0"/>
                <a:ea typeface="Arial" charset="0"/>
                <a:cs typeface="Arial"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Arial" charset="0"/>
              </a:defRPr>
            </a:lvl1pPr>
            <a:lvl2pPr marL="742950" indent="-285750" eaLnBrk="0" hangingPunct="0">
              <a:defRPr sz="2400" b="1">
                <a:solidFill>
                  <a:srgbClr val="FF0000"/>
                </a:solidFill>
                <a:latin typeface="Times New Roman" charset="0"/>
                <a:ea typeface="Arial" charset="0"/>
                <a:cs typeface="Arial" charset="0"/>
              </a:defRPr>
            </a:lvl2pPr>
            <a:lvl3pPr marL="1143000" indent="-228600" eaLnBrk="0" hangingPunct="0">
              <a:defRPr sz="2400" b="1">
                <a:solidFill>
                  <a:srgbClr val="FF0000"/>
                </a:solidFill>
                <a:latin typeface="Times New Roman" charset="0"/>
                <a:ea typeface="Arial" charset="0"/>
                <a:cs typeface="Arial" charset="0"/>
              </a:defRPr>
            </a:lvl3pPr>
            <a:lvl4pPr marL="1600200" indent="-228600" eaLnBrk="0" hangingPunct="0">
              <a:defRPr sz="2400" b="1">
                <a:solidFill>
                  <a:srgbClr val="FF0000"/>
                </a:solidFill>
                <a:latin typeface="Times New Roman" charset="0"/>
                <a:ea typeface="Arial" charset="0"/>
                <a:cs typeface="Arial" charset="0"/>
              </a:defRPr>
            </a:lvl4pPr>
            <a:lvl5pPr marL="2057400" indent="-228600" eaLnBrk="0" hangingPunct="0">
              <a:defRPr sz="2400" b="1">
                <a:solidFill>
                  <a:srgbClr val="FF0000"/>
                </a:solidFill>
                <a:latin typeface="Times New Roman" charset="0"/>
                <a:ea typeface="Arial" charset="0"/>
                <a:cs typeface="Arial" charset="0"/>
              </a:defRPr>
            </a:lvl5pPr>
            <a:lvl6pPr marL="2514600" indent="-228600" eaLnBrk="0" fontAlgn="base" hangingPunct="0">
              <a:spcBef>
                <a:spcPct val="0"/>
              </a:spcBef>
              <a:spcAft>
                <a:spcPct val="0"/>
              </a:spcAft>
              <a:defRPr sz="2400" b="1">
                <a:solidFill>
                  <a:srgbClr val="FF0000"/>
                </a:solidFill>
                <a:latin typeface="Times New Roman" charset="0"/>
                <a:ea typeface="Arial" charset="0"/>
                <a:cs typeface="Arial" charset="0"/>
              </a:defRPr>
            </a:lvl6pPr>
            <a:lvl7pPr marL="2971800" indent="-228600" eaLnBrk="0" fontAlgn="base" hangingPunct="0">
              <a:spcBef>
                <a:spcPct val="0"/>
              </a:spcBef>
              <a:spcAft>
                <a:spcPct val="0"/>
              </a:spcAft>
              <a:defRPr sz="2400" b="1">
                <a:solidFill>
                  <a:srgbClr val="FF0000"/>
                </a:solidFill>
                <a:latin typeface="Times New Roman" charset="0"/>
                <a:ea typeface="Arial" charset="0"/>
                <a:cs typeface="Arial" charset="0"/>
              </a:defRPr>
            </a:lvl7pPr>
            <a:lvl8pPr marL="3429000" indent="-228600" eaLnBrk="0" fontAlgn="base" hangingPunct="0">
              <a:spcBef>
                <a:spcPct val="0"/>
              </a:spcBef>
              <a:spcAft>
                <a:spcPct val="0"/>
              </a:spcAft>
              <a:defRPr sz="2400" b="1">
                <a:solidFill>
                  <a:srgbClr val="FF0000"/>
                </a:solidFill>
                <a:latin typeface="Times New Roman" charset="0"/>
                <a:ea typeface="Arial" charset="0"/>
                <a:cs typeface="Arial" charset="0"/>
              </a:defRPr>
            </a:lvl8pPr>
            <a:lvl9pPr marL="3886200" indent="-228600" eaLnBrk="0" fontAlgn="base" hangingPunct="0">
              <a:spcBef>
                <a:spcPct val="0"/>
              </a:spcBef>
              <a:spcAft>
                <a:spcPct val="0"/>
              </a:spcAft>
              <a:defRPr sz="2400" b="1">
                <a:solidFill>
                  <a:srgbClr val="FF0000"/>
                </a:solidFill>
                <a:latin typeface="Times New Roman" charset="0"/>
                <a:ea typeface="Arial" charset="0"/>
                <a:cs typeface="Arial"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Arial" charset="0"/>
              </a:defRPr>
            </a:lvl1pPr>
            <a:lvl2pPr marL="742950" indent="-285750" eaLnBrk="0" hangingPunct="0">
              <a:defRPr sz="2400" b="1">
                <a:solidFill>
                  <a:srgbClr val="FF0000"/>
                </a:solidFill>
                <a:latin typeface="Times New Roman" charset="0"/>
                <a:ea typeface="Arial" charset="0"/>
                <a:cs typeface="Arial" charset="0"/>
              </a:defRPr>
            </a:lvl2pPr>
            <a:lvl3pPr marL="1143000" indent="-228600" eaLnBrk="0" hangingPunct="0">
              <a:defRPr sz="2400" b="1">
                <a:solidFill>
                  <a:srgbClr val="FF0000"/>
                </a:solidFill>
                <a:latin typeface="Times New Roman" charset="0"/>
                <a:ea typeface="Arial" charset="0"/>
                <a:cs typeface="Arial" charset="0"/>
              </a:defRPr>
            </a:lvl3pPr>
            <a:lvl4pPr marL="1600200" indent="-228600" eaLnBrk="0" hangingPunct="0">
              <a:defRPr sz="2400" b="1">
                <a:solidFill>
                  <a:srgbClr val="FF0000"/>
                </a:solidFill>
                <a:latin typeface="Times New Roman" charset="0"/>
                <a:ea typeface="Arial" charset="0"/>
                <a:cs typeface="Arial" charset="0"/>
              </a:defRPr>
            </a:lvl4pPr>
            <a:lvl5pPr marL="2057400" indent="-228600" eaLnBrk="0" hangingPunct="0">
              <a:defRPr sz="2400" b="1">
                <a:solidFill>
                  <a:srgbClr val="FF0000"/>
                </a:solidFill>
                <a:latin typeface="Times New Roman" charset="0"/>
                <a:ea typeface="Arial" charset="0"/>
                <a:cs typeface="Arial" charset="0"/>
              </a:defRPr>
            </a:lvl5pPr>
            <a:lvl6pPr marL="2514600" indent="-228600" eaLnBrk="0" fontAlgn="base" hangingPunct="0">
              <a:spcBef>
                <a:spcPct val="0"/>
              </a:spcBef>
              <a:spcAft>
                <a:spcPct val="0"/>
              </a:spcAft>
              <a:defRPr sz="2400" b="1">
                <a:solidFill>
                  <a:srgbClr val="FF0000"/>
                </a:solidFill>
                <a:latin typeface="Times New Roman" charset="0"/>
                <a:ea typeface="Arial" charset="0"/>
                <a:cs typeface="Arial" charset="0"/>
              </a:defRPr>
            </a:lvl6pPr>
            <a:lvl7pPr marL="2971800" indent="-228600" eaLnBrk="0" fontAlgn="base" hangingPunct="0">
              <a:spcBef>
                <a:spcPct val="0"/>
              </a:spcBef>
              <a:spcAft>
                <a:spcPct val="0"/>
              </a:spcAft>
              <a:defRPr sz="2400" b="1">
                <a:solidFill>
                  <a:srgbClr val="FF0000"/>
                </a:solidFill>
                <a:latin typeface="Times New Roman" charset="0"/>
                <a:ea typeface="Arial" charset="0"/>
                <a:cs typeface="Arial" charset="0"/>
              </a:defRPr>
            </a:lvl7pPr>
            <a:lvl8pPr marL="3429000" indent="-228600" eaLnBrk="0" fontAlgn="base" hangingPunct="0">
              <a:spcBef>
                <a:spcPct val="0"/>
              </a:spcBef>
              <a:spcAft>
                <a:spcPct val="0"/>
              </a:spcAft>
              <a:defRPr sz="2400" b="1">
                <a:solidFill>
                  <a:srgbClr val="FF0000"/>
                </a:solidFill>
                <a:latin typeface="Times New Roman" charset="0"/>
                <a:ea typeface="Arial" charset="0"/>
                <a:cs typeface="Arial" charset="0"/>
              </a:defRPr>
            </a:lvl8pPr>
            <a:lvl9pPr marL="3886200" indent="-228600" eaLnBrk="0" fontAlgn="base" hangingPunct="0">
              <a:spcBef>
                <a:spcPct val="0"/>
              </a:spcBef>
              <a:spcAft>
                <a:spcPct val="0"/>
              </a:spcAft>
              <a:defRPr sz="2400" b="1">
                <a:solidFill>
                  <a:srgbClr val="FF0000"/>
                </a:solidFill>
                <a:latin typeface="Times New Roman" charset="0"/>
                <a:ea typeface="Arial" charset="0"/>
                <a:cs typeface="Arial"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Arial" charset="0"/>
              </a:defRPr>
            </a:lvl1pPr>
            <a:lvl2pPr marL="742950" indent="-285750" eaLnBrk="0" hangingPunct="0">
              <a:defRPr sz="2400" b="1">
                <a:solidFill>
                  <a:srgbClr val="FF0000"/>
                </a:solidFill>
                <a:latin typeface="Times New Roman" charset="0"/>
                <a:ea typeface="Arial" charset="0"/>
                <a:cs typeface="Arial" charset="0"/>
              </a:defRPr>
            </a:lvl2pPr>
            <a:lvl3pPr marL="1143000" indent="-228600" eaLnBrk="0" hangingPunct="0">
              <a:defRPr sz="2400" b="1">
                <a:solidFill>
                  <a:srgbClr val="FF0000"/>
                </a:solidFill>
                <a:latin typeface="Times New Roman" charset="0"/>
                <a:ea typeface="Arial" charset="0"/>
                <a:cs typeface="Arial" charset="0"/>
              </a:defRPr>
            </a:lvl3pPr>
            <a:lvl4pPr marL="1600200" indent="-228600" eaLnBrk="0" hangingPunct="0">
              <a:defRPr sz="2400" b="1">
                <a:solidFill>
                  <a:srgbClr val="FF0000"/>
                </a:solidFill>
                <a:latin typeface="Times New Roman" charset="0"/>
                <a:ea typeface="Arial" charset="0"/>
                <a:cs typeface="Arial" charset="0"/>
              </a:defRPr>
            </a:lvl4pPr>
            <a:lvl5pPr marL="2057400" indent="-228600" eaLnBrk="0" hangingPunct="0">
              <a:defRPr sz="2400" b="1">
                <a:solidFill>
                  <a:srgbClr val="FF0000"/>
                </a:solidFill>
                <a:latin typeface="Times New Roman" charset="0"/>
                <a:ea typeface="Arial" charset="0"/>
                <a:cs typeface="Arial" charset="0"/>
              </a:defRPr>
            </a:lvl5pPr>
            <a:lvl6pPr marL="2514600" indent="-228600" eaLnBrk="0" fontAlgn="base" hangingPunct="0">
              <a:spcBef>
                <a:spcPct val="0"/>
              </a:spcBef>
              <a:spcAft>
                <a:spcPct val="0"/>
              </a:spcAft>
              <a:defRPr sz="2400" b="1">
                <a:solidFill>
                  <a:srgbClr val="FF0000"/>
                </a:solidFill>
                <a:latin typeface="Times New Roman" charset="0"/>
                <a:ea typeface="Arial" charset="0"/>
                <a:cs typeface="Arial" charset="0"/>
              </a:defRPr>
            </a:lvl6pPr>
            <a:lvl7pPr marL="2971800" indent="-228600" eaLnBrk="0" fontAlgn="base" hangingPunct="0">
              <a:spcBef>
                <a:spcPct val="0"/>
              </a:spcBef>
              <a:spcAft>
                <a:spcPct val="0"/>
              </a:spcAft>
              <a:defRPr sz="2400" b="1">
                <a:solidFill>
                  <a:srgbClr val="FF0000"/>
                </a:solidFill>
                <a:latin typeface="Times New Roman" charset="0"/>
                <a:ea typeface="Arial" charset="0"/>
                <a:cs typeface="Arial" charset="0"/>
              </a:defRPr>
            </a:lvl7pPr>
            <a:lvl8pPr marL="3429000" indent="-228600" eaLnBrk="0" fontAlgn="base" hangingPunct="0">
              <a:spcBef>
                <a:spcPct val="0"/>
              </a:spcBef>
              <a:spcAft>
                <a:spcPct val="0"/>
              </a:spcAft>
              <a:defRPr sz="2400" b="1">
                <a:solidFill>
                  <a:srgbClr val="FF0000"/>
                </a:solidFill>
                <a:latin typeface="Times New Roman" charset="0"/>
                <a:ea typeface="Arial" charset="0"/>
                <a:cs typeface="Arial" charset="0"/>
              </a:defRPr>
            </a:lvl8pPr>
            <a:lvl9pPr marL="3886200" indent="-228600" eaLnBrk="0" fontAlgn="base" hangingPunct="0">
              <a:spcBef>
                <a:spcPct val="0"/>
              </a:spcBef>
              <a:spcAft>
                <a:spcPct val="0"/>
              </a:spcAft>
              <a:defRPr sz="2400" b="1">
                <a:solidFill>
                  <a:srgbClr val="FF0000"/>
                </a:solidFill>
                <a:latin typeface="Times New Roman" charset="0"/>
                <a:ea typeface="Arial" charset="0"/>
                <a:cs typeface="Arial"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Arial" charset="0"/>
              </a:defRPr>
            </a:lvl1pPr>
            <a:lvl2pPr marL="742950" indent="-285750" eaLnBrk="0" hangingPunct="0">
              <a:defRPr sz="2400" b="1">
                <a:solidFill>
                  <a:srgbClr val="FF0000"/>
                </a:solidFill>
                <a:latin typeface="Times New Roman" charset="0"/>
                <a:ea typeface="Arial" charset="0"/>
                <a:cs typeface="Arial" charset="0"/>
              </a:defRPr>
            </a:lvl2pPr>
            <a:lvl3pPr marL="1143000" indent="-228600" eaLnBrk="0" hangingPunct="0">
              <a:defRPr sz="2400" b="1">
                <a:solidFill>
                  <a:srgbClr val="FF0000"/>
                </a:solidFill>
                <a:latin typeface="Times New Roman" charset="0"/>
                <a:ea typeface="Arial" charset="0"/>
                <a:cs typeface="Arial" charset="0"/>
              </a:defRPr>
            </a:lvl3pPr>
            <a:lvl4pPr marL="1600200" indent="-228600" eaLnBrk="0" hangingPunct="0">
              <a:defRPr sz="2400" b="1">
                <a:solidFill>
                  <a:srgbClr val="FF0000"/>
                </a:solidFill>
                <a:latin typeface="Times New Roman" charset="0"/>
                <a:ea typeface="Arial" charset="0"/>
                <a:cs typeface="Arial" charset="0"/>
              </a:defRPr>
            </a:lvl4pPr>
            <a:lvl5pPr marL="2057400" indent="-228600" eaLnBrk="0" hangingPunct="0">
              <a:defRPr sz="2400" b="1">
                <a:solidFill>
                  <a:srgbClr val="FF0000"/>
                </a:solidFill>
                <a:latin typeface="Times New Roman" charset="0"/>
                <a:ea typeface="Arial" charset="0"/>
                <a:cs typeface="Arial" charset="0"/>
              </a:defRPr>
            </a:lvl5pPr>
            <a:lvl6pPr marL="2514600" indent="-228600" eaLnBrk="0" fontAlgn="base" hangingPunct="0">
              <a:spcBef>
                <a:spcPct val="0"/>
              </a:spcBef>
              <a:spcAft>
                <a:spcPct val="0"/>
              </a:spcAft>
              <a:defRPr sz="2400" b="1">
                <a:solidFill>
                  <a:srgbClr val="FF0000"/>
                </a:solidFill>
                <a:latin typeface="Times New Roman" charset="0"/>
                <a:ea typeface="Arial" charset="0"/>
                <a:cs typeface="Arial" charset="0"/>
              </a:defRPr>
            </a:lvl6pPr>
            <a:lvl7pPr marL="2971800" indent="-228600" eaLnBrk="0" fontAlgn="base" hangingPunct="0">
              <a:spcBef>
                <a:spcPct val="0"/>
              </a:spcBef>
              <a:spcAft>
                <a:spcPct val="0"/>
              </a:spcAft>
              <a:defRPr sz="2400" b="1">
                <a:solidFill>
                  <a:srgbClr val="FF0000"/>
                </a:solidFill>
                <a:latin typeface="Times New Roman" charset="0"/>
                <a:ea typeface="Arial" charset="0"/>
                <a:cs typeface="Arial" charset="0"/>
              </a:defRPr>
            </a:lvl7pPr>
            <a:lvl8pPr marL="3429000" indent="-228600" eaLnBrk="0" fontAlgn="base" hangingPunct="0">
              <a:spcBef>
                <a:spcPct val="0"/>
              </a:spcBef>
              <a:spcAft>
                <a:spcPct val="0"/>
              </a:spcAft>
              <a:defRPr sz="2400" b="1">
                <a:solidFill>
                  <a:srgbClr val="FF0000"/>
                </a:solidFill>
                <a:latin typeface="Times New Roman" charset="0"/>
                <a:ea typeface="Arial" charset="0"/>
                <a:cs typeface="Arial" charset="0"/>
              </a:defRPr>
            </a:lvl8pPr>
            <a:lvl9pPr marL="3886200" indent="-228600" eaLnBrk="0" fontAlgn="base" hangingPunct="0">
              <a:spcBef>
                <a:spcPct val="0"/>
              </a:spcBef>
              <a:spcAft>
                <a:spcPct val="0"/>
              </a:spcAft>
              <a:defRPr sz="2400" b="1">
                <a:solidFill>
                  <a:srgbClr val="FF0000"/>
                </a:solidFill>
                <a:latin typeface="Times New Roman" charset="0"/>
                <a:ea typeface="Arial" charset="0"/>
                <a:cs typeface="Arial"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816" y="274954"/>
            <a:ext cx="8914369" cy="1143000"/>
          </a:xfrm>
          <a:prstGeom prst="rect">
            <a:avLst/>
          </a:prstGeom>
        </p:spPr>
        <p:txBody>
          <a:bodyPr lIns="83988" tIns="41994" rIns="83988" bIns="41994"/>
          <a:lstStyle/>
          <a:p>
            <a:r>
              <a:rPr lang="es-ES_tradnl" smtClean="0"/>
              <a:t>Click to edit Master title style</a:t>
            </a:r>
            <a:endParaRPr lang="en-US"/>
          </a:p>
        </p:txBody>
      </p:sp>
      <p:sp>
        <p:nvSpPr>
          <p:cNvPr id="3" name="Content Placeholder 2"/>
          <p:cNvSpPr>
            <a:spLocks noGrp="1"/>
          </p:cNvSpPr>
          <p:nvPr>
            <p:ph idx="1"/>
          </p:nvPr>
        </p:nvSpPr>
        <p:spPr>
          <a:xfrm>
            <a:off x="495816" y="1600776"/>
            <a:ext cx="8914369" cy="4525935"/>
          </a:xfrm>
          <a:prstGeom prst="rect">
            <a:avLst/>
          </a:prstGeom>
        </p:spPr>
        <p:txBody>
          <a:bodyPr lIns="83988" tIns="41994" rIns="83988" bIns="41994"/>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95816" y="6357038"/>
            <a:ext cx="2311350" cy="364206"/>
          </a:xfrm>
          <a:prstGeom prst="rect">
            <a:avLst/>
          </a:prstGeom>
        </p:spPr>
        <p:txBody>
          <a:bodyPr lIns="83988" tIns="41994" rIns="83988" bIns="41994"/>
          <a:lstStyle>
            <a:lvl1pPr>
              <a:defRPr/>
            </a:lvl1pPr>
          </a:lstStyle>
          <a:p>
            <a:fld id="{6A3FC4A5-D5A2-4704-9BA2-BD0568096A67}" type="datetimeFigureOut">
              <a:rPr lang="es-EC"/>
              <a:pPr/>
              <a:t>07/10/15</a:t>
            </a:fld>
            <a:endParaRPr lang="es-EC"/>
          </a:p>
        </p:txBody>
      </p:sp>
      <p:sp>
        <p:nvSpPr>
          <p:cNvPr id="5" name="Footer Placeholder 4"/>
          <p:cNvSpPr>
            <a:spLocks noGrp="1"/>
          </p:cNvSpPr>
          <p:nvPr>
            <p:ph type="ftr" sz="quarter" idx="11"/>
          </p:nvPr>
        </p:nvSpPr>
        <p:spPr>
          <a:xfrm>
            <a:off x="3383900" y="6357038"/>
            <a:ext cx="3138200" cy="364206"/>
          </a:xfrm>
          <a:prstGeom prst="rect">
            <a:avLst/>
          </a:prstGeom>
        </p:spPr>
        <p:txBody>
          <a:bodyPr lIns="83988" tIns="41994" rIns="83988" bIns="41994"/>
          <a:lstStyle>
            <a:lvl1pPr>
              <a:defRPr/>
            </a:lvl1pPr>
          </a:lstStyle>
          <a:p>
            <a:pPr>
              <a:defRPr/>
            </a:pPr>
            <a:endParaRPr lang="es-EC"/>
          </a:p>
        </p:txBody>
      </p:sp>
      <p:sp>
        <p:nvSpPr>
          <p:cNvPr id="6" name="Slide Number Placeholder 5"/>
          <p:cNvSpPr>
            <a:spLocks noGrp="1"/>
          </p:cNvSpPr>
          <p:nvPr>
            <p:ph type="sldNum" sz="quarter" idx="12"/>
          </p:nvPr>
        </p:nvSpPr>
        <p:spPr>
          <a:xfrm>
            <a:off x="7098834" y="6357038"/>
            <a:ext cx="2311350" cy="364206"/>
          </a:xfrm>
          <a:prstGeom prst="rect">
            <a:avLst/>
          </a:prstGeom>
        </p:spPr>
        <p:txBody>
          <a:bodyPr lIns="83988" tIns="41994" rIns="83988" bIns="41994"/>
          <a:lstStyle>
            <a:lvl1pPr>
              <a:defRPr/>
            </a:lvl1pPr>
          </a:lstStyle>
          <a:p>
            <a:fld id="{3554A291-22B0-403D-B363-E3ED04CBDAE3}" type="slidenum">
              <a:rPr lang="es-EC"/>
              <a:pPr/>
              <a:t>‹#›</a:t>
            </a:fld>
            <a:endParaRPr lang="es-EC"/>
          </a:p>
        </p:txBody>
      </p:sp>
    </p:spTree>
    <p:extLst>
      <p:ext uri="{BB962C8B-B14F-4D97-AF65-F5344CB8AC3E}">
        <p14:creationId xmlns:p14="http://schemas.microsoft.com/office/powerpoint/2010/main" val="334809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p>
            <a:r>
              <a:rPr lang="x-none" smtClean="0"/>
              <a:t>Click to edit Master title style</a:t>
            </a:r>
            <a:endParaRPr lang="pt-BR"/>
          </a:p>
        </p:txBody>
      </p:sp>
    </p:spTree>
    <p:extLst>
      <p:ext uri="{BB962C8B-B14F-4D97-AF65-F5344CB8AC3E}">
        <p14:creationId xmlns:p14="http://schemas.microsoft.com/office/powerpoint/2010/main" val="1337156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invGray">
          <a:xfrm>
            <a:off x="9542463" y="0"/>
            <a:ext cx="363537"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eaLnBrk="0" hangingPunct="0">
              <a:spcBef>
                <a:spcPct val="50000"/>
              </a:spcBef>
              <a:defRPr/>
            </a:pPr>
            <a:endParaRPr lang="pt-BR">
              <a:ea typeface="+mn-ea"/>
            </a:endParaRPr>
          </a:p>
        </p:txBody>
      </p:sp>
      <p:sp>
        <p:nvSpPr>
          <p:cNvPr id="1027" name="Freeform 8"/>
          <p:cNvSpPr>
            <a:spLocks/>
          </p:cNvSpPr>
          <p:nvPr/>
        </p:nvSpPr>
        <p:spPr bwMode="white">
          <a:xfrm>
            <a:off x="0" y="-20638"/>
            <a:ext cx="9906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8" name="Freeform 9"/>
          <p:cNvSpPr>
            <a:spLocks/>
          </p:cNvSpPr>
          <p:nvPr/>
        </p:nvSpPr>
        <p:spPr bwMode="white">
          <a:xfrm>
            <a:off x="0" y="-20638"/>
            <a:ext cx="90868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9" name="Freeform 10"/>
          <p:cNvSpPr>
            <a:spLocks/>
          </p:cNvSpPr>
          <p:nvPr/>
        </p:nvSpPr>
        <p:spPr bwMode="white">
          <a:xfrm>
            <a:off x="0" y="-20638"/>
            <a:ext cx="4959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p:spPr>
        <p:txBody>
          <a:bodyPr/>
          <a:lstStyle/>
          <a:p>
            <a:endParaRPr lang="es-EC"/>
          </a:p>
        </p:txBody>
      </p:sp>
      <p:sp>
        <p:nvSpPr>
          <p:cNvPr id="17" name="16 Rectángulo"/>
          <p:cNvSpPr/>
          <p:nvPr userDrawn="1"/>
        </p:nvSpPr>
        <p:spPr bwMode="auto">
          <a:xfrm>
            <a:off x="-15875" y="-65088"/>
            <a:ext cx="10239375" cy="7072313"/>
          </a:xfrm>
          <a:prstGeom prst="rect">
            <a:avLst/>
          </a:prstGeom>
          <a:solidFill>
            <a:schemeClr val="bg2">
              <a:lumMod val="85000"/>
              <a:lumOff val="15000"/>
            </a:schemeClr>
          </a:solidFill>
          <a:ln w="12700" cap="sq" cmpd="sng" algn="ctr">
            <a:solidFill>
              <a:schemeClr val="bg2"/>
            </a:solidFill>
            <a:prstDash val="solid"/>
            <a:round/>
            <a:headEnd type="none" w="med" len="med"/>
            <a:tailEnd type="none" w="med" len="med"/>
          </a:ln>
          <a:effectLst/>
        </p:spPr>
        <p:txBody>
          <a:bodyPr>
            <a:spAutoFit/>
          </a:bodyPr>
          <a:lstStyle/>
          <a:p>
            <a:pPr algn="ctr" eaLnBrk="0" hangingPunct="0">
              <a:spcBef>
                <a:spcPct val="50000"/>
              </a:spcBef>
              <a:defRPr/>
            </a:pPr>
            <a:endParaRPr lang="es-EC">
              <a:ea typeface="+mn-ea"/>
            </a:endParaRPr>
          </a:p>
        </p:txBody>
      </p:sp>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17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meioambiente.ba.gov.br/2015/07/10520/PDA-BID.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gao.gov/products/GAO-11-69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wmf"/></Relationships>
</file>

<file path=ppt/slides/_rels/slide23.xml.rels><?xml version="1.0" encoding="UTF-8" standalone="yes"?>
<Relationships xmlns="http://schemas.openxmlformats.org/package/2006/relationships"><Relationship Id="rId3" Type="http://schemas.openxmlformats.org/officeDocument/2006/relationships/hyperlink" Target="http://iepecdg.com.br/uploads/artigos/SSRN-id2479685.pdf" TargetMode="External"/><Relationship Id="rId4" Type="http://schemas.openxmlformats.org/officeDocument/2006/relationships/hyperlink" Target="http://data.worldbank.org/indicator/SI.POV.GINI" TargetMode="External"/><Relationship Id="rId1" Type="http://schemas.openxmlformats.org/officeDocument/2006/relationships/slideLayout" Target="../slideLayouts/slideLayout1.xml"/><Relationship Id="rId2"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hyperlink" Target="http://www4.bcb.gov.br/top50/port/top50.asp" TargetMode="External"/><Relationship Id="rId4" Type="http://schemas.openxmlformats.org/officeDocument/2006/relationships/image" Target="../media/image12.wmf"/><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divida-auditoriacidada.org.b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hyperlink" Target="http://www.auditoriacidada.org.br/wp-content/uploads/2014/06/Report-Greek-Truth-Committee.pdf" TargetMode="External"/><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3" Type="http://schemas.openxmlformats.org/officeDocument/2006/relationships/hyperlink" Target="http://www.auditoriacidada.org.br" TargetMode="External"/><Relationship Id="rId4" Type="http://schemas.openxmlformats.org/officeDocument/2006/relationships/hyperlink" Target="http://www.facebook.com/auditoriacidada.pagina" TargetMode="External"/><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28464" y="-171400"/>
            <a:ext cx="9777536" cy="7155805"/>
          </a:xfrm>
          <a:prstGeom prst="rect">
            <a:avLst/>
          </a:prstGeom>
          <a:noFill/>
          <a:ln w="12700" cap="sq">
            <a:noFill/>
            <a:miter lim="800000"/>
            <a:headEnd type="none" w="sm" len="sm"/>
            <a:tailEnd type="none" w="sm" len="sm"/>
          </a:ln>
        </p:spPr>
        <p:txBody>
          <a:bodyPr wrap="square">
            <a:spAutoFit/>
          </a:bodyPr>
          <a:lstStyle/>
          <a:p>
            <a:pPr algn="ctr" eaLnBrk="0" hangingPunct="0">
              <a:spcBef>
                <a:spcPct val="50000"/>
              </a:spcBef>
            </a:pPr>
            <a:endParaRPr lang="pt-BR" sz="3200" u="sng" dirty="0">
              <a:solidFill>
                <a:srgbClr val="FFFF00"/>
              </a:solidFill>
            </a:endParaRPr>
          </a:p>
          <a:p>
            <a:pPr algn="ctr" eaLnBrk="0" hangingPunct="0">
              <a:spcBef>
                <a:spcPct val="50000"/>
              </a:spcBef>
            </a:pPr>
            <a:endParaRPr lang="pt-BR" sz="4400" i="1" u="sng" dirty="0" smtClean="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2700" u="sng" dirty="0">
              <a:solidFill>
                <a:srgbClr val="FFFF00"/>
              </a:solidFill>
            </a:endParaRPr>
          </a:p>
          <a:p>
            <a:pPr algn="ctr" eaLnBrk="0" hangingPunct="0"/>
            <a:endParaRPr lang="pt-BR" sz="500" i="1" u="sng" dirty="0">
              <a:solidFill>
                <a:schemeClr val="accent1"/>
              </a:solidFill>
            </a:endParaRPr>
          </a:p>
          <a:p>
            <a:pPr algn="ctr" eaLnBrk="0" hangingPunct="0"/>
            <a:endParaRPr lang="pt-BR" sz="500" i="1" u="sng" dirty="0">
              <a:solidFill>
                <a:schemeClr val="accent1"/>
              </a:solidFill>
            </a:endParaRPr>
          </a:p>
          <a:p>
            <a:pPr algn="ctr" eaLnBrk="0" hangingPunct="0"/>
            <a:endParaRPr lang="pt-BR" sz="500" b="0" i="1" u="sng" dirty="0">
              <a:solidFill>
                <a:srgbClr val="92D050"/>
              </a:solidFill>
              <a:latin typeface="Tahoma" pitchFamily="34" charset="0"/>
              <a:cs typeface="Tahoma" pitchFamily="34" charset="0"/>
            </a:endParaRPr>
          </a:p>
          <a:p>
            <a:pPr algn="ctr"/>
            <a:endParaRPr lang="en-US" sz="2500" b="0" i="1" dirty="0" smtClean="0">
              <a:solidFill>
                <a:srgbClr val="FFFFFF"/>
              </a:solidFill>
              <a:latin typeface="Tahoma" charset="0"/>
              <a:cs typeface="Tahoma" charset="0"/>
            </a:endParaRPr>
          </a:p>
          <a:p>
            <a:pPr algn="ctr"/>
            <a:endParaRPr lang="en-US" sz="2500" b="0" i="1" dirty="0">
              <a:solidFill>
                <a:srgbClr val="FFFFFF"/>
              </a:solidFill>
              <a:latin typeface="Tahoma" charset="0"/>
              <a:cs typeface="Tahoma" charset="0"/>
            </a:endParaRPr>
          </a:p>
          <a:p>
            <a:pPr algn="ctr"/>
            <a:r>
              <a:rPr lang="en-US" sz="2500" b="0" i="1" dirty="0" smtClean="0">
                <a:solidFill>
                  <a:srgbClr val="FFFFFF"/>
                </a:solidFill>
                <a:latin typeface="Tahoma" charset="0"/>
                <a:cs typeface="Tahoma" charset="0"/>
              </a:rPr>
              <a:t>Maria Lucia Fattorelli</a:t>
            </a:r>
          </a:p>
          <a:p>
            <a:pPr algn="ctr"/>
            <a:endParaRPr lang="pt-BR" b="0" dirty="0" smtClean="0">
              <a:solidFill>
                <a:srgbClr val="92D050"/>
              </a:solidFill>
              <a:latin typeface="Tahoma" pitchFamily="34" charset="0"/>
              <a:cs typeface="Tahoma" pitchFamily="34" charset="0"/>
            </a:endParaRPr>
          </a:p>
          <a:p>
            <a:pPr algn="ctr"/>
            <a:endParaRPr lang="pt-BR" sz="800" b="0" dirty="0">
              <a:solidFill>
                <a:srgbClr val="92D050"/>
              </a:solidFill>
              <a:latin typeface="Tahoma" pitchFamily="34" charset="0"/>
              <a:cs typeface="Tahoma" pitchFamily="34" charset="0"/>
            </a:endParaRPr>
          </a:p>
          <a:p>
            <a:pPr algn="ctr"/>
            <a:r>
              <a:rPr lang="pt-BR" b="0" dirty="0" smtClean="0">
                <a:solidFill>
                  <a:srgbClr val="92D050"/>
                </a:solidFill>
                <a:latin typeface="Tahoma" pitchFamily="34" charset="0"/>
                <a:cs typeface="Tahoma" pitchFamily="34" charset="0"/>
              </a:rPr>
              <a:t> </a:t>
            </a:r>
            <a:r>
              <a:rPr lang="es-ES" b="0" dirty="0" smtClean="0">
                <a:solidFill>
                  <a:srgbClr val="92D050"/>
                </a:solidFill>
                <a:latin typeface="Tahoma" pitchFamily="34" charset="0"/>
                <a:cs typeface="Tahoma" pitchFamily="34" charset="0"/>
              </a:rPr>
              <a:t>"Lecciones sobre el ajuste estructural desde América Latina" </a:t>
            </a:r>
          </a:p>
          <a:p>
            <a:pPr algn="ctr"/>
            <a:r>
              <a:rPr lang="es-ES" b="0" dirty="0" smtClean="0">
                <a:solidFill>
                  <a:srgbClr val="92D050"/>
                </a:solidFill>
                <a:latin typeface="Tahoma" pitchFamily="34" charset="0"/>
                <a:cs typeface="Tahoma" pitchFamily="34" charset="0"/>
              </a:rPr>
              <a:t>Plataforma Alternativa frente al Banco Mundial y el Fondo Monetario Internacional</a:t>
            </a:r>
            <a:endParaRPr lang="es-ES" b="0" dirty="0">
              <a:solidFill>
                <a:srgbClr val="92D050"/>
              </a:solidFill>
              <a:latin typeface="Tahoma" pitchFamily="34" charset="0"/>
              <a:cs typeface="Tahoma" pitchFamily="34" charset="0"/>
            </a:endParaRPr>
          </a:p>
          <a:p>
            <a:pPr algn="ctr"/>
            <a:r>
              <a:rPr lang="pt-BR" sz="2000" b="0" dirty="0" smtClean="0">
                <a:solidFill>
                  <a:srgbClr val="92D050"/>
                </a:solidFill>
                <a:latin typeface="Tahoma" pitchFamily="34" charset="0"/>
                <a:cs typeface="Tahoma" pitchFamily="34" charset="0"/>
              </a:rPr>
              <a:t>Peru, </a:t>
            </a:r>
            <a:r>
              <a:rPr lang="es-EC" sz="2000" b="0" dirty="0" smtClean="0">
                <a:solidFill>
                  <a:srgbClr val="92D050"/>
                </a:solidFill>
                <a:latin typeface="Tahoma" pitchFamily="34" charset="0"/>
                <a:cs typeface="Tahoma" pitchFamily="34" charset="0"/>
              </a:rPr>
              <a:t>Lima - 7 de Octubre de 2015</a:t>
            </a:r>
            <a:endParaRPr lang="es-EC" sz="2000" b="0" dirty="0">
              <a:solidFill>
                <a:srgbClr val="92D050"/>
              </a:solidFill>
              <a:latin typeface="Tahoma" pitchFamily="34" charset="0"/>
              <a:cs typeface="Tahoma" pitchFamily="34" charset="0"/>
            </a:endParaRPr>
          </a:p>
        </p:txBody>
      </p:sp>
      <p:sp>
        <p:nvSpPr>
          <p:cNvPr id="3075" name="CaixaDeTexto 3"/>
          <p:cNvSpPr txBox="1">
            <a:spLocks noChangeArrowheads="1"/>
          </p:cNvSpPr>
          <p:nvPr/>
        </p:nvSpPr>
        <p:spPr bwMode="auto">
          <a:xfrm flipH="1">
            <a:off x="488504" y="2636912"/>
            <a:ext cx="9417496" cy="1077218"/>
          </a:xfrm>
          <a:prstGeom prst="rect">
            <a:avLst/>
          </a:prstGeom>
          <a:noFill/>
          <a:ln w="9525">
            <a:noFill/>
            <a:miter lim="800000"/>
            <a:headEnd/>
            <a:tailEnd/>
          </a:ln>
        </p:spPr>
        <p:txBody>
          <a:bodyPr wrap="square">
            <a:spAutoFit/>
          </a:bodyPr>
          <a:lstStyle/>
          <a:p>
            <a:pPr algn="ctr"/>
            <a:r>
              <a:rPr lang="es-EC" sz="3200" dirty="0" smtClean="0">
                <a:solidFill>
                  <a:schemeClr val="tx1"/>
                </a:solidFill>
                <a:latin typeface="Tahoma" pitchFamily="34" charset="0"/>
                <a:cs typeface="Tahoma" pitchFamily="34" charset="0"/>
              </a:rPr>
              <a:t>Sistema de la Deuda en Brasil</a:t>
            </a:r>
          </a:p>
          <a:p>
            <a:pPr algn="ctr"/>
            <a:r>
              <a:rPr lang="es-EC" sz="3200" dirty="0" smtClean="0">
                <a:solidFill>
                  <a:schemeClr val="tx1"/>
                </a:solidFill>
                <a:latin typeface="Tahoma" pitchFamily="34" charset="0"/>
                <a:cs typeface="Tahoma" pitchFamily="34" charset="0"/>
              </a:rPr>
              <a:t>FMI y Banco Mundial</a:t>
            </a:r>
          </a:p>
        </p:txBody>
      </p:sp>
      <p:pic>
        <p:nvPicPr>
          <p:cNvPr id="5" name="Picture 5"/>
          <p:cNvPicPr>
            <a:picLocks noChangeAspect="1" noChangeArrowheads="1"/>
          </p:cNvPicPr>
          <p:nvPr/>
        </p:nvPicPr>
        <p:blipFill>
          <a:blip r:embed="rId3"/>
          <a:srcRect/>
          <a:stretch>
            <a:fillRect/>
          </a:stretch>
        </p:blipFill>
        <p:spPr bwMode="auto">
          <a:xfrm>
            <a:off x="234950" y="214313"/>
            <a:ext cx="5438775" cy="185737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2051"/>
                                        </p:tgtEl>
                                        <p:attrNameLst>
                                          <p:attrName>style.visibility</p:attrName>
                                        </p:attrNameLst>
                                      </p:cBhvr>
                                      <p:to>
                                        <p:strVal val="visible"/>
                                      </p:to>
                                    </p:set>
                                    <p:animEffect transition="in" filter="dissolve">
                                      <p:cBhvr>
                                        <p:cTn id="7" dur="75"/>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28465" y="0"/>
            <a:ext cx="10081120" cy="744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2pPr>
            <a:lvl3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9pPr>
          </a:lstStyle>
          <a:p>
            <a:endParaRPr lang="es-EC" sz="1000" dirty="0">
              <a:solidFill>
                <a:srgbClr val="92D050"/>
              </a:solidFill>
              <a:latin typeface="Tahoma" charset="0"/>
              <a:cs typeface="Tahoma" charset="0"/>
            </a:endParaRPr>
          </a:p>
          <a:p>
            <a:pPr algn="ctr">
              <a:lnSpc>
                <a:spcPct val="110000"/>
              </a:lnSpc>
              <a:spcBef>
                <a:spcPts val="600"/>
              </a:spcBef>
              <a:buClr>
                <a:srgbClr val="FF9900"/>
              </a:buClr>
              <a:defRPr/>
            </a:pPr>
            <a:r>
              <a:rPr lang="es-EC" sz="2800" dirty="0">
                <a:solidFill>
                  <a:srgbClr val="94C600"/>
                </a:solidFill>
                <a:latin typeface="Tahoma" charset="0"/>
                <a:cs typeface="Tahoma" charset="0"/>
              </a:rPr>
              <a:t>PRÉSTAMOS DE BANCO MUNDIAL </a:t>
            </a:r>
          </a:p>
          <a:p>
            <a:pPr algn="ctr">
              <a:lnSpc>
                <a:spcPct val="110000"/>
              </a:lnSpc>
              <a:spcBef>
                <a:spcPts val="600"/>
              </a:spcBef>
              <a:buClr>
                <a:srgbClr val="FF9900"/>
              </a:buClr>
              <a:defRPr/>
            </a:pPr>
            <a:r>
              <a:rPr lang="es-EC" sz="2800" dirty="0">
                <a:solidFill>
                  <a:srgbClr val="94C600"/>
                </a:solidFill>
                <a:latin typeface="Tahoma" charset="0"/>
                <a:cs typeface="Tahoma" charset="0"/>
              </a:rPr>
              <a:t>A BRASIL, PROVINCIAS Y MUNICIPALIDADES</a:t>
            </a:r>
          </a:p>
          <a:p>
            <a:endParaRPr lang="es-EC" sz="1000" b="0" dirty="0" smtClean="0">
              <a:solidFill>
                <a:srgbClr val="FFFFFF"/>
              </a:solidFill>
              <a:latin typeface="Tahoma" charset="0"/>
              <a:ea typeface="Arial" charset="0"/>
              <a:cs typeface="Tahoma" charset="0"/>
            </a:endParaRPr>
          </a:p>
          <a:p>
            <a:pPr marL="342900" lvl="0" indent="-342900">
              <a:spcBef>
                <a:spcPts val="0"/>
              </a:spcBef>
              <a:buFont typeface="Arial"/>
              <a:buChar char="•"/>
            </a:pPr>
            <a:r>
              <a:rPr lang="es-EC" sz="2200" b="0" dirty="0" smtClean="0">
                <a:solidFill>
                  <a:srgbClr val="FFFFFF"/>
                </a:solidFill>
                <a:latin typeface="Tahoma" charset="0"/>
                <a:ea typeface="Arial" charset="0"/>
                <a:cs typeface="Tahoma" charset="0"/>
              </a:rPr>
              <a:t>Primer préstamo de BM</a:t>
            </a:r>
            <a:r>
              <a:rPr lang="es-EC" sz="2200" b="0" dirty="0">
                <a:solidFill>
                  <a:srgbClr val="FFFFFF"/>
                </a:solidFill>
                <a:latin typeface="Tahoma" charset="0"/>
                <a:ea typeface="Arial" charset="0"/>
                <a:cs typeface="Tahoma" charset="0"/>
              </a:rPr>
              <a:t>/Bird: 1950, para la companhia canadense </a:t>
            </a:r>
            <a:r>
              <a:rPr lang="es-EC" sz="2200" b="0" dirty="0" smtClean="0">
                <a:solidFill>
                  <a:srgbClr val="FFFFFF"/>
                </a:solidFill>
                <a:latin typeface="Tahoma" charset="0"/>
                <a:ea typeface="Arial" charset="0"/>
                <a:cs typeface="Tahoma" charset="0"/>
              </a:rPr>
              <a:t>Light</a:t>
            </a:r>
          </a:p>
          <a:p>
            <a:pPr marL="342900" lvl="0" indent="-342900">
              <a:spcBef>
                <a:spcPts val="0"/>
              </a:spcBef>
              <a:buFont typeface="Arial"/>
              <a:buChar char="•"/>
            </a:pPr>
            <a:r>
              <a:rPr lang="es-EC" sz="2200" b="0" dirty="0" smtClean="0">
                <a:solidFill>
                  <a:srgbClr val="FFFFFF"/>
                </a:solidFill>
                <a:latin typeface="Tahoma" charset="0"/>
                <a:ea typeface="Arial" charset="0"/>
                <a:cs typeface="Tahoma" charset="0"/>
              </a:rPr>
              <a:t>Préstamos desde </a:t>
            </a:r>
            <a:r>
              <a:rPr lang="es-EC" sz="2200" b="0" dirty="0">
                <a:solidFill>
                  <a:srgbClr val="FFFFFF"/>
                </a:solidFill>
                <a:latin typeface="Tahoma" charset="0"/>
                <a:ea typeface="Arial" charset="0"/>
                <a:cs typeface="Tahoma" charset="0"/>
              </a:rPr>
              <a:t>el início de años 70 (Dictadura Militar</a:t>
            </a:r>
            <a:r>
              <a:rPr lang="es-EC" sz="2200" b="0" dirty="0" smtClean="0">
                <a:solidFill>
                  <a:srgbClr val="FFFFFF"/>
                </a:solidFill>
                <a:latin typeface="Tahoma" charset="0"/>
                <a:ea typeface="Arial" charset="0"/>
                <a:cs typeface="Tahoma" charset="0"/>
              </a:rPr>
              <a:t>)</a:t>
            </a:r>
          </a:p>
          <a:p>
            <a:pPr marL="342900" lvl="0" indent="-342900">
              <a:spcBef>
                <a:spcPts val="0"/>
              </a:spcBef>
              <a:buFont typeface="Arial"/>
              <a:buChar char="•"/>
            </a:pPr>
            <a:r>
              <a:rPr lang="es-EC" sz="2200" b="0" dirty="0" smtClean="0">
                <a:solidFill>
                  <a:srgbClr val="FFFFFF"/>
                </a:solidFill>
                <a:latin typeface="Tahoma" charset="0"/>
                <a:ea typeface="Arial" charset="0"/>
                <a:cs typeface="Tahoma" charset="0"/>
              </a:rPr>
              <a:t>Proyectos estratégicos en todas las areas, tanto en el ambito del gobierno central como de provincias y municipalidades:</a:t>
            </a:r>
          </a:p>
          <a:p>
            <a:pPr marL="1085850" lvl="1" indent="-342900">
              <a:buFont typeface="Arial"/>
              <a:buChar char="•"/>
            </a:pPr>
            <a:r>
              <a:rPr lang="es-EC" sz="2200" b="0" dirty="0" smtClean="0">
                <a:solidFill>
                  <a:srgbClr val="FFFFFF"/>
                </a:solidFill>
                <a:latin typeface="Tahoma" charset="0"/>
                <a:cs typeface="Tahoma" charset="0"/>
              </a:rPr>
              <a:t>Educación</a:t>
            </a:r>
          </a:p>
          <a:p>
            <a:pPr marL="1085850" lvl="1" indent="-342900">
              <a:buFont typeface="Arial"/>
              <a:buChar char="•"/>
            </a:pPr>
            <a:r>
              <a:rPr lang="es-EC" sz="2200" b="0" dirty="0" smtClean="0">
                <a:solidFill>
                  <a:srgbClr val="FFFFFF"/>
                </a:solidFill>
                <a:latin typeface="Tahoma" charset="0"/>
                <a:ea typeface="Arial" charset="0"/>
                <a:cs typeface="Tahoma" charset="0"/>
              </a:rPr>
              <a:t>Salud</a:t>
            </a:r>
          </a:p>
          <a:p>
            <a:pPr marL="1085850" lvl="1" indent="-342900">
              <a:buFont typeface="Arial"/>
              <a:buChar char="•"/>
            </a:pPr>
            <a:r>
              <a:rPr lang="es-EC" sz="2200" b="0" dirty="0" smtClean="0">
                <a:solidFill>
                  <a:srgbClr val="FFFFFF"/>
                </a:solidFill>
                <a:latin typeface="Tahoma" charset="0"/>
                <a:ea typeface="Arial" charset="0"/>
                <a:cs typeface="Tahoma" charset="0"/>
              </a:rPr>
              <a:t>Previdencia</a:t>
            </a:r>
          </a:p>
          <a:p>
            <a:pPr marL="1085850" lvl="1" indent="-342900">
              <a:buFont typeface="Arial"/>
              <a:buChar char="•"/>
            </a:pPr>
            <a:r>
              <a:rPr lang="es-EC" sz="2200" b="0" dirty="0" smtClean="0">
                <a:solidFill>
                  <a:srgbClr val="FFFFFF"/>
                </a:solidFill>
                <a:latin typeface="Tahoma" charset="0"/>
                <a:cs typeface="Tahoma" charset="0"/>
              </a:rPr>
              <a:t>Modelo Tributario</a:t>
            </a:r>
            <a:endParaRPr lang="es-EC" sz="2200" b="0" dirty="0" smtClean="0">
              <a:solidFill>
                <a:srgbClr val="FFFFFF"/>
              </a:solidFill>
              <a:latin typeface="Tahoma" charset="0"/>
              <a:ea typeface="Arial" charset="0"/>
              <a:cs typeface="Tahoma" charset="0"/>
            </a:endParaRPr>
          </a:p>
          <a:p>
            <a:pPr marL="1085850" lvl="1" indent="-342900">
              <a:buFont typeface="Arial"/>
              <a:buChar char="•"/>
            </a:pPr>
            <a:r>
              <a:rPr lang="es-EC" sz="2200" b="0" dirty="0" smtClean="0">
                <a:solidFill>
                  <a:srgbClr val="FFFFFF"/>
                </a:solidFill>
                <a:latin typeface="Tahoma" charset="0"/>
                <a:cs typeface="Tahoma" charset="0"/>
              </a:rPr>
              <a:t>Vivienda</a:t>
            </a:r>
          </a:p>
          <a:p>
            <a:pPr marL="1085850" lvl="1" indent="-342900">
              <a:buFont typeface="Arial"/>
              <a:buChar char="•"/>
            </a:pPr>
            <a:r>
              <a:rPr lang="es-EC" sz="2200" b="0" dirty="0" smtClean="0">
                <a:solidFill>
                  <a:srgbClr val="FFFFFF"/>
                </a:solidFill>
                <a:latin typeface="Tahoma" charset="0"/>
                <a:ea typeface="Arial" charset="0"/>
                <a:cs typeface="Tahoma" charset="0"/>
              </a:rPr>
              <a:t>Saneamiento</a:t>
            </a:r>
          </a:p>
          <a:p>
            <a:pPr marL="1085850" lvl="1" indent="-342900">
              <a:buFont typeface="Arial"/>
              <a:buChar char="•"/>
            </a:pPr>
            <a:r>
              <a:rPr lang="es-EC" sz="2200" b="0" dirty="0" smtClean="0">
                <a:solidFill>
                  <a:srgbClr val="FFFFFF"/>
                </a:solidFill>
                <a:latin typeface="Tahoma" charset="0"/>
                <a:cs typeface="Tahoma" charset="0"/>
              </a:rPr>
              <a:t>Água</a:t>
            </a:r>
          </a:p>
          <a:p>
            <a:pPr marL="1085850" lvl="1" indent="-342900">
              <a:buFont typeface="Arial"/>
              <a:buChar char="•"/>
            </a:pPr>
            <a:r>
              <a:rPr lang="es-EC" sz="2200" b="0" dirty="0" smtClean="0">
                <a:solidFill>
                  <a:srgbClr val="FFFFFF"/>
                </a:solidFill>
                <a:latin typeface="Tahoma" charset="0"/>
                <a:ea typeface="Arial" charset="0"/>
                <a:cs typeface="Tahoma" charset="0"/>
              </a:rPr>
              <a:t>Meio ambiente</a:t>
            </a:r>
          </a:p>
          <a:p>
            <a:pPr marL="1085850" lvl="1" indent="-342900">
              <a:buFont typeface="Arial"/>
              <a:buChar char="•"/>
            </a:pPr>
            <a:r>
              <a:rPr lang="es-EC" sz="2200" b="0" dirty="0" smtClean="0">
                <a:solidFill>
                  <a:srgbClr val="FFFFFF"/>
                </a:solidFill>
                <a:latin typeface="Tahoma" charset="0"/>
                <a:cs typeface="Tahoma" charset="0"/>
              </a:rPr>
              <a:t>Agricultura</a:t>
            </a:r>
            <a:endParaRPr lang="es-EC" sz="2200" b="0" dirty="0" smtClean="0">
              <a:solidFill>
                <a:srgbClr val="FFFFFF"/>
              </a:solidFill>
              <a:latin typeface="Tahoma" charset="0"/>
              <a:ea typeface="Arial" charset="0"/>
              <a:cs typeface="Tahoma" charset="0"/>
            </a:endParaRPr>
          </a:p>
          <a:p>
            <a:pPr marL="1085850" lvl="1" indent="-342900">
              <a:buFont typeface="Arial"/>
              <a:buChar char="•"/>
            </a:pPr>
            <a:r>
              <a:rPr lang="es-EC" sz="2200" b="0" dirty="0" smtClean="0">
                <a:solidFill>
                  <a:srgbClr val="FFFFFF"/>
                </a:solidFill>
                <a:latin typeface="Tahoma" charset="0"/>
                <a:cs typeface="Tahoma" charset="0"/>
              </a:rPr>
              <a:t>Modernización de entidades públicas, ministérios, secretarias de gobierno</a:t>
            </a:r>
          </a:p>
          <a:p>
            <a:pPr marL="1085850" lvl="1" indent="-342900">
              <a:buFont typeface="Arial"/>
              <a:buChar char="•"/>
            </a:pPr>
            <a:r>
              <a:rPr lang="es-EC" sz="2200" b="0" dirty="0" smtClean="0">
                <a:solidFill>
                  <a:srgbClr val="FFFFFF"/>
                </a:solidFill>
                <a:latin typeface="Tahoma" charset="0"/>
                <a:cs typeface="Tahoma" charset="0"/>
              </a:rPr>
              <a:t>Mineria, Florestas y demás recursos naturales</a:t>
            </a:r>
          </a:p>
          <a:p>
            <a:pPr lvl="1" indent="0"/>
            <a:endParaRPr lang="es-EC" sz="2200" b="0" dirty="0" smtClean="0">
              <a:solidFill>
                <a:srgbClr val="FFFFFF"/>
              </a:solidFill>
              <a:latin typeface="Tahoma" charset="0"/>
              <a:ea typeface="Arial" charset="0"/>
              <a:cs typeface="Tahoma" charset="0"/>
            </a:endParaRPr>
          </a:p>
        </p:txBody>
      </p:sp>
    </p:spTree>
    <p:extLst>
      <p:ext uri="{BB962C8B-B14F-4D97-AF65-F5344CB8AC3E}">
        <p14:creationId xmlns:p14="http://schemas.microsoft.com/office/powerpoint/2010/main" val="13419988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2"/>
          <p:cNvSpPr txBox="1">
            <a:spLocks noChangeArrowheads="1"/>
          </p:cNvSpPr>
          <p:nvPr/>
        </p:nvSpPr>
        <p:spPr bwMode="auto">
          <a:xfrm>
            <a:off x="344488" y="357188"/>
            <a:ext cx="9290050" cy="648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spcBef>
                <a:spcPts val="2500"/>
              </a:spcBef>
              <a:spcAft>
                <a:spcPts val="600"/>
              </a:spcAft>
              <a:buClr>
                <a:srgbClr val="FF9900"/>
              </a:buClr>
              <a:buFont typeface="Times New Roman" charset="0"/>
              <a:buNone/>
            </a:pPr>
            <a:r>
              <a:rPr lang="es-EC" sz="2800" dirty="0" smtClean="0">
                <a:solidFill>
                  <a:schemeClr val="accent1"/>
                </a:solidFill>
                <a:latin typeface="Tahoma" charset="0"/>
                <a:cs typeface="Tahoma" charset="0"/>
              </a:rPr>
              <a:t>BID – Programa de Desarollo Ambiental</a:t>
            </a:r>
          </a:p>
          <a:p>
            <a:r>
              <a:rPr lang="pt-BR" sz="2800" dirty="0" smtClean="0">
                <a:solidFill>
                  <a:srgbClr val="92D050"/>
                </a:solidFill>
                <a:latin typeface="Tahoma" charset="0"/>
                <a:cs typeface="Tahoma" charset="0"/>
              </a:rPr>
              <a:t> </a:t>
            </a:r>
            <a:r>
              <a:rPr lang="pt-BR" b="0" dirty="0">
                <a:solidFill>
                  <a:schemeClr val="tx1"/>
                </a:solidFill>
                <a:latin typeface="Tahoma"/>
                <a:cs typeface="Tahoma"/>
              </a:rPr>
              <a:t>PDA / BID</a:t>
            </a:r>
          </a:p>
          <a:p>
            <a:r>
              <a:rPr lang="pt-BR" b="0" dirty="0">
                <a:solidFill>
                  <a:schemeClr val="tx1"/>
                </a:solidFill>
                <a:latin typeface="Tahoma"/>
                <a:cs typeface="Tahoma"/>
              </a:rPr>
              <a:t>Programa de Desenvolvimento Ambiental </a:t>
            </a:r>
            <a:r>
              <a:rPr lang="pt-BR" b="0" dirty="0" smtClean="0">
                <a:solidFill>
                  <a:schemeClr val="tx1"/>
                </a:solidFill>
                <a:latin typeface="Tahoma"/>
                <a:cs typeface="Tahoma"/>
              </a:rPr>
              <a:t>– </a:t>
            </a:r>
            <a:r>
              <a:rPr lang="pt-BR" b="0" dirty="0">
                <a:solidFill>
                  <a:schemeClr val="tx1"/>
                </a:solidFill>
                <a:latin typeface="Tahoma"/>
                <a:cs typeface="Tahoma"/>
              </a:rPr>
              <a:t>PDA</a:t>
            </a:r>
          </a:p>
          <a:p>
            <a:endParaRPr lang="pt-BR" sz="800" b="0" dirty="0">
              <a:solidFill>
                <a:schemeClr val="tx1"/>
              </a:solidFill>
              <a:latin typeface="Tahoma"/>
              <a:cs typeface="Tahoma"/>
            </a:endParaRPr>
          </a:p>
          <a:p>
            <a:r>
              <a:rPr lang="pt-BR" b="0" dirty="0" smtClean="0">
                <a:solidFill>
                  <a:schemeClr val="tx1"/>
                </a:solidFill>
                <a:latin typeface="Tahoma"/>
                <a:cs typeface="Tahoma"/>
              </a:rPr>
              <a:t>Componente </a:t>
            </a:r>
            <a:r>
              <a:rPr lang="pt-BR" b="0" dirty="0">
                <a:solidFill>
                  <a:schemeClr val="tx1"/>
                </a:solidFill>
                <a:latin typeface="Tahoma"/>
                <a:cs typeface="Tahoma"/>
              </a:rPr>
              <a:t>1: Fortalecimento Institucional visando melhorar a capacidade de planejamento e gestão ambiental da </a:t>
            </a:r>
            <a:r>
              <a:rPr lang="pt-BR" b="0" dirty="0" smtClean="0">
                <a:solidFill>
                  <a:schemeClr val="tx1"/>
                </a:solidFill>
                <a:latin typeface="Tahoma"/>
                <a:cs typeface="Tahoma"/>
              </a:rPr>
              <a:t>Secretaria de Meio Ambiente – SEMA;</a:t>
            </a:r>
            <a:endParaRPr lang="pt-BR" b="0" dirty="0">
              <a:solidFill>
                <a:schemeClr val="tx1"/>
              </a:solidFill>
              <a:latin typeface="Tahoma"/>
              <a:cs typeface="Tahoma"/>
            </a:endParaRPr>
          </a:p>
          <a:p>
            <a:endParaRPr lang="pt-BR" sz="1000" b="0" dirty="0">
              <a:solidFill>
                <a:schemeClr val="tx1"/>
              </a:solidFill>
              <a:latin typeface="Tahoma"/>
              <a:cs typeface="Tahoma"/>
            </a:endParaRPr>
          </a:p>
          <a:p>
            <a:r>
              <a:rPr lang="pt-BR" b="0" dirty="0" smtClean="0">
                <a:solidFill>
                  <a:schemeClr val="tx1"/>
                </a:solidFill>
                <a:latin typeface="Tahoma"/>
                <a:cs typeface="Tahoma"/>
              </a:rPr>
              <a:t>Componente </a:t>
            </a:r>
            <a:r>
              <a:rPr lang="pt-BR" b="0" dirty="0">
                <a:solidFill>
                  <a:schemeClr val="tx1"/>
                </a:solidFill>
                <a:latin typeface="Tahoma"/>
                <a:cs typeface="Tahoma"/>
              </a:rPr>
              <a:t>2: Gestão ambiental para o desenvolvimento sustentável em áreas protegidas e, em especial, nas áreas dos mananciais de abastecimento da Região Metropolitana de Salvador e na Bacia do Leste.</a:t>
            </a:r>
            <a:br>
              <a:rPr lang="pt-BR" b="0" dirty="0">
                <a:solidFill>
                  <a:schemeClr val="tx1"/>
                </a:solidFill>
                <a:latin typeface="Tahoma"/>
                <a:cs typeface="Tahoma"/>
              </a:rPr>
            </a:br>
            <a:r>
              <a:rPr lang="pt-BR" b="0" dirty="0">
                <a:solidFill>
                  <a:schemeClr val="tx1"/>
                </a:solidFill>
                <a:latin typeface="Tahoma"/>
                <a:cs typeface="Tahoma"/>
              </a:rPr>
              <a:t/>
            </a:r>
            <a:br>
              <a:rPr lang="pt-BR" b="0" dirty="0">
                <a:solidFill>
                  <a:schemeClr val="tx1"/>
                </a:solidFill>
                <a:latin typeface="Tahoma"/>
                <a:cs typeface="Tahoma"/>
              </a:rPr>
            </a:br>
            <a:r>
              <a:rPr lang="pt-BR" b="0" dirty="0">
                <a:solidFill>
                  <a:schemeClr val="tx1"/>
                </a:solidFill>
                <a:latin typeface="Tahoma"/>
                <a:cs typeface="Tahoma"/>
              </a:rPr>
              <a:t>Custo do Programa: US$ 16.700.000,00 (dezesseis milhões e setecentos mil dólares), sendo US$ 10.000.000,00 (dez milhões de dólares) financiado pelo Banco Internacional de Desenvolvimento (BID) e US$ 6.700.000,00 (seis milhões e setecentos mil dólares) do governo do estado</a:t>
            </a:r>
            <a:r>
              <a:rPr lang="pt-BR" b="0" dirty="0" smtClean="0">
                <a:solidFill>
                  <a:schemeClr val="tx1"/>
                </a:solidFill>
                <a:latin typeface="Tahoma"/>
                <a:cs typeface="Tahoma"/>
              </a:rPr>
              <a:t>. </a:t>
            </a:r>
            <a:r>
              <a:rPr lang="pt-BR" sz="1600" dirty="0">
                <a:hlinkClick r:id="rId3"/>
              </a:rPr>
              <a:t>http://www.meioambiente.ba.gov.br/2015/07/10520/PDA-</a:t>
            </a:r>
            <a:r>
              <a:rPr lang="pt-BR" sz="1600" dirty="0" smtClean="0">
                <a:hlinkClick r:id="rId3"/>
              </a:rPr>
              <a:t>BID.html</a:t>
            </a:r>
            <a:r>
              <a:rPr lang="pt-BR" sz="1600" dirty="0" smtClean="0"/>
              <a:t> </a:t>
            </a:r>
            <a:endParaRPr lang="pt-BR" sz="1600" dirty="0"/>
          </a:p>
        </p:txBody>
      </p:sp>
    </p:spTree>
    <p:extLst>
      <p:ext uri="{BB962C8B-B14F-4D97-AF65-F5344CB8AC3E}">
        <p14:creationId xmlns:p14="http://schemas.microsoft.com/office/powerpoint/2010/main" val="355233504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38125" y="142875"/>
            <a:ext cx="9667875" cy="703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2pPr>
            <a:lvl3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9pPr>
          </a:lstStyle>
          <a:p>
            <a:endParaRPr lang="es-EC" sz="1000" dirty="0">
              <a:solidFill>
                <a:srgbClr val="92D050"/>
              </a:solidFill>
              <a:latin typeface="Tahoma" charset="0"/>
              <a:cs typeface="Tahoma" charset="0"/>
            </a:endParaRPr>
          </a:p>
          <a:p>
            <a:pPr algn="ctr"/>
            <a:r>
              <a:rPr lang="es-ES_tradnl" sz="2800" dirty="0" smtClean="0">
                <a:solidFill>
                  <a:srgbClr val="92D050"/>
                </a:solidFill>
                <a:latin typeface="Tahoma" charset="0"/>
                <a:cs typeface="Tahoma" charset="0"/>
              </a:rPr>
              <a:t>Resultado de la Estrategia </a:t>
            </a:r>
          </a:p>
          <a:p>
            <a:pPr algn="ctr"/>
            <a:r>
              <a:rPr lang="es-ES_tradnl" sz="2800" dirty="0" smtClean="0">
                <a:solidFill>
                  <a:srgbClr val="92D050"/>
                </a:solidFill>
                <a:latin typeface="Tahoma" charset="0"/>
                <a:cs typeface="Tahoma" charset="0"/>
              </a:rPr>
              <a:t>implementada </a:t>
            </a:r>
            <a:r>
              <a:rPr lang="es-ES_tradnl" sz="2800" dirty="0">
                <a:solidFill>
                  <a:srgbClr val="92D050"/>
                </a:solidFill>
                <a:latin typeface="Tahoma" charset="0"/>
                <a:cs typeface="Tahoma" charset="0"/>
              </a:rPr>
              <a:t>por </a:t>
            </a:r>
            <a:r>
              <a:rPr lang="es-EC" sz="2800" dirty="0">
                <a:solidFill>
                  <a:srgbClr val="92D050"/>
                </a:solidFill>
                <a:latin typeface="Tahoma" charset="0"/>
                <a:cs typeface="Tahoma" charset="0"/>
              </a:rPr>
              <a:t>FMI </a:t>
            </a:r>
            <a:r>
              <a:rPr lang="es-EC" sz="2800" dirty="0" smtClean="0">
                <a:solidFill>
                  <a:srgbClr val="92D050"/>
                </a:solidFill>
                <a:latin typeface="Tahoma" charset="0"/>
                <a:cs typeface="Tahoma" charset="0"/>
              </a:rPr>
              <a:t>y Banco Mundial</a:t>
            </a:r>
          </a:p>
          <a:p>
            <a:pPr algn="ctr"/>
            <a:endParaRPr lang="pt-BR" sz="500" b="0" dirty="0">
              <a:solidFill>
                <a:srgbClr val="FFFFFF"/>
              </a:solidFill>
              <a:latin typeface="Tahoma" charset="0"/>
              <a:ea typeface="Arial" charset="0"/>
              <a:cs typeface="Tahoma" charset="0"/>
            </a:endParaRPr>
          </a:p>
          <a:p>
            <a:pPr marL="342900" indent="-342900">
              <a:spcBef>
                <a:spcPts val="600"/>
              </a:spcBef>
              <a:spcAft>
                <a:spcPts val="600"/>
              </a:spcAft>
              <a:buFont typeface="Wingdings" charset="2"/>
              <a:buChar char="ü"/>
            </a:pPr>
            <a:r>
              <a:rPr lang="es-ES_tradnl" b="0" dirty="0" smtClean="0">
                <a:solidFill>
                  <a:srgbClr val="FFFFFF"/>
                </a:solidFill>
                <a:latin typeface="Tahoma" charset="0"/>
                <a:ea typeface="Arial" charset="0"/>
                <a:cs typeface="Tahoma" charset="0"/>
              </a:rPr>
              <a:t>Interferencia </a:t>
            </a:r>
            <a:r>
              <a:rPr lang="es-ES_tradnl" b="0" dirty="0">
                <a:solidFill>
                  <a:srgbClr val="FFFFFF"/>
                </a:solidFill>
                <a:latin typeface="Tahoma" charset="0"/>
                <a:ea typeface="Arial" charset="0"/>
                <a:cs typeface="Tahoma" charset="0"/>
              </a:rPr>
              <a:t>en las economías de los </a:t>
            </a:r>
            <a:r>
              <a:rPr lang="es-ES_tradnl" b="0" dirty="0" smtClean="0">
                <a:solidFill>
                  <a:srgbClr val="FFFFFF"/>
                </a:solidFill>
                <a:latin typeface="Tahoma" charset="0"/>
                <a:ea typeface="Arial" charset="0"/>
                <a:cs typeface="Tahoma" charset="0"/>
              </a:rPr>
              <a:t>países afectando su independencia y </a:t>
            </a:r>
            <a:r>
              <a:rPr lang="es-ES_tradnl" b="0" dirty="0" err="1" smtClean="0">
                <a:solidFill>
                  <a:srgbClr val="FFFFFF"/>
                </a:solidFill>
                <a:latin typeface="Tahoma" charset="0"/>
                <a:ea typeface="Arial" charset="0"/>
                <a:cs typeface="Tahoma" charset="0"/>
              </a:rPr>
              <a:t>soberania</a:t>
            </a:r>
            <a:endParaRPr lang="pt-BR" b="0" dirty="0">
              <a:solidFill>
                <a:srgbClr val="FFFFFF"/>
              </a:solidFill>
              <a:latin typeface="Tahoma" charset="0"/>
              <a:ea typeface="Arial" charset="0"/>
              <a:cs typeface="Tahoma" charset="0"/>
            </a:endParaRPr>
          </a:p>
          <a:p>
            <a:pPr marL="342900" indent="-342900">
              <a:spcBef>
                <a:spcPts val="600"/>
              </a:spcBef>
              <a:spcAft>
                <a:spcPts val="600"/>
              </a:spcAft>
              <a:buFont typeface="Wingdings" charset="2"/>
              <a:buChar char="ü"/>
            </a:pPr>
            <a:r>
              <a:rPr lang="es-ES_tradnl" b="0" dirty="0" smtClean="0">
                <a:solidFill>
                  <a:srgbClr val="FFFFFF"/>
                </a:solidFill>
                <a:latin typeface="Tahoma" charset="0"/>
                <a:ea typeface="Arial" charset="0"/>
                <a:cs typeface="Tahoma" charset="0"/>
              </a:rPr>
              <a:t>Abuso </a:t>
            </a:r>
            <a:r>
              <a:rPr lang="es-ES_tradnl" b="0" dirty="0">
                <a:solidFill>
                  <a:srgbClr val="FFFFFF"/>
                </a:solidFill>
                <a:latin typeface="Tahoma" charset="0"/>
                <a:ea typeface="Arial" charset="0"/>
                <a:cs typeface="Tahoma" charset="0"/>
              </a:rPr>
              <a:t>en costos de los créditos</a:t>
            </a:r>
            <a:endParaRPr lang="pt-BR" b="0" dirty="0">
              <a:solidFill>
                <a:srgbClr val="FFFFFF"/>
              </a:solidFill>
              <a:latin typeface="Tahoma" charset="0"/>
              <a:ea typeface="Arial" charset="0"/>
              <a:cs typeface="Tahoma" charset="0"/>
            </a:endParaRPr>
          </a:p>
          <a:p>
            <a:pPr marL="342900" indent="-342900">
              <a:spcBef>
                <a:spcPts val="600"/>
              </a:spcBef>
              <a:spcAft>
                <a:spcPts val="600"/>
              </a:spcAft>
              <a:buFont typeface="Wingdings" charset="2"/>
              <a:buChar char="ü"/>
            </a:pPr>
            <a:r>
              <a:rPr lang="es-ES_tradnl" b="0" dirty="0" smtClean="0">
                <a:solidFill>
                  <a:srgbClr val="FFFFFF"/>
                </a:solidFill>
                <a:latin typeface="Tahoma" charset="0"/>
                <a:ea typeface="Arial" charset="0"/>
                <a:cs typeface="Tahoma" charset="0"/>
              </a:rPr>
              <a:t>Crecimiento </a:t>
            </a:r>
            <a:r>
              <a:rPr lang="es-ES_tradnl" b="0" dirty="0">
                <a:solidFill>
                  <a:srgbClr val="FFFFFF"/>
                </a:solidFill>
                <a:latin typeface="Tahoma" charset="0"/>
                <a:ea typeface="Arial" charset="0"/>
                <a:cs typeface="Tahoma" charset="0"/>
              </a:rPr>
              <a:t>acelerado de las deudas </a:t>
            </a:r>
            <a:r>
              <a:rPr lang="es-ES_tradnl" b="0" dirty="0" smtClean="0">
                <a:solidFill>
                  <a:srgbClr val="FFFFFF"/>
                </a:solidFill>
                <a:latin typeface="Tahoma" charset="0"/>
                <a:ea typeface="Arial" charset="0"/>
                <a:cs typeface="Tahoma" charset="0"/>
              </a:rPr>
              <a:t>públicas</a:t>
            </a:r>
            <a:endParaRPr lang="pt-BR" b="0" dirty="0">
              <a:solidFill>
                <a:srgbClr val="FFFFFF"/>
              </a:solidFill>
              <a:latin typeface="Tahoma" charset="0"/>
              <a:ea typeface="Arial" charset="0"/>
              <a:cs typeface="Tahoma" charset="0"/>
            </a:endParaRPr>
          </a:p>
          <a:p>
            <a:pPr marL="342900" indent="-342900">
              <a:spcBef>
                <a:spcPts val="600"/>
              </a:spcBef>
              <a:spcAft>
                <a:spcPts val="600"/>
              </a:spcAft>
              <a:buFont typeface="Wingdings" charset="2"/>
              <a:buChar char="ü"/>
            </a:pPr>
            <a:r>
              <a:rPr lang="es-ES_tradnl" b="0" dirty="0" smtClean="0">
                <a:solidFill>
                  <a:srgbClr val="FFFFFF"/>
                </a:solidFill>
                <a:latin typeface="Tahoma" charset="0"/>
                <a:ea typeface="Arial" charset="0"/>
                <a:cs typeface="Tahoma" charset="0"/>
              </a:rPr>
              <a:t>Daños ambientales, financieros, políticos y económicos</a:t>
            </a:r>
          </a:p>
          <a:p>
            <a:pPr marL="342900" indent="-342900">
              <a:spcBef>
                <a:spcPts val="600"/>
              </a:spcBef>
              <a:spcAft>
                <a:spcPts val="600"/>
              </a:spcAft>
              <a:buFont typeface="Wingdings" charset="2"/>
              <a:buChar char="ü"/>
            </a:pPr>
            <a:r>
              <a:rPr lang="es-ES_tradnl" b="0" dirty="0">
                <a:solidFill>
                  <a:srgbClr val="FFFFFF"/>
                </a:solidFill>
                <a:latin typeface="Tahoma" charset="0"/>
                <a:ea typeface="Arial" charset="0"/>
                <a:cs typeface="Tahoma" charset="0"/>
              </a:rPr>
              <a:t>Sistema de esclavitud</a:t>
            </a:r>
            <a:endParaRPr lang="pt-BR" b="0" dirty="0">
              <a:solidFill>
                <a:srgbClr val="FFFFFF"/>
              </a:solidFill>
              <a:latin typeface="Tahoma" charset="0"/>
              <a:ea typeface="Arial" charset="0"/>
              <a:cs typeface="Tahoma" charset="0"/>
            </a:endParaRPr>
          </a:p>
          <a:p>
            <a:pPr marL="342900" indent="-342900">
              <a:spcBef>
                <a:spcPts val="600"/>
              </a:spcBef>
              <a:spcAft>
                <a:spcPts val="600"/>
              </a:spcAft>
              <a:buFont typeface="Wingdings" charset="2"/>
              <a:buChar char="ü"/>
            </a:pPr>
            <a:r>
              <a:rPr lang="es-ES_tradnl" dirty="0" smtClean="0">
                <a:solidFill>
                  <a:srgbClr val="FFFFFF"/>
                </a:solidFill>
                <a:latin typeface="Tahoma" charset="0"/>
                <a:ea typeface="Arial" charset="0"/>
                <a:cs typeface="Tahoma" charset="0"/>
              </a:rPr>
              <a:t>Extraordinarias ganancias para la banca privada, que transfiere los riesgos al País mediante distintos tipos de salvataje bancario</a:t>
            </a:r>
          </a:p>
          <a:p>
            <a:pPr marL="342900" indent="-342900">
              <a:spcBef>
                <a:spcPts val="600"/>
              </a:spcBef>
              <a:spcAft>
                <a:spcPts val="600"/>
              </a:spcAft>
              <a:buFont typeface="Wingdings" charset="2"/>
              <a:buChar char="ü"/>
            </a:pPr>
            <a:r>
              <a:rPr lang="es-ES_tradnl" dirty="0" smtClean="0">
                <a:solidFill>
                  <a:srgbClr val="FFFFFF"/>
                </a:solidFill>
                <a:latin typeface="Tahoma" charset="0"/>
                <a:ea typeface="Arial" charset="0"/>
                <a:cs typeface="Tahoma" charset="0"/>
              </a:rPr>
              <a:t>Extraordinario beneficio a la grandes corporaciones que siguen “desarrollando”  los mismos temas del Banco Mundial y BID</a:t>
            </a:r>
            <a:endParaRPr lang="pt-BR" dirty="0">
              <a:solidFill>
                <a:srgbClr val="FFFFFF"/>
              </a:solidFill>
              <a:latin typeface="Tahoma" charset="0"/>
              <a:ea typeface="Arial" charset="0"/>
              <a:cs typeface="Tahoma" charset="0"/>
            </a:endParaRPr>
          </a:p>
          <a:p>
            <a:pPr marL="342900" lvl="0" indent="-342900">
              <a:buFont typeface="Wingdings" charset="2"/>
              <a:buChar char="ü"/>
            </a:pPr>
            <a:endParaRPr lang="es-EC" sz="2200" b="0" dirty="0" smtClean="0">
              <a:solidFill>
                <a:srgbClr val="FFFFFF"/>
              </a:solidFill>
              <a:latin typeface="Tahoma" charset="0"/>
              <a:ea typeface="Arial" charset="0"/>
              <a:cs typeface="Tahoma" charset="0"/>
            </a:endParaRPr>
          </a:p>
        </p:txBody>
      </p:sp>
    </p:spTree>
    <p:extLst>
      <p:ext uri="{BB962C8B-B14F-4D97-AF65-F5344CB8AC3E}">
        <p14:creationId xmlns:p14="http://schemas.microsoft.com/office/powerpoint/2010/main" val="172331174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2"/>
          <p:cNvSpPr txBox="1">
            <a:spLocks noChangeArrowheads="1"/>
          </p:cNvSpPr>
          <p:nvPr/>
        </p:nvSpPr>
        <p:spPr bwMode="auto">
          <a:xfrm>
            <a:off x="238125" y="142875"/>
            <a:ext cx="9440863" cy="638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ＭＳ Ｐゴシック" charset="0"/>
              </a:defRPr>
            </a:lvl1pPr>
            <a:lvl2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9pPr>
          </a:lstStyle>
          <a:p>
            <a:pPr>
              <a:spcBef>
                <a:spcPts val="1800"/>
              </a:spcBef>
            </a:pPr>
            <a:r>
              <a:rPr lang="es-EC" sz="2800" dirty="0" smtClean="0">
                <a:solidFill>
                  <a:srgbClr val="92D050"/>
                </a:solidFill>
                <a:latin typeface="Tahoma" charset="0"/>
                <a:cs typeface="Tahoma" charset="0"/>
              </a:rPr>
              <a:t>Crisis </a:t>
            </a:r>
            <a:r>
              <a:rPr lang="es-EC" sz="2800" dirty="0">
                <a:solidFill>
                  <a:srgbClr val="92D050"/>
                </a:solidFill>
                <a:latin typeface="Tahoma" charset="0"/>
                <a:cs typeface="Tahoma" charset="0"/>
              </a:rPr>
              <a:t>Financiera Mundial desde </a:t>
            </a:r>
            <a:r>
              <a:rPr lang="es-EC" sz="2800" dirty="0" smtClean="0">
                <a:solidFill>
                  <a:srgbClr val="92D050"/>
                </a:solidFill>
                <a:latin typeface="Tahoma" charset="0"/>
                <a:cs typeface="Tahoma" charset="0"/>
              </a:rPr>
              <a:t>2008</a:t>
            </a:r>
          </a:p>
          <a:p>
            <a:pPr>
              <a:spcBef>
                <a:spcPts val="1800"/>
              </a:spcBef>
            </a:pPr>
            <a:r>
              <a:rPr lang="es-EC" dirty="0" smtClean="0">
                <a:solidFill>
                  <a:srgbClr val="92D050"/>
                </a:solidFill>
                <a:latin typeface="Tahoma" charset="0"/>
                <a:cs typeface="Tahoma" charset="0"/>
              </a:rPr>
              <a:t>Interferencia del FMI para Salvataje bancario</a:t>
            </a:r>
            <a:endParaRPr lang="es-EC" dirty="0">
              <a:solidFill>
                <a:srgbClr val="92D050"/>
              </a:solidFill>
              <a:latin typeface="Tahoma" charset="0"/>
              <a:cs typeface="Tahoma" charset="0"/>
            </a:endParaRPr>
          </a:p>
          <a:p>
            <a:pPr algn="just">
              <a:spcBef>
                <a:spcPts val="600"/>
              </a:spcBef>
            </a:pPr>
            <a:endParaRPr lang="es-EC" dirty="0">
              <a:solidFill>
                <a:srgbClr val="FFFFFF"/>
              </a:solidFill>
              <a:latin typeface="Tahoma" charset="0"/>
              <a:cs typeface="Tahoma" charset="0"/>
            </a:endParaRPr>
          </a:p>
          <a:p>
            <a:pPr algn="just">
              <a:spcBef>
                <a:spcPts val="600"/>
              </a:spcBef>
            </a:pPr>
            <a:r>
              <a:rPr lang="es-EC" sz="2800" dirty="0">
                <a:solidFill>
                  <a:srgbClr val="FFFFFF"/>
                </a:solidFill>
                <a:latin typeface="Tahoma" charset="0"/>
                <a:cs typeface="Tahoma" charset="0"/>
              </a:rPr>
              <a:t> Origen: Crisis Bancaria </a:t>
            </a:r>
          </a:p>
          <a:p>
            <a:pPr marL="800100" lvl="1" indent="-342900" algn="just">
              <a:spcBef>
                <a:spcPts val="600"/>
              </a:spcBef>
              <a:buFont typeface="Arial"/>
              <a:buChar char="•"/>
            </a:pPr>
            <a:r>
              <a:rPr lang="es-EC" b="0" dirty="0">
                <a:solidFill>
                  <a:srgbClr val="FFFFFF"/>
                </a:solidFill>
                <a:latin typeface="Tahoma" charset="0"/>
                <a:cs typeface="Tahoma" charset="0"/>
              </a:rPr>
              <a:t>Desregulamentación del mercado financiero desde 90</a:t>
            </a:r>
          </a:p>
          <a:p>
            <a:pPr marL="800100" lvl="1" indent="-342900" algn="just">
              <a:spcBef>
                <a:spcPts val="600"/>
              </a:spcBef>
              <a:buFont typeface="Arial"/>
              <a:buChar char="•"/>
            </a:pPr>
            <a:r>
              <a:rPr lang="es-EC" b="0" dirty="0">
                <a:solidFill>
                  <a:srgbClr val="FFFFFF"/>
                </a:solidFill>
                <a:latin typeface="Tahoma" charset="0"/>
                <a:cs typeface="Tahoma" charset="0"/>
              </a:rPr>
              <a:t>Creación de Derivativos sin respaldo por grandes bancos:</a:t>
            </a:r>
          </a:p>
          <a:p>
            <a:pPr marL="800100" lvl="1" indent="-342900" algn="just">
              <a:spcBef>
                <a:spcPts val="600"/>
              </a:spcBef>
              <a:buFont typeface="Arial"/>
              <a:buChar char="•"/>
            </a:pPr>
            <a:r>
              <a:rPr lang="es-EC" b="0" dirty="0">
                <a:solidFill>
                  <a:srgbClr val="FFFFFF"/>
                </a:solidFill>
                <a:latin typeface="Tahoma" charset="0"/>
                <a:cs typeface="Tahoma" charset="0"/>
              </a:rPr>
              <a:t>	- Activos “Tóxicos”: Swaps, CDS, Ventas a futuro</a:t>
            </a:r>
          </a:p>
          <a:p>
            <a:pPr marL="800100" lvl="1" indent="-342900" algn="just">
              <a:spcBef>
                <a:spcPts val="600"/>
              </a:spcBef>
              <a:buFont typeface="Arial"/>
              <a:buChar char="•"/>
            </a:pPr>
            <a:r>
              <a:rPr lang="es-EC" b="0" dirty="0">
                <a:solidFill>
                  <a:srgbClr val="FFFFFF"/>
                </a:solidFill>
                <a:latin typeface="Tahoma" charset="0"/>
                <a:cs typeface="Tahoma" charset="0"/>
              </a:rPr>
              <a:t>Fraudes contables, burbujas financieras</a:t>
            </a:r>
          </a:p>
          <a:p>
            <a:pPr marL="800100" lvl="1" indent="-342900" algn="just">
              <a:spcBef>
                <a:spcPts val="600"/>
              </a:spcBef>
              <a:buFont typeface="Arial"/>
              <a:buChar char="•"/>
            </a:pPr>
            <a:r>
              <a:rPr lang="es-EC" b="0" dirty="0">
                <a:solidFill>
                  <a:srgbClr val="FFFFFF"/>
                </a:solidFill>
                <a:latin typeface="Tahoma" charset="0"/>
                <a:cs typeface="Tahoma" charset="0"/>
              </a:rPr>
              <a:t>Balances inflados</a:t>
            </a:r>
          </a:p>
          <a:p>
            <a:pPr marL="800100" lvl="1" indent="-342900" algn="just">
              <a:spcBef>
                <a:spcPts val="600"/>
              </a:spcBef>
              <a:buFont typeface="Arial"/>
              <a:buChar char="•"/>
            </a:pPr>
            <a:r>
              <a:rPr lang="es-EC" b="0" dirty="0">
                <a:solidFill>
                  <a:srgbClr val="FFFFFF"/>
                </a:solidFill>
                <a:latin typeface="Tahoma" charset="0"/>
                <a:cs typeface="Tahoma" charset="0"/>
              </a:rPr>
              <a:t>Oferta de préstamos para destinar “dinero creado”:</a:t>
            </a:r>
          </a:p>
          <a:p>
            <a:pPr lvl="1" algn="just">
              <a:spcBef>
                <a:spcPts val="600"/>
              </a:spcBef>
            </a:pPr>
            <a:r>
              <a:rPr lang="es-EC" b="0" dirty="0">
                <a:solidFill>
                  <a:srgbClr val="FFFFFF"/>
                </a:solidFill>
                <a:latin typeface="Tahoma" charset="0"/>
                <a:cs typeface="Tahoma" charset="0"/>
              </a:rPr>
              <a:t>	- proyectos inmobiliarios</a:t>
            </a:r>
          </a:p>
          <a:p>
            <a:pPr algn="just">
              <a:spcBef>
                <a:spcPts val="600"/>
              </a:spcBef>
            </a:pPr>
            <a:endParaRPr lang="es-EC" sz="1000" b="0" dirty="0">
              <a:solidFill>
                <a:srgbClr val="FFFFFF"/>
              </a:solidFill>
              <a:latin typeface="Tahoma" charset="0"/>
              <a:cs typeface="Tahoma" charset="0"/>
            </a:endParaRPr>
          </a:p>
          <a:p>
            <a:pPr algn="just">
              <a:spcBef>
                <a:spcPts val="600"/>
              </a:spcBef>
            </a:pPr>
            <a:r>
              <a:rPr lang="es-EC" sz="2800" dirty="0">
                <a:solidFill>
                  <a:srgbClr val="FFFFFF"/>
                </a:solidFill>
                <a:latin typeface="Tahoma" charset="0"/>
                <a:cs typeface="Tahoma" charset="0"/>
              </a:rPr>
              <a:t> Efectos:</a:t>
            </a:r>
          </a:p>
          <a:p>
            <a:pPr marL="800100" lvl="1" indent="-342900" algn="just">
              <a:spcBef>
                <a:spcPts val="600"/>
              </a:spcBef>
              <a:buFont typeface="Arial"/>
              <a:buChar char="•"/>
            </a:pPr>
            <a:r>
              <a:rPr lang="es-EC" b="0" dirty="0">
                <a:solidFill>
                  <a:srgbClr val="FFFFFF"/>
                </a:solidFill>
                <a:latin typeface="Tahoma" charset="0"/>
                <a:cs typeface="Tahoma" charset="0"/>
              </a:rPr>
              <a:t>Grandes bancos internacionales en riesgo de quiebra</a:t>
            </a:r>
          </a:p>
        </p:txBody>
      </p:sp>
      <p:pic>
        <p:nvPicPr>
          <p:cNvPr id="11266" name="Picture 2" descr="http://static.howstuffworks.com/gif/google-earth-globe.jpg"/>
          <p:cNvPicPr>
            <a:picLocks noChangeAspect="1" noChangeArrowheads="1"/>
          </p:cNvPicPr>
          <p:nvPr/>
        </p:nvPicPr>
        <p:blipFill>
          <a:blip r:embed="rId3">
            <a:clrChange>
              <a:clrFrom>
                <a:srgbClr val="060A0D"/>
              </a:clrFrom>
              <a:clrTo>
                <a:srgbClr val="060A0D">
                  <a:alpha val="0"/>
                </a:srgbClr>
              </a:clrTo>
            </a:clrChange>
            <a:extLst>
              <a:ext uri="{28A0092B-C50C-407E-A947-70E740481C1C}">
                <a14:useLocalDpi xmlns:a14="http://schemas.microsoft.com/office/drawing/2010/main" val="0"/>
              </a:ext>
            </a:extLst>
          </a:blip>
          <a:srcRect/>
          <a:stretch>
            <a:fillRect/>
          </a:stretch>
        </p:blipFill>
        <p:spPr bwMode="auto">
          <a:xfrm>
            <a:off x="7689304" y="26392"/>
            <a:ext cx="24653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28038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344488" y="-1588"/>
            <a:ext cx="9561512" cy="745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lnSpc>
                <a:spcPct val="90000"/>
              </a:lnSpc>
              <a:spcBef>
                <a:spcPts val="0"/>
              </a:spcBef>
              <a:buClr>
                <a:srgbClr val="FF9900"/>
              </a:buClr>
              <a:defRPr/>
            </a:pPr>
            <a:r>
              <a:rPr lang="es-EC" dirty="0" smtClean="0">
                <a:solidFill>
                  <a:srgbClr val="92D050"/>
                </a:solidFill>
                <a:latin typeface="Tahoma" charset="0"/>
                <a:cs typeface="Tahoma" charset="0"/>
              </a:rPr>
              <a:t>SALVATAJE BANCARIO EN LOS EUA - AUDITORIA INÉDITA: </a:t>
            </a:r>
            <a:r>
              <a:rPr lang="es-EC" b="0" dirty="0" smtClean="0">
                <a:solidFill>
                  <a:srgbClr val="92D050"/>
                </a:solidFill>
                <a:latin typeface="Tahoma" charset="0"/>
                <a:cs typeface="Tahoma" charset="0"/>
              </a:rPr>
              <a:t>Departamento de Contabilidad Gubernamental de los EUA reveló que </a:t>
            </a:r>
            <a:r>
              <a:rPr lang="es-EC" dirty="0" smtClean="0">
                <a:solidFill>
                  <a:srgbClr val="92D050"/>
                </a:solidFill>
                <a:latin typeface="Tahoma" charset="0"/>
                <a:cs typeface="Tahoma" charset="0"/>
              </a:rPr>
              <a:t>US$ 16 millones de millones </a:t>
            </a:r>
            <a:r>
              <a:rPr lang="es-EC" b="0" dirty="0" smtClean="0">
                <a:solidFill>
                  <a:srgbClr val="92D050"/>
                </a:solidFill>
                <a:latin typeface="Tahoma" charset="0"/>
                <a:cs typeface="Tahoma" charset="0"/>
              </a:rPr>
              <a:t>fueron secretamente entregados por el Banco Central de los Estados Unidos – FED, Federal Reserve Bank - para bancos y corporaciones </a:t>
            </a:r>
            <a:r>
              <a:rPr lang="en-US" sz="1200" u="sng" dirty="0" err="1" smtClean="0">
                <a:solidFill>
                  <a:schemeClr val="accent6"/>
                </a:solidFill>
                <a:latin typeface="Tahoma" charset="0"/>
                <a:cs typeface="Tahoma" charset="0"/>
              </a:rPr>
              <a:t>www.unelected.org</a:t>
            </a:r>
            <a:r>
              <a:rPr lang="en-US" sz="1200" u="sng" dirty="0" smtClean="0">
                <a:solidFill>
                  <a:schemeClr val="accent6"/>
                </a:solidFill>
                <a:latin typeface="Tahoma" charset="0"/>
                <a:cs typeface="Tahoma" charset="0"/>
              </a:rPr>
              <a:t>/audit-of-the-federal-reserve-reveals-16-trillion-in-secret-bailouts</a:t>
            </a:r>
            <a:r>
              <a:rPr lang="pt-BR" b="0" dirty="0" smtClean="0">
                <a:solidFill>
                  <a:srgbClr val="92D050"/>
                </a:solidFill>
                <a:latin typeface="Tahoma" charset="0"/>
                <a:cs typeface="Tahoma" charset="0"/>
              </a:rPr>
              <a:t> </a:t>
            </a:r>
          </a:p>
          <a:p>
            <a:pPr algn="r">
              <a:spcBef>
                <a:spcPts val="0"/>
              </a:spcBef>
              <a:buClr>
                <a:srgbClr val="FF9900"/>
              </a:buClr>
              <a:defRPr/>
            </a:pPr>
            <a:r>
              <a:rPr lang="en-US" sz="2000" b="0" dirty="0" smtClean="0">
                <a:solidFill>
                  <a:srgbClr val="FFFFFF"/>
                </a:solidFill>
                <a:latin typeface="Tahoma" charset="0"/>
                <a:cs typeface="Tahoma" charset="0"/>
              </a:rPr>
              <a:t>Citigroup: $2.5 trillion ($2,500,000,000,000)</a:t>
            </a:r>
            <a:br>
              <a:rPr lang="en-US" sz="2000" b="0" dirty="0" smtClean="0">
                <a:solidFill>
                  <a:srgbClr val="FFFFFF"/>
                </a:solidFill>
                <a:latin typeface="Tahoma" charset="0"/>
                <a:cs typeface="Tahoma" charset="0"/>
              </a:rPr>
            </a:br>
            <a:r>
              <a:rPr lang="en-US" sz="2000" b="0" dirty="0" smtClean="0">
                <a:solidFill>
                  <a:srgbClr val="FFFFFF"/>
                </a:solidFill>
                <a:latin typeface="Tahoma" charset="0"/>
                <a:cs typeface="Tahoma" charset="0"/>
              </a:rPr>
              <a:t>Morgan Stanley: $2.04 trillion ($2,040,000,000,000)</a:t>
            </a:r>
            <a:br>
              <a:rPr lang="en-US" sz="2000" b="0" dirty="0" smtClean="0">
                <a:solidFill>
                  <a:srgbClr val="FFFFFF"/>
                </a:solidFill>
                <a:latin typeface="Tahoma" charset="0"/>
                <a:cs typeface="Tahoma" charset="0"/>
              </a:rPr>
            </a:br>
            <a:r>
              <a:rPr lang="en-US" sz="2000" b="0" dirty="0" smtClean="0">
                <a:solidFill>
                  <a:srgbClr val="FFFFFF"/>
                </a:solidFill>
                <a:latin typeface="Tahoma" charset="0"/>
                <a:cs typeface="Tahoma" charset="0"/>
              </a:rPr>
              <a:t>Merrill Lynch: $1.949 trillion ($1,949,000,000,000)</a:t>
            </a:r>
            <a:br>
              <a:rPr lang="en-US" sz="2000" b="0" dirty="0" smtClean="0">
                <a:solidFill>
                  <a:srgbClr val="FFFFFF"/>
                </a:solidFill>
                <a:latin typeface="Tahoma" charset="0"/>
                <a:cs typeface="Tahoma" charset="0"/>
              </a:rPr>
            </a:br>
            <a:r>
              <a:rPr lang="en-US" sz="2000" b="0" dirty="0" smtClean="0">
                <a:solidFill>
                  <a:srgbClr val="FFFFFF"/>
                </a:solidFill>
                <a:latin typeface="Tahoma" charset="0"/>
                <a:cs typeface="Tahoma" charset="0"/>
              </a:rPr>
              <a:t>Bank of America: $1.344 trillion ($1,344,000,000,000)</a:t>
            </a:r>
            <a:br>
              <a:rPr lang="en-US" sz="2000" b="0" dirty="0" smtClean="0">
                <a:solidFill>
                  <a:srgbClr val="FFFFFF"/>
                </a:solidFill>
                <a:latin typeface="Tahoma" charset="0"/>
                <a:cs typeface="Tahoma" charset="0"/>
              </a:rPr>
            </a:br>
            <a:r>
              <a:rPr lang="en-US" sz="2000" b="0" dirty="0" smtClean="0">
                <a:solidFill>
                  <a:srgbClr val="FFFFFF"/>
                </a:solidFill>
                <a:latin typeface="Tahoma" charset="0"/>
                <a:cs typeface="Tahoma" charset="0"/>
              </a:rPr>
              <a:t>Barclays PLC (United Kingdom): $868 billion ($868,000,000,000)</a:t>
            </a:r>
            <a:br>
              <a:rPr lang="en-US" sz="2000" b="0" dirty="0" smtClean="0">
                <a:solidFill>
                  <a:srgbClr val="FFFFFF"/>
                </a:solidFill>
                <a:latin typeface="Tahoma" charset="0"/>
                <a:cs typeface="Tahoma" charset="0"/>
              </a:rPr>
            </a:br>
            <a:r>
              <a:rPr lang="en-US" sz="2000" b="0" dirty="0" smtClean="0">
                <a:solidFill>
                  <a:srgbClr val="FFFFFF"/>
                </a:solidFill>
                <a:latin typeface="Tahoma" charset="0"/>
                <a:cs typeface="Tahoma" charset="0"/>
              </a:rPr>
              <a:t>Bear Sterns: $853 billion ($853,000,000,000)</a:t>
            </a:r>
            <a:br>
              <a:rPr lang="en-US" sz="2000" b="0" dirty="0" smtClean="0">
                <a:solidFill>
                  <a:srgbClr val="FFFFFF"/>
                </a:solidFill>
                <a:latin typeface="Tahoma" charset="0"/>
                <a:cs typeface="Tahoma" charset="0"/>
              </a:rPr>
            </a:br>
            <a:r>
              <a:rPr lang="en-US" sz="2000" b="0" dirty="0" smtClean="0">
                <a:solidFill>
                  <a:srgbClr val="FFFFFF"/>
                </a:solidFill>
                <a:latin typeface="Tahoma" charset="0"/>
                <a:cs typeface="Tahoma" charset="0"/>
              </a:rPr>
              <a:t>Goldman Sachs: $814 billion ($814,000,000,000)</a:t>
            </a:r>
            <a:br>
              <a:rPr lang="en-US" sz="2000" b="0" dirty="0" smtClean="0">
                <a:solidFill>
                  <a:srgbClr val="FFFFFF"/>
                </a:solidFill>
                <a:latin typeface="Tahoma" charset="0"/>
                <a:cs typeface="Tahoma" charset="0"/>
              </a:rPr>
            </a:br>
            <a:r>
              <a:rPr lang="en-US" sz="2000" b="0" dirty="0" smtClean="0">
                <a:solidFill>
                  <a:srgbClr val="FFFFFF"/>
                </a:solidFill>
                <a:latin typeface="Tahoma" charset="0"/>
                <a:cs typeface="Tahoma" charset="0"/>
              </a:rPr>
              <a:t>Royal Bank of Scotland (UK): $541 billion ($541,000,000,000)</a:t>
            </a:r>
            <a:br>
              <a:rPr lang="en-US" sz="2000" b="0" dirty="0" smtClean="0">
                <a:solidFill>
                  <a:srgbClr val="FFFFFF"/>
                </a:solidFill>
                <a:latin typeface="Tahoma" charset="0"/>
                <a:cs typeface="Tahoma" charset="0"/>
              </a:rPr>
            </a:br>
            <a:r>
              <a:rPr lang="en-US" sz="2000" b="0" dirty="0" smtClean="0">
                <a:solidFill>
                  <a:srgbClr val="FFFFFF"/>
                </a:solidFill>
                <a:latin typeface="Tahoma" charset="0"/>
                <a:cs typeface="Tahoma" charset="0"/>
              </a:rPr>
              <a:t>JP Morgan Chase: $391 billion ($391,000,000,000)</a:t>
            </a:r>
            <a:br>
              <a:rPr lang="en-US" sz="2000" b="0" dirty="0" smtClean="0">
                <a:solidFill>
                  <a:srgbClr val="FFFFFF"/>
                </a:solidFill>
                <a:latin typeface="Tahoma" charset="0"/>
                <a:cs typeface="Tahoma" charset="0"/>
              </a:rPr>
            </a:br>
            <a:r>
              <a:rPr lang="en-US" sz="2000" b="0" dirty="0" smtClean="0">
                <a:solidFill>
                  <a:srgbClr val="FFFFFF"/>
                </a:solidFill>
                <a:latin typeface="Tahoma" charset="0"/>
                <a:cs typeface="Tahoma" charset="0"/>
              </a:rPr>
              <a:t>Deutsche Bank (Germany): $354 billion ($354,000,000,000)</a:t>
            </a:r>
            <a:br>
              <a:rPr lang="en-US" sz="2000" b="0" dirty="0" smtClean="0">
                <a:solidFill>
                  <a:srgbClr val="FFFFFF"/>
                </a:solidFill>
                <a:latin typeface="Tahoma" charset="0"/>
                <a:cs typeface="Tahoma" charset="0"/>
              </a:rPr>
            </a:br>
            <a:r>
              <a:rPr lang="en-US" sz="2000" b="0" dirty="0" smtClean="0">
                <a:solidFill>
                  <a:srgbClr val="FFFFFF"/>
                </a:solidFill>
                <a:latin typeface="Tahoma" charset="0"/>
                <a:cs typeface="Tahoma" charset="0"/>
              </a:rPr>
              <a:t>UBS (Switzerland): $287 billion ($287,000,000,000)</a:t>
            </a:r>
            <a:br>
              <a:rPr lang="en-US" sz="2000" b="0" dirty="0" smtClean="0">
                <a:solidFill>
                  <a:srgbClr val="FFFFFF"/>
                </a:solidFill>
                <a:latin typeface="Tahoma" charset="0"/>
                <a:cs typeface="Tahoma" charset="0"/>
              </a:rPr>
            </a:br>
            <a:r>
              <a:rPr lang="en-US" sz="2000" b="0" dirty="0" smtClean="0">
                <a:solidFill>
                  <a:srgbClr val="FFFFFF"/>
                </a:solidFill>
                <a:latin typeface="Tahoma" charset="0"/>
                <a:cs typeface="Tahoma" charset="0"/>
              </a:rPr>
              <a:t>Credit Suisse (Switzerland): $262 billion ($262,000,000,000)</a:t>
            </a:r>
            <a:br>
              <a:rPr lang="en-US" sz="2000" b="0" dirty="0" smtClean="0">
                <a:solidFill>
                  <a:srgbClr val="FFFFFF"/>
                </a:solidFill>
                <a:latin typeface="Tahoma" charset="0"/>
                <a:cs typeface="Tahoma" charset="0"/>
              </a:rPr>
            </a:br>
            <a:r>
              <a:rPr lang="en-US" sz="2000" b="0" dirty="0" smtClean="0">
                <a:solidFill>
                  <a:srgbClr val="FFFFFF"/>
                </a:solidFill>
                <a:latin typeface="Tahoma" charset="0"/>
                <a:cs typeface="Tahoma" charset="0"/>
              </a:rPr>
              <a:t>Lehman Brothers: $183 billion ($183,000,000,000)</a:t>
            </a:r>
            <a:br>
              <a:rPr lang="en-US" sz="2000" b="0" dirty="0" smtClean="0">
                <a:solidFill>
                  <a:srgbClr val="FFFFFF"/>
                </a:solidFill>
                <a:latin typeface="Tahoma" charset="0"/>
                <a:cs typeface="Tahoma" charset="0"/>
              </a:rPr>
            </a:br>
            <a:r>
              <a:rPr lang="en-US" sz="2000" b="0" dirty="0" smtClean="0">
                <a:solidFill>
                  <a:srgbClr val="FFFFFF"/>
                </a:solidFill>
                <a:latin typeface="Tahoma" charset="0"/>
                <a:cs typeface="Tahoma" charset="0"/>
              </a:rPr>
              <a:t>Bank of Scotland (United Kingdom): $181 billion ($181,000,000,000)</a:t>
            </a:r>
            <a:br>
              <a:rPr lang="en-US" sz="2000" b="0" dirty="0" smtClean="0">
                <a:solidFill>
                  <a:srgbClr val="FFFFFF"/>
                </a:solidFill>
                <a:latin typeface="Tahoma" charset="0"/>
                <a:cs typeface="Tahoma" charset="0"/>
              </a:rPr>
            </a:br>
            <a:r>
              <a:rPr lang="en-US" sz="2000" b="0" dirty="0" smtClean="0">
                <a:solidFill>
                  <a:srgbClr val="FFFFFF"/>
                </a:solidFill>
                <a:latin typeface="Tahoma" charset="0"/>
                <a:cs typeface="Tahoma" charset="0"/>
              </a:rPr>
              <a:t>BNP Paribas (France): $175 billion ($175,000,000,000)</a:t>
            </a:r>
          </a:p>
          <a:p>
            <a:pPr algn="r">
              <a:buClr>
                <a:srgbClr val="FF9900"/>
              </a:buClr>
              <a:defRPr/>
            </a:pPr>
            <a:r>
              <a:rPr lang="pt-BR" sz="1400" u="sng" dirty="0" smtClean="0">
                <a:solidFill>
                  <a:srgbClr val="FFFFFF"/>
                </a:solidFill>
                <a:latin typeface="Tahoma" charset="0"/>
                <a:cs typeface="Tahoma" charset="0"/>
                <a:hlinkClick r:id="rId3"/>
              </a:rPr>
              <a:t>http://www.gao.gov/products/GAO-11-696</a:t>
            </a:r>
            <a:r>
              <a:rPr lang="pt-BR" sz="1400" dirty="0" smtClean="0">
                <a:solidFill>
                  <a:srgbClr val="FFFFFF"/>
                </a:solidFill>
                <a:latin typeface="Tahoma" charset="0"/>
                <a:cs typeface="Tahoma" charset="0"/>
              </a:rPr>
              <a:t>  </a:t>
            </a:r>
            <a:r>
              <a:rPr lang="pt-BR" sz="1400" dirty="0" smtClean="0">
                <a:solidFill>
                  <a:schemeClr val="accent1"/>
                </a:solidFill>
                <a:latin typeface="Tahoma" charset="0"/>
                <a:cs typeface="Tahoma" charset="0"/>
              </a:rPr>
              <a:t>Senador </a:t>
            </a:r>
            <a:r>
              <a:rPr lang="pt-BR" sz="1400" dirty="0" err="1" smtClean="0">
                <a:solidFill>
                  <a:schemeClr val="accent1"/>
                </a:solidFill>
                <a:latin typeface="Tahoma" charset="0"/>
                <a:cs typeface="Tahoma" charset="0"/>
              </a:rPr>
              <a:t>Berny</a:t>
            </a:r>
            <a:r>
              <a:rPr lang="pt-BR" sz="1400" dirty="0" smtClean="0">
                <a:solidFill>
                  <a:schemeClr val="accent1"/>
                </a:solidFill>
                <a:latin typeface="Tahoma" charset="0"/>
                <a:cs typeface="Tahoma" charset="0"/>
              </a:rPr>
              <a:t> </a:t>
            </a:r>
            <a:r>
              <a:rPr lang="pt-BR" sz="1400" dirty="0" err="1" smtClean="0">
                <a:solidFill>
                  <a:schemeClr val="accent1"/>
                </a:solidFill>
                <a:latin typeface="Tahoma" charset="0"/>
                <a:cs typeface="Tahoma" charset="0"/>
              </a:rPr>
              <a:t>Sanders</a:t>
            </a:r>
            <a:r>
              <a:rPr lang="en-US" sz="2000" b="0" dirty="0" smtClean="0">
                <a:solidFill>
                  <a:srgbClr val="FFFFFF"/>
                </a:solidFill>
                <a:latin typeface="Tahoma" charset="0"/>
                <a:cs typeface="Tahoma" charset="0"/>
              </a:rPr>
              <a:t/>
            </a:r>
            <a:br>
              <a:rPr lang="en-US" sz="2000" b="0" dirty="0" smtClean="0">
                <a:solidFill>
                  <a:srgbClr val="FFFFFF"/>
                </a:solidFill>
                <a:latin typeface="Tahoma" charset="0"/>
                <a:cs typeface="Tahoma" charset="0"/>
              </a:rPr>
            </a:br>
            <a:endParaRPr lang="pt-BR" sz="2000" b="0" dirty="0" smtClean="0">
              <a:solidFill>
                <a:srgbClr val="FFFFFF"/>
              </a:solidFill>
              <a:latin typeface="Tahoma" charset="0"/>
              <a:cs typeface="Tahoma" charset="0"/>
            </a:endParaRPr>
          </a:p>
        </p:txBody>
      </p:sp>
    </p:spTree>
    <p:extLst>
      <p:ext uri="{BB962C8B-B14F-4D97-AF65-F5344CB8AC3E}">
        <p14:creationId xmlns:p14="http://schemas.microsoft.com/office/powerpoint/2010/main" val="380867356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ítulo 1"/>
          <p:cNvSpPr>
            <a:spLocks noGrp="1"/>
          </p:cNvSpPr>
          <p:nvPr>
            <p:ph type="title"/>
          </p:nvPr>
        </p:nvSpPr>
        <p:spPr bwMode="auto">
          <a:xfrm>
            <a:off x="200025" y="188913"/>
            <a:ext cx="9936163" cy="192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s-EC" sz="2800" b="1" dirty="0">
                <a:solidFill>
                  <a:schemeClr val="accent1"/>
                </a:solidFill>
                <a:latin typeface="Times New Roman" charset="0"/>
              </a:rPr>
              <a:t>Trabajo Académico: La red del control corporativo global</a:t>
            </a:r>
            <a:r>
              <a:rPr lang="pt-BR" sz="2800" dirty="0">
                <a:solidFill>
                  <a:schemeClr val="accent1"/>
                </a:solidFill>
                <a:latin typeface="Times New Roman" charset="0"/>
              </a:rPr>
              <a:t/>
            </a:r>
            <a:br>
              <a:rPr lang="pt-BR" sz="2800" dirty="0">
                <a:solidFill>
                  <a:schemeClr val="accent1"/>
                </a:solidFill>
                <a:latin typeface="Times New Roman" charset="0"/>
              </a:rPr>
            </a:br>
            <a:r>
              <a:rPr lang="es-EC" sz="2400" dirty="0">
                <a:solidFill>
                  <a:srgbClr val="FFFFFF"/>
                </a:solidFill>
                <a:latin typeface="Times New Roman" charset="0"/>
              </a:rPr>
              <a:t>43.000 EMNs : más de 1.000.000 de vinculación con propiedades</a:t>
            </a:r>
            <a:r>
              <a:rPr lang="pt-BR" sz="2400" dirty="0">
                <a:solidFill>
                  <a:srgbClr val="FFFFFF"/>
                </a:solidFill>
                <a:latin typeface="Times New Roman" charset="0"/>
              </a:rPr>
              <a:t/>
            </a:r>
            <a:br>
              <a:rPr lang="pt-BR" sz="2400" dirty="0">
                <a:solidFill>
                  <a:srgbClr val="FFFFFF"/>
                </a:solidFill>
                <a:latin typeface="Times New Roman" charset="0"/>
              </a:rPr>
            </a:br>
            <a:r>
              <a:rPr lang="es-EC" sz="2400" dirty="0">
                <a:solidFill>
                  <a:srgbClr val="FFFFFF"/>
                </a:solidFill>
                <a:latin typeface="Times New Roman" charset="0"/>
              </a:rPr>
              <a:t>40% del control en manos de 147, y “core” altamente conectado entre si</a:t>
            </a:r>
            <a:r>
              <a:rPr lang="pt-BR" sz="2400" dirty="0">
                <a:solidFill>
                  <a:srgbClr val="FFFFFF"/>
                </a:solidFill>
                <a:latin typeface="Times New Roman" charset="0"/>
              </a:rPr>
              <a:t/>
            </a:r>
            <a:br>
              <a:rPr lang="pt-BR" sz="2400" dirty="0">
                <a:solidFill>
                  <a:srgbClr val="FFFFFF"/>
                </a:solidFill>
                <a:latin typeface="Times New Roman" charset="0"/>
              </a:rPr>
            </a:br>
            <a:r>
              <a:rPr lang="es-EC" sz="2400" dirty="0">
                <a:solidFill>
                  <a:srgbClr val="FFFFFF"/>
                </a:solidFill>
                <a:latin typeface="Times New Roman" charset="0"/>
              </a:rPr>
              <a:t>75% del “core” son entidades financieras</a:t>
            </a:r>
            <a:r>
              <a:rPr lang="pt-BR" sz="2400" dirty="0">
                <a:solidFill>
                  <a:srgbClr val="FFFFFF"/>
                </a:solidFill>
                <a:latin typeface="Times New Roman" charset="0"/>
              </a:rPr>
              <a:t/>
            </a:r>
            <a:br>
              <a:rPr lang="pt-BR" sz="2400" dirty="0">
                <a:solidFill>
                  <a:srgbClr val="FFFFFF"/>
                </a:solidFill>
                <a:latin typeface="Times New Roman" charset="0"/>
              </a:rPr>
            </a:br>
            <a:r>
              <a:rPr lang="es-EC" sz="2400" dirty="0">
                <a:solidFill>
                  <a:srgbClr val="FFFFFF"/>
                </a:solidFill>
                <a:latin typeface="Times New Roman" charset="0"/>
              </a:rPr>
              <a:t>Cerca de 50 empresas del sector financiero tienen el control del centro</a:t>
            </a:r>
            <a:r>
              <a:rPr lang="pt-BR" sz="2400" dirty="0">
                <a:solidFill>
                  <a:srgbClr val="FFFFFF"/>
                </a:solidFill>
                <a:latin typeface="Times New Roman" charset="0"/>
              </a:rPr>
              <a:t/>
            </a:r>
            <a:br>
              <a:rPr lang="pt-BR" sz="2400" dirty="0">
                <a:solidFill>
                  <a:srgbClr val="FFFFFF"/>
                </a:solidFill>
                <a:latin typeface="Times New Roman" charset="0"/>
              </a:rPr>
            </a:br>
            <a:endParaRPr lang="es-EC" sz="2200" dirty="0">
              <a:solidFill>
                <a:srgbClr val="FFFFFF"/>
              </a:solidFill>
              <a:latin typeface="Tahoma" charset="0"/>
              <a:cs typeface="Tahoma" charset="0"/>
            </a:endParaRPr>
          </a:p>
        </p:txBody>
      </p:sp>
      <p:sp>
        <p:nvSpPr>
          <p:cNvPr id="15362" name="CaixaDeTexto 5"/>
          <p:cNvSpPr txBox="1">
            <a:spLocks noChangeArrowheads="1"/>
          </p:cNvSpPr>
          <p:nvPr/>
        </p:nvSpPr>
        <p:spPr bwMode="auto">
          <a:xfrm>
            <a:off x="273050" y="6453188"/>
            <a:ext cx="963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eaLnBrk="1" hangingPunct="1"/>
            <a:r>
              <a:rPr lang="en-US" sz="1800" b="0">
                <a:solidFill>
                  <a:schemeClr val="tx1"/>
                </a:solidFill>
                <a:latin typeface="Tahoma" charset="0"/>
              </a:rPr>
              <a:t>S. Vitali, J.B. Glattfelder, and S. Battiston (2011)  The network of global corporate control</a:t>
            </a:r>
            <a:endParaRPr lang="pt-BR" sz="1800" b="0">
              <a:solidFill>
                <a:schemeClr val="tx1"/>
              </a:solidFill>
              <a:latin typeface="Tahoma" charset="0"/>
            </a:endParaRP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2378075"/>
            <a:ext cx="878522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3860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38125" y="142875"/>
            <a:ext cx="9899451" cy="697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2pPr>
            <a:lvl3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9pPr>
          </a:lstStyle>
          <a:p>
            <a:pPr algn="ctr">
              <a:spcBef>
                <a:spcPts val="600"/>
              </a:spcBef>
            </a:pPr>
            <a:r>
              <a:rPr lang="es-EC" sz="2800" dirty="0" smtClean="0">
                <a:solidFill>
                  <a:srgbClr val="92D050"/>
                </a:solidFill>
                <a:latin typeface="Tahoma" charset="0"/>
                <a:cs typeface="Tahoma" charset="0"/>
              </a:rPr>
              <a:t>BRASIL 2015 </a:t>
            </a:r>
          </a:p>
          <a:p>
            <a:pPr>
              <a:spcBef>
                <a:spcPts val="600"/>
              </a:spcBef>
            </a:pPr>
            <a:r>
              <a:rPr lang="es-EC" sz="2800" dirty="0" smtClean="0">
                <a:solidFill>
                  <a:srgbClr val="92D050"/>
                </a:solidFill>
                <a:latin typeface="Tahoma" charset="0"/>
                <a:cs typeface="Tahoma" charset="0"/>
              </a:rPr>
              <a:t>COYUNTURA</a:t>
            </a:r>
          </a:p>
          <a:p>
            <a:pPr>
              <a:spcBef>
                <a:spcPts val="600"/>
              </a:spcBef>
            </a:pPr>
            <a:r>
              <a:rPr lang="es-EC" b="0" dirty="0" smtClean="0">
                <a:solidFill>
                  <a:srgbClr val="FFFFFF"/>
                </a:solidFill>
                <a:latin typeface="Tahoma" charset="0"/>
                <a:cs typeface="Tahoma" charset="0"/>
              </a:rPr>
              <a:t>Agravamiento de la Crisis </a:t>
            </a:r>
          </a:p>
          <a:p>
            <a:pPr marL="1371600" lvl="2" indent="-457200">
              <a:spcBef>
                <a:spcPts val="600"/>
              </a:spcBef>
              <a:buFont typeface="Arial"/>
              <a:buChar char="•"/>
            </a:pPr>
            <a:r>
              <a:rPr lang="es-EC" b="0" dirty="0" smtClean="0">
                <a:solidFill>
                  <a:srgbClr val="FFFFFF"/>
                </a:solidFill>
                <a:latin typeface="Tahoma" charset="0"/>
                <a:ea typeface="ＭＳ Ｐゴシック" charset="0"/>
                <a:cs typeface="Tahoma" charset="0"/>
              </a:rPr>
              <a:t>Econômica selectiva</a:t>
            </a:r>
          </a:p>
          <a:p>
            <a:pPr marL="1371600" lvl="2" indent="-457200">
              <a:spcBef>
                <a:spcPts val="600"/>
              </a:spcBef>
              <a:buFont typeface="Arial"/>
              <a:buChar char="•"/>
            </a:pPr>
            <a:r>
              <a:rPr lang="es-EC" b="0" dirty="0" smtClean="0">
                <a:solidFill>
                  <a:srgbClr val="FFFFFF"/>
                </a:solidFill>
                <a:latin typeface="Tahoma" charset="0"/>
                <a:ea typeface="ＭＳ Ｐゴシック" charset="0"/>
                <a:cs typeface="Tahoma" charset="0"/>
              </a:rPr>
              <a:t>Social</a:t>
            </a:r>
          </a:p>
          <a:p>
            <a:pPr marL="1371600" lvl="2" indent="-457200">
              <a:spcBef>
                <a:spcPts val="600"/>
              </a:spcBef>
              <a:buFont typeface="Arial"/>
              <a:buChar char="•"/>
            </a:pPr>
            <a:r>
              <a:rPr lang="es-EC" b="0" dirty="0" smtClean="0">
                <a:solidFill>
                  <a:srgbClr val="FFFFFF"/>
                </a:solidFill>
                <a:latin typeface="Tahoma" charset="0"/>
                <a:ea typeface="ＭＳ Ｐゴシック" charset="0"/>
                <a:cs typeface="Tahoma" charset="0"/>
              </a:rPr>
              <a:t>Política</a:t>
            </a:r>
          </a:p>
          <a:p>
            <a:pPr algn="ctr">
              <a:spcBef>
                <a:spcPts val="0"/>
              </a:spcBef>
            </a:pPr>
            <a:endParaRPr lang="es-EC" sz="500" dirty="0" smtClean="0">
              <a:solidFill>
                <a:srgbClr val="92D050"/>
              </a:solidFill>
              <a:latin typeface="Tahoma" charset="0"/>
              <a:cs typeface="Tahoma" charset="0"/>
            </a:endParaRPr>
          </a:p>
          <a:p>
            <a:pPr>
              <a:spcBef>
                <a:spcPts val="600"/>
              </a:spcBef>
            </a:pPr>
            <a:r>
              <a:rPr lang="es-EC" sz="2800" dirty="0" smtClean="0">
                <a:solidFill>
                  <a:srgbClr val="92D050"/>
                </a:solidFill>
                <a:latin typeface="Tahoma" charset="0"/>
                <a:cs typeface="Tahoma" charset="0"/>
              </a:rPr>
              <a:t>Avanzo en las concessiones al Capital</a:t>
            </a:r>
          </a:p>
          <a:p>
            <a:pPr marL="1200150" lvl="1" indent="-457200">
              <a:spcBef>
                <a:spcPts val="600"/>
              </a:spcBef>
              <a:buFont typeface="Arial"/>
              <a:buChar char="•"/>
            </a:pPr>
            <a:r>
              <a:rPr lang="es-EC" b="0" dirty="0" smtClean="0">
                <a:solidFill>
                  <a:srgbClr val="FFFFFF"/>
                </a:solidFill>
                <a:latin typeface="Tahoma" charset="0"/>
                <a:ea typeface="ＭＳ Ｐゴシック" charset="0"/>
                <a:cs typeface="Tahoma" charset="0"/>
              </a:rPr>
              <a:t>Elevación de las tasas de interés</a:t>
            </a:r>
          </a:p>
          <a:p>
            <a:pPr marL="1200150" lvl="1" indent="-457200">
              <a:spcBef>
                <a:spcPts val="600"/>
              </a:spcBef>
              <a:buFont typeface="Arial"/>
              <a:buChar char="•"/>
            </a:pPr>
            <a:r>
              <a:rPr lang="es-EC" b="0" dirty="0" smtClean="0">
                <a:solidFill>
                  <a:srgbClr val="FFFFFF"/>
                </a:solidFill>
                <a:latin typeface="Tahoma" charset="0"/>
                <a:ea typeface="ＭＳ Ｐゴシック" charset="0"/>
                <a:cs typeface="Tahoma" charset="0"/>
              </a:rPr>
              <a:t>Elevación de las ganancias del sector bancario</a:t>
            </a:r>
          </a:p>
          <a:p>
            <a:pPr marL="1200150" lvl="1" indent="-457200">
              <a:spcBef>
                <a:spcPts val="600"/>
              </a:spcBef>
              <a:buFont typeface="Arial"/>
              <a:buChar char="•"/>
            </a:pPr>
            <a:r>
              <a:rPr lang="es-EC" b="0" dirty="0" smtClean="0">
                <a:solidFill>
                  <a:srgbClr val="FFFFFF"/>
                </a:solidFill>
                <a:latin typeface="Tahoma" charset="0"/>
                <a:ea typeface="ＭＳ Ｐゴシック" charset="0"/>
                <a:cs typeface="Tahoma" charset="0"/>
              </a:rPr>
              <a:t>Abuso en la utilización de mecanismos que generan deuda pública (por ejemplo “</a:t>
            </a:r>
            <a:r>
              <a:rPr lang="es-EC" b="0" i="1" dirty="0" smtClean="0">
                <a:solidFill>
                  <a:srgbClr val="FFFFFF"/>
                </a:solidFill>
                <a:latin typeface="Tahoma" charset="0"/>
                <a:ea typeface="ＭＳ Ｐゴシック" charset="0"/>
                <a:cs typeface="Tahoma" charset="0"/>
              </a:rPr>
              <a:t>swap</a:t>
            </a:r>
            <a:r>
              <a:rPr lang="es-EC" b="0" dirty="0" smtClean="0">
                <a:solidFill>
                  <a:srgbClr val="FFFFFF"/>
                </a:solidFill>
                <a:latin typeface="Tahoma" charset="0"/>
                <a:ea typeface="ＭＳ Ｐゴシック" charset="0"/>
                <a:cs typeface="Tahoma" charset="0"/>
              </a:rPr>
              <a:t>” cambial)</a:t>
            </a:r>
          </a:p>
          <a:p>
            <a:pPr marL="1200150" lvl="1" indent="-457200">
              <a:spcBef>
                <a:spcPts val="600"/>
              </a:spcBef>
              <a:buFont typeface="Arial"/>
              <a:buChar char="•"/>
            </a:pPr>
            <a:r>
              <a:rPr lang="es-EC" b="0" dirty="0" smtClean="0">
                <a:solidFill>
                  <a:srgbClr val="FFFFFF"/>
                </a:solidFill>
                <a:latin typeface="Tahoma" charset="0"/>
                <a:ea typeface="ＭＳ Ｐゴシック" charset="0"/>
                <a:cs typeface="Tahoma" charset="0"/>
              </a:rPr>
              <a:t>Aceleración de privatizaciones y contra reformas</a:t>
            </a:r>
          </a:p>
          <a:p>
            <a:pPr marL="1200150" lvl="1" indent="-457200">
              <a:spcBef>
                <a:spcPts val="600"/>
              </a:spcBef>
              <a:buFont typeface="Arial"/>
              <a:buChar char="•"/>
            </a:pPr>
            <a:r>
              <a:rPr lang="es-EC" b="0" dirty="0" smtClean="0">
                <a:solidFill>
                  <a:srgbClr val="FFFFFF"/>
                </a:solidFill>
                <a:latin typeface="Tahoma" charset="0"/>
                <a:ea typeface="ＭＳ Ｐゴシック" charset="0"/>
                <a:cs typeface="Tahoma" charset="0"/>
              </a:rPr>
              <a:t>Recorte de R$ 80 mil milliones en gastos sociales</a:t>
            </a:r>
          </a:p>
          <a:p>
            <a:pPr marL="1200150" lvl="1" indent="-457200">
              <a:spcBef>
                <a:spcPts val="600"/>
              </a:spcBef>
              <a:buFont typeface="Arial"/>
              <a:buChar char="•"/>
            </a:pPr>
            <a:r>
              <a:rPr lang="es-EC" b="0" dirty="0" smtClean="0">
                <a:solidFill>
                  <a:srgbClr val="FFFFFF"/>
                </a:solidFill>
                <a:latin typeface="Tahoma" charset="0"/>
                <a:ea typeface="ＭＳ Ｐゴシック" charset="0"/>
                <a:cs typeface="Tahoma" charset="0"/>
              </a:rPr>
              <a:t>Aumento de tributos para los trabajadores y consumidores</a:t>
            </a:r>
          </a:p>
          <a:p>
            <a:pPr marL="1200150" lvl="1" indent="-457200">
              <a:spcBef>
                <a:spcPts val="600"/>
              </a:spcBef>
              <a:buFont typeface="Arial"/>
              <a:buChar char="•"/>
            </a:pPr>
            <a:r>
              <a:rPr lang="es-EC" b="0" dirty="0" smtClean="0">
                <a:solidFill>
                  <a:srgbClr val="FFFFFF"/>
                </a:solidFill>
                <a:latin typeface="Tahoma" charset="0"/>
                <a:ea typeface="ＭＳ Ｐゴシック" charset="0"/>
                <a:cs typeface="Tahoma" charset="0"/>
              </a:rPr>
              <a:t>Acuerdos internacionales</a:t>
            </a:r>
            <a:r>
              <a:rPr lang="es-EC" b="0" dirty="0" smtClean="0">
                <a:solidFill>
                  <a:schemeClr val="tx1"/>
                </a:solidFill>
                <a:latin typeface="Tahoma" charset="0"/>
                <a:cs typeface="Tahoma" charset="0"/>
              </a:rPr>
              <a:t> con EUA em 2015</a:t>
            </a:r>
          </a:p>
        </p:txBody>
      </p:sp>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5522" y="260648"/>
            <a:ext cx="3512840" cy="264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21485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p:cNvPicPr/>
          <p:nvPr/>
        </p:nvPicPr>
        <p:blipFill>
          <a:blip r:embed="rId2">
            <a:extLst>
              <a:ext uri="{28A0092B-C50C-407E-A947-70E740481C1C}">
                <a14:useLocalDpi xmlns:a14="http://schemas.microsoft.com/office/drawing/2010/main" val="0"/>
              </a:ext>
            </a:extLst>
          </a:blip>
          <a:srcRect/>
          <a:stretch>
            <a:fillRect/>
          </a:stretch>
        </p:blipFill>
        <p:spPr bwMode="auto">
          <a:xfrm>
            <a:off x="344488" y="692696"/>
            <a:ext cx="9561512" cy="5976664"/>
          </a:xfrm>
          <a:prstGeom prst="rect">
            <a:avLst/>
          </a:prstGeom>
          <a:noFill/>
          <a:ln>
            <a:noFill/>
          </a:ln>
        </p:spPr>
      </p:pic>
      <p:sp>
        <p:nvSpPr>
          <p:cNvPr id="3" name="Rectangle 2"/>
          <p:cNvSpPr/>
          <p:nvPr/>
        </p:nvSpPr>
        <p:spPr>
          <a:xfrm>
            <a:off x="0" y="116632"/>
            <a:ext cx="10641632" cy="461665"/>
          </a:xfrm>
          <a:prstGeom prst="rect">
            <a:avLst/>
          </a:prstGeom>
        </p:spPr>
        <p:txBody>
          <a:bodyPr wrap="square">
            <a:spAutoFit/>
          </a:bodyPr>
          <a:lstStyle/>
          <a:p>
            <a:pPr algn="ctr"/>
            <a:r>
              <a:rPr lang="es-EC" dirty="0" smtClean="0">
                <a:solidFill>
                  <a:srgbClr val="92D050"/>
                </a:solidFill>
                <a:latin typeface="Tahoma"/>
                <a:cs typeface="Tahoma"/>
              </a:rPr>
              <a:t>Presupesto Nacional 2014 </a:t>
            </a:r>
            <a:r>
              <a:rPr lang="es-EC" sz="2000" dirty="0" smtClean="0">
                <a:solidFill>
                  <a:srgbClr val="92D050"/>
                </a:solidFill>
                <a:latin typeface="Tahoma"/>
                <a:cs typeface="Tahoma"/>
              </a:rPr>
              <a:t>(Ejecutado) </a:t>
            </a:r>
            <a:r>
              <a:rPr lang="es-EC" sz="2200" dirty="0" smtClean="0">
                <a:solidFill>
                  <a:srgbClr val="92D050"/>
                </a:solidFill>
                <a:latin typeface="Tahoma"/>
                <a:cs typeface="Tahoma"/>
              </a:rPr>
              <a:t>Total = R$ 2,168 trillion</a:t>
            </a:r>
            <a:endParaRPr lang="es-EC" sz="2200" dirty="0">
              <a:solidFill>
                <a:srgbClr val="92D050"/>
              </a:solidFill>
              <a:latin typeface="Tahoma"/>
              <a:cs typeface="Tahoma"/>
            </a:endParaRPr>
          </a:p>
        </p:txBody>
      </p:sp>
      <p:sp>
        <p:nvSpPr>
          <p:cNvPr id="4" name="TextBox 3"/>
          <p:cNvSpPr txBox="1"/>
          <p:nvPr/>
        </p:nvSpPr>
        <p:spPr>
          <a:xfrm>
            <a:off x="344488" y="6597352"/>
            <a:ext cx="9561512" cy="338554"/>
          </a:xfrm>
          <a:prstGeom prst="rect">
            <a:avLst/>
          </a:prstGeom>
          <a:noFill/>
        </p:spPr>
        <p:txBody>
          <a:bodyPr wrap="square" rtlCol="0">
            <a:spAutoFit/>
          </a:bodyPr>
          <a:lstStyle/>
          <a:p>
            <a:r>
              <a:rPr lang="pt-BR" sz="1600" dirty="0" smtClean="0">
                <a:solidFill>
                  <a:schemeClr val="tx1"/>
                </a:solidFill>
                <a:latin typeface="Tahoma"/>
                <a:cs typeface="Tahoma"/>
              </a:rPr>
              <a:t>Fonte: SIAFI		Elaboração: AUDITORIA </a:t>
            </a:r>
            <a:r>
              <a:rPr lang="en-US" sz="1600" dirty="0" smtClean="0">
                <a:solidFill>
                  <a:schemeClr val="tx1"/>
                </a:solidFill>
                <a:latin typeface="Tahoma"/>
                <a:cs typeface="Tahoma"/>
              </a:rPr>
              <a:t>CIDADÃ DA DÍVIDA</a:t>
            </a:r>
            <a:endParaRPr lang="en-US" sz="1600" dirty="0">
              <a:solidFill>
                <a:schemeClr val="tx1"/>
              </a:solidFill>
              <a:latin typeface="Tahoma"/>
              <a:cs typeface="Tahoma"/>
            </a:endParaRPr>
          </a:p>
        </p:txBody>
      </p:sp>
    </p:spTree>
    <p:extLst>
      <p:ext uri="{BB962C8B-B14F-4D97-AF65-F5344CB8AC3E}">
        <p14:creationId xmlns:p14="http://schemas.microsoft.com/office/powerpoint/2010/main" val="4487124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93675" y="188913"/>
            <a:ext cx="9712325" cy="633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925"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lnSpc>
                <a:spcPct val="120000"/>
              </a:lnSpc>
              <a:spcBef>
                <a:spcPts val="600"/>
              </a:spcBef>
              <a:buClr>
                <a:srgbClr val="FF9900"/>
              </a:buClr>
              <a:buFont typeface="Times New Roman" charset="0"/>
              <a:buNone/>
            </a:pPr>
            <a:r>
              <a:rPr lang="es-EC" sz="2800" dirty="0" smtClean="0">
                <a:solidFill>
                  <a:srgbClr val="92D050"/>
                </a:solidFill>
                <a:latin typeface="Tahoma"/>
                <a:cs typeface="Tahoma"/>
              </a:rPr>
              <a:t>Evid</a:t>
            </a:r>
            <a:r>
              <a:rPr lang="es-EC" sz="2800" dirty="0">
                <a:solidFill>
                  <a:srgbClr val="92D050"/>
                </a:solidFill>
                <a:latin typeface="Tahoma"/>
                <a:cs typeface="Tahoma"/>
              </a:rPr>
              <a:t>e</a:t>
            </a:r>
            <a:r>
              <a:rPr lang="es-EC" sz="2800" dirty="0" smtClean="0">
                <a:solidFill>
                  <a:srgbClr val="92D050"/>
                </a:solidFill>
                <a:latin typeface="Tahoma"/>
                <a:cs typeface="Tahoma"/>
              </a:rPr>
              <a:t>ncia revelada por la Auditoria Cidadana</a:t>
            </a:r>
          </a:p>
          <a:p>
            <a:pPr algn="ctr">
              <a:lnSpc>
                <a:spcPct val="120000"/>
              </a:lnSpc>
              <a:spcBef>
                <a:spcPts val="600"/>
              </a:spcBef>
              <a:buClr>
                <a:srgbClr val="FF9900"/>
              </a:buClr>
              <a:buFont typeface="Times New Roman" charset="0"/>
              <a:buNone/>
            </a:pPr>
            <a:r>
              <a:rPr lang="es-EC" sz="2800" dirty="0" smtClean="0">
                <a:solidFill>
                  <a:srgbClr val="92D050"/>
                </a:solidFill>
                <a:latin typeface="Tahoma"/>
                <a:cs typeface="Tahoma"/>
              </a:rPr>
              <a:t>“SISTEMA DE LA DEUDA”</a:t>
            </a:r>
          </a:p>
          <a:p>
            <a:pPr algn="ctr">
              <a:lnSpc>
                <a:spcPct val="120000"/>
              </a:lnSpc>
              <a:spcBef>
                <a:spcPts val="600"/>
              </a:spcBef>
              <a:buClr>
                <a:srgbClr val="FF9900"/>
              </a:buClr>
              <a:buFont typeface="Times New Roman" charset="0"/>
              <a:buNone/>
            </a:pPr>
            <a:endParaRPr lang="es-EC" sz="1000" dirty="0" smtClean="0">
              <a:solidFill>
                <a:srgbClr val="92D050"/>
              </a:solidFill>
              <a:latin typeface="Tahoma"/>
              <a:cs typeface="Tahoma"/>
            </a:endParaRPr>
          </a:p>
          <a:p>
            <a:pPr marL="377825" indent="-342900" algn="just">
              <a:lnSpc>
                <a:spcPct val="110000"/>
              </a:lnSpc>
              <a:spcBef>
                <a:spcPts val="0"/>
              </a:spcBef>
              <a:buClr>
                <a:srgbClr val="FF9900"/>
              </a:buClr>
              <a:buFont typeface="Arial"/>
              <a:buChar char="•"/>
            </a:pPr>
            <a:r>
              <a:rPr lang="es-EC" dirty="0" smtClean="0">
                <a:solidFill>
                  <a:schemeClr val="tx1"/>
                </a:solidFill>
                <a:latin typeface="Tahoma"/>
                <a:cs typeface="Tahoma"/>
              </a:rPr>
              <a:t>Utilización del endeudamiento público como un mecanismo de subtración de recursos e estratégia de dominación, no para financiar el Estado  </a:t>
            </a:r>
          </a:p>
          <a:p>
            <a:pPr algn="just">
              <a:lnSpc>
                <a:spcPct val="110000"/>
              </a:lnSpc>
              <a:spcBef>
                <a:spcPts val="0"/>
              </a:spcBef>
              <a:buClr>
                <a:srgbClr val="FF9900"/>
              </a:buClr>
            </a:pPr>
            <a:endParaRPr lang="es-EC" dirty="0" smtClean="0">
              <a:solidFill>
                <a:schemeClr val="tx1"/>
              </a:solidFill>
              <a:latin typeface="Tahoma"/>
              <a:cs typeface="Tahoma"/>
            </a:endParaRPr>
          </a:p>
          <a:p>
            <a:pPr marL="377825" indent="-342900" algn="just">
              <a:lnSpc>
                <a:spcPct val="110000"/>
              </a:lnSpc>
              <a:spcBef>
                <a:spcPts val="0"/>
              </a:spcBef>
              <a:buClr>
                <a:srgbClr val="FF9900"/>
              </a:buClr>
              <a:buFont typeface="Arial"/>
              <a:buChar char="•"/>
            </a:pPr>
            <a:r>
              <a:rPr lang="es-EC" dirty="0" smtClean="0">
                <a:solidFill>
                  <a:schemeClr val="tx1"/>
                </a:solidFill>
                <a:latin typeface="Tahoma"/>
                <a:cs typeface="Tahoma"/>
              </a:rPr>
              <a:t>Se reproduz internacionalmente e internamente, en el </a:t>
            </a:r>
            <a:r>
              <a:rPr lang="es-EC" dirty="0">
                <a:solidFill>
                  <a:schemeClr val="tx1"/>
                </a:solidFill>
                <a:latin typeface="Tahoma"/>
                <a:cs typeface="Tahoma"/>
              </a:rPr>
              <a:t>a</a:t>
            </a:r>
            <a:r>
              <a:rPr lang="es-EC" dirty="0" smtClean="0">
                <a:solidFill>
                  <a:schemeClr val="tx1"/>
                </a:solidFill>
                <a:latin typeface="Tahoma"/>
                <a:cs typeface="Tahoma"/>
              </a:rPr>
              <a:t>mbito de provincias </a:t>
            </a:r>
            <a:r>
              <a:rPr lang="es-EC" dirty="0">
                <a:solidFill>
                  <a:schemeClr val="tx1"/>
                </a:solidFill>
                <a:latin typeface="Tahoma"/>
                <a:cs typeface="Tahoma"/>
              </a:rPr>
              <a:t>y</a:t>
            </a:r>
            <a:r>
              <a:rPr lang="es-EC" dirty="0" smtClean="0">
                <a:solidFill>
                  <a:schemeClr val="tx1"/>
                </a:solidFill>
                <a:latin typeface="Tahoma"/>
                <a:cs typeface="Tahoma"/>
              </a:rPr>
              <a:t> municipalidades</a:t>
            </a:r>
          </a:p>
          <a:p>
            <a:pPr>
              <a:lnSpc>
                <a:spcPct val="110000"/>
              </a:lnSpc>
              <a:spcBef>
                <a:spcPts val="0"/>
              </a:spcBef>
              <a:buClr>
                <a:srgbClr val="FF9900"/>
              </a:buClr>
            </a:pPr>
            <a:endParaRPr lang="es-EC" dirty="0" smtClean="0">
              <a:solidFill>
                <a:schemeClr val="tx1"/>
              </a:solidFill>
              <a:latin typeface="Tahoma"/>
              <a:cs typeface="Tahoma"/>
            </a:endParaRPr>
          </a:p>
          <a:p>
            <a:pPr marL="377825" indent="-342900">
              <a:lnSpc>
                <a:spcPct val="110000"/>
              </a:lnSpc>
              <a:spcBef>
                <a:spcPts val="0"/>
              </a:spcBef>
              <a:buClr>
                <a:srgbClr val="FF9900"/>
              </a:buClr>
              <a:buFont typeface="Arial"/>
              <a:buChar char="•"/>
            </a:pPr>
            <a:r>
              <a:rPr lang="es-EC" dirty="0" smtClean="0">
                <a:solidFill>
                  <a:schemeClr val="tx1"/>
                </a:solidFill>
                <a:latin typeface="Tahoma"/>
                <a:cs typeface="Tahoma"/>
              </a:rPr>
              <a:t> Deudas sin</a:t>
            </a:r>
          </a:p>
          <a:p>
            <a:pPr>
              <a:lnSpc>
                <a:spcPct val="110000"/>
              </a:lnSpc>
              <a:spcBef>
                <a:spcPts val="0"/>
              </a:spcBef>
              <a:buClr>
                <a:srgbClr val="FF9900"/>
              </a:buClr>
            </a:pPr>
            <a:r>
              <a:rPr lang="es-EC" dirty="0" smtClean="0">
                <a:solidFill>
                  <a:schemeClr val="tx1"/>
                </a:solidFill>
                <a:latin typeface="Tahoma"/>
                <a:cs typeface="Tahoma"/>
              </a:rPr>
              <a:t>    contrapartida</a:t>
            </a:r>
          </a:p>
          <a:p>
            <a:pPr>
              <a:lnSpc>
                <a:spcPct val="110000"/>
              </a:lnSpc>
              <a:spcBef>
                <a:spcPts val="0"/>
              </a:spcBef>
              <a:buClr>
                <a:srgbClr val="FF9900"/>
              </a:buClr>
            </a:pPr>
            <a:endParaRPr lang="es-EC" dirty="0" smtClean="0">
              <a:solidFill>
                <a:schemeClr val="tx1"/>
              </a:solidFill>
              <a:latin typeface="Tahoma"/>
              <a:cs typeface="Tahoma"/>
            </a:endParaRPr>
          </a:p>
          <a:p>
            <a:pPr marL="377825" indent="-342900">
              <a:lnSpc>
                <a:spcPct val="110000"/>
              </a:lnSpc>
              <a:spcBef>
                <a:spcPts val="0"/>
              </a:spcBef>
              <a:buClr>
                <a:srgbClr val="FF9900"/>
              </a:buClr>
              <a:buFont typeface="Arial"/>
              <a:buChar char="•"/>
            </a:pPr>
            <a:r>
              <a:rPr lang="es-EC" dirty="0" smtClean="0">
                <a:solidFill>
                  <a:schemeClr val="tx1"/>
                </a:solidFill>
                <a:latin typeface="Tahoma"/>
                <a:cs typeface="Tahoma"/>
              </a:rPr>
              <a:t>Más importante beneficiário:</a:t>
            </a:r>
          </a:p>
          <a:p>
            <a:pPr>
              <a:lnSpc>
                <a:spcPct val="110000"/>
              </a:lnSpc>
              <a:spcBef>
                <a:spcPts val="0"/>
              </a:spcBef>
              <a:buClr>
                <a:srgbClr val="FF9900"/>
              </a:buClr>
            </a:pPr>
            <a:r>
              <a:rPr lang="es-EC" dirty="0" smtClean="0">
                <a:solidFill>
                  <a:schemeClr val="tx1"/>
                </a:solidFill>
                <a:latin typeface="Tahoma"/>
                <a:cs typeface="Tahoma"/>
              </a:rPr>
              <a:t>      Sector financiero</a:t>
            </a:r>
            <a:endParaRPr lang="es-EC" dirty="0">
              <a:solidFill>
                <a:schemeClr val="tx1"/>
              </a:solidFill>
              <a:latin typeface="Tahoma"/>
              <a:cs typeface="Tahoma"/>
            </a:endParaRPr>
          </a:p>
        </p:txBody>
      </p:sp>
      <p:graphicFrame>
        <p:nvGraphicFramePr>
          <p:cNvPr id="5" name="Diagram 4"/>
          <p:cNvGraphicFramePr>
            <a:graphicFrameLocks/>
          </p:cNvGraphicFramePr>
          <p:nvPr>
            <p:extLst>
              <p:ext uri="{D42A27DB-BD31-4B8C-83A1-F6EECF244321}">
                <p14:modId xmlns:p14="http://schemas.microsoft.com/office/powerpoint/2010/main" val="2093366175"/>
              </p:ext>
            </p:extLst>
          </p:nvPr>
        </p:nvGraphicFramePr>
        <p:xfrm>
          <a:off x="5313040" y="3429000"/>
          <a:ext cx="4752528"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12240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93675" y="188913"/>
            <a:ext cx="9712325" cy="666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925"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lnSpc>
                <a:spcPct val="120000"/>
              </a:lnSpc>
              <a:spcBef>
                <a:spcPts val="1200"/>
              </a:spcBef>
              <a:buClr>
                <a:srgbClr val="FF9900"/>
              </a:buClr>
              <a:buFont typeface="Times New Roman" charset="0"/>
              <a:buNone/>
            </a:pPr>
            <a:r>
              <a:rPr lang="es-EC" sz="2800" dirty="0" smtClean="0">
                <a:solidFill>
                  <a:srgbClr val="92D050"/>
                </a:solidFill>
                <a:latin typeface="Tahoma" charset="0"/>
                <a:cs typeface="Tahoma" charset="0"/>
              </a:rPr>
              <a:t>“Sistema de la Deuda”</a:t>
            </a:r>
          </a:p>
          <a:p>
            <a:pPr algn="ctr">
              <a:lnSpc>
                <a:spcPct val="120000"/>
              </a:lnSpc>
              <a:spcBef>
                <a:spcPts val="1200"/>
              </a:spcBef>
              <a:buClr>
                <a:srgbClr val="FF9900"/>
              </a:buClr>
              <a:buFont typeface="Times New Roman" charset="0"/>
              <a:buNone/>
            </a:pPr>
            <a:r>
              <a:rPr lang="es-EC" altLang="ja-JP" sz="2800" dirty="0" smtClean="0">
                <a:solidFill>
                  <a:srgbClr val="92D050"/>
                </a:solidFill>
                <a:latin typeface="Tahoma" charset="0"/>
                <a:cs typeface="Tahoma" charset="0"/>
              </a:rPr>
              <a:t>Cómo opera</a:t>
            </a:r>
            <a:endParaRPr lang="es-EC" sz="800" dirty="0" smtClean="0">
              <a:solidFill>
                <a:schemeClr val="tx1"/>
              </a:solidFill>
              <a:latin typeface="Tahoma" charset="0"/>
              <a:cs typeface="Tahoma" charset="0"/>
            </a:endParaRPr>
          </a:p>
          <a:p>
            <a:pPr algn="just" eaLnBrk="1" hangingPunct="1">
              <a:lnSpc>
                <a:spcPct val="150000"/>
              </a:lnSpc>
              <a:spcAft>
                <a:spcPts val="0"/>
              </a:spcAft>
              <a:buFont typeface="Arial" charset="0"/>
              <a:buChar char="•"/>
            </a:pPr>
            <a:r>
              <a:rPr lang="es-EC" dirty="0" smtClean="0">
                <a:solidFill>
                  <a:srgbClr val="FFFFFF"/>
                </a:solidFill>
                <a:latin typeface="Tahoma" charset="0"/>
                <a:cs typeface="Tahoma" charset="0"/>
              </a:rPr>
              <a:t> Modelo Económico</a:t>
            </a:r>
          </a:p>
          <a:p>
            <a:pPr algn="just" eaLnBrk="1" hangingPunct="1">
              <a:lnSpc>
                <a:spcPct val="150000"/>
              </a:lnSpc>
              <a:spcAft>
                <a:spcPts val="0"/>
              </a:spcAft>
              <a:buFont typeface="Arial" charset="0"/>
              <a:buChar char="•"/>
            </a:pPr>
            <a:r>
              <a:rPr lang="es-EC" dirty="0" smtClean="0">
                <a:solidFill>
                  <a:srgbClr val="FFFFFF"/>
                </a:solidFill>
                <a:latin typeface="Tahoma" charset="0"/>
                <a:cs typeface="Tahoma" charset="0"/>
              </a:rPr>
              <a:t> Privilégios Financieros y </a:t>
            </a:r>
          </a:p>
          <a:p>
            <a:pPr lvl="1" algn="just" eaLnBrk="1" hangingPunct="1">
              <a:lnSpc>
                <a:spcPct val="150000"/>
              </a:lnSpc>
              <a:spcAft>
                <a:spcPts val="0"/>
              </a:spcAft>
            </a:pPr>
            <a:r>
              <a:rPr lang="es-EC" dirty="0" smtClean="0">
                <a:solidFill>
                  <a:srgbClr val="FFFFFF"/>
                </a:solidFill>
                <a:latin typeface="Tahoma" charset="0"/>
                <a:cs typeface="Tahoma" charset="0"/>
              </a:rPr>
              <a:t>tributarios</a:t>
            </a:r>
          </a:p>
          <a:p>
            <a:pPr algn="just" eaLnBrk="1" hangingPunct="1">
              <a:lnSpc>
                <a:spcPct val="150000"/>
              </a:lnSpc>
              <a:spcAft>
                <a:spcPts val="0"/>
              </a:spcAft>
              <a:buFont typeface="Arial" charset="0"/>
              <a:buChar char="•"/>
            </a:pPr>
            <a:r>
              <a:rPr lang="es-EC" dirty="0" smtClean="0">
                <a:solidFill>
                  <a:srgbClr val="FFFFFF"/>
                </a:solidFill>
                <a:latin typeface="Tahoma" charset="0"/>
                <a:cs typeface="Tahoma" charset="0"/>
              </a:rPr>
              <a:t> Sistema Legal </a:t>
            </a:r>
          </a:p>
          <a:p>
            <a:pPr algn="just" eaLnBrk="1" hangingPunct="1">
              <a:lnSpc>
                <a:spcPct val="150000"/>
              </a:lnSpc>
              <a:spcAft>
                <a:spcPts val="0"/>
              </a:spcAft>
              <a:buFont typeface="Arial" charset="0"/>
              <a:buChar char="•"/>
            </a:pPr>
            <a:r>
              <a:rPr lang="es-EC" dirty="0" smtClean="0">
                <a:solidFill>
                  <a:srgbClr val="FFFFFF"/>
                </a:solidFill>
                <a:latin typeface="Tahoma" charset="0"/>
                <a:cs typeface="Tahoma" charset="0"/>
              </a:rPr>
              <a:t> Sistema Político</a:t>
            </a:r>
          </a:p>
          <a:p>
            <a:pPr algn="just" eaLnBrk="1" hangingPunct="1">
              <a:lnSpc>
                <a:spcPct val="150000"/>
              </a:lnSpc>
              <a:spcAft>
                <a:spcPts val="0"/>
              </a:spcAft>
              <a:buFont typeface="Arial" charset="0"/>
              <a:buChar char="•"/>
            </a:pPr>
            <a:r>
              <a:rPr lang="es-EC" dirty="0" smtClean="0">
                <a:solidFill>
                  <a:srgbClr val="FFFFFF"/>
                </a:solidFill>
                <a:latin typeface="Tahoma" charset="0"/>
                <a:cs typeface="Tahoma" charset="0"/>
              </a:rPr>
              <a:t> Corrupción</a:t>
            </a:r>
          </a:p>
          <a:p>
            <a:pPr algn="just" eaLnBrk="1" hangingPunct="1">
              <a:lnSpc>
                <a:spcPct val="150000"/>
              </a:lnSpc>
              <a:spcAft>
                <a:spcPts val="0"/>
              </a:spcAft>
              <a:buFont typeface="Arial" charset="0"/>
              <a:buChar char="•"/>
            </a:pPr>
            <a:r>
              <a:rPr lang="es-EC" dirty="0" smtClean="0">
                <a:solidFill>
                  <a:srgbClr val="FFFFFF"/>
                </a:solidFill>
                <a:latin typeface="Tahoma" charset="0"/>
                <a:cs typeface="Tahoma" charset="0"/>
              </a:rPr>
              <a:t> Grande Mídia</a:t>
            </a:r>
          </a:p>
          <a:p>
            <a:pPr algn="just" eaLnBrk="1" hangingPunct="1">
              <a:lnSpc>
                <a:spcPct val="150000"/>
              </a:lnSpc>
              <a:spcAft>
                <a:spcPts val="0"/>
              </a:spcAft>
              <a:buFont typeface="Arial" charset="0"/>
              <a:buChar char="•"/>
            </a:pPr>
            <a:r>
              <a:rPr lang="es-EC" dirty="0">
                <a:solidFill>
                  <a:srgbClr val="FFFFFF"/>
                </a:solidFill>
                <a:latin typeface="Tahoma" charset="0"/>
                <a:cs typeface="Tahoma" charset="0"/>
              </a:rPr>
              <a:t> </a:t>
            </a:r>
            <a:r>
              <a:rPr lang="es-EC" dirty="0" smtClean="0">
                <a:solidFill>
                  <a:srgbClr val="FFFFFF"/>
                </a:solidFill>
                <a:latin typeface="Tahoma" charset="0"/>
                <a:cs typeface="Tahoma" charset="0"/>
              </a:rPr>
              <a:t>Actores financieros:</a:t>
            </a:r>
          </a:p>
          <a:p>
            <a:pPr algn="just" eaLnBrk="1" hangingPunct="1">
              <a:lnSpc>
                <a:spcPct val="150000"/>
              </a:lnSpc>
              <a:spcAft>
                <a:spcPts val="0"/>
              </a:spcAft>
            </a:pPr>
            <a:r>
              <a:rPr lang="es-EC" dirty="0" smtClean="0">
                <a:solidFill>
                  <a:srgbClr val="FFFFFF"/>
                </a:solidFill>
                <a:latin typeface="Tahoma" charset="0"/>
                <a:cs typeface="Tahoma" charset="0"/>
              </a:rPr>
              <a:t> Organismos Internacionales (FMI, BM) y banca privada</a:t>
            </a:r>
            <a:endParaRPr lang="es-EC" sz="800" dirty="0" smtClean="0">
              <a:solidFill>
                <a:srgbClr val="92D050"/>
              </a:solidFill>
              <a:latin typeface="Tahoma" charset="0"/>
              <a:cs typeface="Tahoma" charset="0"/>
            </a:endParaRPr>
          </a:p>
          <a:p>
            <a:pPr algn="ctr" eaLnBrk="1" hangingPunct="1">
              <a:lnSpc>
                <a:spcPct val="110000"/>
              </a:lnSpc>
              <a:spcAft>
                <a:spcPts val="0"/>
              </a:spcAft>
            </a:pPr>
            <a:r>
              <a:rPr lang="es-EC" dirty="0" smtClean="0">
                <a:solidFill>
                  <a:srgbClr val="92D050"/>
                </a:solidFill>
                <a:latin typeface="Tahoma" charset="0"/>
                <a:cs typeface="Tahoma" charset="0"/>
              </a:rPr>
              <a:t>Dominación financiera y graves consecuencias sociales</a:t>
            </a:r>
          </a:p>
        </p:txBody>
      </p:sp>
      <p:pic>
        <p:nvPicPr>
          <p:cNvPr id="2" name="Picture 1"/>
          <p:cNvPicPr>
            <a:picLocks noChangeAspect="1"/>
          </p:cNvPicPr>
          <p:nvPr/>
        </p:nvPicPr>
        <p:blipFill>
          <a:blip r:embed="rId3"/>
          <a:stretch>
            <a:fillRect/>
          </a:stretch>
        </p:blipFill>
        <p:spPr>
          <a:xfrm>
            <a:off x="4304928" y="1556792"/>
            <a:ext cx="5176624" cy="3744416"/>
          </a:xfrm>
          <a:prstGeom prst="rect">
            <a:avLst/>
          </a:prstGeom>
        </p:spPr>
      </p:pic>
    </p:spTree>
    <p:extLst>
      <p:ext uri="{BB962C8B-B14F-4D97-AF65-F5344CB8AC3E}">
        <p14:creationId xmlns:p14="http://schemas.microsoft.com/office/powerpoint/2010/main" val="118623642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28465" y="142875"/>
            <a:ext cx="9937104" cy="681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2pPr>
            <a:lvl3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9pPr>
          </a:lstStyle>
          <a:p>
            <a:pPr algn="ctr">
              <a:spcBef>
                <a:spcPts val="600"/>
              </a:spcBef>
            </a:pPr>
            <a:r>
              <a:rPr lang="es-EC" sz="2800" i="1" dirty="0" smtClean="0">
                <a:solidFill>
                  <a:srgbClr val="92D050"/>
                </a:solidFill>
                <a:latin typeface="Tahoma" charset="0"/>
                <a:cs typeface="Tahoma" charset="0"/>
              </a:rPr>
              <a:t>Modus Operandi</a:t>
            </a:r>
            <a:r>
              <a:rPr lang="es-EC" sz="2800" dirty="0" smtClean="0">
                <a:solidFill>
                  <a:srgbClr val="92D050"/>
                </a:solidFill>
                <a:latin typeface="Tahoma" charset="0"/>
                <a:cs typeface="Tahoma" charset="0"/>
              </a:rPr>
              <a:t>  de  FMI y Banco Mundial</a:t>
            </a:r>
          </a:p>
          <a:p>
            <a:endParaRPr lang="es-EC" sz="1000" dirty="0">
              <a:solidFill>
                <a:srgbClr val="92D050"/>
              </a:solidFill>
              <a:latin typeface="Tahoma" charset="0"/>
              <a:cs typeface="Tahoma" charset="0"/>
            </a:endParaRPr>
          </a:p>
          <a:p>
            <a:pPr marL="342900" indent="-342900">
              <a:spcAft>
                <a:spcPts val="600"/>
              </a:spcAft>
              <a:buFont typeface="Arial"/>
              <a:buChar char="•"/>
            </a:pPr>
            <a:r>
              <a:rPr lang="es-ES_tradnl" sz="2200" b="0" dirty="0" smtClean="0">
                <a:solidFill>
                  <a:srgbClr val="FFFFFF"/>
                </a:solidFill>
                <a:latin typeface="Tahoma" charset="0"/>
                <a:cs typeface="Tahoma" charset="0"/>
              </a:rPr>
              <a:t>Ofrecer</a:t>
            </a:r>
            <a:r>
              <a:rPr lang="es-ES_tradnl" sz="2200" b="0" dirty="0">
                <a:solidFill>
                  <a:srgbClr val="FFFFFF"/>
                </a:solidFill>
                <a:latin typeface="Tahoma" charset="0"/>
                <a:cs typeface="Tahoma" charset="0"/>
              </a:rPr>
              <a:t> créditos a los países integrantes, </a:t>
            </a:r>
            <a:r>
              <a:rPr lang="es-ES_tradnl" sz="2200" b="0" dirty="0" smtClean="0">
                <a:solidFill>
                  <a:srgbClr val="FFFFFF"/>
                </a:solidFill>
                <a:latin typeface="Tahoma" charset="0"/>
                <a:cs typeface="Tahoma" charset="0"/>
              </a:rPr>
              <a:t>en general para “Proyectos” de desarrollo o  modernización de sectores estratégicos que permiten acceso a informaciones relevantes.</a:t>
            </a:r>
          </a:p>
          <a:p>
            <a:pPr marL="342900" indent="-342900">
              <a:spcAft>
                <a:spcPts val="600"/>
              </a:spcAft>
              <a:buFont typeface="Arial"/>
              <a:buChar char="•"/>
            </a:pPr>
            <a:r>
              <a:rPr lang="es-ES_tradnl" sz="2200" b="0" dirty="0" smtClean="0">
                <a:solidFill>
                  <a:srgbClr val="FFFFFF"/>
                </a:solidFill>
                <a:latin typeface="Tahoma" charset="0"/>
                <a:cs typeface="Tahoma" charset="0"/>
              </a:rPr>
              <a:t>Ofrecer </a:t>
            </a:r>
            <a:r>
              <a:rPr lang="es-ES_tradnl" sz="2200" b="0" dirty="0">
                <a:solidFill>
                  <a:srgbClr val="FFFFFF"/>
                </a:solidFill>
                <a:latin typeface="Tahoma" charset="0"/>
                <a:cs typeface="Tahoma" charset="0"/>
              </a:rPr>
              <a:t>asesoramiento </a:t>
            </a:r>
            <a:r>
              <a:rPr lang="es-ES_tradnl" sz="2200" b="0" dirty="0" smtClean="0">
                <a:solidFill>
                  <a:srgbClr val="FFFFFF"/>
                </a:solidFill>
                <a:latin typeface="Tahoma" charset="0"/>
                <a:cs typeface="Tahoma" charset="0"/>
              </a:rPr>
              <a:t>financiero, capacitación o créditos </a:t>
            </a:r>
            <a:r>
              <a:rPr lang="es-ES_tradnl" sz="2200" b="0" dirty="0">
                <a:solidFill>
                  <a:srgbClr val="FFFFFF"/>
                </a:solidFill>
                <a:latin typeface="Tahoma" charset="0"/>
                <a:cs typeface="Tahoma" charset="0"/>
              </a:rPr>
              <a:t>no </a:t>
            </a:r>
            <a:r>
              <a:rPr lang="es-ES_tradnl" sz="2200" b="0" dirty="0" smtClean="0">
                <a:solidFill>
                  <a:srgbClr val="FFFFFF"/>
                </a:solidFill>
                <a:latin typeface="Tahoma" charset="0"/>
                <a:cs typeface="Tahoma" charset="0"/>
              </a:rPr>
              <a:t>reembolsables, </a:t>
            </a:r>
            <a:r>
              <a:rPr lang="es-ES_tradnl" sz="2200" b="0" dirty="0">
                <a:solidFill>
                  <a:srgbClr val="FFFFFF"/>
                </a:solidFill>
                <a:latin typeface="Tahoma" charset="0"/>
                <a:cs typeface="Tahoma" charset="0"/>
              </a:rPr>
              <a:t>aparentemente sin interés alguno.</a:t>
            </a:r>
            <a:endParaRPr lang="pt-BR" sz="2200" b="0" dirty="0">
              <a:solidFill>
                <a:srgbClr val="FFFFFF"/>
              </a:solidFill>
              <a:latin typeface="Tahoma" charset="0"/>
              <a:cs typeface="Tahoma" charset="0"/>
            </a:endParaRPr>
          </a:p>
          <a:p>
            <a:pPr marL="342900" indent="-342900">
              <a:spcAft>
                <a:spcPts val="600"/>
              </a:spcAft>
              <a:buFont typeface="Arial"/>
              <a:buChar char="•"/>
            </a:pPr>
            <a:r>
              <a:rPr lang="es-ES_tradnl" sz="2200" b="0" dirty="0" smtClean="0">
                <a:solidFill>
                  <a:srgbClr val="FFFFFF"/>
                </a:solidFill>
                <a:latin typeface="Tahoma" charset="0"/>
                <a:cs typeface="Tahoma" charset="0"/>
              </a:rPr>
              <a:t>Ofrecer </a:t>
            </a:r>
            <a:r>
              <a:rPr lang="es-ES_tradnl" sz="2200" b="0" dirty="0">
                <a:solidFill>
                  <a:srgbClr val="FFFFFF"/>
                </a:solidFill>
                <a:latin typeface="Tahoma" charset="0"/>
                <a:cs typeface="Tahoma" charset="0"/>
              </a:rPr>
              <a:t>planes financieros </a:t>
            </a:r>
            <a:r>
              <a:rPr lang="es-ES_tradnl" sz="2200" b="0" dirty="0" smtClean="0">
                <a:solidFill>
                  <a:srgbClr val="FFFFFF"/>
                </a:solidFill>
                <a:latin typeface="Tahoma" charset="0"/>
                <a:cs typeface="Tahoma" charset="0"/>
              </a:rPr>
              <a:t>y de ajuste fiscal </a:t>
            </a:r>
            <a:r>
              <a:rPr lang="es-ES_tradnl" sz="2200" b="0" dirty="0">
                <a:solidFill>
                  <a:srgbClr val="FFFFFF"/>
                </a:solidFill>
                <a:latin typeface="Tahoma" charset="0"/>
                <a:cs typeface="Tahoma" charset="0"/>
              </a:rPr>
              <a:t>a fin de </a:t>
            </a:r>
            <a:r>
              <a:rPr lang="es-ES_tradnl" sz="2200" b="0" dirty="0" smtClean="0">
                <a:solidFill>
                  <a:srgbClr val="FFFFFF"/>
                </a:solidFill>
                <a:latin typeface="Tahoma" charset="0"/>
                <a:cs typeface="Tahoma" charset="0"/>
              </a:rPr>
              <a:t>solucionar </a:t>
            </a:r>
            <a:r>
              <a:rPr lang="es-ES_tradnl" sz="2200" b="0" dirty="0">
                <a:solidFill>
                  <a:srgbClr val="FFFFFF"/>
                </a:solidFill>
                <a:latin typeface="Tahoma" charset="0"/>
                <a:cs typeface="Tahoma" charset="0"/>
              </a:rPr>
              <a:t>situaciones financieras y económicas, aparentemente como simples sugerencias que luego se transforman en medias anti humanas por sus </a:t>
            </a:r>
            <a:r>
              <a:rPr lang="es-ES_tradnl" sz="2200" b="0" dirty="0" smtClean="0">
                <a:solidFill>
                  <a:srgbClr val="FFFFFF"/>
                </a:solidFill>
                <a:latin typeface="Tahoma" charset="0"/>
                <a:cs typeface="Tahoma" charset="0"/>
              </a:rPr>
              <a:t>exigencias: privatizaciones; anti reformas; elevación de tributos.</a:t>
            </a:r>
            <a:endParaRPr lang="pt-BR" sz="2200" b="0" dirty="0">
              <a:solidFill>
                <a:srgbClr val="FFFFFF"/>
              </a:solidFill>
              <a:latin typeface="Tahoma" charset="0"/>
              <a:cs typeface="Tahoma" charset="0"/>
            </a:endParaRPr>
          </a:p>
          <a:p>
            <a:pPr marL="342900" indent="-342900">
              <a:spcAft>
                <a:spcPts val="600"/>
              </a:spcAft>
              <a:buFont typeface="Arial"/>
              <a:buChar char="•"/>
            </a:pPr>
            <a:r>
              <a:rPr lang="es-ES_tradnl" sz="2200" b="0" dirty="0" smtClean="0">
                <a:solidFill>
                  <a:srgbClr val="FFFFFF"/>
                </a:solidFill>
                <a:latin typeface="Tahoma" charset="0"/>
                <a:cs typeface="Tahoma" charset="0"/>
              </a:rPr>
              <a:t>Ofrecer </a:t>
            </a:r>
            <a:r>
              <a:rPr lang="es-ES_tradnl" sz="2200" b="0" dirty="0">
                <a:solidFill>
                  <a:srgbClr val="FFFFFF"/>
                </a:solidFill>
                <a:latin typeface="Tahoma" charset="0"/>
                <a:cs typeface="Tahoma" charset="0"/>
              </a:rPr>
              <a:t>mega créditos en operaciones de salvatajes bancarios </a:t>
            </a:r>
            <a:r>
              <a:rPr lang="es-EC" sz="2200" b="0" dirty="0" smtClean="0">
                <a:solidFill>
                  <a:srgbClr val="FFFFFF"/>
                </a:solidFill>
                <a:latin typeface="Tahoma" charset="0"/>
                <a:cs typeface="Tahoma" charset="0"/>
              </a:rPr>
              <a:t>internos de los países, a fin de proporcionar aparentemente ayuda de liquidez en casos de crisis de los sistemas financieros internos.</a:t>
            </a:r>
          </a:p>
          <a:p>
            <a:pPr marL="342900" indent="-342900">
              <a:spcAft>
                <a:spcPts val="600"/>
              </a:spcAft>
              <a:buFont typeface="Arial"/>
              <a:buChar char="•"/>
            </a:pPr>
            <a:r>
              <a:rPr lang="es-EC" sz="2200" b="0" dirty="0" smtClean="0">
                <a:solidFill>
                  <a:srgbClr val="FFFFFF"/>
                </a:solidFill>
                <a:latin typeface="Tahoma" charset="0"/>
                <a:cs typeface="Tahoma" charset="0"/>
              </a:rPr>
              <a:t>Exigencia de ciertas políticas económicas en beneficio del sector financiero privado: control de inflación, seguridad de invessionistas, elevación de la participación del capital estrangero privado, desregulación de los mercados, incentivo a fundos de pensiones etc.</a:t>
            </a:r>
          </a:p>
          <a:p>
            <a:pPr algn="ctr">
              <a:spcAft>
                <a:spcPts val="600"/>
              </a:spcAft>
            </a:pPr>
            <a:r>
              <a:rPr lang="es-EC" sz="2200" dirty="0" smtClean="0">
                <a:solidFill>
                  <a:srgbClr val="92D050"/>
                </a:solidFill>
                <a:latin typeface="Tahoma" charset="0"/>
                <a:cs typeface="Tahoma" charset="0"/>
              </a:rPr>
              <a:t>Quienes son los beneficiados: Grandes corporaciones y Banca Privada </a:t>
            </a:r>
            <a:endParaRPr lang="es-EC" sz="2200" b="0" dirty="0" smtClean="0">
              <a:solidFill>
                <a:srgbClr val="FFFFFF"/>
              </a:solidFill>
              <a:latin typeface="Tahoma" charset="0"/>
              <a:cs typeface="Tahoma" charset="0"/>
            </a:endParaRPr>
          </a:p>
        </p:txBody>
      </p:sp>
    </p:spTree>
    <p:extLst>
      <p:ext uri="{BB962C8B-B14F-4D97-AF65-F5344CB8AC3E}">
        <p14:creationId xmlns:p14="http://schemas.microsoft.com/office/powerpoint/2010/main" val="209563044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2"/>
          <p:cNvSpPr txBox="1">
            <a:spLocks noChangeArrowheads="1"/>
          </p:cNvSpPr>
          <p:nvPr/>
        </p:nvSpPr>
        <p:spPr bwMode="auto">
          <a:xfrm>
            <a:off x="200472" y="188640"/>
            <a:ext cx="9937104" cy="61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spcBef>
                <a:spcPts val="0"/>
              </a:spcBef>
              <a:spcAft>
                <a:spcPts val="0"/>
              </a:spcAft>
              <a:buClr>
                <a:srgbClr val="FF9900"/>
              </a:buClr>
              <a:buFont typeface="Times New Roman" charset="0"/>
              <a:buNone/>
            </a:pPr>
            <a:r>
              <a:rPr lang="es-EC" dirty="0" smtClean="0">
                <a:solidFill>
                  <a:srgbClr val="92D050"/>
                </a:solidFill>
                <a:latin typeface="Tahoma" charset="0"/>
                <a:cs typeface="Tahoma" charset="0"/>
              </a:rPr>
              <a:t>MECANISMOS QUE GENERAN DEUDA SIN CONTRAPARTIDA</a:t>
            </a:r>
          </a:p>
          <a:p>
            <a:pPr algn="ctr">
              <a:spcBef>
                <a:spcPts val="0"/>
              </a:spcBef>
              <a:spcAft>
                <a:spcPts val="0"/>
              </a:spcAft>
              <a:buClr>
                <a:srgbClr val="FF9900"/>
              </a:buClr>
              <a:buFont typeface="Times New Roman" charset="0"/>
              <a:buNone/>
            </a:pPr>
            <a:endParaRPr lang="es-EC" sz="500" dirty="0" smtClean="0">
              <a:solidFill>
                <a:srgbClr val="92D050"/>
              </a:solidFill>
              <a:latin typeface="Tahoma" charset="0"/>
              <a:cs typeface="Tahoma" charset="0"/>
            </a:endParaRPr>
          </a:p>
          <a:p>
            <a:pPr marL="342900" indent="-342900">
              <a:spcBef>
                <a:spcPts val="0"/>
              </a:spcBef>
              <a:spcAft>
                <a:spcPts val="600"/>
              </a:spcAft>
              <a:buFont typeface="Wingdings" charset="2"/>
              <a:buChar char="Ø"/>
            </a:pPr>
            <a:r>
              <a:rPr lang="es-EC" sz="2200" b="0" dirty="0" smtClean="0">
                <a:solidFill>
                  <a:schemeClr val="tx1"/>
                </a:solidFill>
                <a:latin typeface="Tahoma"/>
                <a:cs typeface="Tahoma"/>
              </a:rPr>
              <a:t>Emisión de títulos de la dívida para pagar intereses</a:t>
            </a:r>
          </a:p>
          <a:p>
            <a:pPr marL="342900" indent="-342900">
              <a:spcBef>
                <a:spcPts val="0"/>
              </a:spcBef>
              <a:spcAft>
                <a:spcPts val="600"/>
              </a:spcAft>
              <a:buFont typeface="Wingdings" charset="2"/>
              <a:buChar char="Ø"/>
            </a:pPr>
            <a:r>
              <a:rPr lang="es-EC" sz="2200" b="0" dirty="0" smtClean="0">
                <a:solidFill>
                  <a:schemeClr val="tx1"/>
                </a:solidFill>
                <a:latin typeface="Tahoma"/>
                <a:cs typeface="Tahoma"/>
              </a:rPr>
              <a:t>Abusivas tasas de interés que hacen la deuda multiplicarse rapidamente</a:t>
            </a:r>
          </a:p>
          <a:p>
            <a:pPr marL="342900" indent="-342900">
              <a:spcBef>
                <a:spcPts val="0"/>
              </a:spcBef>
              <a:spcAft>
                <a:spcPts val="600"/>
              </a:spcAft>
              <a:buFont typeface="Wingdings" charset="2"/>
              <a:buChar char="Ø"/>
            </a:pPr>
            <a:r>
              <a:rPr lang="es-EC" sz="2200" b="0" dirty="0" smtClean="0">
                <a:solidFill>
                  <a:schemeClr val="tx1"/>
                </a:solidFill>
                <a:latin typeface="Tahoma"/>
                <a:cs typeface="Tahoma"/>
              </a:rPr>
              <a:t>Interes sobre interés: ANATOCISMO</a:t>
            </a:r>
          </a:p>
          <a:p>
            <a:pPr marL="342900" indent="-342900">
              <a:spcBef>
                <a:spcPts val="0"/>
              </a:spcBef>
              <a:spcAft>
                <a:spcPts val="600"/>
              </a:spcAft>
              <a:buFont typeface="Wingdings" charset="2"/>
              <a:buChar char="Ø"/>
            </a:pPr>
            <a:r>
              <a:rPr lang="es-EC" sz="2200" b="0" dirty="0" smtClean="0">
                <a:solidFill>
                  <a:schemeClr val="tx1"/>
                </a:solidFill>
                <a:latin typeface="Tahoma"/>
                <a:cs typeface="Tahoma"/>
              </a:rPr>
              <a:t>Operaciones de </a:t>
            </a:r>
            <a:r>
              <a:rPr lang="es-EC" sz="2200" b="0" i="1" dirty="0" smtClean="0">
                <a:solidFill>
                  <a:schemeClr val="tx1"/>
                </a:solidFill>
                <a:latin typeface="Tahoma"/>
                <a:cs typeface="Tahoma"/>
              </a:rPr>
              <a:t>swap</a:t>
            </a:r>
            <a:r>
              <a:rPr lang="es-EC" sz="2200" b="0" dirty="0" smtClean="0">
                <a:solidFill>
                  <a:schemeClr val="tx1"/>
                </a:solidFill>
                <a:latin typeface="Tahoma"/>
                <a:cs typeface="Tahoma"/>
              </a:rPr>
              <a:t> cambial realizadas por el Banco Central: de septiembre/2014 a agosto/2015 los resultados negativos somaron R$169 mil millones</a:t>
            </a:r>
          </a:p>
          <a:p>
            <a:pPr marL="342900" indent="-342900">
              <a:spcBef>
                <a:spcPts val="0"/>
              </a:spcBef>
              <a:spcAft>
                <a:spcPts val="600"/>
              </a:spcAft>
              <a:buFont typeface="Wingdings" charset="2"/>
              <a:buChar char="Ø"/>
            </a:pPr>
            <a:r>
              <a:rPr lang="es-EC" sz="2200" b="0" dirty="0" smtClean="0">
                <a:solidFill>
                  <a:schemeClr val="tx1"/>
                </a:solidFill>
                <a:latin typeface="Tahoma"/>
                <a:cs typeface="Tahoma"/>
              </a:rPr>
              <a:t>Operaciones “compromisadas” o de “mercado abierto”: remuneración de la sobra de caja de los bancos alcanzan casi R$ 1 millon de millon;</a:t>
            </a:r>
          </a:p>
          <a:p>
            <a:pPr marL="342900" indent="-342900">
              <a:spcBef>
                <a:spcPts val="0"/>
              </a:spcBef>
              <a:spcAft>
                <a:spcPts val="600"/>
              </a:spcAft>
              <a:buFont typeface="Wingdings" charset="2"/>
              <a:buChar char="Ø"/>
            </a:pPr>
            <a:r>
              <a:rPr lang="es-EC" sz="2200" b="0" dirty="0" smtClean="0">
                <a:solidFill>
                  <a:schemeClr val="tx1"/>
                </a:solidFill>
                <a:latin typeface="Tahoma"/>
                <a:cs typeface="Tahoma"/>
              </a:rPr>
              <a:t>Emisión de títulos de la deuda interna para la compra de dólares (cuando se encontraba em devaluación), utilizados en la compra de Treasury bonds de los Estados Unidos, que no paagan interes de casi zero;</a:t>
            </a:r>
          </a:p>
          <a:p>
            <a:pPr marL="342900" indent="-342900">
              <a:spcBef>
                <a:spcPts val="0"/>
              </a:spcBef>
              <a:spcAft>
                <a:spcPts val="600"/>
              </a:spcAft>
              <a:buFont typeface="Wingdings" charset="2"/>
              <a:buChar char="Ø"/>
            </a:pPr>
            <a:r>
              <a:rPr lang="es-EC" sz="2200" b="0" dirty="0" smtClean="0">
                <a:solidFill>
                  <a:schemeClr val="tx1"/>
                </a:solidFill>
                <a:latin typeface="Tahoma"/>
                <a:cs typeface="Tahoma"/>
              </a:rPr>
              <a:t>cobertura de perjuicios operacionales del BC, por ejemplo, R$147,7 mil millones en 2009, R$ 48,5 mil millones en 2010, que, según la Ley de Responsabilidad Fiscal deben ser transferidos al Tesoro Nacional;</a:t>
            </a:r>
          </a:p>
          <a:p>
            <a:pPr algn="ctr">
              <a:spcBef>
                <a:spcPts val="0"/>
              </a:spcBef>
              <a:spcAft>
                <a:spcPts val="600"/>
              </a:spcAft>
              <a:buClr>
                <a:srgbClr val="FF9900"/>
              </a:buClr>
            </a:pPr>
            <a:r>
              <a:rPr lang="es-EC" sz="2200" b="0" dirty="0" smtClean="0">
                <a:solidFill>
                  <a:srgbClr val="92D050"/>
                </a:solidFill>
                <a:latin typeface="Tahoma" charset="0"/>
                <a:cs typeface="Tahoma" charset="0"/>
              </a:rPr>
              <a:t>La corrupción está institucionalizada en el Sistema de la Deuda</a:t>
            </a:r>
          </a:p>
        </p:txBody>
      </p:sp>
    </p:spTree>
    <p:extLst>
      <p:ext uri="{BB962C8B-B14F-4D97-AF65-F5344CB8AC3E}">
        <p14:creationId xmlns:p14="http://schemas.microsoft.com/office/powerpoint/2010/main" val="106828082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12" y="407988"/>
            <a:ext cx="9073007" cy="604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 name="Rectangle 4"/>
          <p:cNvSpPr>
            <a:spLocks noChangeArrowheads="1"/>
          </p:cNvSpPr>
          <p:nvPr/>
        </p:nvSpPr>
        <p:spPr bwMode="auto">
          <a:xfrm>
            <a:off x="4860925"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4098" name="Text Box 12"/>
          <p:cNvSpPr txBox="1">
            <a:spLocks noChangeArrowheads="1"/>
          </p:cNvSpPr>
          <p:nvPr/>
        </p:nvSpPr>
        <p:spPr bwMode="auto">
          <a:xfrm>
            <a:off x="0" y="6581775"/>
            <a:ext cx="990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b="0">
                <a:solidFill>
                  <a:srgbClr val="FFFFFF"/>
                </a:solidFill>
                <a:latin typeface="Tahoma" charset="0"/>
                <a:cs typeface="Arial" charset="0"/>
              </a:rPr>
              <a:t>Fonte: Banco Central - Nota para a Imprensa - Setor Externo - Quadro 51 e Séries Temporais - BC</a:t>
            </a:r>
          </a:p>
        </p:txBody>
      </p:sp>
      <p:sp>
        <p:nvSpPr>
          <p:cNvPr id="4099" name="Rectangle 10"/>
          <p:cNvSpPr>
            <a:spLocks noChangeArrowheads="1"/>
          </p:cNvSpPr>
          <p:nvPr/>
        </p:nvSpPr>
        <p:spPr bwMode="auto">
          <a:xfrm>
            <a:off x="0" y="0"/>
            <a:ext cx="9906000" cy="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4101" name="CaixaDeTexto 5"/>
          <p:cNvSpPr txBox="1">
            <a:spLocks noChangeArrowheads="1"/>
          </p:cNvSpPr>
          <p:nvPr/>
        </p:nvSpPr>
        <p:spPr bwMode="auto">
          <a:xfrm>
            <a:off x="1784648" y="1690688"/>
            <a:ext cx="1224558" cy="1615827"/>
          </a:xfrm>
          <a:prstGeom prst="rect">
            <a:avLst/>
          </a:prstGeom>
          <a:solidFill>
            <a:srgbClr val="FFFFFF"/>
          </a:solidFill>
          <a:ln w="9525">
            <a:solidFill>
              <a:schemeClr val="bg1"/>
            </a:solidFill>
            <a:miter lim="800000"/>
            <a:headEnd/>
            <a:tailEnd/>
          </a:ln>
        </p:spPr>
        <p:txBody>
          <a:bodyPr wrap="square">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800" dirty="0">
                <a:latin typeface="Arial" charset="0"/>
                <a:cs typeface="Arial" charset="0"/>
              </a:rPr>
              <a:t>Década de 70:</a:t>
            </a:r>
          </a:p>
          <a:p>
            <a:pPr algn="ctr">
              <a:spcBef>
                <a:spcPct val="50000"/>
              </a:spcBef>
            </a:pPr>
            <a:r>
              <a:rPr lang="pt-BR" sz="1800" dirty="0">
                <a:solidFill>
                  <a:schemeClr val="bg1"/>
                </a:solidFill>
                <a:latin typeface="Arial" charset="0"/>
                <a:cs typeface="Arial" charset="0"/>
              </a:rPr>
              <a:t> dívida da ditadura</a:t>
            </a:r>
          </a:p>
        </p:txBody>
      </p:sp>
      <p:sp>
        <p:nvSpPr>
          <p:cNvPr id="4102" name="CaixaDeTexto 5"/>
          <p:cNvSpPr txBox="1">
            <a:spLocks noChangeArrowheads="1"/>
          </p:cNvSpPr>
          <p:nvPr/>
        </p:nvSpPr>
        <p:spPr bwMode="auto">
          <a:xfrm>
            <a:off x="3152801" y="1690688"/>
            <a:ext cx="1800200" cy="2308324"/>
          </a:xfrm>
          <a:prstGeom prst="rect">
            <a:avLst/>
          </a:prstGeom>
          <a:solidFill>
            <a:srgbClr val="FFFFFF"/>
          </a:solidFill>
          <a:ln w="9525">
            <a:solidFill>
              <a:schemeClr val="bg1"/>
            </a:solidFill>
            <a:miter lim="800000"/>
            <a:headEnd/>
            <a:tailEnd/>
          </a:ln>
        </p:spPr>
        <p:txBody>
          <a:bodyPr wrap="square">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800" dirty="0">
                <a:latin typeface="Arial" charset="0"/>
                <a:cs typeface="Arial" charset="0"/>
              </a:rPr>
              <a:t>Década de 80:</a:t>
            </a:r>
          </a:p>
          <a:p>
            <a:pPr algn="ctr">
              <a:spcBef>
                <a:spcPct val="50000"/>
              </a:spcBef>
            </a:pPr>
            <a:r>
              <a:rPr lang="pt-BR" sz="1800" dirty="0">
                <a:solidFill>
                  <a:schemeClr val="bg1"/>
                </a:solidFill>
                <a:latin typeface="Arial" charset="0"/>
                <a:cs typeface="Arial" charset="0"/>
              </a:rPr>
              <a:t> Elevação ilegal das taxas de juros</a:t>
            </a:r>
          </a:p>
          <a:p>
            <a:pPr algn="ctr">
              <a:spcBef>
                <a:spcPct val="50000"/>
              </a:spcBef>
            </a:pPr>
            <a:r>
              <a:rPr lang="pt-BR" sz="1800" dirty="0">
                <a:solidFill>
                  <a:schemeClr val="bg1"/>
                </a:solidFill>
                <a:latin typeface="Arial" charset="0"/>
                <a:cs typeface="Arial" charset="0"/>
              </a:rPr>
              <a:t>Estatização de dívidas privadas</a:t>
            </a:r>
          </a:p>
        </p:txBody>
      </p:sp>
      <p:sp>
        <p:nvSpPr>
          <p:cNvPr id="4103" name="CaixaDeTexto 5"/>
          <p:cNvSpPr txBox="1">
            <a:spLocks noChangeArrowheads="1"/>
          </p:cNvSpPr>
          <p:nvPr/>
        </p:nvSpPr>
        <p:spPr bwMode="auto">
          <a:xfrm>
            <a:off x="5745088" y="4986923"/>
            <a:ext cx="3024187" cy="647700"/>
          </a:xfrm>
          <a:prstGeom prst="rect">
            <a:avLst/>
          </a:prstGeom>
          <a:solidFill>
            <a:srgbClr val="FFFFFF"/>
          </a:solidFill>
          <a:ln w="9525">
            <a:solidFill>
              <a:schemeClr val="bg1"/>
            </a:solidFill>
            <a:miter lim="800000"/>
            <a:headEnd/>
            <a:tailEnd/>
          </a:ln>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800">
                <a:solidFill>
                  <a:schemeClr val="bg1"/>
                </a:solidFill>
                <a:latin typeface="Arial" charset="0"/>
                <a:cs typeface="Arial" charset="0"/>
              </a:rPr>
              <a:t>Pagamento antecipado ao FMI e resgates com ágio</a:t>
            </a:r>
          </a:p>
        </p:txBody>
      </p:sp>
      <p:cxnSp>
        <p:nvCxnSpPr>
          <p:cNvPr id="4104" name="Conector de seta reta 7"/>
          <p:cNvCxnSpPr>
            <a:cxnSpLocks noChangeShapeType="1"/>
          </p:cNvCxnSpPr>
          <p:nvPr/>
        </p:nvCxnSpPr>
        <p:spPr bwMode="auto">
          <a:xfrm flipV="1">
            <a:off x="7814411" y="4437112"/>
            <a:ext cx="0" cy="549812"/>
          </a:xfrm>
          <a:prstGeom prst="straightConnector1">
            <a:avLst/>
          </a:prstGeom>
          <a:noFill/>
          <a:ln w="41275" cap="sq">
            <a:solidFill>
              <a:schemeClr val="bg1"/>
            </a:solidFill>
            <a:round/>
            <a:headEnd/>
            <a:tailEnd type="arrow" w="med" len="med"/>
          </a:ln>
          <a:extLst>
            <a:ext uri="{909E8E84-426E-40dd-AFC4-6F175D3DCCD1}">
              <a14:hiddenFill xmlns:a14="http://schemas.microsoft.com/office/drawing/2010/main">
                <a:noFill/>
              </a14:hiddenFill>
            </a:ext>
          </a:extLst>
        </p:spPr>
      </p:cxnSp>
      <p:sp>
        <p:nvSpPr>
          <p:cNvPr id="2" name="TextBox 1"/>
          <p:cNvSpPr txBox="1"/>
          <p:nvPr/>
        </p:nvSpPr>
        <p:spPr>
          <a:xfrm>
            <a:off x="5241032" y="1697058"/>
            <a:ext cx="1368152" cy="1343445"/>
          </a:xfrm>
          <a:prstGeom prst="rect">
            <a:avLst/>
          </a:prstGeom>
          <a:solidFill>
            <a:schemeClr val="tx1"/>
          </a:solidFill>
        </p:spPr>
        <p:txBody>
          <a:bodyPr wrap="square" rtlCol="0">
            <a:spAutoFit/>
          </a:bodyPr>
          <a:lstStyle/>
          <a:p>
            <a:pPr algn="ctr" eaLnBrk="0" hangingPunct="0">
              <a:lnSpc>
                <a:spcPct val="90000"/>
              </a:lnSpc>
              <a:spcBef>
                <a:spcPts val="0"/>
              </a:spcBef>
            </a:pPr>
            <a:r>
              <a:rPr lang="pt-BR" sz="1800" dirty="0">
                <a:latin typeface="Arial" charset="0"/>
                <a:ea typeface="MS PGothic" charset="0"/>
                <a:cs typeface="Arial" charset="0"/>
              </a:rPr>
              <a:t>Década de </a:t>
            </a:r>
            <a:r>
              <a:rPr lang="pt-BR" sz="1800" dirty="0" smtClean="0">
                <a:latin typeface="Arial" charset="0"/>
                <a:ea typeface="MS PGothic" charset="0"/>
                <a:cs typeface="Arial" charset="0"/>
              </a:rPr>
              <a:t>90:</a:t>
            </a:r>
          </a:p>
          <a:p>
            <a:pPr algn="ctr" eaLnBrk="0" hangingPunct="0">
              <a:lnSpc>
                <a:spcPct val="90000"/>
              </a:lnSpc>
              <a:spcBef>
                <a:spcPts val="0"/>
              </a:spcBef>
            </a:pPr>
            <a:endParaRPr lang="pt-BR" sz="1800" dirty="0">
              <a:solidFill>
                <a:schemeClr val="bg1"/>
              </a:solidFill>
              <a:latin typeface="Arial" charset="0"/>
              <a:ea typeface="MS PGothic" charset="0"/>
              <a:cs typeface="Arial" charset="0"/>
            </a:endParaRPr>
          </a:p>
          <a:p>
            <a:pPr algn="ctr" eaLnBrk="0" hangingPunct="0">
              <a:lnSpc>
                <a:spcPct val="90000"/>
              </a:lnSpc>
              <a:spcBef>
                <a:spcPts val="0"/>
              </a:spcBef>
            </a:pPr>
            <a:r>
              <a:rPr lang="pt-BR" sz="1800" dirty="0" smtClean="0">
                <a:solidFill>
                  <a:schemeClr val="bg1"/>
                </a:solidFill>
                <a:latin typeface="Arial" charset="0"/>
                <a:ea typeface="MS PGothic" charset="0"/>
                <a:cs typeface="Arial" charset="0"/>
              </a:rPr>
              <a:t>Plano</a:t>
            </a:r>
          </a:p>
          <a:p>
            <a:pPr algn="ctr" eaLnBrk="0" hangingPunct="0">
              <a:lnSpc>
                <a:spcPct val="90000"/>
              </a:lnSpc>
              <a:spcBef>
                <a:spcPts val="0"/>
              </a:spcBef>
            </a:pPr>
            <a:r>
              <a:rPr lang="pt-BR" sz="1800" dirty="0" smtClean="0">
                <a:solidFill>
                  <a:schemeClr val="bg1"/>
                </a:solidFill>
                <a:latin typeface="Arial" charset="0"/>
                <a:ea typeface="MS PGothic" charset="0"/>
                <a:cs typeface="Arial" charset="0"/>
              </a:rPr>
              <a:t>Brady</a:t>
            </a:r>
            <a:endParaRPr lang="en-US" sz="1800" dirty="0">
              <a:solidFill>
                <a:schemeClr val="bg1"/>
              </a:solidFill>
              <a:latin typeface="Arial" charset="0"/>
              <a:ea typeface="MS PGothic" charset="0"/>
              <a:cs typeface="Arial" charset="0"/>
            </a:endParaRPr>
          </a:p>
        </p:txBody>
      </p:sp>
    </p:spTree>
    <p:extLst>
      <p:ext uri="{BB962C8B-B14F-4D97-AF65-F5344CB8AC3E}">
        <p14:creationId xmlns:p14="http://schemas.microsoft.com/office/powerpoint/2010/main" val="30550479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270" y="548680"/>
            <a:ext cx="8867234" cy="570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5" name="Rectangle 4"/>
          <p:cNvSpPr>
            <a:spLocks noChangeArrowheads="1"/>
          </p:cNvSpPr>
          <p:nvPr/>
        </p:nvSpPr>
        <p:spPr bwMode="auto">
          <a:xfrm>
            <a:off x="4860925"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6146" name="Text Box 12"/>
          <p:cNvSpPr txBox="1">
            <a:spLocks noChangeArrowheads="1"/>
          </p:cNvSpPr>
          <p:nvPr/>
        </p:nvSpPr>
        <p:spPr bwMode="auto">
          <a:xfrm>
            <a:off x="0" y="6572250"/>
            <a:ext cx="990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400" b="0">
                <a:solidFill>
                  <a:srgbClr val="FFFFFF"/>
                </a:solidFill>
                <a:cs typeface="Arial" charset="0"/>
              </a:rPr>
              <a:t>Fonte: Banco Central - Nota para a Imprensa - Política Fiscal - Quadro 35.</a:t>
            </a:r>
          </a:p>
        </p:txBody>
      </p:sp>
      <p:sp>
        <p:nvSpPr>
          <p:cNvPr id="6147" name="Rectangle 10"/>
          <p:cNvSpPr>
            <a:spLocks noChangeArrowheads="1"/>
          </p:cNvSpPr>
          <p:nvPr/>
        </p:nvSpPr>
        <p:spPr bwMode="auto">
          <a:xfrm>
            <a:off x="0" y="0"/>
            <a:ext cx="9906000" cy="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6149" name="CaixaDeTexto 5"/>
          <p:cNvSpPr txBox="1">
            <a:spLocks noChangeArrowheads="1"/>
          </p:cNvSpPr>
          <p:nvPr/>
        </p:nvSpPr>
        <p:spPr bwMode="auto">
          <a:xfrm>
            <a:off x="2144688" y="1844675"/>
            <a:ext cx="4032250" cy="1892300"/>
          </a:xfrm>
          <a:prstGeom prst="rect">
            <a:avLst/>
          </a:prstGeom>
          <a:solidFill>
            <a:srgbClr val="FFFFFF"/>
          </a:solidFill>
          <a:ln w="9525">
            <a:solidFill>
              <a:srgbClr val="CC0000"/>
            </a:solidFill>
            <a:miter lim="800000"/>
            <a:headEnd/>
            <a:tailEnd/>
          </a:ln>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800">
                <a:solidFill>
                  <a:srgbClr val="C00000"/>
                </a:solidFill>
                <a:latin typeface="Arial" charset="0"/>
                <a:cs typeface="Arial" charset="0"/>
              </a:rPr>
              <a:t>Graves indícios de ilegalidade identificados pela CPI:</a:t>
            </a:r>
          </a:p>
          <a:p>
            <a:pPr algn="ctr">
              <a:spcBef>
                <a:spcPct val="50000"/>
              </a:spcBef>
            </a:pPr>
            <a:r>
              <a:rPr lang="pt-BR" sz="1800">
                <a:solidFill>
                  <a:srgbClr val="C00000"/>
                </a:solidFill>
                <a:latin typeface="Arial" charset="0"/>
                <a:cs typeface="Arial" charset="0"/>
              </a:rPr>
              <a:t>Juros sobre juros</a:t>
            </a:r>
          </a:p>
          <a:p>
            <a:pPr algn="ctr">
              <a:spcBef>
                <a:spcPct val="50000"/>
              </a:spcBef>
            </a:pPr>
            <a:r>
              <a:rPr lang="pt-BR" sz="1800">
                <a:solidFill>
                  <a:srgbClr val="C00000"/>
                </a:solidFill>
                <a:latin typeface="Arial" charset="0"/>
                <a:cs typeface="Arial" charset="0"/>
              </a:rPr>
              <a:t>Conflito de interesses</a:t>
            </a:r>
          </a:p>
          <a:p>
            <a:pPr algn="ctr">
              <a:spcBef>
                <a:spcPct val="50000"/>
              </a:spcBef>
            </a:pPr>
            <a:r>
              <a:rPr lang="pt-BR" sz="1800">
                <a:solidFill>
                  <a:srgbClr val="C00000"/>
                </a:solidFill>
                <a:latin typeface="Arial" charset="0"/>
                <a:cs typeface="Arial" charset="0"/>
              </a:rPr>
              <a:t>Falta de transparência</a:t>
            </a:r>
          </a:p>
        </p:txBody>
      </p:sp>
    </p:spTree>
    <p:extLst>
      <p:ext uri="{BB962C8B-B14F-4D97-AF65-F5344CB8AC3E}">
        <p14:creationId xmlns:p14="http://schemas.microsoft.com/office/powerpoint/2010/main" val="275779695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500063"/>
            <a:ext cx="553085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61442" name="Rectangle 2"/>
          <p:cNvSpPr>
            <a:spLocks noChangeArrowheads="1"/>
          </p:cNvSpPr>
          <p:nvPr/>
        </p:nvSpPr>
        <p:spPr bwMode="auto">
          <a:xfrm>
            <a:off x="415925" y="11113"/>
            <a:ext cx="9490075" cy="715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8" algn="r">
              <a:lnSpc>
                <a:spcPct val="140000"/>
              </a:lnSpc>
              <a:spcBef>
                <a:spcPts val="1800"/>
              </a:spcBef>
              <a:buClr>
                <a:srgbClr val="FF9900"/>
              </a:buClr>
            </a:pPr>
            <a:r>
              <a:rPr lang="es-EC" sz="2800" dirty="0" smtClean="0">
                <a:solidFill>
                  <a:srgbClr val="92D050"/>
                </a:solidFill>
                <a:latin typeface="Tahoma" charset="0"/>
              </a:rPr>
              <a:t>PARADOXA BRASIL</a:t>
            </a:r>
            <a:r>
              <a:rPr lang="es-EC" sz="3200" dirty="0" smtClean="0">
                <a:solidFill>
                  <a:srgbClr val="92D050"/>
                </a:solidFill>
                <a:latin typeface="Tahoma" charset="0"/>
              </a:rPr>
              <a:t> </a:t>
            </a:r>
          </a:p>
          <a:p>
            <a:pPr lvl="8" algn="r">
              <a:spcBef>
                <a:spcPts val="1800"/>
              </a:spcBef>
              <a:buClr>
                <a:srgbClr val="FF9900"/>
              </a:buClr>
            </a:pPr>
            <a:r>
              <a:rPr lang="es-EC" i="1" dirty="0" smtClean="0">
                <a:solidFill>
                  <a:srgbClr val="92D050"/>
                </a:solidFill>
                <a:latin typeface="Tahoma" charset="0"/>
              </a:rPr>
              <a:t>Estamos muy</a:t>
            </a:r>
          </a:p>
          <a:p>
            <a:pPr lvl="8" algn="r">
              <a:spcBef>
                <a:spcPts val="1800"/>
              </a:spcBef>
              <a:buClr>
                <a:srgbClr val="FF9900"/>
              </a:buClr>
            </a:pPr>
            <a:r>
              <a:rPr lang="es-EC" i="1" dirty="0" smtClean="0">
                <a:solidFill>
                  <a:srgbClr val="92D050"/>
                </a:solidFill>
                <a:latin typeface="Tahoma" charset="0"/>
              </a:rPr>
              <a:t>lejos del </a:t>
            </a:r>
          </a:p>
          <a:p>
            <a:pPr lvl="8" algn="r">
              <a:spcBef>
                <a:spcPts val="1800"/>
              </a:spcBef>
              <a:buClr>
                <a:srgbClr val="FF9900"/>
              </a:buClr>
            </a:pPr>
            <a:r>
              <a:rPr lang="es-EC" i="1" dirty="0" smtClean="0">
                <a:solidFill>
                  <a:srgbClr val="92D050"/>
                </a:solidFill>
                <a:latin typeface="Tahoma" charset="0"/>
              </a:rPr>
              <a:t>Brasil que </a:t>
            </a:r>
          </a:p>
          <a:p>
            <a:pPr lvl="8" algn="r">
              <a:spcBef>
                <a:spcPts val="1800"/>
              </a:spcBef>
              <a:buClr>
                <a:srgbClr val="FF9900"/>
              </a:buClr>
            </a:pPr>
            <a:r>
              <a:rPr lang="es-EC" i="1" dirty="0" smtClean="0">
                <a:solidFill>
                  <a:srgbClr val="92D050"/>
                </a:solidFill>
                <a:latin typeface="Tahoma" charset="0"/>
              </a:rPr>
              <a:t>queremos</a:t>
            </a:r>
          </a:p>
          <a:p>
            <a:pPr lvl="8" algn="ctr">
              <a:spcBef>
                <a:spcPts val="1800"/>
              </a:spcBef>
              <a:buClr>
                <a:srgbClr val="FF9900"/>
              </a:buClr>
            </a:pPr>
            <a:endParaRPr lang="es-EC" i="1" dirty="0" smtClean="0">
              <a:solidFill>
                <a:srgbClr val="92D050"/>
              </a:solidFill>
              <a:latin typeface="Tahoma" charset="0"/>
            </a:endParaRPr>
          </a:p>
          <a:p>
            <a:pPr marL="342900" indent="-342900">
              <a:spcBef>
                <a:spcPts val="1800"/>
              </a:spcBef>
              <a:buClr>
                <a:srgbClr val="FF9900"/>
              </a:buClr>
              <a:buFont typeface="Arial"/>
              <a:buChar char="•"/>
            </a:pPr>
            <a:r>
              <a:rPr lang="es-EC" dirty="0" smtClean="0">
                <a:solidFill>
                  <a:srgbClr val="FFFFFF"/>
                </a:solidFill>
                <a:latin typeface="Tahoma" charset="0"/>
              </a:rPr>
              <a:t>7ª ECONOMIA MUNDIAL</a:t>
            </a:r>
          </a:p>
          <a:p>
            <a:pPr marL="342900" indent="-342900">
              <a:spcBef>
                <a:spcPts val="1800"/>
              </a:spcBef>
              <a:buClr>
                <a:srgbClr val="FF9900"/>
              </a:buClr>
              <a:buFont typeface="Arial"/>
              <a:buChar char="•"/>
            </a:pPr>
            <a:r>
              <a:rPr lang="es-EC" dirty="0" smtClean="0">
                <a:solidFill>
                  <a:srgbClr val="FFFFFF"/>
                </a:solidFill>
                <a:latin typeface="Tahoma" charset="0"/>
              </a:rPr>
              <a:t>Peor distribución de renta del mundo </a:t>
            </a:r>
            <a:r>
              <a:rPr lang="es-EC" sz="800" dirty="0" smtClean="0">
                <a:solidFill>
                  <a:srgbClr val="FFFFFF"/>
                </a:solidFill>
                <a:latin typeface="Tahoma" charset="0"/>
                <a:hlinkClick r:id="rId3"/>
              </a:rPr>
              <a:t>http://iepecdg.com.br/uploads/artigos/SSRN-id2479685.pdf</a:t>
            </a:r>
            <a:r>
              <a:rPr lang="es-EC" sz="800" dirty="0" smtClean="0">
                <a:solidFill>
                  <a:srgbClr val="FFFFFF"/>
                </a:solidFill>
                <a:latin typeface="Tahoma" charset="0"/>
              </a:rPr>
              <a:t> 							COMPARADO COM  </a:t>
            </a:r>
            <a:r>
              <a:rPr lang="es-EC" sz="800" dirty="0" smtClean="0">
                <a:solidFill>
                  <a:srgbClr val="FFFFFF"/>
                </a:solidFill>
                <a:latin typeface="Tahoma" charset="0"/>
                <a:hlinkClick r:id="rId4"/>
              </a:rPr>
              <a:t>GINI index | Data | Table</a:t>
            </a:r>
            <a:endParaRPr lang="es-EC" sz="800" dirty="0" smtClean="0">
              <a:solidFill>
                <a:srgbClr val="FFFFFF"/>
              </a:solidFill>
              <a:latin typeface="Tahoma" charset="0"/>
            </a:endParaRPr>
          </a:p>
          <a:p>
            <a:pPr>
              <a:spcBef>
                <a:spcPts val="1800"/>
              </a:spcBef>
              <a:buClr>
                <a:srgbClr val="FF9900"/>
              </a:buClr>
              <a:buFont typeface="Arial" charset="0"/>
              <a:buChar char="•"/>
            </a:pPr>
            <a:r>
              <a:rPr lang="es-EC" dirty="0" smtClean="0">
                <a:solidFill>
                  <a:srgbClr val="FFFFFF"/>
                </a:solidFill>
                <a:latin typeface="Tahoma" charset="0"/>
              </a:rPr>
              <a:t> 79º en el  ranking respecto a los Direchos Humaños – IDH</a:t>
            </a:r>
          </a:p>
          <a:p>
            <a:pPr>
              <a:spcBef>
                <a:spcPts val="1800"/>
              </a:spcBef>
              <a:buClr>
                <a:srgbClr val="FF9900"/>
              </a:buClr>
              <a:buFont typeface="Arial" charset="0"/>
              <a:buChar char="•"/>
            </a:pPr>
            <a:r>
              <a:rPr lang="es-EC" dirty="0" smtClean="0">
                <a:solidFill>
                  <a:srgbClr val="FFFFFF"/>
                </a:solidFill>
                <a:latin typeface="Tahoma" charset="0"/>
              </a:rPr>
              <a:t> Penúltimo en el ranking de Educación </a:t>
            </a:r>
            <a:r>
              <a:rPr lang="es-EC" sz="800" dirty="0" smtClean="0">
                <a:solidFill>
                  <a:srgbClr val="FFFFFF"/>
                </a:solidFill>
                <a:latin typeface="Tahoma" charset="0"/>
              </a:rPr>
              <a:t>(Índice Global de Habilidades Cognitivas e Realizações Educacionais )</a:t>
            </a:r>
            <a:endParaRPr lang="es-EC" dirty="0" smtClean="0">
              <a:solidFill>
                <a:srgbClr val="FFFFFF"/>
              </a:solidFill>
              <a:latin typeface="Tahoma" charset="0"/>
            </a:endParaRPr>
          </a:p>
          <a:p>
            <a:pPr>
              <a:spcBef>
                <a:spcPts val="1800"/>
              </a:spcBef>
              <a:buClr>
                <a:srgbClr val="FF9900"/>
              </a:buClr>
              <a:buFont typeface="Arial" charset="0"/>
              <a:buChar char="•"/>
            </a:pPr>
            <a:r>
              <a:rPr lang="es-EC" dirty="0" smtClean="0">
                <a:solidFill>
                  <a:srgbClr val="FFFFFF"/>
                </a:solidFill>
                <a:latin typeface="Tahoma" charset="0"/>
              </a:rPr>
              <a:t> 128</a:t>
            </a:r>
            <a:r>
              <a:rPr lang="es-EC" baseline="30000" dirty="0" smtClean="0">
                <a:solidFill>
                  <a:srgbClr val="FFFFFF"/>
                </a:solidFill>
                <a:latin typeface="Tahoma" charset="0"/>
              </a:rPr>
              <a:t>º</a:t>
            </a:r>
            <a:r>
              <a:rPr lang="es-EC" dirty="0" smtClean="0">
                <a:solidFill>
                  <a:srgbClr val="FFFFFF"/>
                </a:solidFill>
                <a:latin typeface="Tahoma" charset="0"/>
              </a:rPr>
              <a:t> en el ranking del crecimiento económico</a:t>
            </a:r>
            <a:endParaRPr lang="es-EC" dirty="0">
              <a:solidFill>
                <a:srgbClr val="FFFFFF"/>
              </a:solidFill>
              <a:latin typeface="Tahoma" charset="0"/>
            </a:endParaRPr>
          </a:p>
        </p:txBody>
      </p:sp>
    </p:spTree>
    <p:extLst>
      <p:ext uri="{BB962C8B-B14F-4D97-AF65-F5344CB8AC3E}">
        <p14:creationId xmlns:p14="http://schemas.microsoft.com/office/powerpoint/2010/main" val="40517418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ChangeArrowheads="1"/>
          </p:cNvSpPr>
          <p:nvPr/>
        </p:nvSpPr>
        <p:spPr bwMode="auto">
          <a:xfrm>
            <a:off x="330200" y="1295400"/>
            <a:ext cx="9245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41313" algn="ctr" defTabSz="449263" eaLnBrk="0" hangingPunct="0">
              <a:spcBef>
                <a:spcPts val="800"/>
              </a:spcBef>
              <a:buClr>
                <a:srgbClr val="FFFF00"/>
              </a:buClr>
              <a:buFont typeface="Times New Roman"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FFFF00"/>
                </a:solidFill>
              </a:rPr>
              <a:t>	</a:t>
            </a:r>
          </a:p>
        </p:txBody>
      </p:sp>
      <p:sp>
        <p:nvSpPr>
          <p:cNvPr id="13314" name="Text Box 9"/>
          <p:cNvSpPr txBox="1">
            <a:spLocks noChangeArrowheads="1"/>
          </p:cNvSpPr>
          <p:nvPr/>
        </p:nvSpPr>
        <p:spPr bwMode="auto">
          <a:xfrm>
            <a:off x="200024" y="214313"/>
            <a:ext cx="9937551"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spcBef>
                <a:spcPts val="2500"/>
              </a:spcBef>
              <a:buClr>
                <a:srgbClr val="FF9900"/>
              </a:buClr>
            </a:pPr>
            <a:r>
              <a:rPr lang="es-EC" sz="2800" dirty="0" smtClean="0">
                <a:solidFill>
                  <a:srgbClr val="92D050"/>
                </a:solidFill>
                <a:latin typeface="Tahoma" charset="0"/>
                <a:cs typeface="Tahoma" charset="0"/>
              </a:rPr>
              <a:t>Escandaloso crecimiento de las ganancias de la banca</a:t>
            </a:r>
            <a:endParaRPr lang="es-EC" b="0" dirty="0">
              <a:solidFill>
                <a:srgbClr val="FFFFFF"/>
              </a:solidFill>
              <a:latin typeface="Tahoma" charset="0"/>
              <a:cs typeface="Tahoma" charset="0"/>
            </a:endParaRPr>
          </a:p>
        </p:txBody>
      </p:sp>
      <p:sp>
        <p:nvSpPr>
          <p:cNvPr id="13315" name="Rectangle 4"/>
          <p:cNvSpPr>
            <a:spLocks noChangeArrowheads="1"/>
          </p:cNvSpPr>
          <p:nvPr/>
        </p:nvSpPr>
        <p:spPr bwMode="auto">
          <a:xfrm>
            <a:off x="-258" y="149"/>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13317" name="Retângulo 2"/>
          <p:cNvSpPr>
            <a:spLocks noChangeArrowheads="1"/>
          </p:cNvSpPr>
          <p:nvPr/>
        </p:nvSpPr>
        <p:spPr bwMode="auto">
          <a:xfrm>
            <a:off x="776536" y="6525344"/>
            <a:ext cx="8351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r>
              <a:rPr lang="pt-BR" sz="1600" b="0" dirty="0">
                <a:solidFill>
                  <a:schemeClr val="tx1"/>
                </a:solidFill>
              </a:rPr>
              <a:t>Fonte: </a:t>
            </a:r>
            <a:r>
              <a:rPr lang="pt-BR" sz="1600" b="0" dirty="0">
                <a:solidFill>
                  <a:schemeClr val="tx1"/>
                </a:solidFill>
                <a:hlinkClick r:id="rId3"/>
              </a:rPr>
              <a:t>http://www4.bcb.gov.br/top50/port/top50.asp</a:t>
            </a:r>
            <a:r>
              <a:rPr lang="pt-BR" sz="1600" b="0" dirty="0">
                <a:solidFill>
                  <a:schemeClr val="tx1"/>
                </a:solidFill>
              </a:rPr>
              <a:t> </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536" y="836712"/>
            <a:ext cx="8352928" cy="56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5843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1026"/>
          <p:cNvSpPr txBox="1">
            <a:spLocks noChangeArrowheads="1"/>
          </p:cNvSpPr>
          <p:nvPr/>
        </p:nvSpPr>
        <p:spPr bwMode="auto">
          <a:xfrm>
            <a:off x="330200" y="214313"/>
            <a:ext cx="9575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3200">
                <a:solidFill>
                  <a:srgbClr val="92D050"/>
                </a:solidFill>
                <a:latin typeface="Tahoma" charset="0"/>
                <a:cs typeface="Tahoma" charset="0"/>
              </a:rPr>
              <a:t>DEUDA: impide la vida digna y el atendimiento a los derechos humanos</a:t>
            </a:r>
          </a:p>
        </p:txBody>
      </p:sp>
      <p:sp>
        <p:nvSpPr>
          <p:cNvPr id="105474" name="Text Box 1027"/>
          <p:cNvSpPr txBox="1">
            <a:spLocks noChangeArrowheads="1"/>
          </p:cNvSpPr>
          <p:nvPr/>
        </p:nvSpPr>
        <p:spPr bwMode="auto">
          <a:xfrm>
            <a:off x="330200" y="1673225"/>
            <a:ext cx="9575800"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b="0">
                <a:solidFill>
                  <a:srgbClr val="FFFFFF"/>
                </a:solidFill>
                <a:latin typeface="Tahoma" charset="0"/>
                <a:cs typeface="Tahoma" charset="0"/>
              </a:rPr>
              <a:t> De dónde surgió toda esa deuda pública? </a:t>
            </a:r>
          </a:p>
          <a:p>
            <a:pPr algn="ctr">
              <a:spcBef>
                <a:spcPct val="50000"/>
              </a:spcBef>
            </a:pPr>
            <a:r>
              <a:rPr lang="pt-BR" b="0">
                <a:solidFill>
                  <a:srgbClr val="FFFFFF"/>
                </a:solidFill>
                <a:latin typeface="Tahoma" charset="0"/>
                <a:cs typeface="Tahoma" charset="0"/>
              </a:rPr>
              <a:t> Cuánto recibimos de préstamos y cuanto ya pagamos? </a:t>
            </a:r>
          </a:p>
          <a:p>
            <a:pPr algn="ctr">
              <a:spcBef>
                <a:spcPct val="50000"/>
              </a:spcBef>
            </a:pPr>
            <a:r>
              <a:rPr lang="pt-BR" b="0">
                <a:solidFill>
                  <a:srgbClr val="FFFFFF"/>
                </a:solidFill>
                <a:latin typeface="Tahoma" charset="0"/>
                <a:cs typeface="Tahoma" charset="0"/>
              </a:rPr>
              <a:t> Lo que efectivamente debemos? </a:t>
            </a:r>
          </a:p>
          <a:p>
            <a:pPr algn="ctr">
              <a:spcBef>
                <a:spcPct val="50000"/>
              </a:spcBef>
            </a:pPr>
            <a:r>
              <a:rPr lang="pt-BR" b="0">
                <a:solidFill>
                  <a:srgbClr val="FFFFFF"/>
                </a:solidFill>
                <a:latin typeface="Tahoma" charset="0"/>
                <a:cs typeface="Tahoma" charset="0"/>
              </a:rPr>
              <a:t> Quien contrayó tantos préstamos? </a:t>
            </a:r>
          </a:p>
          <a:p>
            <a:pPr algn="ctr">
              <a:spcBef>
                <a:spcPct val="50000"/>
              </a:spcBef>
            </a:pPr>
            <a:r>
              <a:rPr lang="pt-BR" b="0">
                <a:solidFill>
                  <a:srgbClr val="FFFFFF"/>
                </a:solidFill>
                <a:latin typeface="Tahoma" charset="0"/>
                <a:cs typeface="Tahoma" charset="0"/>
              </a:rPr>
              <a:t> Dónde fueron aplicados los recursos? </a:t>
            </a:r>
          </a:p>
          <a:p>
            <a:pPr algn="ctr">
              <a:spcBef>
                <a:spcPct val="50000"/>
              </a:spcBef>
            </a:pPr>
            <a:r>
              <a:rPr lang="pt-BR" b="0">
                <a:solidFill>
                  <a:srgbClr val="FFFFFF"/>
                </a:solidFill>
                <a:latin typeface="Tahoma" charset="0"/>
                <a:cs typeface="Tahoma" charset="0"/>
              </a:rPr>
              <a:t> Quiénes se han beneficiado del endeudamiento? </a:t>
            </a:r>
          </a:p>
          <a:p>
            <a:pPr algn="ctr">
              <a:spcBef>
                <a:spcPct val="50000"/>
              </a:spcBef>
            </a:pPr>
            <a:r>
              <a:rPr lang="pt-BR" b="0">
                <a:solidFill>
                  <a:srgbClr val="FFFFFF"/>
                </a:solidFill>
                <a:latin typeface="Tahoma" charset="0"/>
                <a:cs typeface="Tahoma" charset="0"/>
              </a:rPr>
              <a:t> Cuál es la responsabilidad de los acreedores y organismos internacionales em este proceso? </a:t>
            </a:r>
          </a:p>
          <a:p>
            <a:pPr algn="ctr">
              <a:spcBef>
                <a:spcPct val="70000"/>
              </a:spcBef>
            </a:pPr>
            <a:r>
              <a:rPr lang="pt-BR">
                <a:solidFill>
                  <a:srgbClr val="92D050"/>
                </a:solidFill>
                <a:latin typeface="Tahoma" charset="0"/>
                <a:cs typeface="Tahoma" charset="0"/>
              </a:rPr>
              <a:t>Una </a:t>
            </a:r>
            <a:r>
              <a:rPr lang="pt-BR" u="sng">
                <a:solidFill>
                  <a:srgbClr val="92D050"/>
                </a:solidFill>
                <a:latin typeface="Tahoma" charset="0"/>
                <a:cs typeface="Tahoma" charset="0"/>
              </a:rPr>
              <a:t>AUDITORIA</a:t>
            </a:r>
            <a:r>
              <a:rPr lang="pt-BR">
                <a:solidFill>
                  <a:srgbClr val="92D050"/>
                </a:solidFill>
                <a:latin typeface="Tahoma" charset="0"/>
                <a:cs typeface="Tahoma" charset="0"/>
              </a:rPr>
              <a:t> va a esclarecer estas cuestiones</a:t>
            </a:r>
          </a:p>
        </p:txBody>
      </p:sp>
    </p:spTree>
    <p:extLst>
      <p:ext uri="{BB962C8B-B14F-4D97-AF65-F5344CB8AC3E}">
        <p14:creationId xmlns:p14="http://schemas.microsoft.com/office/powerpoint/2010/main" val="12212882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95300" y="0"/>
            <a:ext cx="9163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ctr" eaLnBrk="0" hangingPunct="0">
              <a:spcBef>
                <a:spcPct val="50000"/>
              </a:spcBef>
              <a:buClr>
                <a:srgbClr val="FF9900"/>
              </a:buCl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dirty="0">
                <a:solidFill>
                  <a:srgbClr val="92D050"/>
                </a:solidFill>
                <a:latin typeface="Tahoma" pitchFamily="34" charset="0"/>
                <a:cs typeface="Tahoma" pitchFamily="34" charset="0"/>
              </a:rPr>
              <a:t>AUDITORIA </a:t>
            </a:r>
            <a:r>
              <a:rPr lang="en-GB" sz="3600" dirty="0" smtClean="0">
                <a:solidFill>
                  <a:srgbClr val="92D050"/>
                </a:solidFill>
                <a:latin typeface="Tahoma" pitchFamily="34" charset="0"/>
                <a:cs typeface="Tahoma" pitchFamily="34" charset="0"/>
              </a:rPr>
              <a:t>DE LA DEUDA</a:t>
            </a:r>
            <a:endParaRPr lang="en-GB" sz="3600" dirty="0">
              <a:solidFill>
                <a:srgbClr val="92D050"/>
              </a:solidFill>
              <a:latin typeface="Tahoma" pitchFamily="34" charset="0"/>
              <a:cs typeface="Tahoma" pitchFamily="34" charset="0"/>
            </a:endParaRPr>
          </a:p>
        </p:txBody>
      </p:sp>
      <p:sp>
        <p:nvSpPr>
          <p:cNvPr id="13315" name="Rectangle 2"/>
          <p:cNvSpPr>
            <a:spLocks noChangeArrowheads="1"/>
          </p:cNvSpPr>
          <p:nvPr/>
        </p:nvSpPr>
        <p:spPr bwMode="auto">
          <a:xfrm>
            <a:off x="381000" y="1143000"/>
            <a:ext cx="9525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38138" indent="-338138" algn="ctr" eaLnBrk="0" hangingPunct="0">
              <a:lnSpc>
                <a:spcPct val="80000"/>
              </a:lnSpc>
              <a:spcBef>
                <a:spcPts val="25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s-EC" sz="1000" dirty="0" smtClean="0">
              <a:solidFill>
                <a:srgbClr val="FFFF00"/>
              </a:solidFill>
            </a:endParaRPr>
          </a:p>
          <a:p>
            <a:pPr marL="338138" indent="-338138" algn="just" eaLnBrk="0" hangingPunct="0">
              <a:lnSpc>
                <a:spcPct val="80000"/>
              </a:lnSpc>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C" dirty="0" smtClean="0">
                <a:solidFill>
                  <a:srgbClr val="92D050"/>
                </a:solidFill>
                <a:latin typeface="Tahoma" pitchFamily="34" charset="0"/>
                <a:cs typeface="Tahoma" pitchFamily="34" charset="0"/>
              </a:rPr>
              <a:t> </a:t>
            </a:r>
            <a:r>
              <a:rPr lang="es-EC" dirty="0" smtClean="0">
                <a:solidFill>
                  <a:srgbClr val="FFFFFF"/>
                </a:solidFill>
                <a:latin typeface="Tahoma" pitchFamily="34" charset="0"/>
                <a:cs typeface="Tahoma" pitchFamily="34" charset="0"/>
              </a:rPr>
              <a:t>Prevista en la Constitución Federal Brasileña de 1988</a:t>
            </a:r>
          </a:p>
          <a:p>
            <a:pPr marL="338138" indent="-338138" algn="just" eaLnBrk="0" hangingPunct="0">
              <a:lnSpc>
                <a:spcPct val="80000"/>
              </a:lnSpc>
              <a:spcBef>
                <a:spcPts val="375"/>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s-EC" dirty="0" smtClean="0">
              <a:solidFill>
                <a:srgbClr val="FFFFFF"/>
              </a:solidFill>
              <a:latin typeface="Tahoma" pitchFamily="34" charset="0"/>
              <a:cs typeface="Tahoma" pitchFamily="34" charset="0"/>
            </a:endParaRPr>
          </a:p>
          <a:p>
            <a:pPr marL="338138" indent="-338138" algn="just" eaLnBrk="0" hangingPunct="0">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C" dirty="0" smtClean="0">
                <a:solidFill>
                  <a:srgbClr val="FFFFFF"/>
                </a:solidFill>
                <a:latin typeface="Tahoma" pitchFamily="34" charset="0"/>
                <a:cs typeface="Tahoma" pitchFamily="34" charset="0"/>
              </a:rPr>
              <a:t> Plebiscito popular año 2000: más de seis milhones de votos</a:t>
            </a:r>
          </a:p>
          <a:p>
            <a:pPr marL="338138" indent="-338138" algn="ctr" eaLnBrk="0" hangingPunct="0">
              <a:lnSpc>
                <a:spcPct val="110000"/>
              </a:lnSpc>
              <a:spcBef>
                <a:spcPts val="2250"/>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s-EC" sz="800" dirty="0" smtClean="0">
              <a:solidFill>
                <a:srgbClr val="92D050"/>
              </a:solidFill>
              <a:latin typeface="Tahoma" pitchFamily="34" charset="0"/>
              <a:cs typeface="Tahoma" pitchFamily="34" charset="0"/>
            </a:endParaRPr>
          </a:p>
          <a:p>
            <a:pPr marL="338138" indent="-338138" algn="ctr" eaLnBrk="0" hangingPunct="0">
              <a:lnSpc>
                <a:spcPct val="110000"/>
              </a:lnSpc>
              <a:spcBef>
                <a:spcPts val="2250"/>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C" sz="3200" dirty="0" smtClean="0">
                <a:solidFill>
                  <a:srgbClr val="92D050"/>
                </a:solidFill>
                <a:latin typeface="Tahoma" pitchFamily="34" charset="0"/>
                <a:cs typeface="Tahoma" pitchFamily="34" charset="0"/>
              </a:rPr>
              <a:t>AUDITORIA CIDADÃ DA DÍVIDA</a:t>
            </a:r>
          </a:p>
          <a:p>
            <a:pPr marL="338138" indent="-338138" algn="ctr" eaLnBrk="0" hangingPunct="0">
              <a:lnSpc>
                <a:spcPct val="110000"/>
              </a:lnSpc>
              <a:spcBef>
                <a:spcPts val="225"/>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C" sz="3200" dirty="0" smtClean="0">
                <a:solidFill>
                  <a:srgbClr val="92D050"/>
                </a:solidFill>
                <a:latin typeface="Tahoma" pitchFamily="34" charset="0"/>
                <a:cs typeface="Tahoma" pitchFamily="34" charset="0"/>
                <a:hlinkClick r:id="rId3"/>
              </a:rPr>
              <a:t>www.auditoriacidada.org.br</a:t>
            </a:r>
            <a:endParaRPr lang="es-EC" sz="3200" dirty="0" smtClean="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s-EC" sz="900" dirty="0" smtClean="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C" sz="3200" dirty="0" smtClean="0">
                <a:solidFill>
                  <a:srgbClr val="92D050"/>
                </a:solidFill>
                <a:latin typeface="Tahoma" pitchFamily="34" charset="0"/>
                <a:cs typeface="Tahoma" pitchFamily="34" charset="0"/>
              </a:rPr>
              <a:t>Comisión Parlamentária de Investigación de la Deuda Pública</a:t>
            </a: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C" b="0" dirty="0" smtClean="0">
                <a:solidFill>
                  <a:srgbClr val="FFFFFF"/>
                </a:solidFill>
                <a:latin typeface="Tahoma" pitchFamily="34" charset="0"/>
                <a:cs typeface="Tahoma" pitchFamily="34" charset="0"/>
              </a:rPr>
              <a:t>Paso importante, pero aún no significó el cumplimiento de la Constitución Brasileña</a:t>
            </a:r>
            <a:endParaRPr lang="es-EC" b="0" dirty="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77018569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027"/>
          <p:cNvSpPr txBox="1">
            <a:spLocks noChangeArrowheads="1"/>
          </p:cNvSpPr>
          <p:nvPr/>
        </p:nvSpPr>
        <p:spPr bwMode="auto">
          <a:xfrm>
            <a:off x="166688" y="214313"/>
            <a:ext cx="95758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ts val="1200"/>
              </a:spcBef>
            </a:pPr>
            <a:r>
              <a:rPr lang="es-EC" sz="2800">
                <a:solidFill>
                  <a:srgbClr val="92D050"/>
                </a:solidFill>
                <a:latin typeface="Tahoma" charset="0"/>
                <a:cs typeface="Tahoma" charset="0"/>
              </a:rPr>
              <a:t>ECUADOR: lección de soberanía</a:t>
            </a:r>
            <a:endParaRPr lang="es-EC" sz="500">
              <a:solidFill>
                <a:srgbClr val="92D050"/>
              </a:solidFill>
              <a:latin typeface="Tahoma" charset="0"/>
              <a:cs typeface="Tahoma" charset="0"/>
            </a:endParaRPr>
          </a:p>
          <a:p>
            <a:pPr algn="ctr">
              <a:spcBef>
                <a:spcPts val="1200"/>
              </a:spcBef>
            </a:pPr>
            <a:r>
              <a:rPr lang="es-EC" sz="2800">
                <a:solidFill>
                  <a:srgbClr val="92D050"/>
                </a:solidFill>
                <a:latin typeface="Tahoma" charset="0"/>
                <a:cs typeface="Tahoma" charset="0"/>
              </a:rPr>
              <a:t>Comisión de Auditoria Oficial creada por Decreto</a:t>
            </a:r>
          </a:p>
          <a:p>
            <a:pPr algn="just">
              <a:lnSpc>
                <a:spcPct val="150000"/>
              </a:lnSpc>
              <a:spcBef>
                <a:spcPts val="1200"/>
              </a:spcBef>
              <a:buFont typeface="Wingdings" charset="0"/>
              <a:buChar char="Ø"/>
            </a:pPr>
            <a:r>
              <a:rPr lang="es-EC" sz="2800">
                <a:solidFill>
                  <a:srgbClr val="92D050"/>
                </a:solidFill>
                <a:latin typeface="Tahoma" charset="0"/>
                <a:cs typeface="Tahoma" charset="0"/>
              </a:rPr>
              <a:t> </a:t>
            </a:r>
            <a:r>
              <a:rPr lang="es-EC" sz="2800" b="0">
                <a:solidFill>
                  <a:srgbClr val="92D050"/>
                </a:solidFill>
                <a:latin typeface="Tahoma" charset="0"/>
                <a:cs typeface="Tahoma" charset="0"/>
              </a:rPr>
              <a:t>En 2009:</a:t>
            </a:r>
            <a:r>
              <a:rPr lang="es-EC" sz="2800" b="0">
                <a:solidFill>
                  <a:srgbClr val="FFFFFF"/>
                </a:solidFill>
                <a:latin typeface="Tahoma" charset="0"/>
                <a:cs typeface="Tahoma" charset="0"/>
              </a:rPr>
              <a:t> </a:t>
            </a:r>
            <a:r>
              <a:rPr lang="es-EC" b="0">
                <a:solidFill>
                  <a:srgbClr val="FFFFFF"/>
                </a:solidFill>
                <a:latin typeface="Tahoma" charset="0"/>
                <a:cs typeface="Tahoma" charset="0"/>
              </a:rPr>
              <a:t>Propuesta Soberana de reconocimiento de um máximo de 30% de la deuda externa representada por los bonos 2012 y 2030</a:t>
            </a:r>
          </a:p>
          <a:p>
            <a:pPr algn="just">
              <a:lnSpc>
                <a:spcPct val="150000"/>
              </a:lnSpc>
              <a:spcBef>
                <a:spcPts val="1200"/>
              </a:spcBef>
              <a:buFont typeface="Wingdings" charset="0"/>
              <a:buChar char="Ø"/>
            </a:pPr>
            <a:r>
              <a:rPr lang="es-EC" b="0">
                <a:solidFill>
                  <a:srgbClr val="92D050"/>
                </a:solidFill>
                <a:latin typeface="Tahoma" charset="0"/>
                <a:cs typeface="Tahoma" charset="0"/>
              </a:rPr>
              <a:t>  </a:t>
            </a:r>
            <a:r>
              <a:rPr lang="es-EC" b="0">
                <a:solidFill>
                  <a:srgbClr val="FFFFFF"/>
                </a:solidFill>
                <a:latin typeface="Tahoma" charset="0"/>
                <a:cs typeface="Tahoma" charset="0"/>
              </a:rPr>
              <a:t>95 % de los prestamistas aceptaron la propuesta ecuatoriana, lo que significó la anulación del 70% de esa deuda con los bancos privados internacionales</a:t>
            </a:r>
          </a:p>
          <a:p>
            <a:pPr algn="just">
              <a:lnSpc>
                <a:spcPct val="150000"/>
              </a:lnSpc>
              <a:spcBef>
                <a:spcPts val="1200"/>
              </a:spcBef>
              <a:buFont typeface="Wingdings" charset="0"/>
              <a:buChar char="Ø"/>
            </a:pPr>
            <a:r>
              <a:rPr lang="es-EC" b="0">
                <a:solidFill>
                  <a:srgbClr val="92D050"/>
                </a:solidFill>
                <a:latin typeface="Tahoma" charset="0"/>
                <a:cs typeface="Tahoma" charset="0"/>
              </a:rPr>
              <a:t> </a:t>
            </a:r>
            <a:r>
              <a:rPr lang="es-EC" b="0">
                <a:solidFill>
                  <a:srgbClr val="FFFFFF"/>
                </a:solidFill>
                <a:latin typeface="Tahoma" charset="0"/>
                <a:cs typeface="Tahoma" charset="0"/>
              </a:rPr>
              <a:t>Ahorro de US$ 7.7 mil millones en los próximos 20 años</a:t>
            </a:r>
          </a:p>
          <a:p>
            <a:pPr algn="just">
              <a:lnSpc>
                <a:spcPct val="150000"/>
              </a:lnSpc>
              <a:spcBef>
                <a:spcPts val="1200"/>
              </a:spcBef>
              <a:buFont typeface="Wingdings" charset="0"/>
              <a:buChar char="Ø"/>
            </a:pPr>
            <a:r>
              <a:rPr lang="es-EC" b="0">
                <a:solidFill>
                  <a:srgbClr val="92D050"/>
                </a:solidFill>
                <a:latin typeface="Tahoma" charset="0"/>
                <a:cs typeface="Tahoma" charset="0"/>
              </a:rPr>
              <a:t> </a:t>
            </a:r>
            <a:r>
              <a:rPr lang="es-EC" b="0">
                <a:solidFill>
                  <a:srgbClr val="FFFFFF"/>
                </a:solidFill>
                <a:latin typeface="Tahoma" charset="0"/>
                <a:cs typeface="Tahoma" charset="0"/>
              </a:rPr>
              <a:t>Aumento de gastos sociales, principalmente en Salud y Educación</a:t>
            </a:r>
          </a:p>
          <a:p>
            <a:pPr algn="ctr">
              <a:spcBef>
                <a:spcPct val="50000"/>
              </a:spcBef>
            </a:pPr>
            <a:endParaRPr lang="pt-BR" sz="2800">
              <a:solidFill>
                <a:srgbClr val="92D050"/>
              </a:solidFill>
              <a:latin typeface="Tahoma" charset="0"/>
              <a:cs typeface="Tahoma" charset="0"/>
            </a:endParaRPr>
          </a:p>
        </p:txBody>
      </p:sp>
    </p:spTree>
    <p:extLst>
      <p:ext uri="{BB962C8B-B14F-4D97-AF65-F5344CB8AC3E}">
        <p14:creationId xmlns:p14="http://schemas.microsoft.com/office/powerpoint/2010/main" val="143262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2 Marcador de contenido"/>
          <p:cNvSpPr>
            <a:spLocks noGrp="1"/>
          </p:cNvSpPr>
          <p:nvPr>
            <p:ph sz="quarter" idx="1"/>
          </p:nvPr>
        </p:nvSpPr>
        <p:spPr>
          <a:xfrm>
            <a:off x="1928664" y="1214439"/>
            <a:ext cx="7482037" cy="4941887"/>
          </a:xfrm>
        </p:spPr>
        <p:txBody>
          <a:bodyPr/>
          <a:lstStyle/>
          <a:p>
            <a:pPr>
              <a:buFont typeface="Arial" charset="0"/>
              <a:buNone/>
            </a:pPr>
            <a:r>
              <a:rPr lang="es-ES" sz="2500" dirty="0" smtClean="0">
                <a:latin typeface="Calibri" charset="0"/>
              </a:rPr>
              <a:t>.</a:t>
            </a:r>
            <a:endParaRPr lang="es-ES" sz="2500" dirty="0">
              <a:latin typeface="Calibri" charset="0"/>
            </a:endParaRPr>
          </a:p>
        </p:txBody>
      </p:sp>
      <p:sp>
        <p:nvSpPr>
          <p:cNvPr id="4" name="3 Marcador de número de diapositiva"/>
          <p:cNvSpPr>
            <a:spLocks noGrp="1"/>
          </p:cNvSpPr>
          <p:nvPr>
            <p:ph type="sldNum" sz="quarter" idx="12"/>
          </p:nvPr>
        </p:nvSpPr>
        <p:spPr>
          <a:xfrm>
            <a:off x="3384551" y="6356351"/>
            <a:ext cx="3136900" cy="365125"/>
          </a:xfrm>
        </p:spPr>
        <p:txBody>
          <a:bodyPr rtlCol="0"/>
          <a:lstStyle/>
          <a:p>
            <a:pPr algn="ctr">
              <a:defRPr/>
            </a:pPr>
            <a:fld id="{A9CA60AB-34FA-8D45-9C88-097B5A71F169}" type="slidenum">
              <a:rPr lang="es-EC" smtClean="0">
                <a:solidFill>
                  <a:schemeClr val="tx1">
                    <a:tint val="75000"/>
                  </a:schemeClr>
                </a:solidFill>
                <a:ea typeface="+mn-ea"/>
              </a:rPr>
              <a:pPr algn="ctr">
                <a:defRPr/>
              </a:pPr>
              <a:t>28</a:t>
            </a:fld>
            <a:endParaRPr lang="es-EC">
              <a:solidFill>
                <a:schemeClr val="tx1">
                  <a:tint val="75000"/>
                </a:schemeClr>
              </a:solidFill>
              <a:ea typeface="+mn-ea"/>
            </a:endParaRPr>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12" y="692696"/>
            <a:ext cx="9126934"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CuadroTexto 1"/>
          <p:cNvSpPr txBox="1">
            <a:spLocks noChangeArrowheads="1"/>
          </p:cNvSpPr>
          <p:nvPr/>
        </p:nvSpPr>
        <p:spPr bwMode="auto">
          <a:xfrm>
            <a:off x="-1288124" y="4167189"/>
            <a:ext cx="195190" cy="38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8" tIns="47894" rIns="95788" bIns="4789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s-ES" sz="1900"/>
          </a:p>
        </p:txBody>
      </p:sp>
      <p:sp>
        <p:nvSpPr>
          <p:cNvPr id="2" name="TextBox 1"/>
          <p:cNvSpPr txBox="1"/>
          <p:nvPr/>
        </p:nvSpPr>
        <p:spPr>
          <a:xfrm>
            <a:off x="416496" y="188640"/>
            <a:ext cx="8712968" cy="461665"/>
          </a:xfrm>
          <a:prstGeom prst="rect">
            <a:avLst/>
          </a:prstGeom>
          <a:noFill/>
        </p:spPr>
        <p:txBody>
          <a:bodyPr wrap="square" rtlCol="0">
            <a:spAutoFit/>
          </a:bodyPr>
          <a:lstStyle/>
          <a:p>
            <a:pPr algn="ctr"/>
            <a:r>
              <a:rPr lang="es-EC" dirty="0" smtClean="0">
                <a:solidFill>
                  <a:srgbClr val="92D050"/>
                </a:solidFill>
                <a:latin typeface="Tahoma" pitchFamily="34" charset="0"/>
                <a:cs typeface="Tahoma" pitchFamily="34" charset="0"/>
              </a:rPr>
              <a:t>ECUADOR: Resultado de la Auditoría</a:t>
            </a:r>
            <a:endParaRPr lang="es-EC" dirty="0"/>
          </a:p>
        </p:txBody>
      </p:sp>
    </p:spTree>
    <p:extLst>
      <p:ext uri="{BB962C8B-B14F-4D97-AF65-F5344CB8AC3E}">
        <p14:creationId xmlns:p14="http://schemas.microsoft.com/office/powerpoint/2010/main" val="23418982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44488" y="214313"/>
            <a:ext cx="9721080" cy="669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lvl="1" algn="ctr"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C" sz="2800" dirty="0" smtClean="0">
                <a:solidFill>
                  <a:schemeClr val="tx1"/>
                </a:solidFill>
                <a:latin typeface="Tahoma"/>
                <a:cs typeface="Tahoma"/>
              </a:rPr>
              <a:t>			AUDITORIA DE LA DEUDA DE GRÉCIA</a:t>
            </a:r>
          </a:p>
          <a:p>
            <a:pPr lvl="1" algn="ctr" defTabSz="449263" eaLnBrk="0" hangingPunct="0">
              <a:spcBef>
                <a:spcPts val="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C" dirty="0" smtClean="0">
              <a:solidFill>
                <a:srgbClr val="92D050"/>
              </a:solidFill>
              <a:latin typeface="Verdana" pitchFamily="34" charset="0"/>
              <a:cs typeface="Tahoma" pitchFamily="34" charset="0"/>
            </a:endParaRPr>
          </a:p>
          <a:p>
            <a:pPr marL="914400" lvl="1" indent="-457200" defTabSz="449263" eaLnBrk="0" hangingPunct="0">
              <a:spcBef>
                <a:spcPts val="1200"/>
              </a:spcBef>
              <a:buClr>
                <a:srgbClr val="FF9900"/>
              </a:buClr>
              <a:buFont typeface="Wingdings"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C" b="0" dirty="0" smtClean="0">
                <a:solidFill>
                  <a:schemeClr val="tx1"/>
                </a:solidFill>
                <a:latin typeface="Verdana" pitchFamily="34" charset="0"/>
                <a:cs typeface="Tahoma" pitchFamily="34" charset="0"/>
              </a:rPr>
              <a:t>Iniciativa del Parlamiento: Comité de la Verdad sobre la Deuda Pública para realizar AUDITORIA DE LA DEUDA </a:t>
            </a:r>
          </a:p>
          <a:p>
            <a:pPr marL="914400" lvl="1" indent="-457200" defTabSz="449263" eaLnBrk="0" hangingPunct="0">
              <a:spcBef>
                <a:spcPts val="1200"/>
              </a:spcBef>
              <a:buClr>
                <a:srgbClr val="FF9900"/>
              </a:buClr>
              <a:buFont typeface="Wingdings"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C" b="0" dirty="0" smtClean="0">
                <a:solidFill>
                  <a:schemeClr val="tx1"/>
                </a:solidFill>
                <a:latin typeface="Verdana" pitchFamily="34" charset="0"/>
                <a:cs typeface="Tahoma" pitchFamily="34" charset="0"/>
              </a:rPr>
              <a:t>Informe Preliminar presentado al 17 y 18/06/2015 </a:t>
            </a:r>
            <a:r>
              <a:rPr lang="es-EC" sz="1400" b="0" dirty="0" smtClean="0">
                <a:solidFill>
                  <a:srgbClr val="FFFFFF"/>
                </a:solidFill>
                <a:latin typeface="Tahoma"/>
                <a:cs typeface="Tahoma"/>
                <a:hlinkClick r:id="rId3"/>
              </a:rPr>
              <a:t>http://www.auditoriacidada.org.br/wp-content/uploads/2014/06/Report-Greek-Truth-Committee.pdf</a:t>
            </a:r>
            <a:r>
              <a:rPr lang="es-EC" sz="1400" b="0" dirty="0" smtClean="0">
                <a:solidFill>
                  <a:srgbClr val="FFFFFF"/>
                </a:solidFill>
                <a:latin typeface="Tahoma"/>
                <a:cs typeface="Tahoma"/>
              </a:rPr>
              <a:t> </a:t>
            </a:r>
            <a:endParaRPr lang="es-EC" sz="1400" b="0" dirty="0" smtClean="0">
              <a:solidFill>
                <a:schemeClr val="tx1"/>
              </a:solidFill>
              <a:latin typeface="Verdana" pitchFamily="34" charset="0"/>
              <a:cs typeface="Tahoma" pitchFamily="34" charset="0"/>
            </a:endParaRPr>
          </a:p>
          <a:p>
            <a:pPr marL="914400" lvl="1" indent="-457200" defTabSz="449263" eaLnBrk="0" hangingPunct="0">
              <a:spcBef>
                <a:spcPts val="1200"/>
              </a:spcBef>
              <a:buClr>
                <a:srgbClr val="FF9900"/>
              </a:buClr>
              <a:buFont typeface="Wingdings"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C" b="0" dirty="0" smtClean="0">
                <a:solidFill>
                  <a:schemeClr val="tx1"/>
                </a:solidFill>
                <a:latin typeface="Verdana" pitchFamily="34" charset="0"/>
                <a:cs typeface="Tahoma" pitchFamily="34" charset="0"/>
              </a:rPr>
              <a:t>Ilegalidades e Ilegitimidades</a:t>
            </a:r>
          </a:p>
          <a:p>
            <a:pPr marL="914400" lvl="1" indent="-457200" defTabSz="449263" eaLnBrk="0" hangingPunct="0">
              <a:spcBef>
                <a:spcPts val="1200"/>
              </a:spcBef>
              <a:buClr>
                <a:srgbClr val="FF9900"/>
              </a:buClr>
              <a:buFont typeface="Wingdings"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C" b="0" dirty="0" smtClean="0">
                <a:solidFill>
                  <a:schemeClr val="tx1"/>
                </a:solidFill>
                <a:latin typeface="Verdana" pitchFamily="34" charset="0"/>
                <a:cs typeface="Tahoma" pitchFamily="34" charset="0"/>
              </a:rPr>
              <a:t>Esquemas para beneficiar el sector financiero privado. Grécia no recibió dinero vivo.</a:t>
            </a:r>
          </a:p>
          <a:p>
            <a:pPr marL="914400" lvl="1" indent="-457200" defTabSz="449263" eaLnBrk="0" hangingPunct="0">
              <a:spcBef>
                <a:spcPts val="1200"/>
              </a:spcBef>
              <a:buClr>
                <a:srgbClr val="FF9900"/>
              </a:buClr>
              <a:buFont typeface="Wingdings"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C" b="0" dirty="0" smtClean="0">
                <a:solidFill>
                  <a:schemeClr val="tx1"/>
                </a:solidFill>
                <a:latin typeface="Verdana" pitchFamily="34" charset="0"/>
                <a:cs typeface="Tahoma" pitchFamily="34" charset="0"/>
              </a:rPr>
              <a:t>Imensurable costo social: crisis humanitária</a:t>
            </a:r>
          </a:p>
          <a:p>
            <a:pPr marL="914400" lvl="1" indent="-457200" defTabSz="449263" eaLnBrk="0" hangingPunct="0">
              <a:spcBef>
                <a:spcPts val="1200"/>
              </a:spcBef>
              <a:buClr>
                <a:srgbClr val="FF9900"/>
              </a:buClr>
              <a:buFont typeface="Wingdings"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C" b="0" dirty="0" smtClean="0">
                <a:solidFill>
                  <a:schemeClr val="tx1"/>
                </a:solidFill>
                <a:latin typeface="Verdana" pitchFamily="34" charset="0"/>
                <a:cs typeface="Tahoma" pitchFamily="34" charset="0"/>
              </a:rPr>
              <a:t>Referendo al 05/07/2015: “NO” a la austeridad</a:t>
            </a:r>
          </a:p>
          <a:p>
            <a:pPr marL="914400" lvl="1" indent="-457200" defTabSz="449263" eaLnBrk="0" hangingPunct="0">
              <a:spcBef>
                <a:spcPts val="1200"/>
              </a:spcBef>
              <a:buClr>
                <a:srgbClr val="FF9900"/>
              </a:buClr>
              <a:buFont typeface="Wingdings"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C" b="0" dirty="0" smtClean="0">
                <a:solidFill>
                  <a:schemeClr val="tx1"/>
                </a:solidFill>
                <a:latin typeface="Verdana" pitchFamily="34" charset="0"/>
                <a:cs typeface="Tahoma" pitchFamily="34" charset="0"/>
              </a:rPr>
              <a:t>Tsipras assina el acuerdo a pesar del “NO”, renúncia al 20/08/2015 y es reelecto </a:t>
            </a:r>
          </a:p>
          <a:p>
            <a:pPr lvl="1"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C" sz="300" b="0" dirty="0" smtClean="0">
              <a:solidFill>
                <a:schemeClr val="tx1"/>
              </a:solidFill>
              <a:latin typeface="Verdana" pitchFamily="34" charset="0"/>
              <a:cs typeface="Tahoma" pitchFamily="34" charset="0"/>
            </a:endParaRPr>
          </a:p>
          <a:p>
            <a:pPr marL="342900" indent="-342900">
              <a:spcAft>
                <a:spcPts val="0"/>
              </a:spcAft>
              <a:buFont typeface="Arial"/>
              <a:buChar char="•"/>
            </a:pPr>
            <a:r>
              <a:rPr lang="es-EC" b="0" dirty="0" smtClean="0">
                <a:solidFill>
                  <a:srgbClr val="FFFFFF"/>
                </a:solidFill>
                <a:latin typeface="Tahoma"/>
                <a:cs typeface="Tahoma"/>
              </a:rPr>
              <a:t>Ver artigo “</a:t>
            </a:r>
            <a:r>
              <a:rPr lang="es-EC" b="0" i="1" dirty="0" smtClean="0">
                <a:solidFill>
                  <a:srgbClr val="FFFFFF"/>
                </a:solidFill>
                <a:latin typeface="Tahoma"/>
                <a:cs typeface="Tahoma"/>
              </a:rPr>
              <a:t>Tragédia Griega esconde secreto de bancos privados</a:t>
            </a:r>
            <a:r>
              <a:rPr lang="es-EC" b="0" dirty="0" smtClean="0">
                <a:solidFill>
                  <a:srgbClr val="FFFFFF"/>
                </a:solidFill>
                <a:latin typeface="Tahoma"/>
                <a:cs typeface="Tahoma"/>
              </a:rPr>
              <a:t>”</a:t>
            </a:r>
          </a:p>
          <a:p>
            <a:pPr>
              <a:spcAft>
                <a:spcPts val="0"/>
              </a:spcAft>
            </a:pPr>
            <a:r>
              <a:rPr lang="pt-BR" sz="1600" b="0" dirty="0" err="1" smtClean="0">
                <a:solidFill>
                  <a:schemeClr val="accent3"/>
                </a:solidFill>
                <a:latin typeface="Tahoma"/>
                <a:cs typeface="Tahoma"/>
              </a:rPr>
              <a:t>http</a:t>
            </a:r>
            <a:r>
              <a:rPr lang="pt-BR" sz="1600" b="0" dirty="0">
                <a:solidFill>
                  <a:schemeClr val="accent3"/>
                </a:solidFill>
                <a:latin typeface="Tahoma"/>
                <a:cs typeface="Tahoma"/>
              </a:rPr>
              <a:t>://</a:t>
            </a:r>
            <a:r>
              <a:rPr lang="pt-BR" sz="1600" b="0" dirty="0" err="1">
                <a:solidFill>
                  <a:schemeClr val="accent3"/>
                </a:solidFill>
                <a:latin typeface="Tahoma"/>
                <a:cs typeface="Tahoma"/>
              </a:rPr>
              <a:t>www.ihu.unisinos.br</a:t>
            </a:r>
            <a:r>
              <a:rPr lang="pt-BR" sz="1600" b="0" dirty="0">
                <a:solidFill>
                  <a:schemeClr val="accent3"/>
                </a:solidFill>
                <a:latin typeface="Tahoma"/>
                <a:cs typeface="Tahoma"/>
              </a:rPr>
              <a:t>/noticias/544075-tragedia-grega-esconde-segredo-de-bancos-</a:t>
            </a:r>
            <a:r>
              <a:rPr lang="pt-BR" sz="1600" b="0" dirty="0" smtClean="0">
                <a:solidFill>
                  <a:schemeClr val="accent3"/>
                </a:solidFill>
                <a:latin typeface="Tahoma"/>
                <a:cs typeface="Tahoma"/>
              </a:rPr>
              <a:t>privados</a:t>
            </a:r>
            <a:endParaRPr lang="pt-BR" sz="1600" b="0" dirty="0">
              <a:solidFill>
                <a:schemeClr val="accent3"/>
              </a:solidFill>
              <a:latin typeface="Tahoma"/>
              <a:cs typeface="Tahoma"/>
            </a:endParaRPr>
          </a:p>
        </p:txBody>
      </p:sp>
      <p:pic>
        <p:nvPicPr>
          <p:cNvPr id="3" name="Picture 2"/>
          <p:cNvPicPr>
            <a:picLocks noChangeAspect="1"/>
          </p:cNvPicPr>
          <p:nvPr/>
        </p:nvPicPr>
        <p:blipFill>
          <a:blip r:embed="rId4"/>
          <a:stretch>
            <a:fillRect/>
          </a:stretch>
        </p:blipFill>
        <p:spPr>
          <a:xfrm>
            <a:off x="176466" y="116632"/>
            <a:ext cx="2184245" cy="1008113"/>
          </a:xfrm>
          <a:prstGeom prst="rect">
            <a:avLst/>
          </a:prstGeom>
        </p:spPr>
      </p:pic>
    </p:spTree>
    <p:extLst>
      <p:ext uri="{BB962C8B-B14F-4D97-AF65-F5344CB8AC3E}">
        <p14:creationId xmlns:p14="http://schemas.microsoft.com/office/powerpoint/2010/main" val="16008284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38125" y="142875"/>
            <a:ext cx="9827443" cy="718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2pPr>
            <a:lvl3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9pPr>
          </a:lstStyle>
          <a:p>
            <a:endParaRPr lang="es-EC" sz="1000" dirty="0">
              <a:solidFill>
                <a:srgbClr val="92D050"/>
              </a:solidFill>
              <a:latin typeface="Tahoma" charset="0"/>
              <a:cs typeface="Tahoma" charset="0"/>
            </a:endParaRPr>
          </a:p>
          <a:p>
            <a:pPr algn="ctr"/>
            <a:r>
              <a:rPr lang="es-ES_tradnl" sz="2800" dirty="0">
                <a:solidFill>
                  <a:srgbClr val="92D050"/>
                </a:solidFill>
                <a:latin typeface="Tahoma" charset="0"/>
                <a:cs typeface="Tahoma" charset="0"/>
              </a:rPr>
              <a:t>FMI en Brasil</a:t>
            </a:r>
            <a:endParaRPr lang="pt-BR" sz="2800" dirty="0">
              <a:solidFill>
                <a:srgbClr val="92D050"/>
              </a:solidFill>
              <a:latin typeface="Tahoma" charset="0"/>
              <a:cs typeface="Tahoma" charset="0"/>
            </a:endParaRPr>
          </a:p>
          <a:p>
            <a:r>
              <a:rPr lang="es-ES_tradnl" sz="2000" dirty="0"/>
              <a:t> </a:t>
            </a:r>
            <a:endParaRPr lang="pt-BR" sz="2000" dirty="0"/>
          </a:p>
          <a:p>
            <a:pPr marL="342900" indent="-342900">
              <a:lnSpc>
                <a:spcPct val="120000"/>
              </a:lnSpc>
              <a:buFont typeface="Arial"/>
              <a:buChar char="•"/>
            </a:pPr>
            <a:r>
              <a:rPr lang="es-ES_tradnl" sz="2200" dirty="0">
                <a:solidFill>
                  <a:srgbClr val="FFFFFF"/>
                </a:solidFill>
                <a:latin typeface="Tahoma" charset="0"/>
                <a:cs typeface="Tahoma" charset="0"/>
              </a:rPr>
              <a:t>Entrada en 1983</a:t>
            </a:r>
            <a:r>
              <a:rPr lang="es-ES_tradnl" sz="2200" b="0" dirty="0">
                <a:solidFill>
                  <a:srgbClr val="FFFFFF"/>
                </a:solidFill>
                <a:latin typeface="Tahoma" charset="0"/>
                <a:cs typeface="Tahoma" charset="0"/>
              </a:rPr>
              <a:t>, luego de la crisis provocada por la banca privada internacional</a:t>
            </a:r>
            <a:endParaRPr lang="pt-BR" sz="2200" b="0" dirty="0">
              <a:solidFill>
                <a:srgbClr val="FFFFFF"/>
              </a:solidFill>
              <a:latin typeface="Tahoma" charset="0"/>
              <a:cs typeface="Tahoma" charset="0"/>
            </a:endParaRPr>
          </a:p>
          <a:p>
            <a:pPr marL="342900" indent="-342900">
              <a:lnSpc>
                <a:spcPct val="120000"/>
              </a:lnSpc>
              <a:buFont typeface="Arial"/>
              <a:buChar char="•"/>
            </a:pPr>
            <a:r>
              <a:rPr lang="es-ES_tradnl" sz="2200" b="0" dirty="0">
                <a:solidFill>
                  <a:srgbClr val="FFFFFF"/>
                </a:solidFill>
                <a:latin typeface="Tahoma" charset="0"/>
                <a:cs typeface="Tahoma" charset="0"/>
              </a:rPr>
              <a:t>Cierre de créditos internacionales por la misma banca privada internacional</a:t>
            </a:r>
            <a:endParaRPr lang="pt-BR" sz="2200" b="0" dirty="0">
              <a:solidFill>
                <a:srgbClr val="FFFFFF"/>
              </a:solidFill>
              <a:latin typeface="Tahoma" charset="0"/>
              <a:cs typeface="Tahoma" charset="0"/>
            </a:endParaRPr>
          </a:p>
          <a:p>
            <a:pPr marL="342900" indent="-342900">
              <a:lnSpc>
                <a:spcPct val="120000"/>
              </a:lnSpc>
              <a:buFont typeface="Arial"/>
              <a:buChar char="•"/>
            </a:pPr>
            <a:r>
              <a:rPr lang="es-ES_tradnl" sz="2200" b="0" dirty="0">
                <a:solidFill>
                  <a:srgbClr val="FFFFFF"/>
                </a:solidFill>
                <a:latin typeface="Tahoma" charset="0"/>
                <a:cs typeface="Tahoma" charset="0"/>
              </a:rPr>
              <a:t>Clima de urgencia</a:t>
            </a:r>
            <a:endParaRPr lang="pt-BR" sz="2200" b="0" dirty="0">
              <a:solidFill>
                <a:srgbClr val="FFFFFF"/>
              </a:solidFill>
              <a:latin typeface="Tahoma" charset="0"/>
              <a:cs typeface="Tahoma" charset="0"/>
            </a:endParaRPr>
          </a:p>
          <a:p>
            <a:pPr marL="342900" indent="-342900">
              <a:lnSpc>
                <a:spcPct val="120000"/>
              </a:lnSpc>
              <a:buFont typeface="Arial"/>
              <a:buChar char="•"/>
            </a:pPr>
            <a:r>
              <a:rPr lang="es-ES_tradnl" sz="2200" b="0" dirty="0">
                <a:solidFill>
                  <a:srgbClr val="FFFFFF"/>
                </a:solidFill>
                <a:latin typeface="Tahoma" charset="0"/>
                <a:cs typeface="Tahoma" charset="0"/>
              </a:rPr>
              <a:t>FMI exigió:</a:t>
            </a:r>
            <a:endParaRPr lang="pt-BR" sz="2200" b="0" dirty="0">
              <a:solidFill>
                <a:srgbClr val="FFFFFF"/>
              </a:solidFill>
              <a:latin typeface="Tahoma" charset="0"/>
              <a:cs typeface="Tahoma" charset="0"/>
            </a:endParaRPr>
          </a:p>
          <a:p>
            <a:pPr marL="1085850" lvl="1" indent="-342900">
              <a:lnSpc>
                <a:spcPct val="120000"/>
              </a:lnSpc>
              <a:buFont typeface="Arial"/>
              <a:buChar char="•"/>
            </a:pPr>
            <a:r>
              <a:rPr lang="es-ES_tradnl" sz="2200" b="0" dirty="0">
                <a:solidFill>
                  <a:srgbClr val="FFFFFF"/>
                </a:solidFill>
                <a:latin typeface="Tahoma" charset="0"/>
                <a:cs typeface="Tahoma" charset="0"/>
              </a:rPr>
              <a:t>Transferencia de deudas públicas y privadas para el Banco Central</a:t>
            </a:r>
            <a:endParaRPr lang="pt-BR" sz="2200" b="0" dirty="0">
              <a:solidFill>
                <a:srgbClr val="FFFFFF"/>
              </a:solidFill>
              <a:latin typeface="Tahoma" charset="0"/>
              <a:cs typeface="Tahoma" charset="0"/>
            </a:endParaRPr>
          </a:p>
          <a:p>
            <a:pPr marL="1085850" lvl="1" indent="-342900">
              <a:lnSpc>
                <a:spcPct val="120000"/>
              </a:lnSpc>
              <a:buFont typeface="Arial"/>
              <a:buChar char="•"/>
            </a:pPr>
            <a:r>
              <a:rPr lang="es-ES_tradnl" sz="2200" b="0" dirty="0">
                <a:solidFill>
                  <a:srgbClr val="FFFFFF"/>
                </a:solidFill>
                <a:latin typeface="Tahoma" charset="0"/>
                <a:cs typeface="Tahoma" charset="0"/>
              </a:rPr>
              <a:t>Acuerdos firmados en NY</a:t>
            </a:r>
            <a:endParaRPr lang="pt-BR" sz="2200" b="0" dirty="0">
              <a:solidFill>
                <a:srgbClr val="FFFFFF"/>
              </a:solidFill>
              <a:latin typeface="Tahoma" charset="0"/>
              <a:cs typeface="Tahoma" charset="0"/>
            </a:endParaRPr>
          </a:p>
          <a:p>
            <a:pPr marL="1085850" lvl="1" indent="-342900">
              <a:lnSpc>
                <a:spcPct val="120000"/>
              </a:lnSpc>
              <a:buFont typeface="Arial"/>
              <a:buChar char="•"/>
            </a:pPr>
            <a:r>
              <a:rPr lang="es-ES_tradnl" sz="2200" b="0" dirty="0">
                <a:solidFill>
                  <a:srgbClr val="FFFFFF"/>
                </a:solidFill>
                <a:latin typeface="Tahoma" charset="0"/>
                <a:cs typeface="Tahoma" charset="0"/>
              </a:rPr>
              <a:t>Implementación de ajuste fiscal</a:t>
            </a:r>
            <a:endParaRPr lang="pt-BR" sz="2200" b="0" dirty="0">
              <a:solidFill>
                <a:srgbClr val="FFFFFF"/>
              </a:solidFill>
              <a:latin typeface="Tahoma" charset="0"/>
              <a:cs typeface="Tahoma" charset="0"/>
            </a:endParaRPr>
          </a:p>
          <a:p>
            <a:pPr marL="1085850" lvl="1" indent="-342900">
              <a:lnSpc>
                <a:spcPct val="120000"/>
              </a:lnSpc>
              <a:buFont typeface="Arial"/>
              <a:buChar char="•"/>
            </a:pPr>
            <a:r>
              <a:rPr lang="es-ES_tradnl" sz="2200" b="0" dirty="0">
                <a:solidFill>
                  <a:srgbClr val="FFFFFF"/>
                </a:solidFill>
                <a:latin typeface="Tahoma" charset="0"/>
                <a:cs typeface="Tahoma" charset="0"/>
              </a:rPr>
              <a:t>Adopción de política monetaria y cambial contra los intereses del País y favorable a la banca privada internacional</a:t>
            </a:r>
            <a:endParaRPr lang="pt-BR" sz="2200" b="0" dirty="0">
              <a:solidFill>
                <a:srgbClr val="FFFFFF"/>
              </a:solidFill>
              <a:latin typeface="Tahoma" charset="0"/>
              <a:cs typeface="Tahoma" charset="0"/>
            </a:endParaRPr>
          </a:p>
          <a:p>
            <a:pPr marL="1085850" lvl="1" indent="-342900">
              <a:lnSpc>
                <a:spcPct val="120000"/>
              </a:lnSpc>
              <a:buFont typeface="Arial"/>
              <a:buChar char="•"/>
            </a:pPr>
            <a:r>
              <a:rPr lang="es-ES_tradnl" sz="2200" b="0" dirty="0">
                <a:solidFill>
                  <a:srgbClr val="FFFFFF"/>
                </a:solidFill>
                <a:latin typeface="Tahoma" charset="0"/>
                <a:cs typeface="Tahoma" charset="0"/>
              </a:rPr>
              <a:t>Injerencia en temas internos: precio de combustibles, política </a:t>
            </a:r>
            <a:r>
              <a:rPr lang="es-ES_tradnl" sz="2200" b="0" dirty="0" smtClean="0">
                <a:solidFill>
                  <a:srgbClr val="FFFFFF"/>
                </a:solidFill>
                <a:latin typeface="Tahoma" charset="0"/>
                <a:cs typeface="Tahoma" charset="0"/>
              </a:rPr>
              <a:t>laboral, agrícola</a:t>
            </a:r>
            <a:r>
              <a:rPr lang="es-ES_tradnl" sz="2200" b="0" dirty="0">
                <a:solidFill>
                  <a:srgbClr val="FFFFFF"/>
                </a:solidFill>
                <a:latin typeface="Tahoma" charset="0"/>
                <a:cs typeface="Tahoma" charset="0"/>
              </a:rPr>
              <a:t> </a:t>
            </a:r>
            <a:r>
              <a:rPr lang="es-ES_tradnl" sz="2200" b="0" dirty="0" smtClean="0">
                <a:solidFill>
                  <a:srgbClr val="FFFFFF"/>
                </a:solidFill>
                <a:latin typeface="Tahoma" charset="0"/>
                <a:cs typeface="Tahoma" charset="0"/>
              </a:rPr>
              <a:t>y de inversiones </a:t>
            </a:r>
          </a:p>
          <a:p>
            <a:pPr>
              <a:lnSpc>
                <a:spcPct val="120000"/>
              </a:lnSpc>
            </a:pPr>
            <a:endParaRPr lang="es-ES_tradnl" sz="1000" b="0" dirty="0">
              <a:solidFill>
                <a:srgbClr val="FFFFFF"/>
              </a:solidFill>
              <a:latin typeface="Tahoma" charset="0"/>
              <a:cs typeface="Tahoma" charset="0"/>
            </a:endParaRPr>
          </a:p>
          <a:p>
            <a:pPr algn="ctr">
              <a:lnSpc>
                <a:spcPct val="120000"/>
              </a:lnSpc>
            </a:pPr>
            <a:r>
              <a:rPr lang="es-ES_tradnl" sz="2800" dirty="0" smtClean="0">
                <a:solidFill>
                  <a:srgbClr val="92D050"/>
                </a:solidFill>
                <a:latin typeface="Tahoma" charset="0"/>
                <a:cs typeface="Tahoma" charset="0"/>
              </a:rPr>
              <a:t>Semejanzas con otros países</a:t>
            </a:r>
            <a:endParaRPr lang="pt-BR" sz="2800" dirty="0">
              <a:solidFill>
                <a:srgbClr val="92D050"/>
              </a:solidFill>
              <a:latin typeface="Tahoma" charset="0"/>
              <a:cs typeface="Tahoma" charset="0"/>
            </a:endParaRPr>
          </a:p>
          <a:p>
            <a:pPr>
              <a:lnSpc>
                <a:spcPct val="120000"/>
              </a:lnSpc>
            </a:pPr>
            <a:endParaRPr lang="pt-BR" sz="2200" b="0" dirty="0">
              <a:solidFill>
                <a:srgbClr val="FFFFFF"/>
              </a:solidFill>
              <a:latin typeface="Tahoma" charset="0"/>
              <a:cs typeface="Tahoma" charset="0"/>
            </a:endParaRPr>
          </a:p>
        </p:txBody>
      </p:sp>
    </p:spTree>
    <p:extLst>
      <p:ext uri="{BB962C8B-B14F-4D97-AF65-F5344CB8AC3E}">
        <p14:creationId xmlns:p14="http://schemas.microsoft.com/office/powerpoint/2010/main" val="301229037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2"/>
          <p:cNvSpPr txBox="1">
            <a:spLocks noChangeArrowheads="1"/>
          </p:cNvSpPr>
          <p:nvPr/>
        </p:nvSpPr>
        <p:spPr bwMode="auto">
          <a:xfrm>
            <a:off x="631825" y="333375"/>
            <a:ext cx="8858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eaLnBrk="1" hangingPunct="1"/>
            <a:r>
              <a:rPr lang="en-US" sz="2800">
                <a:solidFill>
                  <a:srgbClr val="92D050"/>
                </a:solidFill>
                <a:latin typeface="Tahoma" charset="0"/>
                <a:cs typeface="Tahoma" charset="0"/>
              </a:rPr>
              <a:t>PUBLICAÇÕES DIDÁTICAS</a:t>
            </a:r>
          </a:p>
        </p:txBody>
      </p:sp>
      <p:sp>
        <p:nvSpPr>
          <p:cNvPr id="40963" name="TextBox 3"/>
          <p:cNvSpPr txBox="1">
            <a:spLocks noChangeArrowheads="1"/>
          </p:cNvSpPr>
          <p:nvPr/>
        </p:nvSpPr>
        <p:spPr bwMode="auto">
          <a:xfrm>
            <a:off x="1497013" y="6308725"/>
            <a:ext cx="7920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eaLnBrk="1" hangingPunct="1"/>
            <a:r>
              <a:rPr lang="en-US" b="0">
                <a:solidFill>
                  <a:schemeClr val="tx1"/>
                </a:solidFill>
                <a:latin typeface="Andale Mono" charset="0"/>
                <a:cs typeface="Andale Mono" charset="0"/>
              </a:rPr>
              <a:t>WWW.INOVEEDITORA.COM.BR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7803534" y="3212976"/>
            <a:ext cx="2262034" cy="2952328"/>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241032" y="908720"/>
            <a:ext cx="2304256" cy="2880320"/>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2576736" y="3356992"/>
            <a:ext cx="2520280" cy="2952328"/>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344488" y="1052736"/>
            <a:ext cx="2160240" cy="2736304"/>
          </a:xfrm>
          <a:prstGeom prst="rect">
            <a:avLst/>
          </a:prstGeom>
          <a:noFill/>
          <a:ln>
            <a:noFill/>
          </a:ln>
        </p:spPr>
      </p:pic>
    </p:spTree>
    <p:extLst>
      <p:ext uri="{BB962C8B-B14F-4D97-AF65-F5344CB8AC3E}">
        <p14:creationId xmlns:p14="http://schemas.microsoft.com/office/powerpoint/2010/main" val="6012306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2"/>
          <p:cNvSpPr txBox="1">
            <a:spLocks noChangeArrowheads="1"/>
          </p:cNvSpPr>
          <p:nvPr/>
        </p:nvSpPr>
        <p:spPr bwMode="auto">
          <a:xfrm>
            <a:off x="178288" y="218563"/>
            <a:ext cx="9712325" cy="654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eaLnBrk="1" hangingPunct="1"/>
            <a:endParaRPr lang="es-EC" dirty="0" smtClean="0">
              <a:solidFill>
                <a:srgbClr val="92D050"/>
              </a:solidFill>
              <a:latin typeface="Tahoma" charset="0"/>
              <a:cs typeface="Tahoma" charset="0"/>
            </a:endParaRPr>
          </a:p>
          <a:p>
            <a:pPr algn="ctr" eaLnBrk="1" hangingPunct="1"/>
            <a:r>
              <a:rPr lang="es-EC" sz="2800" dirty="0" smtClean="0">
                <a:solidFill>
                  <a:srgbClr val="92D050"/>
                </a:solidFill>
                <a:latin typeface="Tahoma" charset="0"/>
                <a:cs typeface="Tahoma" charset="0"/>
              </a:rPr>
              <a:t>CONCLUSIÓN</a:t>
            </a:r>
            <a:r>
              <a:rPr lang="es-EC" sz="2800" b="0" dirty="0" smtClean="0">
                <a:solidFill>
                  <a:srgbClr val="92D050"/>
                </a:solidFill>
                <a:latin typeface="Tahoma" charset="0"/>
                <a:cs typeface="Tahoma" charset="0"/>
              </a:rPr>
              <a:t>:</a:t>
            </a:r>
            <a:r>
              <a:rPr lang="es-EC" b="0" dirty="0" smtClean="0">
                <a:solidFill>
                  <a:srgbClr val="92D050"/>
                </a:solidFill>
                <a:latin typeface="Tahoma" charset="0"/>
                <a:cs typeface="Tahoma" charset="0"/>
              </a:rPr>
              <a:t> </a:t>
            </a:r>
            <a:r>
              <a:rPr lang="es-EC" b="0" dirty="0">
                <a:solidFill>
                  <a:srgbClr val="FFFFFF"/>
                </a:solidFill>
                <a:latin typeface="Tahoma" charset="0"/>
                <a:cs typeface="Tahoma" charset="0"/>
              </a:rPr>
              <a:t>E</a:t>
            </a:r>
            <a:r>
              <a:rPr lang="es-EC" b="0" dirty="0" smtClean="0">
                <a:solidFill>
                  <a:srgbClr val="FFFFFF"/>
                </a:solidFill>
                <a:latin typeface="Tahoma" charset="0"/>
                <a:cs typeface="Tahoma" charset="0"/>
              </a:rPr>
              <a:t>l Sistema de la Deuda alimenta este modelo que lleva a la explotación de los pueblos e países.</a:t>
            </a:r>
          </a:p>
          <a:p>
            <a:pPr algn="ctr" eaLnBrk="1" fontAlgn="t" hangingPunct="1"/>
            <a:endParaRPr lang="es-EC" b="0" dirty="0" smtClean="0">
              <a:solidFill>
                <a:srgbClr val="FFFFFF"/>
              </a:solidFill>
              <a:latin typeface="Tahoma" charset="0"/>
              <a:cs typeface="Tahoma" charset="0"/>
            </a:endParaRPr>
          </a:p>
          <a:p>
            <a:pPr algn="ctr" eaLnBrk="1" fontAlgn="t" hangingPunct="1"/>
            <a:r>
              <a:rPr lang="es-EC" b="0" dirty="0" smtClean="0">
                <a:solidFill>
                  <a:srgbClr val="FFFFFF"/>
                </a:solidFill>
                <a:latin typeface="Tahoma" charset="0"/>
                <a:cs typeface="Tahoma" charset="0"/>
              </a:rPr>
              <a:t>Este “Sistema de la Deuda” debe ser desenmascarado para que sean retomados los derechos soberanos, utilizandose del antídoto de la AUDITORIA DE LA DEUDA PUBLICA</a:t>
            </a:r>
            <a:endParaRPr lang="es-EC" b="0" dirty="0">
              <a:solidFill>
                <a:srgbClr val="FFFFFF"/>
              </a:solidFill>
              <a:latin typeface="Tahoma" charset="0"/>
              <a:cs typeface="Tahoma" charset="0"/>
            </a:endParaRPr>
          </a:p>
          <a:p>
            <a:pPr lvl="1" algn="ctr" defTabSz="449263">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dirty="0">
                <a:solidFill>
                  <a:srgbClr val="92D050"/>
                </a:solidFill>
                <a:latin typeface="Verdana" charset="0"/>
                <a:cs typeface="Tahoma" charset="0"/>
              </a:rPr>
              <a:t>ESTRATÉGIAS DE </a:t>
            </a:r>
            <a:r>
              <a:rPr lang="pt-BR" sz="2800" dirty="0" smtClean="0">
                <a:solidFill>
                  <a:srgbClr val="92D050"/>
                </a:solidFill>
                <a:latin typeface="Verdana" charset="0"/>
                <a:cs typeface="Tahoma" charset="0"/>
              </a:rPr>
              <a:t>ACCIÓN</a:t>
            </a:r>
            <a:endParaRPr lang="pt-BR" sz="2800" dirty="0">
              <a:solidFill>
                <a:srgbClr val="92D050"/>
              </a:solidFill>
              <a:latin typeface="Verdana" charset="0"/>
              <a:cs typeface="Tahoma" charset="0"/>
            </a:endParaRPr>
          </a:p>
          <a:p>
            <a:pPr marL="914400" lvl="1" indent="-457200" algn="just" defTabSz="449263">
              <a:spcBef>
                <a:spcPts val="3000"/>
              </a:spcBef>
              <a:buClr>
                <a:srgbClr val="FF9900"/>
              </a:buClr>
              <a:buFont typeface="Wingdings"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smtClean="0">
                <a:solidFill>
                  <a:srgbClr val="92D050"/>
                </a:solidFill>
                <a:latin typeface="Tahoma" charset="0"/>
                <a:cs typeface="Tahoma" charset="0"/>
              </a:rPr>
              <a:t>CONOCIMIENTO DE LA REALIDAD</a:t>
            </a:r>
            <a:endParaRPr lang="pt-BR" sz="2800" b="0" dirty="0">
              <a:solidFill>
                <a:srgbClr val="92D050"/>
              </a:solidFill>
              <a:latin typeface="Tahoma" charset="0"/>
              <a:cs typeface="Tahoma" charset="0"/>
            </a:endParaRPr>
          </a:p>
          <a:p>
            <a:pPr marL="914400" lvl="1" indent="-457200" algn="just" defTabSz="449263">
              <a:spcBef>
                <a:spcPts val="3000"/>
              </a:spcBef>
              <a:buClr>
                <a:srgbClr val="FF9900"/>
              </a:buClr>
              <a:buFont typeface="Wingdings"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smtClean="0">
                <a:solidFill>
                  <a:srgbClr val="92D050"/>
                </a:solidFill>
                <a:latin typeface="Tahoma" charset="0"/>
                <a:cs typeface="Tahoma" charset="0"/>
              </a:rPr>
              <a:t>MOBILIZACIÓN </a:t>
            </a:r>
            <a:r>
              <a:rPr lang="pt-BR" sz="2800" b="0" dirty="0">
                <a:solidFill>
                  <a:srgbClr val="92D050"/>
                </a:solidFill>
                <a:latin typeface="Tahoma" charset="0"/>
                <a:cs typeface="Tahoma" charset="0"/>
              </a:rPr>
              <a:t>SOCIAL CONSCIENTE</a:t>
            </a:r>
          </a:p>
          <a:p>
            <a:pPr marL="914400" lvl="1" indent="-457200" algn="just" defTabSz="449263">
              <a:spcBef>
                <a:spcPts val="3000"/>
              </a:spcBef>
              <a:buClr>
                <a:srgbClr val="FF9900"/>
              </a:buClr>
              <a:buFont typeface="Wingdings"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smtClean="0">
                <a:solidFill>
                  <a:srgbClr val="92D050"/>
                </a:solidFill>
                <a:latin typeface="Tahoma" charset="0"/>
                <a:cs typeface="Tahoma" charset="0"/>
              </a:rPr>
              <a:t>ACCIONES CONCRETAS</a:t>
            </a:r>
            <a:endParaRPr lang="pt-BR" sz="2800" b="0" dirty="0">
              <a:solidFill>
                <a:srgbClr val="92D050"/>
              </a:solidFill>
              <a:latin typeface="Tahoma" charset="0"/>
              <a:cs typeface="Tahoma" charset="0"/>
            </a:endParaRPr>
          </a:p>
          <a:p>
            <a:pPr algn="ctr" eaLnBrk="1" fontAlgn="t" hangingPunct="1"/>
            <a:endParaRPr lang="es-EC" b="0" dirty="0" smtClean="0">
              <a:solidFill>
                <a:srgbClr val="FFFFFF"/>
              </a:solidFill>
              <a:latin typeface="Tahoma" charset="0"/>
              <a:cs typeface="Tahoma" charset="0"/>
            </a:endParaRPr>
          </a:p>
          <a:p>
            <a:pPr algn="ctr" eaLnBrk="1" fontAlgn="t" hangingPunct="1"/>
            <a:endParaRPr lang="es-EC" sz="300" b="0" dirty="0" smtClean="0">
              <a:solidFill>
                <a:srgbClr val="FFFFFF"/>
              </a:solidFill>
              <a:latin typeface="Tahoma" charset="0"/>
              <a:cs typeface="Tahoma" charset="0"/>
            </a:endParaRPr>
          </a:p>
          <a:p>
            <a:pPr algn="ctr" eaLnBrk="1" fontAlgn="t" hangingPunct="1"/>
            <a:endParaRPr lang="es-EC" sz="300" b="0" dirty="0" smtClean="0">
              <a:solidFill>
                <a:srgbClr val="FFFFFF"/>
              </a:solidFill>
              <a:latin typeface="Tahoma" charset="0"/>
              <a:cs typeface="Tahoma" charset="0"/>
            </a:endParaRPr>
          </a:p>
          <a:p>
            <a:pPr algn="ctr" eaLnBrk="1" fontAlgn="t" hangingPunct="1"/>
            <a:endParaRPr lang="es-EC" sz="300" b="0" dirty="0" smtClean="0">
              <a:solidFill>
                <a:srgbClr val="FFFFFF"/>
              </a:solidFill>
              <a:latin typeface="Tahoma" charset="0"/>
              <a:cs typeface="Tahoma" charset="0"/>
            </a:endParaRPr>
          </a:p>
          <a:p>
            <a:pPr algn="ctr" eaLnBrk="1" fontAlgn="t" hangingPunct="1"/>
            <a:endParaRPr lang="es-EC" sz="300" b="0" dirty="0" smtClean="0">
              <a:solidFill>
                <a:srgbClr val="FFFFFF"/>
              </a:solidFill>
              <a:latin typeface="Tahoma" charset="0"/>
              <a:cs typeface="Tahoma" charset="0"/>
            </a:endParaRPr>
          </a:p>
          <a:p>
            <a:pPr algn="ctr" eaLnBrk="1" fontAlgn="t" hangingPunct="1"/>
            <a:endParaRPr lang="es-EC" sz="300" b="0" dirty="0" smtClean="0">
              <a:solidFill>
                <a:srgbClr val="FFFFFF"/>
              </a:solidFill>
              <a:latin typeface="Tahoma" charset="0"/>
              <a:cs typeface="Tahoma" charset="0"/>
            </a:endParaRPr>
          </a:p>
        </p:txBody>
      </p:sp>
    </p:spTree>
    <p:extLst>
      <p:ext uri="{BB962C8B-B14F-4D97-AF65-F5344CB8AC3E}">
        <p14:creationId xmlns:p14="http://schemas.microsoft.com/office/powerpoint/2010/main" val="275394231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ChangeArrowheads="1"/>
          </p:cNvSpPr>
          <p:nvPr/>
        </p:nvSpPr>
        <p:spPr bwMode="auto">
          <a:xfrm>
            <a:off x="0" y="1219200"/>
            <a:ext cx="1042560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ctr" eaLnBrk="0" hangingPunct="0">
              <a:spcBef>
                <a:spcPct val="50000"/>
              </a:spcBef>
            </a:pPr>
            <a:endParaRPr lang="pt-BR" sz="3000" dirty="0" smtClean="0">
              <a:solidFill>
                <a:srgbClr val="92D050"/>
              </a:solidFill>
              <a:latin typeface="Verdana" charset="0"/>
            </a:endParaRPr>
          </a:p>
          <a:p>
            <a:pPr algn="ctr" eaLnBrk="0" hangingPunct="0">
              <a:spcBef>
                <a:spcPct val="50000"/>
              </a:spcBef>
            </a:pPr>
            <a:endParaRPr lang="pt-BR" sz="3000" dirty="0">
              <a:solidFill>
                <a:srgbClr val="92D050"/>
              </a:solidFill>
              <a:latin typeface="Verdana" charset="0"/>
            </a:endParaRPr>
          </a:p>
          <a:p>
            <a:pPr algn="ctr" eaLnBrk="0" hangingPunct="0">
              <a:spcBef>
                <a:spcPct val="50000"/>
              </a:spcBef>
            </a:pPr>
            <a:endParaRPr lang="pt-BR" sz="3000" dirty="0" smtClean="0">
              <a:solidFill>
                <a:srgbClr val="92D050"/>
              </a:solidFill>
              <a:latin typeface="Verdana" charset="0"/>
            </a:endParaRPr>
          </a:p>
          <a:p>
            <a:pPr algn="ctr" eaLnBrk="0" hangingPunct="0">
              <a:spcBef>
                <a:spcPct val="50000"/>
              </a:spcBef>
            </a:pPr>
            <a:endParaRPr lang="pt-BR" sz="2800" dirty="0" smtClean="0">
              <a:solidFill>
                <a:srgbClr val="92D050"/>
              </a:solidFill>
              <a:latin typeface="Verdana" charset="0"/>
            </a:endParaRPr>
          </a:p>
          <a:p>
            <a:pPr algn="ctr" eaLnBrk="0" hangingPunct="0">
              <a:spcBef>
                <a:spcPct val="50000"/>
              </a:spcBef>
            </a:pPr>
            <a:r>
              <a:rPr lang="es-EC" dirty="0" smtClean="0">
                <a:solidFill>
                  <a:srgbClr val="92D050"/>
                </a:solidFill>
                <a:latin typeface="Verdana" charset="0"/>
              </a:rPr>
              <a:t>Gracias</a:t>
            </a:r>
          </a:p>
          <a:p>
            <a:pPr algn="ctr" eaLnBrk="0" hangingPunct="0">
              <a:spcBef>
                <a:spcPct val="50000"/>
              </a:spcBef>
            </a:pPr>
            <a:r>
              <a:rPr lang="pt-BR" i="1" dirty="0" smtClean="0">
                <a:solidFill>
                  <a:srgbClr val="92D050"/>
                </a:solidFill>
                <a:latin typeface="Verdana" charset="0"/>
              </a:rPr>
              <a:t>Maria </a:t>
            </a:r>
            <a:r>
              <a:rPr lang="pt-BR" i="1" dirty="0">
                <a:solidFill>
                  <a:srgbClr val="92D050"/>
                </a:solidFill>
                <a:latin typeface="Verdana" charset="0"/>
              </a:rPr>
              <a:t>Lucia </a:t>
            </a:r>
            <a:r>
              <a:rPr lang="pt-BR" i="1" dirty="0" smtClean="0">
                <a:solidFill>
                  <a:srgbClr val="92D050"/>
                </a:solidFill>
                <a:latin typeface="Verdana" charset="0"/>
              </a:rPr>
              <a:t>Fattorelli</a:t>
            </a:r>
            <a:endParaRPr lang="pt-BR" dirty="0">
              <a:solidFill>
                <a:srgbClr val="FFFFFF"/>
              </a:solidFill>
              <a:latin typeface="Verdana" charset="0"/>
            </a:endParaRPr>
          </a:p>
          <a:p>
            <a:pPr algn="ctr" eaLnBrk="0" hangingPunct="0">
              <a:spcBef>
                <a:spcPct val="50000"/>
              </a:spcBef>
            </a:pPr>
            <a:r>
              <a:rPr lang="pt-BR" sz="3000" b="0" dirty="0" smtClean="0">
                <a:solidFill>
                  <a:srgbClr val="FFFFFF"/>
                </a:solidFill>
                <a:latin typeface="Verdana" charset="0"/>
                <a:hlinkClick r:id="rId3"/>
              </a:rPr>
              <a:t>www.auditoriacidada.org.br</a:t>
            </a:r>
            <a:endParaRPr lang="pt-BR" sz="3000" b="0" dirty="0" smtClean="0">
              <a:solidFill>
                <a:srgbClr val="FFFFFF"/>
              </a:solidFill>
              <a:latin typeface="Verdana" charset="0"/>
            </a:endParaRPr>
          </a:p>
          <a:p>
            <a:pPr algn="ctr" eaLnBrk="0" hangingPunct="0">
              <a:spcBef>
                <a:spcPct val="50000"/>
              </a:spcBef>
            </a:pPr>
            <a:r>
              <a:rPr lang="pt-BR" sz="3000" b="0" dirty="0" smtClean="0">
                <a:solidFill>
                  <a:srgbClr val="FFFFFF"/>
                </a:solidFill>
                <a:latin typeface="Verdana" charset="0"/>
                <a:hlinkClick r:id="rId4"/>
              </a:rPr>
              <a:t>www.facebook.com</a:t>
            </a:r>
            <a:r>
              <a:rPr lang="pt-BR" sz="3000" b="0" dirty="0">
                <a:solidFill>
                  <a:srgbClr val="FFFFFF"/>
                </a:solidFill>
                <a:latin typeface="Verdana" charset="0"/>
                <a:hlinkClick r:id="rId4"/>
              </a:rPr>
              <a:t>/</a:t>
            </a:r>
            <a:r>
              <a:rPr lang="pt-BR" sz="3000" b="0" dirty="0" smtClean="0">
                <a:solidFill>
                  <a:srgbClr val="FFFFFF"/>
                </a:solidFill>
                <a:latin typeface="Verdana" charset="0"/>
                <a:hlinkClick r:id="rId4"/>
              </a:rPr>
              <a:t>auditoriacidada.pagina</a:t>
            </a:r>
            <a:endParaRPr lang="pt-BR" sz="3000" b="0" dirty="0" smtClean="0">
              <a:solidFill>
                <a:srgbClr val="FFFFFF"/>
              </a:solidFill>
              <a:latin typeface="Verdana" charset="0"/>
            </a:endParaRPr>
          </a:p>
        </p:txBody>
      </p:sp>
    </p:spTree>
    <p:extLst>
      <p:ext uri="{BB962C8B-B14F-4D97-AF65-F5344CB8AC3E}">
        <p14:creationId xmlns:p14="http://schemas.microsoft.com/office/powerpoint/2010/main" val="9036282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38125" y="142875"/>
            <a:ext cx="9971459" cy="686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2pPr>
            <a:lvl3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9pPr>
          </a:lstStyle>
          <a:p>
            <a:endParaRPr lang="es-EC" sz="1000" dirty="0">
              <a:solidFill>
                <a:srgbClr val="92D050"/>
              </a:solidFill>
              <a:latin typeface="Tahoma" charset="0"/>
              <a:cs typeface="Tahoma" charset="0"/>
            </a:endParaRPr>
          </a:p>
          <a:p>
            <a:pPr algn="ctr"/>
            <a:r>
              <a:rPr lang="es-ES_tradnl" dirty="0">
                <a:solidFill>
                  <a:srgbClr val="92D050"/>
                </a:solidFill>
                <a:latin typeface="Tahoma" charset="0"/>
                <a:cs typeface="Tahoma" charset="0"/>
              </a:rPr>
              <a:t>FMI </a:t>
            </a:r>
            <a:r>
              <a:rPr lang="es-ES_tradnl" dirty="0" smtClean="0">
                <a:solidFill>
                  <a:srgbClr val="92D050"/>
                </a:solidFill>
                <a:latin typeface="Tahoma" charset="0"/>
                <a:cs typeface="Tahoma" charset="0"/>
              </a:rPr>
              <a:t>+ Club de Paris + Comité de Bancos</a:t>
            </a:r>
          </a:p>
          <a:p>
            <a:pPr algn="ctr"/>
            <a:r>
              <a:rPr lang="es-ES_tradnl" dirty="0" smtClean="0">
                <a:solidFill>
                  <a:srgbClr val="92D050"/>
                </a:solidFill>
                <a:latin typeface="Tahoma" charset="0"/>
                <a:cs typeface="Tahoma" charset="0"/>
              </a:rPr>
              <a:t>Actuación Conjunta (Semejanza con la </a:t>
            </a:r>
            <a:r>
              <a:rPr lang="es-ES_tradnl" i="1" dirty="0" smtClean="0">
                <a:solidFill>
                  <a:srgbClr val="92D050"/>
                </a:solidFill>
                <a:latin typeface="Tahoma" charset="0"/>
                <a:cs typeface="Tahoma" charset="0"/>
              </a:rPr>
              <a:t>Troika</a:t>
            </a:r>
            <a:r>
              <a:rPr lang="es-ES_tradnl" dirty="0" smtClean="0">
                <a:solidFill>
                  <a:srgbClr val="92D050"/>
                </a:solidFill>
                <a:latin typeface="Tahoma" charset="0"/>
                <a:cs typeface="Tahoma" charset="0"/>
              </a:rPr>
              <a:t>) </a:t>
            </a:r>
            <a:r>
              <a:rPr lang="es-ES_tradnl" sz="2000" dirty="0"/>
              <a:t> </a:t>
            </a:r>
            <a:endParaRPr lang="pt-BR" sz="2000" dirty="0"/>
          </a:p>
          <a:p>
            <a:endParaRPr lang="pt-BR" sz="1000" b="0" dirty="0" smtClean="0">
              <a:solidFill>
                <a:srgbClr val="FFFFFF"/>
              </a:solidFill>
              <a:latin typeface="Tahoma" charset="0"/>
              <a:ea typeface="Arial" charset="0"/>
              <a:cs typeface="Tahoma" charset="0"/>
            </a:endParaRPr>
          </a:p>
          <a:p>
            <a:r>
              <a:rPr lang="es-EC" sz="2200" dirty="0" smtClean="0">
                <a:solidFill>
                  <a:srgbClr val="FFFFFF"/>
                </a:solidFill>
                <a:latin typeface="Tahoma" charset="0"/>
                <a:ea typeface="Arial" charset="0"/>
                <a:cs typeface="Tahoma" charset="0"/>
              </a:rPr>
              <a:t>Sucesivas negociaciones. </a:t>
            </a:r>
            <a:r>
              <a:rPr lang="es-EC" sz="2200" b="0" dirty="0" smtClean="0">
                <a:solidFill>
                  <a:srgbClr val="FFFFFF"/>
                </a:solidFill>
                <a:latin typeface="Tahoma" charset="0"/>
                <a:ea typeface="Arial" charset="0"/>
                <a:cs typeface="Tahoma" charset="0"/>
              </a:rPr>
              <a:t>Conjunto de instrumentos en cada fase. Costos excesivos. Clausulas ilegales. Ofensa a soberania. Vinculación de </a:t>
            </a:r>
            <a:r>
              <a:rPr lang="es-EC" sz="2200" b="0" dirty="0">
                <a:solidFill>
                  <a:srgbClr val="FFFFFF"/>
                </a:solidFill>
                <a:latin typeface="Tahoma" charset="0"/>
                <a:ea typeface="Arial" charset="0"/>
                <a:cs typeface="Tahoma" charset="0"/>
              </a:rPr>
              <a:t>la liberación de recursos a la implementación de medidas exigidas por el FMI.</a:t>
            </a:r>
            <a:endParaRPr lang="es-EC" sz="2200" b="0" dirty="0" smtClean="0">
              <a:solidFill>
                <a:srgbClr val="FFFFFF"/>
              </a:solidFill>
              <a:latin typeface="Tahoma" charset="0"/>
              <a:ea typeface="Arial" charset="0"/>
              <a:cs typeface="Tahoma" charset="0"/>
            </a:endParaRPr>
          </a:p>
          <a:p>
            <a:pPr marL="342900" indent="-342900">
              <a:buFont typeface="Arial"/>
              <a:buChar char="•"/>
            </a:pPr>
            <a:r>
              <a:rPr lang="es-EC" sz="2200" b="0" dirty="0" smtClean="0">
                <a:solidFill>
                  <a:srgbClr val="FFFFFF"/>
                </a:solidFill>
                <a:latin typeface="Tahoma" charset="0"/>
                <a:ea typeface="Arial" charset="0"/>
                <a:cs typeface="Tahoma" charset="0"/>
              </a:rPr>
              <a:t>Fase I – 1983 </a:t>
            </a:r>
          </a:p>
          <a:p>
            <a:pPr marL="342900" lvl="0" indent="-342900">
              <a:buFont typeface="Arial"/>
              <a:buChar char="•"/>
            </a:pPr>
            <a:r>
              <a:rPr lang="es-EC" sz="2200" b="0" dirty="0" smtClean="0">
                <a:solidFill>
                  <a:srgbClr val="FFFFFF"/>
                </a:solidFill>
                <a:latin typeface="Tahoma" charset="0"/>
                <a:ea typeface="Arial" charset="0"/>
                <a:cs typeface="Tahoma" charset="0"/>
              </a:rPr>
              <a:t>Fase II – 1984</a:t>
            </a:r>
          </a:p>
          <a:p>
            <a:pPr marL="342900" lvl="0" indent="-342900">
              <a:buFont typeface="Arial"/>
              <a:buChar char="•"/>
            </a:pPr>
            <a:r>
              <a:rPr lang="es-EC" sz="2200" b="0" dirty="0" smtClean="0">
                <a:solidFill>
                  <a:srgbClr val="FFFFFF"/>
                </a:solidFill>
                <a:latin typeface="Tahoma" charset="0"/>
                <a:ea typeface="Arial" charset="0"/>
                <a:cs typeface="Tahoma" charset="0"/>
              </a:rPr>
              <a:t>Fase III – 1986</a:t>
            </a:r>
          </a:p>
          <a:p>
            <a:pPr marL="342900" lvl="0" indent="-342900">
              <a:buFont typeface="Arial"/>
              <a:buChar char="•"/>
            </a:pPr>
            <a:r>
              <a:rPr lang="es-EC" sz="2200" b="0" dirty="0" smtClean="0">
                <a:solidFill>
                  <a:srgbClr val="FFFFFF"/>
                </a:solidFill>
                <a:latin typeface="Tahoma" charset="0"/>
                <a:ea typeface="Arial" charset="0"/>
                <a:cs typeface="Tahoma" charset="0"/>
              </a:rPr>
              <a:t>Fase IV – 1988</a:t>
            </a:r>
          </a:p>
          <a:p>
            <a:pPr marL="342900" lvl="0" indent="-342900">
              <a:buFont typeface="Arial"/>
              <a:buChar char="•"/>
            </a:pPr>
            <a:r>
              <a:rPr lang="es-EC" sz="2200" b="0" dirty="0" smtClean="0">
                <a:solidFill>
                  <a:srgbClr val="FFFFFF"/>
                </a:solidFill>
                <a:latin typeface="Tahoma" charset="0"/>
                <a:ea typeface="Arial" charset="0"/>
                <a:cs typeface="Tahoma" charset="0"/>
              </a:rPr>
              <a:t>Negociaciones de 1992  </a:t>
            </a:r>
          </a:p>
          <a:p>
            <a:pPr marL="342900" lvl="0" indent="-342900">
              <a:buFont typeface="Arial"/>
              <a:buChar char="•"/>
            </a:pPr>
            <a:r>
              <a:rPr lang="es-EC" sz="2200" dirty="0" smtClean="0">
                <a:solidFill>
                  <a:srgbClr val="FFFFFF"/>
                </a:solidFill>
                <a:latin typeface="Tahoma" charset="0"/>
                <a:ea typeface="Arial" charset="0"/>
                <a:cs typeface="Tahoma" charset="0"/>
              </a:rPr>
              <a:t>Plan Brady en 1994:</a:t>
            </a:r>
          </a:p>
          <a:p>
            <a:pPr marL="1085850" lvl="1" indent="-342900">
              <a:buFont typeface="Arial"/>
              <a:buChar char="•"/>
            </a:pPr>
            <a:r>
              <a:rPr lang="es-EC" sz="2200" b="0" dirty="0" smtClean="0">
                <a:solidFill>
                  <a:srgbClr val="FFFFFF"/>
                </a:solidFill>
                <a:latin typeface="Tahoma" charset="0"/>
                <a:ea typeface="Arial" charset="0"/>
                <a:cs typeface="Tahoma" charset="0"/>
              </a:rPr>
              <a:t>Transformación de deuda contratual en bonos (Ilegales según la SEC)</a:t>
            </a:r>
          </a:p>
          <a:p>
            <a:pPr marL="1085850" lvl="1" indent="-342900">
              <a:buFont typeface="Arial"/>
              <a:buChar char="•"/>
            </a:pPr>
            <a:r>
              <a:rPr lang="es-EC" sz="2200" b="0" dirty="0" smtClean="0">
                <a:solidFill>
                  <a:srgbClr val="FFFFFF"/>
                </a:solidFill>
                <a:latin typeface="Tahoma" charset="0"/>
                <a:cs typeface="Tahoma" charset="0"/>
              </a:rPr>
              <a:t>Operación realizada e</a:t>
            </a:r>
            <a:r>
              <a:rPr lang="es-EC" sz="2200" b="0" dirty="0" smtClean="0">
                <a:solidFill>
                  <a:srgbClr val="FFFFFF"/>
                </a:solidFill>
                <a:latin typeface="Tahoma" charset="0"/>
                <a:ea typeface="Arial" charset="0"/>
                <a:cs typeface="Tahoma" charset="0"/>
              </a:rPr>
              <a:t>n Luxemburgo</a:t>
            </a:r>
          </a:p>
          <a:p>
            <a:pPr marL="1085850" lvl="1" indent="-342900">
              <a:buFont typeface="Arial"/>
              <a:buChar char="•"/>
            </a:pPr>
            <a:r>
              <a:rPr lang="es-EC" sz="2200" b="0" dirty="0" smtClean="0">
                <a:solidFill>
                  <a:srgbClr val="FFFFFF"/>
                </a:solidFill>
                <a:latin typeface="Tahoma" charset="0"/>
                <a:cs typeface="Tahoma" charset="0"/>
              </a:rPr>
              <a:t>Exigencia de garantías en Treasury Bonds de EUA</a:t>
            </a:r>
            <a:endParaRPr lang="es-EC" sz="2200" b="0" dirty="0" smtClean="0">
              <a:solidFill>
                <a:srgbClr val="FFFFFF"/>
              </a:solidFill>
              <a:latin typeface="Tahoma" charset="0"/>
              <a:ea typeface="Arial" charset="0"/>
              <a:cs typeface="Tahoma" charset="0"/>
            </a:endParaRPr>
          </a:p>
          <a:p>
            <a:pPr lvl="0"/>
            <a:endParaRPr lang="es-EC" sz="800" b="0" dirty="0" smtClean="0">
              <a:solidFill>
                <a:schemeClr val="accent1"/>
              </a:solidFill>
              <a:latin typeface="Tahoma" charset="0"/>
              <a:ea typeface="Arial" charset="0"/>
              <a:cs typeface="Tahoma" charset="0"/>
            </a:endParaRPr>
          </a:p>
          <a:p>
            <a:pPr lvl="0" algn="ctr"/>
            <a:r>
              <a:rPr lang="es-EC" sz="2000" dirty="0" smtClean="0">
                <a:solidFill>
                  <a:schemeClr val="accent1"/>
                </a:solidFill>
                <a:latin typeface="Tahoma" charset="0"/>
                <a:ea typeface="Arial" charset="0"/>
                <a:cs typeface="Tahoma" charset="0"/>
              </a:rPr>
              <a:t>Comitê de bancos lideres</a:t>
            </a:r>
            <a:r>
              <a:rPr lang="es-EC" sz="2000" b="0" dirty="0" smtClean="0">
                <a:solidFill>
                  <a:schemeClr val="accent1"/>
                </a:solidFill>
                <a:latin typeface="Tahoma" charset="0"/>
                <a:ea typeface="Arial" charset="0"/>
                <a:cs typeface="Tahoma" charset="0"/>
              </a:rPr>
              <a:t>: </a:t>
            </a:r>
            <a:r>
              <a:rPr lang="en-US" sz="2000" b="0" dirty="0" smtClean="0">
                <a:solidFill>
                  <a:schemeClr val="accent1"/>
                </a:solidFill>
                <a:latin typeface="Tahoma" charset="0"/>
                <a:ea typeface="Arial" charset="0"/>
                <a:cs typeface="Tahoma" charset="0"/>
              </a:rPr>
              <a:t>Lloyds </a:t>
            </a:r>
            <a:r>
              <a:rPr lang="en-US" sz="2000" b="0" dirty="0">
                <a:solidFill>
                  <a:schemeClr val="accent1"/>
                </a:solidFill>
                <a:latin typeface="Tahoma" charset="0"/>
                <a:ea typeface="Arial" charset="0"/>
                <a:cs typeface="Tahoma" charset="0"/>
              </a:rPr>
              <a:t>Bank </a:t>
            </a:r>
            <a:r>
              <a:rPr lang="en-US" sz="2000" b="0" dirty="0" smtClean="0">
                <a:solidFill>
                  <a:schemeClr val="accent1"/>
                </a:solidFill>
                <a:latin typeface="Tahoma" charset="0"/>
                <a:ea typeface="Arial" charset="0"/>
                <a:cs typeface="Tahoma" charset="0"/>
              </a:rPr>
              <a:t>International</a:t>
            </a:r>
            <a:r>
              <a:rPr lang="en-US" sz="2000" b="0" dirty="0">
                <a:solidFill>
                  <a:schemeClr val="accent1"/>
                </a:solidFill>
                <a:latin typeface="Tahoma" charset="0"/>
                <a:ea typeface="Arial" charset="0"/>
                <a:cs typeface="Tahoma" charset="0"/>
              </a:rPr>
              <a:t>, Citibank N.Y., The Chase Manhattan Bank NA, Chemical Bank, Bank of America National Trust and Savings Association, Arab Banking Corporation, Bank of Montreal, Bank of Tokyo, Bankers Trust Company, Credit Lyonnais, Deutsche Bank, Manufacturers Hannover Trust Co, Morgan Guaranty Trust Co, Union Bank of Switzerland</a:t>
            </a:r>
            <a:r>
              <a:rPr lang="en-US" sz="2000" b="0" dirty="0" smtClean="0">
                <a:solidFill>
                  <a:schemeClr val="accent1"/>
                </a:solidFill>
                <a:latin typeface="Tahoma" charset="0"/>
                <a:ea typeface="Arial" charset="0"/>
                <a:cs typeface="Tahoma" charset="0"/>
              </a:rPr>
              <a:t>.</a:t>
            </a:r>
            <a:endParaRPr lang="pt-BR" sz="2000" b="0" dirty="0">
              <a:solidFill>
                <a:schemeClr val="accent1"/>
              </a:solidFill>
              <a:latin typeface="Tahoma" charset="0"/>
              <a:ea typeface="Arial" charset="0"/>
              <a:cs typeface="Tahoma" charset="0"/>
            </a:endParaRPr>
          </a:p>
        </p:txBody>
      </p:sp>
    </p:spTree>
    <p:extLst>
      <p:ext uri="{BB962C8B-B14F-4D97-AF65-F5344CB8AC3E}">
        <p14:creationId xmlns:p14="http://schemas.microsoft.com/office/powerpoint/2010/main" val="381347128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87412550"/>
              </p:ext>
            </p:extLst>
          </p:nvPr>
        </p:nvGraphicFramePr>
        <p:xfrm>
          <a:off x="308315" y="764704"/>
          <a:ext cx="9634404" cy="5832648"/>
        </p:xfrm>
        <a:graphic>
          <a:graphicData uri="http://schemas.openxmlformats.org/presentationml/2006/ole">
            <mc:AlternateContent xmlns:mc="http://schemas.openxmlformats.org/markup-compatibility/2006">
              <mc:Choice xmlns:v="urn:schemas-microsoft-com:vml" Requires="v">
                <p:oleObj spid="_x0000_s1048" name="Document" r:id="rId4" imgW="5397500" imgH="3429000" progId="Word.Document.12">
                  <p:embed/>
                </p:oleObj>
              </mc:Choice>
              <mc:Fallback>
                <p:oleObj name="Document" r:id="rId4" imgW="5397500" imgH="3429000" progId="Word.Document.12">
                  <p:embed/>
                  <p:pic>
                    <p:nvPicPr>
                      <p:cNvPr id="0" name=""/>
                      <p:cNvPicPr/>
                      <p:nvPr/>
                    </p:nvPicPr>
                    <p:blipFill>
                      <a:blip r:embed="rId5"/>
                      <a:stretch>
                        <a:fillRect/>
                      </a:stretch>
                    </p:blipFill>
                    <p:spPr>
                      <a:xfrm>
                        <a:off x="308315" y="764704"/>
                        <a:ext cx="9634404" cy="5832648"/>
                      </a:xfrm>
                      <a:prstGeom prst="rect">
                        <a:avLst/>
                      </a:prstGeom>
                    </p:spPr>
                  </p:pic>
                </p:oleObj>
              </mc:Fallback>
            </mc:AlternateContent>
          </a:graphicData>
        </a:graphic>
      </p:graphicFrame>
      <p:sp>
        <p:nvSpPr>
          <p:cNvPr id="3" name="TextBox 2"/>
          <p:cNvSpPr txBox="1"/>
          <p:nvPr/>
        </p:nvSpPr>
        <p:spPr>
          <a:xfrm>
            <a:off x="272480" y="188640"/>
            <a:ext cx="9633520" cy="461665"/>
          </a:xfrm>
          <a:prstGeom prst="rect">
            <a:avLst/>
          </a:prstGeom>
          <a:noFill/>
        </p:spPr>
        <p:txBody>
          <a:bodyPr wrap="square" rtlCol="0">
            <a:spAutoFit/>
          </a:bodyPr>
          <a:lstStyle/>
          <a:p>
            <a:pPr algn="ctr"/>
            <a:r>
              <a:rPr lang="es-ES_tradnl" dirty="0" smtClean="0">
                <a:solidFill>
                  <a:srgbClr val="92D050"/>
                </a:solidFill>
                <a:latin typeface="Tahoma" charset="0"/>
                <a:cs typeface="Tahoma" charset="0"/>
              </a:rPr>
              <a:t>FMI actuó en defesa de la </a:t>
            </a:r>
            <a:r>
              <a:rPr lang="es-ES_tradnl" dirty="0">
                <a:solidFill>
                  <a:srgbClr val="92D050"/>
                </a:solidFill>
                <a:latin typeface="Tahoma" charset="0"/>
                <a:cs typeface="Tahoma" charset="0"/>
              </a:rPr>
              <a:t>B</a:t>
            </a:r>
            <a:r>
              <a:rPr lang="es-ES_tradnl" dirty="0" smtClean="0">
                <a:solidFill>
                  <a:srgbClr val="92D050"/>
                </a:solidFill>
                <a:latin typeface="Tahoma" charset="0"/>
                <a:cs typeface="Tahoma" charset="0"/>
              </a:rPr>
              <a:t>anca </a:t>
            </a:r>
            <a:r>
              <a:rPr lang="es-ES_tradnl" dirty="0">
                <a:solidFill>
                  <a:srgbClr val="92D050"/>
                </a:solidFill>
                <a:latin typeface="Tahoma" charset="0"/>
                <a:cs typeface="Tahoma" charset="0"/>
              </a:rPr>
              <a:t>P</a:t>
            </a:r>
            <a:r>
              <a:rPr lang="es-ES_tradnl" dirty="0" smtClean="0">
                <a:solidFill>
                  <a:srgbClr val="92D050"/>
                </a:solidFill>
                <a:latin typeface="Tahoma" charset="0"/>
                <a:cs typeface="Tahoma" charset="0"/>
              </a:rPr>
              <a:t>rivada </a:t>
            </a:r>
            <a:r>
              <a:rPr lang="es-ES_tradnl" dirty="0">
                <a:solidFill>
                  <a:srgbClr val="92D050"/>
                </a:solidFill>
                <a:latin typeface="Tahoma" charset="0"/>
                <a:cs typeface="Tahoma" charset="0"/>
              </a:rPr>
              <a:t>I</a:t>
            </a:r>
            <a:r>
              <a:rPr lang="es-ES_tradnl" dirty="0" smtClean="0">
                <a:solidFill>
                  <a:srgbClr val="92D050"/>
                </a:solidFill>
                <a:latin typeface="Tahoma" charset="0"/>
                <a:cs typeface="Tahoma" charset="0"/>
              </a:rPr>
              <a:t>nternacional</a:t>
            </a:r>
            <a:endParaRPr lang="en-US" dirty="0"/>
          </a:p>
        </p:txBody>
      </p:sp>
    </p:spTree>
    <p:extLst>
      <p:ext uri="{BB962C8B-B14F-4D97-AF65-F5344CB8AC3E}">
        <p14:creationId xmlns:p14="http://schemas.microsoft.com/office/powerpoint/2010/main" val="125516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38125" y="142875"/>
            <a:ext cx="9971459" cy="658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2pPr>
            <a:lvl3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9pPr>
          </a:lstStyle>
          <a:p>
            <a:endParaRPr lang="es-EC" sz="1000" dirty="0">
              <a:solidFill>
                <a:schemeClr val="accent1"/>
              </a:solidFill>
              <a:latin typeface="Tahoma" charset="0"/>
              <a:cs typeface="Tahoma" charset="0"/>
            </a:endParaRPr>
          </a:p>
          <a:p>
            <a:pPr algn="ctr"/>
            <a:r>
              <a:rPr lang="es-ES_tradnl" sz="2800" dirty="0">
                <a:solidFill>
                  <a:schemeClr val="accent1"/>
                </a:solidFill>
                <a:latin typeface="Tahoma" charset="0"/>
                <a:cs typeface="Tahoma" charset="0"/>
              </a:rPr>
              <a:t>FMI </a:t>
            </a:r>
            <a:r>
              <a:rPr lang="es-ES_tradnl" sz="2800" dirty="0" smtClean="0">
                <a:solidFill>
                  <a:schemeClr val="accent1"/>
                </a:solidFill>
                <a:latin typeface="Tahoma" charset="0"/>
                <a:cs typeface="Tahoma" charset="0"/>
              </a:rPr>
              <a:t>en Brasil:  PRIVATIZACIONES </a:t>
            </a:r>
            <a:r>
              <a:rPr lang="es-ES_tradnl" sz="2000" dirty="0">
                <a:solidFill>
                  <a:schemeClr val="accent1"/>
                </a:solidFill>
              </a:rPr>
              <a:t> </a:t>
            </a:r>
            <a:endParaRPr lang="pt-BR" sz="2000" dirty="0">
              <a:solidFill>
                <a:schemeClr val="accent1"/>
              </a:solidFill>
            </a:endParaRPr>
          </a:p>
          <a:p>
            <a:endParaRPr lang="pt-BR" sz="1000" b="0" dirty="0" smtClean="0">
              <a:solidFill>
                <a:srgbClr val="FFFFFF"/>
              </a:solidFill>
              <a:latin typeface="Tahoma" charset="0"/>
              <a:ea typeface="Arial" charset="0"/>
              <a:cs typeface="Tahoma" charset="0"/>
            </a:endParaRPr>
          </a:p>
          <a:p>
            <a:endParaRPr lang="es-EC" sz="2200" b="0" dirty="0" smtClean="0">
              <a:solidFill>
                <a:srgbClr val="FFFFFF"/>
              </a:solidFill>
              <a:latin typeface="Tahoma" charset="0"/>
              <a:ea typeface="Arial" charset="0"/>
              <a:cs typeface="Tahoma" charset="0"/>
            </a:endParaRPr>
          </a:p>
          <a:p>
            <a:pPr marL="342900" lvl="0" indent="-342900">
              <a:buFont typeface="Arial"/>
              <a:buChar char="•"/>
            </a:pPr>
            <a:r>
              <a:rPr lang="es-EC" sz="2200" b="0" dirty="0" smtClean="0">
                <a:solidFill>
                  <a:srgbClr val="FFFFFF"/>
                </a:solidFill>
                <a:latin typeface="Tahoma" charset="0"/>
                <a:ea typeface="Arial" charset="0"/>
                <a:cs typeface="Tahoma" charset="0"/>
              </a:rPr>
              <a:t>BONOS del Plan Brady utilizados a partir de 1995 para:</a:t>
            </a:r>
          </a:p>
          <a:p>
            <a:pPr marL="1085850" lvl="1" indent="-342900">
              <a:buFont typeface="Arial"/>
              <a:buChar char="•"/>
            </a:pPr>
            <a:r>
              <a:rPr lang="es-EC" sz="2200" b="0" dirty="0" smtClean="0">
                <a:solidFill>
                  <a:srgbClr val="FFFFFF"/>
                </a:solidFill>
                <a:latin typeface="Tahoma" charset="0"/>
                <a:ea typeface="Arial" charset="0"/>
                <a:cs typeface="Tahoma" charset="0"/>
              </a:rPr>
              <a:t>Transformación en bonos de deuda externa más formales</a:t>
            </a:r>
          </a:p>
          <a:p>
            <a:pPr marL="1085850" lvl="1" indent="-342900">
              <a:buFont typeface="Arial"/>
              <a:buChar char="•"/>
            </a:pPr>
            <a:r>
              <a:rPr lang="es-EC" sz="2200" b="0" dirty="0">
                <a:solidFill>
                  <a:srgbClr val="FFFFFF"/>
                </a:solidFill>
                <a:latin typeface="Tahoma" charset="0"/>
                <a:cs typeface="Tahoma" charset="0"/>
              </a:rPr>
              <a:t>Transformación en bonos de deuda </a:t>
            </a:r>
            <a:r>
              <a:rPr lang="es-EC" sz="2200" b="0" dirty="0" smtClean="0">
                <a:solidFill>
                  <a:srgbClr val="FFFFFF"/>
                </a:solidFill>
                <a:latin typeface="Tahoma" charset="0"/>
                <a:cs typeface="Tahoma" charset="0"/>
              </a:rPr>
              <a:t>interna (início del Plan Real y tasas de interés alcanzaron el 45% a.a.)</a:t>
            </a:r>
          </a:p>
          <a:p>
            <a:pPr marL="1085850" lvl="1" indent="-342900">
              <a:buFont typeface="Arial"/>
              <a:buChar char="•"/>
            </a:pPr>
            <a:r>
              <a:rPr lang="es-EC" sz="2200" b="0" dirty="0" smtClean="0">
                <a:solidFill>
                  <a:srgbClr val="FFFFFF"/>
                </a:solidFill>
                <a:latin typeface="Tahoma" charset="0"/>
                <a:ea typeface="Arial" charset="0"/>
                <a:cs typeface="Tahoma" charset="0"/>
              </a:rPr>
              <a:t>Compra de las empresas estatales privatizadas (acatados como Moneda) </a:t>
            </a:r>
          </a:p>
          <a:p>
            <a:pPr marL="1085850" lvl="1" indent="-342900">
              <a:buFont typeface="Arial"/>
              <a:buChar char="•"/>
            </a:pPr>
            <a:r>
              <a:rPr lang="es-EC" sz="2200" b="0" dirty="0" smtClean="0">
                <a:solidFill>
                  <a:srgbClr val="FFFFFF"/>
                </a:solidFill>
                <a:latin typeface="Tahoma" charset="0"/>
                <a:cs typeface="Tahoma" charset="0"/>
              </a:rPr>
              <a:t>FHC privatizó el 70% de las estatales. Lula y Dilma continuaron. </a:t>
            </a:r>
            <a:endParaRPr lang="es-EC" sz="2200" b="0" dirty="0" smtClean="0">
              <a:solidFill>
                <a:srgbClr val="FFFFFF"/>
              </a:solidFill>
              <a:latin typeface="Tahoma" charset="0"/>
              <a:ea typeface="Arial" charset="0"/>
              <a:cs typeface="Tahoma" charset="0"/>
            </a:endParaRPr>
          </a:p>
          <a:p>
            <a:pPr lvl="0"/>
            <a:endParaRPr lang="es-EC" sz="2200" b="0" dirty="0" smtClean="0">
              <a:solidFill>
                <a:schemeClr val="accent1"/>
              </a:solidFill>
              <a:latin typeface="Tahoma" charset="0"/>
              <a:ea typeface="Arial" charset="0"/>
              <a:cs typeface="Tahoma" charset="0"/>
            </a:endParaRPr>
          </a:p>
          <a:p>
            <a:pPr marL="342900" lvl="0" indent="-342900">
              <a:buFont typeface="Arial"/>
              <a:buChar char="•"/>
            </a:pPr>
            <a:r>
              <a:rPr lang="es-EC" sz="2200" dirty="0" smtClean="0">
                <a:solidFill>
                  <a:srgbClr val="94C600"/>
                </a:solidFill>
                <a:latin typeface="Tahoma" charset="0"/>
                <a:ea typeface="Arial" charset="0"/>
                <a:cs typeface="Tahoma" charset="0"/>
              </a:rPr>
              <a:t>PAGO ANTICIPADO AL FMI EN 2005:</a:t>
            </a:r>
          </a:p>
          <a:p>
            <a:pPr marL="1085850" lvl="1" indent="-342900">
              <a:buFont typeface="Arial"/>
              <a:buChar char="•"/>
            </a:pPr>
            <a:r>
              <a:rPr lang="es-EC" sz="2200" b="0" dirty="0" smtClean="0">
                <a:solidFill>
                  <a:schemeClr val="tx1"/>
                </a:solidFill>
                <a:latin typeface="Tahoma" charset="0"/>
                <a:ea typeface="Arial" charset="0"/>
                <a:cs typeface="Tahoma" charset="0"/>
              </a:rPr>
              <a:t>Operación que provocó daño financiero al País</a:t>
            </a:r>
          </a:p>
          <a:p>
            <a:pPr marL="1085850" lvl="1" indent="-342900">
              <a:buFont typeface="Arial"/>
              <a:buChar char="•"/>
            </a:pPr>
            <a:r>
              <a:rPr lang="es-EC" sz="2200" b="0" dirty="0" smtClean="0">
                <a:solidFill>
                  <a:schemeClr val="tx1"/>
                </a:solidFill>
                <a:latin typeface="Tahoma" charset="0"/>
                <a:ea typeface="Arial" charset="0"/>
                <a:cs typeface="Tahoma" charset="0"/>
              </a:rPr>
              <a:t>No se pagó la deuda, solo cambió de manos</a:t>
            </a:r>
          </a:p>
          <a:p>
            <a:pPr marL="1085850" lvl="1" indent="-342900">
              <a:buFont typeface="Arial"/>
              <a:buChar char="•"/>
            </a:pPr>
            <a:r>
              <a:rPr lang="es-EC" sz="2200" b="0" dirty="0" smtClean="0">
                <a:solidFill>
                  <a:schemeClr val="tx1"/>
                </a:solidFill>
                <a:latin typeface="Tahoma" charset="0"/>
                <a:cs typeface="Tahoma" charset="0"/>
              </a:rPr>
              <a:t>Se emitió deuda interna </a:t>
            </a:r>
            <a:r>
              <a:rPr lang="es-EC" sz="2200" b="0" dirty="0">
                <a:solidFill>
                  <a:schemeClr val="tx1"/>
                </a:solidFill>
                <a:latin typeface="Tahoma" charset="0"/>
                <a:cs typeface="Tahoma" charset="0"/>
              </a:rPr>
              <a:t>para pagar al FMI </a:t>
            </a:r>
          </a:p>
          <a:p>
            <a:pPr marL="1085850" lvl="1" indent="-342900">
              <a:buFont typeface="Arial"/>
              <a:buChar char="•"/>
            </a:pPr>
            <a:r>
              <a:rPr lang="es-EC" sz="2200" b="0" dirty="0">
                <a:solidFill>
                  <a:schemeClr val="tx1"/>
                </a:solidFill>
                <a:latin typeface="Tahoma" charset="0"/>
                <a:cs typeface="Tahoma" charset="0"/>
              </a:rPr>
              <a:t>Tasas de interés con FMI = 4%</a:t>
            </a:r>
          </a:p>
          <a:p>
            <a:pPr marL="1085850" lvl="1" indent="-342900">
              <a:buFont typeface="Arial"/>
              <a:buChar char="•"/>
            </a:pPr>
            <a:r>
              <a:rPr lang="es-EC" sz="2200" b="0" dirty="0">
                <a:solidFill>
                  <a:schemeClr val="tx1"/>
                </a:solidFill>
                <a:latin typeface="Tahoma" charset="0"/>
                <a:cs typeface="Tahoma" charset="0"/>
              </a:rPr>
              <a:t>Tasas de interés de la deuda interna a la fecha  = 19</a:t>
            </a:r>
            <a:r>
              <a:rPr lang="es-EC" sz="2200" b="0" dirty="0" smtClean="0">
                <a:solidFill>
                  <a:schemeClr val="tx1"/>
                </a:solidFill>
                <a:latin typeface="Tahoma" charset="0"/>
                <a:cs typeface="Tahoma" charset="0"/>
              </a:rPr>
              <a:t>%</a:t>
            </a:r>
          </a:p>
          <a:p>
            <a:pPr marL="1085850" lvl="1" indent="-342900">
              <a:buFont typeface="Arial"/>
              <a:buChar char="•"/>
            </a:pPr>
            <a:r>
              <a:rPr lang="es-EC" sz="2200" b="0" dirty="0" smtClean="0">
                <a:solidFill>
                  <a:schemeClr val="tx1"/>
                </a:solidFill>
                <a:latin typeface="Tahoma" charset="0"/>
                <a:cs typeface="Tahoma" charset="0"/>
              </a:rPr>
              <a:t>Cambio desfavorable, pues el dólar estaba devaluandose frente al real</a:t>
            </a:r>
            <a:endParaRPr lang="pt-BR" sz="2200" b="0" dirty="0">
              <a:solidFill>
                <a:schemeClr val="tx1"/>
              </a:solidFill>
              <a:latin typeface="Tahoma" charset="0"/>
              <a:cs typeface="Tahoma" charset="0"/>
            </a:endParaRPr>
          </a:p>
          <a:p>
            <a:pPr marL="1085850" lvl="1" indent="-342900">
              <a:buFont typeface="Arial"/>
              <a:buChar char="•"/>
            </a:pPr>
            <a:endParaRPr lang="pt-BR" sz="2200" b="0" dirty="0">
              <a:solidFill>
                <a:schemeClr val="tx1"/>
              </a:solidFill>
              <a:latin typeface="Tahoma" charset="0"/>
              <a:cs typeface="Tahoma" charset="0"/>
            </a:endParaRPr>
          </a:p>
        </p:txBody>
      </p:sp>
    </p:spTree>
    <p:extLst>
      <p:ext uri="{BB962C8B-B14F-4D97-AF65-F5344CB8AC3E}">
        <p14:creationId xmlns:p14="http://schemas.microsoft.com/office/powerpoint/2010/main" val="239960917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38125" y="142875"/>
            <a:ext cx="9971459" cy="68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2pPr>
            <a:lvl3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9pPr>
          </a:lstStyle>
          <a:p>
            <a:endParaRPr lang="es-EC" sz="1000" dirty="0">
              <a:solidFill>
                <a:srgbClr val="92D050"/>
              </a:solidFill>
              <a:latin typeface="Tahoma" charset="0"/>
              <a:cs typeface="Tahoma" charset="0"/>
            </a:endParaRPr>
          </a:p>
          <a:p>
            <a:pPr algn="ctr"/>
            <a:r>
              <a:rPr lang="es-EC" sz="2800" dirty="0">
                <a:solidFill>
                  <a:srgbClr val="92D050"/>
                </a:solidFill>
                <a:latin typeface="Tahoma" charset="0"/>
                <a:cs typeface="Tahoma" charset="0"/>
              </a:rPr>
              <a:t>Recomendaciones </a:t>
            </a:r>
            <a:r>
              <a:rPr lang="es-ES_tradnl" sz="2800" dirty="0">
                <a:solidFill>
                  <a:srgbClr val="92D050"/>
                </a:solidFill>
                <a:latin typeface="Tahoma" charset="0"/>
                <a:cs typeface="Tahoma" charset="0"/>
              </a:rPr>
              <a:t>del </a:t>
            </a:r>
            <a:r>
              <a:rPr lang="es-ES_tradnl" sz="2800" dirty="0" smtClean="0">
                <a:solidFill>
                  <a:srgbClr val="92D050"/>
                </a:solidFill>
                <a:latin typeface="Tahoma" charset="0"/>
                <a:cs typeface="Tahoma" charset="0"/>
              </a:rPr>
              <a:t>FMI: Política Monetaria</a:t>
            </a:r>
            <a:endParaRPr lang="pt-BR" sz="2000" dirty="0"/>
          </a:p>
          <a:p>
            <a:endParaRPr lang="pt-BR" sz="1000" b="0" dirty="0" smtClean="0">
              <a:solidFill>
                <a:srgbClr val="FFFFFF"/>
              </a:solidFill>
              <a:latin typeface="Tahoma" charset="0"/>
              <a:ea typeface="Arial" charset="0"/>
              <a:cs typeface="Tahoma" charset="0"/>
            </a:endParaRPr>
          </a:p>
          <a:p>
            <a:pPr marL="342900" indent="-342900">
              <a:buFont typeface="Arial"/>
              <a:buChar char="•"/>
            </a:pPr>
            <a:r>
              <a:rPr lang="es-EC" sz="2100" b="0" dirty="0" smtClean="0">
                <a:solidFill>
                  <a:srgbClr val="FFFFFF"/>
                </a:solidFill>
                <a:latin typeface="Tahoma" charset="0"/>
                <a:cs typeface="Tahoma" charset="0"/>
              </a:rPr>
              <a:t>Aprobación de ley asegurando la “autonomía” del Banco Central, especificalmente garantizando mandato para directores, cmo una política monetára objectiva</a:t>
            </a:r>
          </a:p>
          <a:p>
            <a:pPr marL="342900" indent="-342900">
              <a:buFont typeface="Arial"/>
              <a:buChar char="•"/>
            </a:pPr>
            <a:r>
              <a:rPr lang="es-EC" sz="2100" b="0" dirty="0" smtClean="0">
                <a:solidFill>
                  <a:srgbClr val="FFFFFF"/>
                </a:solidFill>
                <a:latin typeface="Tahoma" charset="0"/>
                <a:cs typeface="Tahoma" charset="0"/>
              </a:rPr>
              <a:t>Perseveranza con la politica de control inflacionario con metas</a:t>
            </a:r>
          </a:p>
          <a:p>
            <a:pPr marL="342900" indent="-342900">
              <a:buFont typeface="Arial"/>
              <a:buChar char="•"/>
            </a:pPr>
            <a:r>
              <a:rPr lang="es-EC" sz="2100" b="0" dirty="0" smtClean="0">
                <a:solidFill>
                  <a:srgbClr val="FFFFFF"/>
                </a:solidFill>
                <a:latin typeface="Tahoma" charset="0"/>
                <a:cs typeface="Tahoma" charset="0"/>
              </a:rPr>
              <a:t>Responsabilidad Fiscal y al mismo tiempo libertad monetaria y cambio flotante</a:t>
            </a:r>
          </a:p>
          <a:p>
            <a:pPr marL="342900" indent="-342900">
              <a:buFont typeface="Arial"/>
              <a:buChar char="•"/>
            </a:pPr>
            <a:r>
              <a:rPr lang="es-EC" sz="2100" b="0" dirty="0" smtClean="0">
                <a:solidFill>
                  <a:srgbClr val="FFFFFF"/>
                </a:solidFill>
                <a:latin typeface="Tahoma" charset="0"/>
                <a:cs typeface="Tahoma" charset="0"/>
              </a:rPr>
              <a:t>Redución de presencia del sector público y aumento de la participación de la banca extrangera</a:t>
            </a:r>
          </a:p>
          <a:p>
            <a:pPr marL="342900" indent="-342900">
              <a:buFont typeface="Arial"/>
              <a:buChar char="•"/>
            </a:pPr>
            <a:r>
              <a:rPr lang="es-EC" sz="2100" b="0" dirty="0" smtClean="0">
                <a:solidFill>
                  <a:srgbClr val="FFFFFF"/>
                </a:solidFill>
                <a:latin typeface="Tahoma" charset="0"/>
                <a:cs typeface="Tahoma" charset="0"/>
              </a:rPr>
              <a:t>Implantación urgente de ERM – Empresa para Gerenciar Risco</a:t>
            </a:r>
          </a:p>
          <a:p>
            <a:pPr marL="342900" indent="-342900">
              <a:buFont typeface="Arial"/>
              <a:buChar char="•"/>
            </a:pPr>
            <a:r>
              <a:rPr lang="es-EC" sz="2100" b="0" dirty="0" smtClean="0">
                <a:solidFill>
                  <a:srgbClr val="FFFFFF"/>
                </a:solidFill>
                <a:latin typeface="Tahoma" charset="0"/>
                <a:cs typeface="Tahoma" charset="0"/>
              </a:rPr>
              <a:t>Fondos de pensión: para atingir padron internacional y cooperación, recomenda fuertemente “Memorando de Entendimento” con jurisdiciones estranjeras. Garantia de remuneración para administradores</a:t>
            </a:r>
          </a:p>
          <a:p>
            <a:pPr marL="342900" indent="-342900">
              <a:buFont typeface="Arial"/>
              <a:buChar char="•"/>
            </a:pPr>
            <a:r>
              <a:rPr lang="es-EC" sz="2100" b="0" dirty="0" smtClean="0">
                <a:solidFill>
                  <a:srgbClr val="FFFFFF"/>
                </a:solidFill>
                <a:latin typeface="Tahoma" charset="0"/>
                <a:cs typeface="Tahoma" charset="0"/>
              </a:rPr>
              <a:t>Fondo Garantidor de Crédito: Linea de crédito sin garantías a partir del BC o gobierno, a tasas de mercado, en caso de crisis sistemica </a:t>
            </a:r>
          </a:p>
          <a:p>
            <a:pPr marL="342900" indent="-342900">
              <a:buFont typeface="Arial"/>
              <a:buChar char="•"/>
            </a:pPr>
            <a:r>
              <a:rPr lang="es-EC" sz="2100" b="0" dirty="0" smtClean="0">
                <a:solidFill>
                  <a:srgbClr val="FFFFFF"/>
                </a:solidFill>
                <a:latin typeface="Tahoma" charset="0"/>
                <a:cs typeface="Tahoma" charset="0"/>
              </a:rPr>
              <a:t>Empoderar el BC para fornecer </a:t>
            </a:r>
            <a:r>
              <a:rPr lang="es-EC" sz="2100" dirty="0" smtClean="0">
                <a:solidFill>
                  <a:srgbClr val="FFFFFF"/>
                </a:solidFill>
                <a:latin typeface="Tahoma" charset="0"/>
                <a:cs typeface="Tahoma" charset="0"/>
              </a:rPr>
              <a:t>recursos para recapitalización de la banca</a:t>
            </a:r>
          </a:p>
          <a:p>
            <a:pPr marL="342900" indent="-342900">
              <a:buFont typeface="Arial"/>
              <a:buChar char="•"/>
            </a:pPr>
            <a:r>
              <a:rPr lang="es-EC" sz="2100" b="0" dirty="0" smtClean="0">
                <a:solidFill>
                  <a:srgbClr val="FFFFFF"/>
                </a:solidFill>
                <a:latin typeface="Tahoma" charset="0"/>
                <a:cs typeface="Tahoma" charset="0"/>
              </a:rPr>
              <a:t>Retirar exijencias legales y laborales en caso de fusión, incorporación</a:t>
            </a:r>
          </a:p>
          <a:p>
            <a:pPr marL="342900" indent="-342900">
              <a:buFont typeface="Arial"/>
              <a:buChar char="•"/>
            </a:pPr>
            <a:r>
              <a:rPr lang="es-EC" sz="2100" b="0" dirty="0" smtClean="0">
                <a:solidFill>
                  <a:srgbClr val="FFFFFF"/>
                </a:solidFill>
                <a:latin typeface="Tahoma" charset="0"/>
                <a:cs typeface="Tahoma" charset="0"/>
              </a:rPr>
              <a:t>Estimular participación privada en financiamientos imobiliarios (CCI)</a:t>
            </a:r>
          </a:p>
          <a:p>
            <a:pPr marL="342900" indent="-342900">
              <a:buFont typeface="Arial"/>
              <a:buChar char="•"/>
            </a:pPr>
            <a:r>
              <a:rPr lang="es-EC" sz="2100" b="0" dirty="0" smtClean="0">
                <a:solidFill>
                  <a:srgbClr val="FFFFFF"/>
                </a:solidFill>
                <a:latin typeface="Tahoma" charset="0"/>
                <a:cs typeface="Tahoma" charset="0"/>
              </a:rPr>
              <a:t>Bovespa debría rever el Mecanismo de Compensación de inversionistas contra perdas en el mercado de capitales debido a errores operacionales</a:t>
            </a:r>
          </a:p>
          <a:p>
            <a:pPr marL="1085850" lvl="1" indent="-342900">
              <a:buFont typeface="Arial"/>
              <a:buChar char="•"/>
            </a:pPr>
            <a:endParaRPr lang="pt-BR" sz="1400" b="0" dirty="0" smtClean="0">
              <a:solidFill>
                <a:srgbClr val="FFFFFF"/>
              </a:solidFill>
              <a:latin typeface="Tahoma" charset="0"/>
              <a:cs typeface="Tahoma" charset="0"/>
            </a:endParaRPr>
          </a:p>
        </p:txBody>
      </p:sp>
    </p:spTree>
    <p:extLst>
      <p:ext uri="{BB962C8B-B14F-4D97-AF65-F5344CB8AC3E}">
        <p14:creationId xmlns:p14="http://schemas.microsoft.com/office/powerpoint/2010/main" val="81346004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38125" y="142875"/>
            <a:ext cx="9971459" cy="22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2pPr>
            <a:lvl3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9pPr>
          </a:lstStyle>
          <a:p>
            <a:endParaRPr lang="es-EC" sz="1000" dirty="0">
              <a:solidFill>
                <a:srgbClr val="92D050"/>
              </a:solidFill>
              <a:latin typeface="Tahoma" charset="0"/>
              <a:cs typeface="Tahoma" charset="0"/>
            </a:endParaRPr>
          </a:p>
          <a:p>
            <a:pPr algn="ctr"/>
            <a:r>
              <a:rPr lang="es-EC" sz="2800" dirty="0">
                <a:solidFill>
                  <a:srgbClr val="92D050"/>
                </a:solidFill>
                <a:latin typeface="Tahoma" charset="0"/>
                <a:cs typeface="Tahoma" charset="0"/>
              </a:rPr>
              <a:t>Recomendaciones </a:t>
            </a:r>
            <a:r>
              <a:rPr lang="es-ES_tradnl" sz="2800" dirty="0">
                <a:solidFill>
                  <a:srgbClr val="92D050"/>
                </a:solidFill>
                <a:latin typeface="Tahoma" charset="0"/>
                <a:cs typeface="Tahoma" charset="0"/>
              </a:rPr>
              <a:t>del </a:t>
            </a:r>
            <a:r>
              <a:rPr lang="es-ES_tradnl" sz="2800" dirty="0" smtClean="0">
                <a:solidFill>
                  <a:srgbClr val="92D050"/>
                </a:solidFill>
                <a:latin typeface="Tahoma" charset="0"/>
                <a:cs typeface="Tahoma" charset="0"/>
              </a:rPr>
              <a:t>FMI para las Provincias y Municipalidades</a:t>
            </a:r>
          </a:p>
          <a:p>
            <a:endParaRPr lang="pt-BR" sz="1000" b="0" dirty="0" smtClean="0">
              <a:solidFill>
                <a:srgbClr val="FFFFFF"/>
              </a:solidFill>
              <a:latin typeface="Tahoma" charset="0"/>
              <a:ea typeface="Arial" charset="0"/>
              <a:cs typeface="Tahoma" charset="0"/>
            </a:endParaRPr>
          </a:p>
          <a:p>
            <a:r>
              <a:rPr lang="es-ES_tradnl" dirty="0"/>
              <a:t> </a:t>
            </a:r>
            <a:endParaRPr lang="pt-BR" dirty="0"/>
          </a:p>
          <a:p>
            <a:r>
              <a:rPr lang="es-ES_tradnl" dirty="0"/>
              <a:t> </a:t>
            </a:r>
            <a:endParaRPr lang="pt-BR" dirty="0"/>
          </a:p>
          <a:p>
            <a:endParaRPr lang="pt-BR" sz="1400" b="0" dirty="0" smtClean="0">
              <a:solidFill>
                <a:srgbClr val="FFFFFF"/>
              </a:solidFill>
              <a:latin typeface="Tahoma" charset="0"/>
              <a:cs typeface="Tahoma" charset="0"/>
            </a:endParaRPr>
          </a:p>
        </p:txBody>
      </p:sp>
      <p:pic>
        <p:nvPicPr>
          <p:cNvPr id="2" name="Picture 1"/>
          <p:cNvPicPr>
            <a:picLocks noChangeAspect="1"/>
          </p:cNvPicPr>
          <p:nvPr/>
        </p:nvPicPr>
        <p:blipFill>
          <a:blip r:embed="rId3"/>
          <a:stretch>
            <a:fillRect/>
          </a:stretch>
        </p:blipFill>
        <p:spPr>
          <a:xfrm>
            <a:off x="632520" y="1484784"/>
            <a:ext cx="8954195" cy="5044617"/>
          </a:xfrm>
          <a:prstGeom prst="rect">
            <a:avLst/>
          </a:prstGeom>
        </p:spPr>
      </p:pic>
      <p:sp>
        <p:nvSpPr>
          <p:cNvPr id="3" name="TextBox 2"/>
          <p:cNvSpPr txBox="1"/>
          <p:nvPr/>
        </p:nvSpPr>
        <p:spPr>
          <a:xfrm>
            <a:off x="632520" y="5661248"/>
            <a:ext cx="9361040" cy="830997"/>
          </a:xfrm>
          <a:prstGeom prst="rect">
            <a:avLst/>
          </a:prstGeom>
          <a:noFill/>
        </p:spPr>
        <p:txBody>
          <a:bodyPr wrap="square" rtlCol="0">
            <a:spAutoFit/>
          </a:bodyPr>
          <a:lstStyle/>
          <a:p>
            <a:r>
              <a:rPr lang="es-EC" dirty="0" smtClean="0">
                <a:solidFill>
                  <a:schemeClr val="bg2"/>
                </a:solidFill>
                <a:latin typeface="Tahoma" charset="0"/>
                <a:cs typeface="Tahoma" charset="0"/>
              </a:rPr>
              <a:t>Resultado: Dãno a las provincias y municipalidades</a:t>
            </a:r>
          </a:p>
          <a:p>
            <a:r>
              <a:rPr lang="es-EC" dirty="0" smtClean="0">
                <a:solidFill>
                  <a:schemeClr val="bg2"/>
                </a:solidFill>
                <a:latin typeface="Tahoma" charset="0"/>
                <a:cs typeface="Tahoma" charset="0"/>
              </a:rPr>
              <a:t>Todo lo que pagan al gobierno central destinado a deuda</a:t>
            </a:r>
            <a:endParaRPr lang="en-US" dirty="0">
              <a:solidFill>
                <a:schemeClr val="bg2"/>
              </a:solidFill>
            </a:endParaRPr>
          </a:p>
        </p:txBody>
      </p:sp>
    </p:spTree>
    <p:extLst>
      <p:ext uri="{BB962C8B-B14F-4D97-AF65-F5344CB8AC3E}">
        <p14:creationId xmlns:p14="http://schemas.microsoft.com/office/powerpoint/2010/main" val="292048299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38125" y="142875"/>
            <a:ext cx="9971459" cy="658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2pPr>
            <a:lvl3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9pPr>
          </a:lstStyle>
          <a:p>
            <a:endParaRPr lang="es-EC" sz="1000" dirty="0">
              <a:solidFill>
                <a:srgbClr val="92D050"/>
              </a:solidFill>
              <a:latin typeface="Tahoma" charset="0"/>
              <a:cs typeface="Tahoma" charset="0"/>
            </a:endParaRPr>
          </a:p>
          <a:p>
            <a:pPr algn="ctr"/>
            <a:r>
              <a:rPr lang="es-EC" sz="2800" dirty="0" smtClean="0">
                <a:solidFill>
                  <a:schemeClr val="accent1"/>
                </a:solidFill>
                <a:latin typeface="Tahoma" charset="0"/>
                <a:cs typeface="Tahoma" charset="0"/>
              </a:rPr>
              <a:t>Actuación del Banco Mundial en favor de la banca</a:t>
            </a:r>
            <a:endParaRPr lang="es-EC" sz="2000" dirty="0" smtClean="0">
              <a:solidFill>
                <a:schemeClr val="accent1"/>
              </a:solidFill>
            </a:endParaRPr>
          </a:p>
          <a:p>
            <a:endParaRPr lang="es-EC" sz="1000" b="0" dirty="0" smtClean="0">
              <a:solidFill>
                <a:srgbClr val="FFFFFF"/>
              </a:solidFill>
              <a:latin typeface="Tahoma" charset="0"/>
              <a:ea typeface="Arial" charset="0"/>
              <a:cs typeface="Tahoma" charset="0"/>
            </a:endParaRPr>
          </a:p>
          <a:p>
            <a:endParaRPr lang="es-EC" sz="2200" b="0" dirty="0" smtClean="0">
              <a:solidFill>
                <a:srgbClr val="FFFFFF"/>
              </a:solidFill>
              <a:latin typeface="Tahoma" charset="0"/>
              <a:ea typeface="Arial" charset="0"/>
              <a:cs typeface="Tahoma" charset="0"/>
            </a:endParaRPr>
          </a:p>
          <a:p>
            <a:pPr marL="342900" lvl="0" indent="-342900">
              <a:buFont typeface="Arial"/>
              <a:buChar char="•"/>
            </a:pPr>
            <a:r>
              <a:rPr lang="es-EC" sz="2200" b="0" dirty="0" smtClean="0">
                <a:solidFill>
                  <a:srgbClr val="FFFFFF"/>
                </a:solidFill>
                <a:latin typeface="Tahoma" charset="0"/>
                <a:ea typeface="Arial" charset="0"/>
                <a:cs typeface="Tahoma" charset="0"/>
              </a:rPr>
              <a:t>Sofisticación de los mecanismos en benefício de la banca privada, utilizandose deuda pública como vehiculo </a:t>
            </a:r>
          </a:p>
          <a:p>
            <a:pPr lvl="0"/>
            <a:endParaRPr lang="es-EC" sz="2200" b="0" dirty="0" smtClean="0">
              <a:solidFill>
                <a:schemeClr val="accent1"/>
              </a:solidFill>
              <a:latin typeface="Tahoma" charset="0"/>
              <a:ea typeface="Arial" charset="0"/>
              <a:cs typeface="Tahoma" charset="0"/>
            </a:endParaRPr>
          </a:p>
          <a:p>
            <a:pPr marL="342900" lvl="0" indent="-342900">
              <a:buFont typeface="Arial"/>
              <a:buChar char="•"/>
            </a:pPr>
            <a:r>
              <a:rPr lang="es-EC" sz="2200" dirty="0" smtClean="0">
                <a:solidFill>
                  <a:schemeClr val="accent1"/>
                </a:solidFill>
                <a:latin typeface="Tahoma" charset="0"/>
                <a:ea typeface="Arial" charset="0"/>
                <a:cs typeface="Tahoma" charset="0"/>
              </a:rPr>
              <a:t>Municipalidad de Belo Horizonte: PBH </a:t>
            </a:r>
          </a:p>
          <a:p>
            <a:pPr marL="342900" lvl="0" indent="-342900">
              <a:buFont typeface="Arial"/>
              <a:buChar char="•"/>
            </a:pPr>
            <a:r>
              <a:rPr lang="es-EC" sz="2200" dirty="0" smtClean="0">
                <a:solidFill>
                  <a:schemeClr val="accent1"/>
                </a:solidFill>
                <a:latin typeface="Tahoma" charset="0"/>
                <a:ea typeface="Arial" charset="0"/>
                <a:cs typeface="Tahoma" charset="0"/>
              </a:rPr>
              <a:t>PBH Ativos</a:t>
            </a:r>
          </a:p>
          <a:p>
            <a:pPr marL="1085850" lvl="1" indent="-342900">
              <a:buFont typeface="Arial"/>
              <a:buChar char="•"/>
            </a:pPr>
            <a:r>
              <a:rPr lang="es-EC" sz="2200" b="0" dirty="0" smtClean="0">
                <a:solidFill>
                  <a:schemeClr val="tx1"/>
                </a:solidFill>
                <a:latin typeface="Tahoma" charset="0"/>
                <a:cs typeface="Tahoma" charset="0"/>
              </a:rPr>
              <a:t>Companhia Sociedad Anonima “independiente”, no sujeta a reglamiento estatal y vigilancia de organos de control interno</a:t>
            </a:r>
          </a:p>
          <a:p>
            <a:pPr marL="1085850" lvl="1" indent="-342900">
              <a:buFont typeface="Arial"/>
              <a:buChar char="•"/>
            </a:pPr>
            <a:r>
              <a:rPr lang="es-EC" sz="2200" b="0" dirty="0" smtClean="0">
                <a:solidFill>
                  <a:schemeClr val="tx1"/>
                </a:solidFill>
                <a:latin typeface="Tahoma" charset="0"/>
                <a:cs typeface="Tahoma" charset="0"/>
              </a:rPr>
              <a:t>Objetivo: emitir “debentures” con la participación de banca privada y auxiliar en ciertas actividades públicas como el cobro de impuestos</a:t>
            </a:r>
          </a:p>
          <a:p>
            <a:pPr marL="1085850" lvl="1" indent="-342900">
              <a:buFont typeface="Arial"/>
              <a:buChar char="•"/>
            </a:pPr>
            <a:r>
              <a:rPr lang="es-EC" sz="2200" b="0" dirty="0" smtClean="0">
                <a:solidFill>
                  <a:schemeClr val="tx1"/>
                </a:solidFill>
                <a:latin typeface="Tahoma" charset="0"/>
                <a:cs typeface="Tahoma" charset="0"/>
              </a:rPr>
              <a:t>Garantías: Patrimonio Público cedido por la PBH</a:t>
            </a:r>
          </a:p>
          <a:p>
            <a:pPr marL="1085850" lvl="1" indent="-342900">
              <a:buFont typeface="Arial"/>
              <a:buChar char="•"/>
            </a:pPr>
            <a:r>
              <a:rPr lang="es-EC" sz="2200" b="0" dirty="0" smtClean="0">
                <a:solidFill>
                  <a:schemeClr val="tx1"/>
                </a:solidFill>
                <a:latin typeface="Tahoma" charset="0"/>
                <a:cs typeface="Tahoma" charset="0"/>
              </a:rPr>
              <a:t>Trabajadores: cedidos por el poder público</a:t>
            </a:r>
          </a:p>
          <a:p>
            <a:pPr marL="1085850" lvl="1" indent="-342900">
              <a:buFont typeface="Arial"/>
              <a:buChar char="•"/>
            </a:pPr>
            <a:r>
              <a:rPr lang="es-EC" sz="2200" b="0" dirty="0" smtClean="0">
                <a:solidFill>
                  <a:schemeClr val="tx1"/>
                </a:solidFill>
                <a:latin typeface="Tahoma" charset="0"/>
                <a:cs typeface="Tahoma" charset="0"/>
              </a:rPr>
              <a:t>Estructura: entidades públicas de informatica, licitaciones, juridico</a:t>
            </a:r>
          </a:p>
          <a:p>
            <a:pPr marL="1085850" lvl="1" indent="-342900">
              <a:buFont typeface="Arial"/>
              <a:buChar char="•"/>
            </a:pPr>
            <a:r>
              <a:rPr lang="es-EC" sz="2200" b="0" dirty="0" smtClean="0">
                <a:solidFill>
                  <a:schemeClr val="tx1"/>
                </a:solidFill>
                <a:latin typeface="Tahoma" charset="0"/>
                <a:cs typeface="Tahoma" charset="0"/>
              </a:rPr>
              <a:t>Remuneración mensual: IPCA + 11% </a:t>
            </a:r>
          </a:p>
          <a:p>
            <a:pPr marL="1085850" lvl="1" indent="-342900">
              <a:buFont typeface="Arial"/>
              <a:buChar char="•"/>
            </a:pPr>
            <a:r>
              <a:rPr lang="es-EC" sz="2200" b="0" dirty="0" smtClean="0">
                <a:solidFill>
                  <a:schemeClr val="tx1"/>
                </a:solidFill>
                <a:latin typeface="Tahoma" charset="0"/>
                <a:cs typeface="Tahoma" charset="0"/>
              </a:rPr>
              <a:t>PBH paga todos costos y tasas </a:t>
            </a:r>
          </a:p>
          <a:p>
            <a:pPr lvl="1" indent="0"/>
            <a:endParaRPr lang="es-EC" sz="2200" b="0" dirty="0">
              <a:solidFill>
                <a:schemeClr val="tx1"/>
              </a:solidFill>
              <a:latin typeface="Tahoma" charset="0"/>
              <a:cs typeface="Tahoma" charset="0"/>
            </a:endParaRPr>
          </a:p>
          <a:p>
            <a:r>
              <a:rPr lang="es-EC" sz="2200" dirty="0" smtClean="0">
                <a:solidFill>
                  <a:schemeClr val="accent1"/>
                </a:solidFill>
                <a:latin typeface="Tahoma" charset="0"/>
                <a:cs typeface="Tahoma" charset="0"/>
              </a:rPr>
              <a:t>Semejanzas con la EFSF en Europa, más grande acreedora de Grécia </a:t>
            </a:r>
            <a:endParaRPr lang="es-EC" sz="2200" dirty="0">
              <a:solidFill>
                <a:schemeClr val="accent1"/>
              </a:solidFill>
              <a:latin typeface="Tahoma" charset="0"/>
              <a:cs typeface="Tahoma" charset="0"/>
            </a:endParaRPr>
          </a:p>
        </p:txBody>
      </p:sp>
    </p:spTree>
    <p:extLst>
      <p:ext uri="{BB962C8B-B14F-4D97-AF65-F5344CB8AC3E}">
        <p14:creationId xmlns:p14="http://schemas.microsoft.com/office/powerpoint/2010/main" val="358836619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ls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uls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Pulso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o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o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o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o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54610</TotalTime>
  <Words>1911</Words>
  <Application>Microsoft Macintosh PowerPoint</Application>
  <PresentationFormat>A4 Paper (210x297 mm)</PresentationFormat>
  <Paragraphs>512</Paragraphs>
  <Slides>32</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Pulso</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Trabajo Académico: La red del control corporativo global 43.000 EMNs : más de 1.000.000 de vinculación con propiedades 40% del control en manos de 147, y “core” altamente conectado entre si 75% del “core” son entidades financieras Cerca de 50 empresas del sector financiero tienen el control del centro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Maria Lúcia F. Carneiro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Maria Lucia Fattorelli</dc:creator>
  <cp:lastModifiedBy>Maria Lucia Fattorelli</cp:lastModifiedBy>
  <cp:revision>1850</cp:revision>
  <cp:lastPrinted>2008-11-20T19:12:03Z</cp:lastPrinted>
  <dcterms:created xsi:type="dcterms:W3CDTF">2001-11-19T18:24:28Z</dcterms:created>
  <dcterms:modified xsi:type="dcterms:W3CDTF">2015-10-07T23:52:49Z</dcterms:modified>
</cp:coreProperties>
</file>