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693" r:id="rId2"/>
    <p:sldId id="1339" r:id="rId3"/>
    <p:sldId id="1356" r:id="rId4"/>
    <p:sldId id="1549" r:id="rId5"/>
    <p:sldId id="1550" r:id="rId6"/>
    <p:sldId id="1440" r:id="rId7"/>
    <p:sldId id="1569" r:id="rId8"/>
    <p:sldId id="1455" r:id="rId9"/>
    <p:sldId id="1570" r:id="rId10"/>
    <p:sldId id="1571" r:id="rId11"/>
    <p:sldId id="1572" r:id="rId12"/>
    <p:sldId id="1474" r:id="rId13"/>
    <p:sldId id="1475" r:id="rId14"/>
    <p:sldId id="1476" r:id="rId15"/>
    <p:sldId id="1573" r:id="rId16"/>
    <p:sldId id="1574" r:id="rId17"/>
    <p:sldId id="1575" r:id="rId18"/>
    <p:sldId id="1576" r:id="rId19"/>
    <p:sldId id="1577" r:id="rId20"/>
    <p:sldId id="1477" r:id="rId21"/>
    <p:sldId id="1478" r:id="rId22"/>
    <p:sldId id="1548" r:id="rId23"/>
    <p:sldId id="1551" r:id="rId24"/>
    <p:sldId id="1472" r:id="rId25"/>
    <p:sldId id="1552" r:id="rId26"/>
    <p:sldId id="1579" r:id="rId27"/>
    <p:sldId id="1582" r:id="rId28"/>
    <p:sldId id="1580" r:id="rId29"/>
    <p:sldId id="1553" r:id="rId30"/>
    <p:sldId id="1554" r:id="rId31"/>
    <p:sldId id="1555" r:id="rId32"/>
    <p:sldId id="1556" r:id="rId33"/>
    <p:sldId id="1557" r:id="rId34"/>
    <p:sldId id="1558" r:id="rId35"/>
    <p:sldId id="1559" r:id="rId36"/>
    <p:sldId id="1560" r:id="rId37"/>
    <p:sldId id="1561" r:id="rId38"/>
    <p:sldId id="1562" r:id="rId39"/>
    <p:sldId id="1563" r:id="rId40"/>
    <p:sldId id="1542" r:id="rId41"/>
    <p:sldId id="1564" r:id="rId42"/>
    <p:sldId id="1565" r:id="rId43"/>
    <p:sldId id="1578" r:id="rId44"/>
    <p:sldId id="1566" r:id="rId45"/>
    <p:sldId id="1567" r:id="rId46"/>
    <p:sldId id="1568" r:id="rId47"/>
    <p:sldId id="1444" r:id="rId48"/>
    <p:sldId id="1543" r:id="rId49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56" y="-280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983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8C125069-A4FC-404D-A31A-C479BCB9ACD5}" type="presOf" srcId="{6F5795CA-FCF7-3D49-92E8-4F066CD012F3}" destId="{2C4EA2EF-7032-994A-8CDA-D08E93AE0AB3}" srcOrd="0" destOrd="0" presId="urn:microsoft.com/office/officeart/2009/3/layout/CircleRelationship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18B9BCDD-0CDF-054B-BD1F-649D0872F975}" type="presOf" srcId="{91032682-16C8-8746-92ED-AF58BF7EB348}" destId="{12638A83-E4F5-674B-9467-240AA0C5FB0A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D0BBE755-4DBF-8F41-A5B3-4513B0A6483E}" type="presOf" srcId="{738A3422-D32A-114F-8E34-8A2257CE464B}" destId="{EAA19F38-080A-2445-9C24-BF5FCF5EAE4A}" srcOrd="0" destOrd="0" presId="urn:microsoft.com/office/officeart/2009/3/layout/CircleRelationship"/>
    <dgm:cxn modelId="{9EA1376E-6735-CC46-ABA3-52E2834D1407}" type="presOf" srcId="{67399531-B4AD-494A-92F2-504158F3E707}" destId="{CD68683C-D877-F146-989D-683FF92CCE28}" srcOrd="0" destOrd="0" presId="urn:microsoft.com/office/officeart/2009/3/layout/CircleRelationship"/>
    <dgm:cxn modelId="{646526C6-E075-4F4E-915A-4365CFC5FB81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967320B6-0055-DD49-BE09-AF212CD65393}" type="presOf" srcId="{86D17B7E-E696-8941-8E58-7886025557FE}" destId="{C1B0984E-E3E0-C943-AF18-A37F5C5D8942}" srcOrd="0" destOrd="0" presId="urn:microsoft.com/office/officeart/2009/3/layout/CircleRelationship"/>
    <dgm:cxn modelId="{D214F22E-E468-8D40-B814-9F0FAF236778}" type="presOf" srcId="{96ED5622-202F-C947-BC45-A5FA037D119B}" destId="{3B8012C6-BDB5-5E42-AD5B-3E946D617566}" srcOrd="0" destOrd="0" presId="urn:microsoft.com/office/officeart/2009/3/layout/CircleRelationship"/>
    <dgm:cxn modelId="{BEF0E80D-B66C-6648-B70C-723B126C9900}" type="presParOf" srcId="{12638A83-E4F5-674B-9467-240AA0C5FB0A}" destId="{CD68683C-D877-F146-989D-683FF92CCE28}" srcOrd="0" destOrd="0" presId="urn:microsoft.com/office/officeart/2009/3/layout/CircleRelationship"/>
    <dgm:cxn modelId="{FE866A4B-9542-7D47-B895-83AF7710908F}" type="presParOf" srcId="{12638A83-E4F5-674B-9467-240AA0C5FB0A}" destId="{58D9F01F-9E18-A346-A934-8987F4284017}" srcOrd="1" destOrd="0" presId="urn:microsoft.com/office/officeart/2009/3/layout/CircleRelationship"/>
    <dgm:cxn modelId="{2F8681CA-CFB8-CF46-B757-0F045DF561F0}" type="presParOf" srcId="{12638A83-E4F5-674B-9467-240AA0C5FB0A}" destId="{FEF05A9F-2AAC-074D-BD7A-9196CC8F387E}" srcOrd="2" destOrd="0" presId="urn:microsoft.com/office/officeart/2009/3/layout/CircleRelationship"/>
    <dgm:cxn modelId="{ACC2EB13-577F-E948-9CB9-2569679D6FC7}" type="presParOf" srcId="{12638A83-E4F5-674B-9467-240AA0C5FB0A}" destId="{3E2BC93E-E0ED-0A4C-904E-34FEB557D6B3}" srcOrd="3" destOrd="0" presId="urn:microsoft.com/office/officeart/2009/3/layout/CircleRelationship"/>
    <dgm:cxn modelId="{D84AB3E1-8FF4-2048-9CE8-9721324A1A6B}" type="presParOf" srcId="{12638A83-E4F5-674B-9467-240AA0C5FB0A}" destId="{9AE0C5AB-F05E-C54F-946F-524451D97D6A}" srcOrd="4" destOrd="0" presId="urn:microsoft.com/office/officeart/2009/3/layout/CircleRelationship"/>
    <dgm:cxn modelId="{1F258057-B9F4-3D47-BAAD-6EFE5F88DE12}" type="presParOf" srcId="{12638A83-E4F5-674B-9467-240AA0C5FB0A}" destId="{9B818891-721B-E249-A46D-3F104437D69C}" srcOrd="5" destOrd="0" presId="urn:microsoft.com/office/officeart/2009/3/layout/CircleRelationship"/>
    <dgm:cxn modelId="{5048523A-FB5B-8D49-90D4-C6FDCF0240F7}" type="presParOf" srcId="{12638A83-E4F5-674B-9467-240AA0C5FB0A}" destId="{3B8012C6-BDB5-5E42-AD5B-3E946D617566}" srcOrd="6" destOrd="0" presId="urn:microsoft.com/office/officeart/2009/3/layout/CircleRelationship"/>
    <dgm:cxn modelId="{7E7A14DC-8FCC-7841-B452-71C47B90A088}" type="presParOf" srcId="{12638A83-E4F5-674B-9467-240AA0C5FB0A}" destId="{BB4D3749-C5A6-1F42-BA2E-174FCD75366C}" srcOrd="7" destOrd="0" presId="urn:microsoft.com/office/officeart/2009/3/layout/CircleRelationship"/>
    <dgm:cxn modelId="{4C810735-8858-7B4B-8D85-A9B782763069}" type="presParOf" srcId="{BB4D3749-C5A6-1F42-BA2E-174FCD75366C}" destId="{307D2AE0-B61B-3F49-AF65-492CC44B7E00}" srcOrd="0" destOrd="0" presId="urn:microsoft.com/office/officeart/2009/3/layout/CircleRelationship"/>
    <dgm:cxn modelId="{5C378F6D-1E39-E840-A87A-E41B5D88B7BA}" type="presParOf" srcId="{12638A83-E4F5-674B-9467-240AA0C5FB0A}" destId="{6B05C13D-FEEA-C64C-B5AB-429A48D8019E}" srcOrd="8" destOrd="0" presId="urn:microsoft.com/office/officeart/2009/3/layout/CircleRelationship"/>
    <dgm:cxn modelId="{EFE4E237-4EE8-3E4B-BA53-E74E7EAA868C}" type="presParOf" srcId="{6B05C13D-FEEA-C64C-B5AB-429A48D8019E}" destId="{B46D02DE-DFD9-264A-9122-1B111364DA6D}" srcOrd="0" destOrd="0" presId="urn:microsoft.com/office/officeart/2009/3/layout/CircleRelationship"/>
    <dgm:cxn modelId="{863B7416-A533-A747-94DE-2D47F4C05FC2}" type="presParOf" srcId="{12638A83-E4F5-674B-9467-240AA0C5FB0A}" destId="{5C929E12-B5A9-524E-8637-7BDE97CEB999}" srcOrd="9" destOrd="0" presId="urn:microsoft.com/office/officeart/2009/3/layout/CircleRelationship"/>
    <dgm:cxn modelId="{33EE96FB-EC56-6E41-9700-1E5D2B09B025}" type="presParOf" srcId="{12638A83-E4F5-674B-9467-240AA0C5FB0A}" destId="{A458321B-FFC0-BD4F-9287-F448D405C256}" srcOrd="10" destOrd="0" presId="urn:microsoft.com/office/officeart/2009/3/layout/CircleRelationship"/>
    <dgm:cxn modelId="{FBB8D61E-64DE-1140-B330-83A3B25E3897}" type="presParOf" srcId="{A458321B-FFC0-BD4F-9287-F448D405C256}" destId="{CBAE351A-2575-EB4E-BDFE-AC8C89AB19F6}" srcOrd="0" destOrd="0" presId="urn:microsoft.com/office/officeart/2009/3/layout/CircleRelationship"/>
    <dgm:cxn modelId="{1EF0EE87-FF64-CA47-8971-B72A7EA268D2}" type="presParOf" srcId="{12638A83-E4F5-674B-9467-240AA0C5FB0A}" destId="{A5B4C08C-AA14-F94A-9115-1C7612570EC3}" srcOrd="11" destOrd="0" presId="urn:microsoft.com/office/officeart/2009/3/layout/CircleRelationship"/>
    <dgm:cxn modelId="{82305F3C-EE65-A644-9082-B5EC810DF397}" type="presParOf" srcId="{A5B4C08C-AA14-F94A-9115-1C7612570EC3}" destId="{E87B16E0-7609-B741-ADEC-7ED3166C467B}" srcOrd="0" destOrd="0" presId="urn:microsoft.com/office/officeart/2009/3/layout/CircleRelationship"/>
    <dgm:cxn modelId="{9EA78DB0-C1C6-9548-A1EB-140CD2B3BC8A}" type="presParOf" srcId="{12638A83-E4F5-674B-9467-240AA0C5FB0A}" destId="{04321634-7EAA-C442-9E3C-6235F031E2D1}" srcOrd="12" destOrd="0" presId="urn:microsoft.com/office/officeart/2009/3/layout/CircleRelationship"/>
    <dgm:cxn modelId="{816D5EF3-83B9-874F-A887-E3A4656E49CB}" type="presParOf" srcId="{04321634-7EAA-C442-9E3C-6235F031E2D1}" destId="{A27AE5E0-C77F-1548-B6AC-19A721F18551}" srcOrd="0" destOrd="0" presId="urn:microsoft.com/office/officeart/2009/3/layout/CircleRelationship"/>
    <dgm:cxn modelId="{D1E63E6F-4EEB-9E48-A895-31CB6447D1D4}" type="presParOf" srcId="{12638A83-E4F5-674B-9467-240AA0C5FB0A}" destId="{2C4EA2EF-7032-994A-8CDA-D08E93AE0AB3}" srcOrd="13" destOrd="0" presId="urn:microsoft.com/office/officeart/2009/3/layout/CircleRelationship"/>
    <dgm:cxn modelId="{AA501EC4-A553-AB48-BAC8-C75D222302F8}" type="presParOf" srcId="{12638A83-E4F5-674B-9467-240AA0C5FB0A}" destId="{20931715-7EAE-D343-813D-4E75C341ED7C}" srcOrd="14" destOrd="0" presId="urn:microsoft.com/office/officeart/2009/3/layout/CircleRelationship"/>
    <dgm:cxn modelId="{1AC5D0CE-7B9E-0640-A75D-BE187A96A465}" type="presParOf" srcId="{20931715-7EAE-D343-813D-4E75C341ED7C}" destId="{233E81BF-6756-1A46-9ADA-2C3EBEC9678C}" srcOrd="0" destOrd="0" presId="urn:microsoft.com/office/officeart/2009/3/layout/CircleRelationship"/>
    <dgm:cxn modelId="{7EA536CB-CC3B-E042-9486-4594D10B9B8A}" type="presParOf" srcId="{12638A83-E4F5-674B-9467-240AA0C5FB0A}" destId="{EAA19F38-080A-2445-9C24-BF5FCF5EAE4A}" srcOrd="15" destOrd="0" presId="urn:microsoft.com/office/officeart/2009/3/layout/CircleRelationship"/>
    <dgm:cxn modelId="{64ADD0E7-6ADA-5F4C-BBE6-CE7EE72D2333}" type="presParOf" srcId="{12638A83-E4F5-674B-9467-240AA0C5FB0A}" destId="{4E3A32DE-4BB9-3148-B3A6-B205618EB141}" srcOrd="16" destOrd="0" presId="urn:microsoft.com/office/officeart/2009/3/layout/CircleRelationship"/>
    <dgm:cxn modelId="{FA91C98D-B2D4-914A-A40C-CAEC862EC609}" type="presParOf" srcId="{4E3A32DE-4BB9-3148-B3A6-B205618EB141}" destId="{3B2A56C1-B96B-2340-9B03-CA89F8A21E79}" srcOrd="0" destOrd="0" presId="urn:microsoft.com/office/officeart/2009/3/layout/CircleRelationship"/>
    <dgm:cxn modelId="{62DEC61B-9573-6A40-8255-FFC501D4A153}" type="presParOf" srcId="{12638A83-E4F5-674B-9467-240AA0C5FB0A}" destId="{C1B0984E-E3E0-C943-AF18-A37F5C5D8942}" srcOrd="17" destOrd="0" presId="urn:microsoft.com/office/officeart/2009/3/layout/CircleRelationship"/>
    <dgm:cxn modelId="{D14EB497-99B6-A94A-8247-B981EBBFEB2C}" type="presParOf" srcId="{12638A83-E4F5-674B-9467-240AA0C5FB0A}" destId="{9EAD5373-AAF2-584E-A784-9920C80F048E}" srcOrd="18" destOrd="0" presId="urn:microsoft.com/office/officeart/2009/3/layout/CircleRelationship"/>
    <dgm:cxn modelId="{EF63C5D5-05C2-A541-BB1F-D5380EA53D20}" type="presParOf" srcId="{9EAD5373-AAF2-584E-A784-9920C80F048E}" destId="{6F43751C-A657-5641-8282-9805A3E00C8B}" srcOrd="0" destOrd="0" presId="urn:microsoft.com/office/officeart/2009/3/layout/CircleRelationship"/>
    <dgm:cxn modelId="{C59A731A-9947-5740-B0DC-6AA827B9F63D}" type="presParOf" srcId="{12638A83-E4F5-674B-9467-240AA0C5FB0A}" destId="{D9700332-47BC-454C-8230-0816D8CE441B}" srcOrd="19" destOrd="0" presId="urn:microsoft.com/office/officeart/2009/3/layout/CircleRelationship"/>
    <dgm:cxn modelId="{FC8FB3D4-0F8E-BF4A-9E7A-F831D0FD226E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24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25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29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30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35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37</a:t>
            </a:fld>
            <a:endParaRPr lang="pt-BR">
              <a:cs typeface="Arial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351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42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44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45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EE3F9-7737-4159-829A-3817412F95DB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73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02/11/16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39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gazetadopovo.com.br/opiniao/artigos/o-banco-central-esta-suicidando-o-brasil-dh5s162swds5080e0d20jsmpc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3X9LVf" TargetMode="External"/><Relationship Id="rId4" Type="http://schemas.openxmlformats.org/officeDocument/2006/relationships/hyperlink" Target="http://goo.gl/uu9Opc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goo.gl/yCCpu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4" Type="http://schemas.openxmlformats.org/officeDocument/2006/relationships/hyperlink" Target="http://data.worldbank.org/indicator/SI.POV.GINI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divida-auditoriacidada.org.br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4" Type="http://schemas.openxmlformats.org/officeDocument/2006/relationships/hyperlink" Target="http://www.facebook.com/auditoriacidada.pagina" TargetMode="External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72480" y="116632"/>
            <a:ext cx="9906000" cy="65556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8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Brasília, </a:t>
            </a: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novembro </a:t>
            </a:r>
            <a:r>
              <a:rPr lang="pt-BR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2016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>
            <a:off x="560512" y="2565401"/>
            <a:ext cx="9001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REUNIÃO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DO </a:t>
            </a:r>
            <a:endParaRPr lang="pt-BR" sz="3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GRUPO </a:t>
            </a:r>
            <a:r>
              <a:rPr lang="pt-BR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ESTUDOS SOCIAL E ECONÔMICO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404664"/>
            <a:ext cx="5270500" cy="76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073007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99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554" y="0"/>
            <a:ext cx="66244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480" y="620688"/>
            <a:ext cx="2808312" cy="738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MASCARADOS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 </a:t>
            </a: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AMORTIZAÇÃO: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CRESCIMENTO EXPONENCIAL DA DÍVIDA 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FERE O ART. 167, III, DA CONSTITUIÇÃO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PEC 241 burla esse dispositivo</a:t>
            </a: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sz="1800" b="0" u="sng" dirty="0" err="1">
                <a:solidFill>
                  <a:schemeClr val="accent6"/>
                </a:solidFill>
              </a:rPr>
              <a:t>https</a:t>
            </a:r>
            <a:r>
              <a:rPr lang="pt-BR" sz="1800" b="0" u="sng" dirty="0">
                <a:solidFill>
                  <a:schemeClr val="accent6"/>
                </a:solidFill>
              </a:rPr>
              <a:t>://</a:t>
            </a:r>
            <a:r>
              <a:rPr lang="pt-BR" sz="1800" b="0" u="sng" dirty="0" err="1">
                <a:solidFill>
                  <a:schemeClr val="accent6"/>
                </a:solidFill>
              </a:rPr>
              <a:t>goo.gl</a:t>
            </a:r>
            <a:r>
              <a:rPr lang="pt-BR" sz="1800" b="0" u="sng" dirty="0">
                <a:solidFill>
                  <a:schemeClr val="accent6"/>
                </a:solidFill>
              </a:rPr>
              <a:t>/7sPvEB</a:t>
            </a:r>
          </a:p>
          <a:p>
            <a:endParaRPr lang="en-US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  <a:p>
            <a:endParaRPr lang="en-US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79921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633520" cy="624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QUAL É A CAUSA DA CRISE ATUAL?</a:t>
            </a:r>
          </a:p>
          <a:p>
            <a:pPr algn="ctr"/>
            <a:endParaRPr lang="pt-BR" sz="320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Cenário de Crise e Escassez: </a:t>
            </a:r>
            <a:r>
              <a:rPr lang="pt-BR" sz="2800" dirty="0" smtClean="0">
                <a:solidFill>
                  <a:srgbClr val="FFFFFF"/>
                </a:solidFill>
                <a:latin typeface="Tahoma"/>
                <a:cs typeface="Tahoma"/>
              </a:rPr>
              <a:t>DÉFICIT</a:t>
            </a:r>
            <a:r>
              <a:rPr lang="pt-BR" sz="2800" dirty="0">
                <a:solidFill>
                  <a:srgbClr val="FFFFFF"/>
                </a:solidFill>
              </a:rPr>
              <a:t>	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2016 </a:t>
            </a:r>
            <a:r>
              <a:rPr lang="pt-BR" sz="2800" b="0" dirty="0">
                <a:solidFill>
                  <a:schemeClr val="tx1"/>
                </a:solidFill>
                <a:latin typeface="Tahoma"/>
                <a:cs typeface="Tahoma"/>
              </a:rPr>
              <a:t>Projeção de déficit de R$170,5 bilhões</a:t>
            </a:r>
          </a:p>
          <a:p>
            <a:r>
              <a:rPr lang="pt-BR" sz="2800" b="0" dirty="0">
                <a:solidFill>
                  <a:srgbClr val="92D050"/>
                </a:solidFill>
                <a:latin typeface="Tahoma"/>
                <a:cs typeface="Tahoma"/>
              </a:rPr>
              <a:t>2015 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Déficit de </a:t>
            </a:r>
            <a:r>
              <a:rPr lang="pt-BR" sz="2800" b="0" dirty="0" err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lang="pt-BR" sz="2800" b="0" dirty="0">
                <a:solidFill>
                  <a:srgbClr val="FFFFFF"/>
                </a:solidFill>
                <a:latin typeface="Tahoma"/>
                <a:cs typeface="Tahoma"/>
              </a:rPr>
              <a:t>$ 111,2 bilhões</a:t>
            </a: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Elevada Dívida Pública</a:t>
            </a:r>
          </a:p>
          <a:p>
            <a:pPr algn="ctr"/>
            <a:r>
              <a:rPr lang="pt-BR" sz="2800" b="0" dirty="0" smtClean="0">
                <a:solidFill>
                  <a:srgbClr val="94C600"/>
                </a:solidFill>
                <a:latin typeface="Tahoma"/>
                <a:cs typeface="Tahoma"/>
              </a:rPr>
              <a:t>A Dívida Pública tem sido colocada como justificativa para todos os projetos em andamento no Congresso Nacional, que suprimem direitos sociais: PLP 257/2015; PEC 241/2016; PEC da DRU e DREM etc.</a:t>
            </a:r>
          </a:p>
          <a:p>
            <a:pPr algn="ctr"/>
            <a:endParaRPr lang="pt-BR" sz="2800" b="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Que déficit é esse?</a:t>
            </a:r>
          </a:p>
          <a:p>
            <a:pPr algn="ctr"/>
            <a:r>
              <a:rPr lang="pt-BR" sz="2800" dirty="0">
                <a:solidFill>
                  <a:srgbClr val="FFFFFF"/>
                </a:solidFill>
                <a:latin typeface="Tahoma"/>
                <a:cs typeface="Tahoma"/>
              </a:rPr>
              <a:t>Qual a razão do crescimento da dívida? </a:t>
            </a:r>
          </a:p>
        </p:txBody>
      </p:sp>
    </p:spTree>
    <p:extLst>
      <p:ext uri="{BB962C8B-B14F-4D97-AF65-F5344CB8AC3E}">
        <p14:creationId xmlns:p14="http://schemas.microsoft.com/office/powerpoint/2010/main" val="234203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49144" y="116632"/>
            <a:ext cx="3656856" cy="664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QUANDO COMPUTADAS TODAS AS CONTAS NÃO HÁ DEFICIT</a:t>
            </a:r>
          </a:p>
          <a:p>
            <a:pPr lvl="0"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SOBRARAM </a:t>
            </a:r>
            <a:r>
              <a:rPr lang="pt-BR" dirty="0" err="1" smtClean="0">
                <a:solidFill>
                  <a:schemeClr val="accent1"/>
                </a:solidFill>
                <a:latin typeface="Tahoma"/>
                <a:cs typeface="Tahoma"/>
              </a:rPr>
              <a:t>R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$ 480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bilhões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em 2015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/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Dívida consumiu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6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86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3200" dirty="0">
                <a:solidFill>
                  <a:schemeClr val="accent1"/>
                </a:solidFill>
                <a:latin typeface="Tahoma"/>
                <a:cs typeface="Tahoma"/>
              </a:rPr>
              <a:t>O que está “quebrando” o Brasil?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Elevadíssimas taxas de juros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praticadas sem justificativa técnica, jurídica, econômica ou política, configurando-se uma transferência de renda e receita ao setor financeiro privado;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ilegal prática do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anatocismo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: incidência contínua de juros sobre juros, que promove a multiplicação da dívida por ela mesma;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 irregular </a:t>
            </a:r>
            <a:r>
              <a:rPr lang="pt-BR" sz="2200" dirty="0">
                <a:solidFill>
                  <a:schemeClr val="accent1"/>
                </a:solidFill>
                <a:latin typeface="Tahoma"/>
                <a:cs typeface="Tahoma"/>
              </a:rPr>
              <a:t>contabilização de juros como se fosse amortização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da dívida, burlando-se o artigo 167, III, da Constituição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Federal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As escandalosas operações de </a:t>
            </a: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swap cambial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realizadas pelo Banco Central, que correspondem à garantia do risco de variação do dólar paga pelo BC principalmente aos bancos e a grandes empresas nacionais e estrangeiras, provocando prejuízo de centenas de bilhões em 2014/2015;</a:t>
            </a:r>
          </a:p>
          <a:p>
            <a:pPr marL="377825" lvl="0" indent="-342900">
              <a:buFont typeface="Arial"/>
              <a:buChar char="•"/>
            </a:pPr>
            <a:r>
              <a:rPr lang="pt-BR" sz="2200" dirty="0">
                <a:solidFill>
                  <a:srgbClr val="94C600"/>
                </a:solidFill>
                <a:latin typeface="Tahoma"/>
                <a:cs typeface="Tahoma"/>
              </a:rPr>
              <a:t>Remuneração da sobra do caixa dos bancos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por meio das “operações compromissadas”, realizadas pelo BC com os bancos, sem a devida transparência. Estima-se gasto de pelo menos R$200 bilhões em 2015. </a:t>
            </a:r>
          </a:p>
          <a:p>
            <a:pPr algn="ctr"/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O ajuste </a:t>
            </a:r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fiscal e os cortes devem ser feitos nos juros </a:t>
            </a:r>
            <a:r>
              <a:rPr lang="pt-BR" sz="2200" dirty="0" smtClean="0">
                <a:solidFill>
                  <a:srgbClr val="FFFFFF"/>
                </a:solidFill>
                <a:latin typeface="Tahoma"/>
                <a:cs typeface="Tahoma"/>
              </a:rPr>
              <a:t>abusivos</a:t>
            </a:r>
          </a:p>
          <a:p>
            <a:pPr algn="ctr"/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sz="2000" dirty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”</a:t>
            </a:r>
          </a:p>
          <a:p>
            <a:pPr algn="ctr"/>
            <a:r>
              <a:rPr lang="en-US" sz="1400" b="0" dirty="0">
                <a:hlinkClick r:id="rId3"/>
              </a:rPr>
              <a:t>http://www.gazetadopovo.com.br/opiniao/artigos/o-banco-central-esta-suicidando-o-brasil-dh5s162swds5080e0d20jsmpc</a:t>
            </a:r>
            <a:r>
              <a:rPr lang="en-US" sz="1400" dirty="0"/>
              <a:t>  </a:t>
            </a:r>
          </a:p>
          <a:p>
            <a:pPr algn="ctr"/>
            <a:endParaRPr lang="pt-BR" sz="2200" dirty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81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35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141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933700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857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806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0"/>
            <a:ext cx="9489504" cy="655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PAUTA </a:t>
            </a:r>
            <a:endParaRPr lang="pt-BR" sz="280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REUNIÃO </a:t>
            </a:r>
            <a:r>
              <a:rPr lang="pt-BR" sz="20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GRUPO DE ESTUDOS SOCIAL E </a:t>
            </a:r>
            <a:r>
              <a:rPr lang="pt-BR" sz="2000" dirty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ECONÔMICO em 3/11/2016</a:t>
            </a:r>
          </a:p>
          <a:p>
            <a:pPr lvl="0"/>
            <a:endParaRPr lang="pt-BR" sz="800" b="0" dirty="0" smtClean="0">
              <a:solidFill>
                <a:schemeClr val="accent6"/>
              </a:solidFill>
              <a:latin typeface="Tahoma"/>
              <a:cs typeface="Tahoma"/>
            </a:endParaRPr>
          </a:p>
          <a:p>
            <a:pPr lvl="0" algn="just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1. Breve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apresentação do Movimento 2022 – O Brasil que Queremos - e questões iniciais colocadas para o Grupo de Estudos Social e Econômico</a:t>
            </a:r>
          </a:p>
          <a:p>
            <a:pPr algn="just"/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lvl="0" algn="just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2. Análise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Conjuntura com foco na PEC 241 (PEC 55 no Senado) e suas consequências sociais e econômicas </a:t>
            </a:r>
          </a:p>
          <a:p>
            <a:pPr algn="just"/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 </a:t>
            </a:r>
          </a:p>
          <a:p>
            <a:pPr lvl="0" algn="just"/>
            <a:r>
              <a:rPr lang="pt-BR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3. Propostas </a:t>
            </a: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de ação, tendo em vista as diversas iniciativas em andamento, tais como: 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Proposta de nova PEC para o controle dos gastos com juros e encargos da dívida pública; 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Campanha pela Redução da Desigualdade,</a:t>
            </a:r>
          </a:p>
          <a:p>
            <a:pPr algn="just"/>
            <a:r>
              <a:rPr lang="pt-BR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	entre outras campanhas sugeridas.  </a:t>
            </a:r>
          </a:p>
          <a:p>
            <a:pPr marL="342900" lvl="0" indent="-342900" algn="ctr">
              <a:buAutoNum type="arabicPeriod"/>
            </a:pPr>
            <a:endParaRPr lang="pt-BR" b="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8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60" y="908720"/>
            <a:ext cx="809170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89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76" y="2852936"/>
            <a:ext cx="7708900" cy="375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80" y="188640"/>
            <a:ext cx="9633520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Em 2015, apesar da desindustrialização, da queda no comércio, do desemprego e da retração do PIB em quase 4% o LUCRO DOS BANCOS foi 20% superior ao de 2014, e teria sido 300% maior não fossem as exageradas provisões que reduzem seus lucros tributáveis:</a:t>
            </a:r>
          </a:p>
        </p:txBody>
      </p:sp>
    </p:spTree>
    <p:extLst>
      <p:ext uri="{BB962C8B-B14F-4D97-AF65-F5344CB8AC3E}">
        <p14:creationId xmlns:p14="http://schemas.microsoft.com/office/powerpoint/2010/main" val="334642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480" y="188640"/>
            <a:ext cx="963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2500"/>
              </a:spcBef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DESEMPREGO RECORDE E SUB-EMPREGO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1196752"/>
            <a:ext cx="5118100" cy="519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6" y="764704"/>
            <a:ext cx="3816425" cy="4680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5128" y="5445224"/>
            <a:ext cx="3800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solidFill>
                  <a:srgbClr val="FFFFFF"/>
                </a:solidFill>
                <a:latin typeface="Tahoma"/>
                <a:cs typeface="Tahoma"/>
              </a:rPr>
              <a:t>23,4 %</a:t>
            </a:r>
            <a:r>
              <a:rPr lang="pt-BR" sz="2200" b="0" dirty="0">
                <a:solidFill>
                  <a:srgbClr val="FFFFFF"/>
                </a:solidFill>
                <a:latin typeface="Tahoma"/>
                <a:cs typeface="Tahoma"/>
              </a:rPr>
              <a:t> da população ativa vive com menos de 1 salário mínimo. </a:t>
            </a:r>
          </a:p>
          <a:p>
            <a:r>
              <a:rPr lang="pt-BR" sz="1600" b="0" dirty="0">
                <a:solidFill>
                  <a:srgbClr val="FF6700"/>
                </a:solidFill>
                <a:latin typeface="Tahoma"/>
                <a:cs typeface="Tahoma"/>
              </a:rPr>
              <a:t>Correio Braziliense de 12/07/2016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80" y="188641"/>
            <a:ext cx="9937104" cy="6791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tem sido a justificativa para projetos que cortam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direitos sociais para destinar recursos para a </a:t>
            </a: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dívida</a:t>
            </a: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lvl="0" indent="-3429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PEC 241/2016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congela por 20 anos os gastos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primários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para destinar recursos para a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 para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empresas estatais não dependentes 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err="1">
                <a:solidFill>
                  <a:schemeClr val="accent6"/>
                </a:solidFill>
                <a:latin typeface="Tahoma"/>
                <a:cs typeface="Tahoma"/>
              </a:rPr>
              <a:t>goo.gl</a:t>
            </a:r>
            <a:r>
              <a:rPr lang="pt-BR" sz="1600" b="0" u="sng" dirty="0">
                <a:solidFill>
                  <a:schemeClr val="accent6"/>
                </a:solidFill>
                <a:latin typeface="Tahoma"/>
                <a:cs typeface="Tahoma"/>
              </a:rPr>
              <a:t>/</a:t>
            </a:r>
            <a:r>
              <a:rPr lang="pt-BR" sz="1600" b="0" u="sng" dirty="0" smtClean="0">
                <a:solidFill>
                  <a:schemeClr val="accent6"/>
                </a:solidFill>
                <a:latin typeface="Tahoma"/>
                <a:cs typeface="Tahoma"/>
              </a:rPr>
              <a:t>YmMe8m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</a:rPr>
              <a:t>) </a:t>
            </a:r>
            <a:endParaRPr lang="pt-BR" sz="1600" b="0" u="sng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PLP 257/2016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faz um verdadeiro desmonte do estado brasileiro para servir ao pagamento da dívida nunca auditada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2"/>
              </a:rPr>
              <a:t>http://goo.gl/yCCpue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 </a:t>
            </a:r>
          </a:p>
          <a:p>
            <a:pPr marL="457200" indent="-457200">
              <a:lnSpc>
                <a:spcPct val="120000"/>
              </a:lnSpc>
              <a:spcAft>
                <a:spcPts val="1800"/>
              </a:spcAft>
              <a:buFont typeface="Arial"/>
              <a:buChar char="•"/>
            </a:pP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PEC 143/2015 e 31/2016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: aumento da DRU (Desvinculação das Receitas da União) e criação da DREM, representam a morte do SUS 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>
                <a:solidFill>
                  <a:schemeClr val="tx1"/>
                </a:solidFill>
                <a:latin typeface="Tahoma"/>
                <a:cs typeface="Tahoma"/>
                <a:hlinkClick r:id="rId3"/>
              </a:rPr>
              <a:t>http://goo.gl/3X9LVf</a:t>
            </a:r>
            <a:r>
              <a:rPr lang="pt-BR" sz="1600" b="0" dirty="0">
                <a:solidFill>
                  <a:schemeClr val="tx1"/>
                </a:solidFill>
                <a:latin typeface="Tahoma"/>
                <a:cs typeface="Tahoma"/>
              </a:rPr>
              <a:t>)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lvl="0" indent="-4572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Propostas de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contrarreforma da previdência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: aumenta idade para aposentadoria e subtrai direitos 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(</a:t>
            </a:r>
            <a:r>
              <a:rPr lang="pt-BR" sz="1600" b="0" u="sng" dirty="0" smtClean="0">
                <a:solidFill>
                  <a:schemeClr val="tx1"/>
                </a:solidFill>
                <a:latin typeface="Tahoma"/>
                <a:cs typeface="Tahoma"/>
                <a:hlinkClick r:id="rId4"/>
              </a:rPr>
              <a:t>http://goo.gl/uu9Opc</a:t>
            </a:r>
            <a:r>
              <a:rPr lang="pt-BR" sz="16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pPr lvl="0">
              <a:lnSpc>
                <a:spcPct val="120000"/>
              </a:lnSpc>
              <a:spcAft>
                <a:spcPts val="600"/>
              </a:spcAft>
            </a:pP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“Crise” abre espaço para implantação de esquemas financeiros fraudulentos</a:t>
            </a:r>
          </a:p>
        </p:txBody>
      </p:sp>
    </p:spTree>
    <p:extLst>
      <p:ext uri="{BB962C8B-B14F-4D97-AF65-F5344CB8AC3E}">
        <p14:creationId xmlns:p14="http://schemas.microsoft.com/office/powerpoint/2010/main" val="1385176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6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PEC-241/2016</a:t>
            </a: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457200" indent="-457200">
              <a:buFont typeface="Arial"/>
              <a:buChar char="•"/>
            </a:pPr>
            <a:r>
              <a:rPr lang="pt-BR" sz="2200" dirty="0" smtClean="0">
                <a:solidFill>
                  <a:schemeClr val="tx1"/>
                </a:solidFill>
                <a:latin typeface="Tahoma"/>
                <a:cs typeface="Tahoma"/>
              </a:rPr>
              <a:t>Congelamento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, por 20 anos, da “despesa primária total”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do governo federal - Poder Executivo, Judiciário, Legislativo, TCU, MPU, DPU – limitando-a ao valor gasto no ano anterior, corrigido pela variação da inflação (IPCA/IBGE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)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Ficam for do limite: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transferências constitucionais da </a:t>
            </a:r>
            <a:r>
              <a:rPr lang="pt-BR" sz="2200" b="0">
                <a:solidFill>
                  <a:schemeClr val="tx1"/>
                </a:solidFill>
                <a:latin typeface="Tahoma"/>
                <a:cs typeface="Tahoma"/>
              </a:rPr>
              <a:t>União </a:t>
            </a:r>
            <a:r>
              <a:rPr lang="pt-BR" sz="2200" b="0" smtClean="0">
                <a:solidFill>
                  <a:schemeClr val="tx1"/>
                </a:solidFill>
                <a:latin typeface="Tahoma"/>
                <a:cs typeface="Tahoma"/>
              </a:rPr>
              <a:t>para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Municípios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créditos extraordinários, despesas com eleições</a:t>
            </a:r>
          </a:p>
          <a:p>
            <a:pPr marL="1257300" lvl="2" indent="-342900">
              <a:buFont typeface="Courier New"/>
              <a:buChar char="o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despesas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com aumento de capital de empresas estatais não-dependentes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Caso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descumprido o limite, cada poder/órgão deverá </a:t>
            </a: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congelar o gasto com servidores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, impedindo, por exemplo, reajustes, planos de carreira, e impedindo também novos concursos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públicos</a:t>
            </a:r>
          </a:p>
          <a:p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sz="2200" dirty="0">
                <a:solidFill>
                  <a:schemeClr val="tx1"/>
                </a:solidFill>
                <a:latin typeface="Tahoma"/>
                <a:cs typeface="Tahoma"/>
              </a:rPr>
              <a:t>Revogação dos atuais pisos de recursos para a saúde e educação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(inclusive para estados e municípios), que atualmente são relacionados à arrecadação tributária, e passam a ser reajustados apenas pela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inflação</a:t>
            </a:r>
            <a:endParaRPr lang="pt-BR" sz="2200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927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593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O QUE ESTÁ POR TRÁS DA PEC 241 (55) </a:t>
            </a:r>
          </a:p>
          <a:p>
            <a:pPr algn="ctr">
              <a:lnSpc>
                <a:spcPct val="120000"/>
              </a:lnSpc>
            </a:pPr>
            <a:endParaRPr lang="pt-BR" sz="2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pt-BR" sz="2800" b="0" i="1" dirty="0" smtClean="0">
                <a:solidFill>
                  <a:srgbClr val="FFFFFF"/>
                </a:solidFill>
              </a:rPr>
              <a:t>“</a:t>
            </a:r>
            <a:r>
              <a:rPr lang="pt-BR" sz="2800" b="0" i="1" dirty="0" smtClean="0">
                <a:solidFill>
                  <a:schemeClr val="tx1"/>
                </a:solidFill>
              </a:rPr>
              <a:t>...Faz</a:t>
            </a:r>
            <a:r>
              <a:rPr lang="pt-BR" sz="2800" b="0" i="1" dirty="0">
                <a:solidFill>
                  <a:schemeClr val="tx1"/>
                </a:solidFill>
              </a:rPr>
              <a:t>-se necessária mudança de rumos nas contas públicas, para que o País consiga, com a maior brevidade possível, restabelecer a </a:t>
            </a:r>
            <a:r>
              <a:rPr lang="pt-BR" sz="2800" i="1" dirty="0">
                <a:solidFill>
                  <a:schemeClr val="tx1"/>
                </a:solidFill>
              </a:rPr>
              <a:t>confiança na sustentabilidade dos gastos e da dívida pública</a:t>
            </a:r>
            <a:r>
              <a:rPr lang="pt-BR" sz="2800" i="1" dirty="0" smtClean="0">
                <a:solidFill>
                  <a:schemeClr val="tx1"/>
                </a:solidFill>
              </a:rPr>
              <a:t>..</a:t>
            </a:r>
            <a:r>
              <a:rPr lang="pt-BR" sz="2800" i="1" dirty="0" smtClean="0">
                <a:solidFill>
                  <a:srgbClr val="FFFFFF"/>
                </a:solidFill>
              </a:rPr>
              <a:t>..” </a:t>
            </a:r>
          </a:p>
          <a:p>
            <a:pPr algn="ctr">
              <a:spcBef>
                <a:spcPts val="300"/>
              </a:spcBef>
              <a:spcAft>
                <a:spcPts val="600"/>
              </a:spcAft>
            </a:pPr>
            <a:endParaRPr lang="pt-BR" sz="2800" b="0" i="1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Congelamento de gastos primários por 20 anos!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457200" indent="-457200">
              <a:spcBef>
                <a:spcPts val="300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Liberdade Total, SEM LIMITES, para gastos com: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dívida pública</a:t>
            </a:r>
          </a:p>
          <a:p>
            <a:pPr marL="1371600" lvl="2" indent="-457200">
              <a:spcBef>
                <a:spcPts val="300"/>
              </a:spcBef>
              <a:spcAft>
                <a:spcPts val="600"/>
              </a:spcAft>
              <a:buFont typeface="Arial"/>
              <a:buChar char="•"/>
            </a:pP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empresas estatais</a:t>
            </a:r>
            <a:r>
              <a:rPr lang="pt-BR" sz="2800" b="0" dirty="0" smtClean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não dependentes</a:t>
            </a:r>
            <a:r>
              <a:rPr lang="pt-BR" sz="2800" b="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endParaRPr lang="pt-BR" sz="2800" b="0" dirty="0" smtClean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PEC 241 ESCONDE ESQUEMA FRAUDULENTO</a:t>
            </a:r>
          </a:p>
          <a:p>
            <a:pPr algn="ctr"/>
            <a:r>
              <a:rPr lang="pt-BR" sz="2000" b="0" dirty="0" smtClean="0">
                <a:solidFill>
                  <a:schemeClr val="accent3"/>
                </a:solidFill>
              </a:rPr>
              <a:t> </a:t>
            </a:r>
            <a:r>
              <a:rPr lang="pt-BR" sz="2000" b="0" dirty="0" err="1" smtClean="0">
                <a:solidFill>
                  <a:schemeClr val="accent3"/>
                </a:solidFill>
              </a:rPr>
              <a:t>http</a:t>
            </a:r>
            <a:r>
              <a:rPr lang="pt-BR" sz="2000" b="0" dirty="0">
                <a:solidFill>
                  <a:schemeClr val="accent3"/>
                </a:solidFill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</a:rPr>
              <a:t>www.auditoriacidada.org.br</a:t>
            </a:r>
            <a:r>
              <a:rPr lang="pt-BR" sz="2000" b="0" dirty="0">
                <a:solidFill>
                  <a:schemeClr val="accent3"/>
                </a:solidFill>
              </a:rPr>
              <a:t>/blog/2016/10/06/nao-pec-2412016-2/</a:t>
            </a:r>
          </a:p>
        </p:txBody>
      </p:sp>
    </p:spTree>
    <p:extLst>
      <p:ext uri="{BB962C8B-B14F-4D97-AF65-F5344CB8AC3E}">
        <p14:creationId xmlns:p14="http://schemas.microsoft.com/office/powerpoint/2010/main" val="235228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594" b="1594"/>
          <a:stretch>
            <a:fillRect/>
          </a:stretch>
        </p:blipFill>
        <p:spPr>
          <a:xfrm>
            <a:off x="344488" y="764704"/>
            <a:ext cx="9481682" cy="4813967"/>
          </a:xfrm>
        </p:spPr>
      </p:pic>
      <p:sp>
        <p:nvSpPr>
          <p:cNvPr id="2" name="TextBox 1"/>
          <p:cNvSpPr txBox="1"/>
          <p:nvPr/>
        </p:nvSpPr>
        <p:spPr>
          <a:xfrm>
            <a:off x="344488" y="5949280"/>
            <a:ext cx="9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Elaboração: Prof. Pedro Rossi. Dados: </a:t>
            </a:r>
            <a:r>
              <a:rPr lang="pt-BR" b="0" dirty="0" smtClean="0">
                <a:solidFill>
                  <a:schemeClr val="tx1"/>
                </a:solidFill>
              </a:rPr>
              <a:t>Austeridade e Retrocesso </a:t>
            </a:r>
          </a:p>
          <a:p>
            <a:r>
              <a:rPr lang="pt-BR" sz="1800" b="0" dirty="0" err="1" smtClean="0">
                <a:solidFill>
                  <a:schemeClr val="tx1"/>
                </a:solidFill>
              </a:rPr>
              <a:t>http</a:t>
            </a:r>
            <a:r>
              <a:rPr lang="pt-BR" sz="1800" b="0" dirty="0" smtClean="0">
                <a:solidFill>
                  <a:schemeClr val="tx1"/>
                </a:solidFill>
              </a:rPr>
              <a:t>://</a:t>
            </a:r>
            <a:r>
              <a:rPr lang="pt-BR" sz="1800" b="0" dirty="0" err="1" smtClean="0">
                <a:solidFill>
                  <a:schemeClr val="tx1"/>
                </a:solidFill>
              </a:rPr>
              <a:t>brasildebate.com.br</a:t>
            </a:r>
            <a:r>
              <a:rPr lang="pt-BR" sz="1800" b="0" dirty="0" smtClean="0">
                <a:solidFill>
                  <a:schemeClr val="tx1"/>
                </a:solidFill>
              </a:rPr>
              <a:t>/</a:t>
            </a:r>
            <a:r>
              <a:rPr lang="pt-BR" sz="1800" b="0" dirty="0" err="1" smtClean="0">
                <a:solidFill>
                  <a:schemeClr val="tx1"/>
                </a:solidFill>
              </a:rPr>
              <a:t>wp-content</a:t>
            </a:r>
            <a:r>
              <a:rPr lang="pt-BR" sz="1800" b="0" dirty="0" smtClean="0">
                <a:solidFill>
                  <a:schemeClr val="tx1"/>
                </a:solidFill>
              </a:rPr>
              <a:t>/uploads/Austeridade-e-</a:t>
            </a:r>
            <a:r>
              <a:rPr lang="pt-BR" sz="1800" b="0" dirty="0" err="1" smtClean="0">
                <a:solidFill>
                  <a:schemeClr val="tx1"/>
                </a:solidFill>
              </a:rPr>
              <a:t>Retrocesso.pdf</a:t>
            </a:r>
            <a:endParaRPr lang="pt-B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7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344488" y="476672"/>
            <a:ext cx="9561512" cy="51019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31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Taxa de crescimento real das despesas primárias do governo central </a:t>
            </a:r>
          </a:p>
          <a:p>
            <a:pPr marL="0" indent="0" algn="ctr">
              <a:buNone/>
            </a:pPr>
            <a:endParaRPr lang="pt-BR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t-BR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	</a:t>
            </a:r>
            <a:r>
              <a:rPr lang="pt-BR" sz="3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2003-2006     2007-2010	        2011-2014</a:t>
            </a:r>
          </a:p>
          <a:p>
            <a:pPr marL="0" indent="0">
              <a:buNone/>
            </a:pPr>
            <a:r>
              <a:rPr lang="pt-BR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Despesa Total	       5,2%	       4,9%	             4,2%</a:t>
            </a:r>
          </a:p>
          <a:p>
            <a:pPr marL="0" indent="0">
              <a:buNone/>
            </a:pP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Pessoal 	                  1,3%	       4,0%	              0,2%</a:t>
            </a:r>
          </a:p>
          <a:p>
            <a:pPr marL="0" indent="0">
              <a:buNone/>
            </a:pP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Investimento               -3,0%	       21,4%	              -0,5%</a:t>
            </a:r>
          </a:p>
          <a:p>
            <a:pPr marL="0" indent="0">
              <a:buNone/>
            </a:pP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Inversões e subsídios    20,7%      -7,8%	              26,4%</a:t>
            </a:r>
          </a:p>
          <a:p>
            <a:pPr marL="0" indent="0">
              <a:buNone/>
            </a:pP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Custeio	                  2,4%	        5,0%	              5,4%</a:t>
            </a:r>
          </a:p>
          <a:p>
            <a:pPr marL="0" indent="0">
              <a:buNone/>
            </a:pPr>
            <a:r>
              <a:rPr lang="pt-BR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Benefícios sociais           9,0%	        4,4%	               5,2%</a:t>
            </a:r>
          </a:p>
          <a:p>
            <a:endParaRPr lang="pt-BR" dirty="0"/>
          </a:p>
        </p:txBody>
      </p:sp>
      <p:sp>
        <p:nvSpPr>
          <p:cNvPr id="3" name="TextBox 2"/>
          <p:cNvSpPr txBox="1"/>
          <p:nvPr/>
        </p:nvSpPr>
        <p:spPr>
          <a:xfrm>
            <a:off x="488504" y="6093296"/>
            <a:ext cx="9417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>
                <a:solidFill>
                  <a:schemeClr val="tx1"/>
                </a:solidFill>
              </a:rPr>
              <a:t>Elaboração: Prof. Pedro Rossi. Dados: </a:t>
            </a:r>
            <a:r>
              <a:rPr lang="pt-BR" b="0" dirty="0" smtClean="0">
                <a:solidFill>
                  <a:schemeClr val="tx1"/>
                </a:solidFill>
              </a:rPr>
              <a:t>Austeridade </a:t>
            </a:r>
            <a:r>
              <a:rPr lang="pt-BR" b="0" dirty="0">
                <a:solidFill>
                  <a:schemeClr val="tx1"/>
                </a:solidFill>
              </a:rPr>
              <a:t>e Retrocesso </a:t>
            </a:r>
          </a:p>
          <a:p>
            <a:r>
              <a:rPr lang="pt-BR" sz="1800" b="0" dirty="0" err="1">
                <a:solidFill>
                  <a:schemeClr val="tx1"/>
                </a:solidFill>
              </a:rPr>
              <a:t>http</a:t>
            </a:r>
            <a:r>
              <a:rPr lang="pt-BR" sz="1800" b="0" dirty="0">
                <a:solidFill>
                  <a:schemeClr val="tx1"/>
                </a:solidFill>
              </a:rPr>
              <a:t>://</a:t>
            </a:r>
            <a:r>
              <a:rPr lang="pt-BR" sz="1800" b="0" dirty="0" err="1">
                <a:solidFill>
                  <a:schemeClr val="tx1"/>
                </a:solidFill>
              </a:rPr>
              <a:t>brasildebate.com.br</a:t>
            </a:r>
            <a:r>
              <a:rPr lang="pt-BR" sz="1800" b="0" dirty="0">
                <a:solidFill>
                  <a:schemeClr val="tx1"/>
                </a:solidFill>
              </a:rPr>
              <a:t>/</a:t>
            </a:r>
            <a:r>
              <a:rPr lang="pt-BR" sz="1800" b="0" dirty="0" err="1">
                <a:solidFill>
                  <a:schemeClr val="tx1"/>
                </a:solidFill>
              </a:rPr>
              <a:t>wp-content</a:t>
            </a:r>
            <a:r>
              <a:rPr lang="pt-BR" sz="1800" b="0" dirty="0">
                <a:solidFill>
                  <a:schemeClr val="tx1"/>
                </a:solidFill>
              </a:rPr>
              <a:t>/uploads/Austeridade-e-</a:t>
            </a:r>
            <a:r>
              <a:rPr lang="pt-BR" sz="1800" b="0" dirty="0" err="1">
                <a:solidFill>
                  <a:schemeClr val="tx1"/>
                </a:solidFill>
              </a:rPr>
              <a:t>Retrocesso.pdf</a:t>
            </a:r>
            <a:endParaRPr lang="pt-BR" sz="18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8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20687"/>
            <a:ext cx="8856984" cy="55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512" y="6237312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dirty="0" smtClean="0">
                <a:solidFill>
                  <a:schemeClr val="tx1"/>
                </a:solidFill>
              </a:rPr>
              <a:t>Elabora</a:t>
            </a:r>
            <a:r>
              <a:rPr lang="pt-BR" b="0" dirty="0" smtClean="0">
                <a:solidFill>
                  <a:schemeClr val="tx1"/>
                </a:solidFill>
              </a:rPr>
              <a:t>ção: Prof. Pedro Rossi. Dados: </a:t>
            </a:r>
            <a:r>
              <a:rPr lang="pt-BR" b="0" dirty="0" smtClean="0">
                <a:solidFill>
                  <a:schemeClr val="tx1"/>
                </a:solidFill>
              </a:rPr>
              <a:t>Austeridade </a:t>
            </a:r>
            <a:r>
              <a:rPr lang="pt-BR" b="0" dirty="0">
                <a:solidFill>
                  <a:schemeClr val="tx1"/>
                </a:solidFill>
              </a:rPr>
              <a:t>e Retrocesso </a:t>
            </a:r>
          </a:p>
          <a:p>
            <a:r>
              <a:rPr lang="pt-BR" sz="1800" b="0" dirty="0" err="1">
                <a:solidFill>
                  <a:schemeClr val="tx1"/>
                </a:solidFill>
              </a:rPr>
              <a:t>http</a:t>
            </a:r>
            <a:r>
              <a:rPr lang="pt-BR" sz="1800" b="0" dirty="0">
                <a:solidFill>
                  <a:schemeClr val="tx1"/>
                </a:solidFill>
              </a:rPr>
              <a:t>://</a:t>
            </a:r>
            <a:r>
              <a:rPr lang="pt-BR" sz="1800" b="0" dirty="0" err="1">
                <a:solidFill>
                  <a:schemeClr val="tx1"/>
                </a:solidFill>
              </a:rPr>
              <a:t>brasildebate.com.br</a:t>
            </a:r>
            <a:r>
              <a:rPr lang="pt-BR" sz="1800" b="0" dirty="0">
                <a:solidFill>
                  <a:schemeClr val="tx1"/>
                </a:solidFill>
              </a:rPr>
              <a:t>/</a:t>
            </a:r>
            <a:r>
              <a:rPr lang="pt-BR" sz="1800" b="0" dirty="0" err="1">
                <a:solidFill>
                  <a:schemeClr val="tx1"/>
                </a:solidFill>
              </a:rPr>
              <a:t>wp-content</a:t>
            </a:r>
            <a:r>
              <a:rPr lang="pt-BR" sz="1800" b="0" dirty="0">
                <a:solidFill>
                  <a:schemeClr val="tx1"/>
                </a:solidFill>
              </a:rPr>
              <a:t>/uploads/Austeridade-e-</a:t>
            </a:r>
            <a:r>
              <a:rPr lang="pt-BR" sz="1800" b="0" dirty="0" err="1">
                <a:solidFill>
                  <a:schemeClr val="tx1"/>
                </a:solidFill>
              </a:rPr>
              <a:t>Retrocesso.pdf</a:t>
            </a:r>
            <a:endParaRPr lang="pt-BR" sz="18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815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2480" y="214313"/>
            <a:ext cx="9793088" cy="655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 smtClean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PEC 55 afronta a Constituição Federal</a:t>
            </a:r>
          </a:p>
          <a:p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controla o gasto mais abusivo do país, que é o gasto com juros</a:t>
            </a:r>
          </a:p>
          <a:p>
            <a:pPr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Aumenta a destinação do orçamento federal para a dívida pública </a:t>
            </a:r>
          </a:p>
          <a:p>
            <a:pPr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umenta o privilégio dos mecanismos financeiros que geram a chamada dívida pública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rivilegia banqueiros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0"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Burla o art. 167, III, da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ompromete os direitos sociais previstos no art. 6</a:t>
            </a:r>
            <a:r>
              <a:rPr lang="pt-BR" b="0" baseline="30000" dirty="0" smtClean="0">
                <a:solidFill>
                  <a:schemeClr val="tx1"/>
                </a:solidFill>
                <a:latin typeface="Tahoma"/>
                <a:cs typeface="Tahoma"/>
              </a:rPr>
              <a:t>o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da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A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fronta os objetivos fundamentais da República constantes do art. 3</a:t>
            </a:r>
            <a:r>
              <a:rPr lang="pt-BR" b="0" baseline="30000" dirty="0" smtClean="0">
                <a:solidFill>
                  <a:schemeClr val="tx1"/>
                </a:solidFill>
                <a:latin typeface="Tahoma"/>
                <a:cs typeface="Tahoma"/>
              </a:rPr>
              <a:t>º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Constituição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reduzirá os juros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ão reduzirá a inflação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ermitirá que a “sobra” de R$480 bilhões de 2015 seja transferida a banqueiros</a:t>
            </a:r>
          </a:p>
          <a:p>
            <a:pPr lvl="0"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F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avorece esquema fraudulento que cria dívida sem contrapartida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O gasto que mais precisa ser controlado é o financeiro, </a:t>
            </a:r>
          </a:p>
          <a:p>
            <a:pPr algn="ctr"/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mas a PEC </a:t>
            </a:r>
            <a:r>
              <a:rPr lang="pt-BR" b="0" dirty="0" smtClean="0">
                <a:solidFill>
                  <a:srgbClr val="92D050"/>
                </a:solidFill>
                <a:latin typeface="Tahoma"/>
                <a:cs typeface="Tahoma"/>
              </a:rPr>
              <a:t>55 </a:t>
            </a:r>
            <a:r>
              <a:rPr lang="pt-BR" b="0" dirty="0">
                <a:solidFill>
                  <a:srgbClr val="92D050"/>
                </a:solidFill>
                <a:latin typeface="Tahoma"/>
                <a:cs typeface="Tahoma"/>
              </a:rPr>
              <a:t>faz justamente o contrário! </a:t>
            </a:r>
          </a:p>
        </p:txBody>
      </p:sp>
    </p:spTree>
    <p:extLst>
      <p:ext uri="{BB962C8B-B14F-4D97-AF65-F5344CB8AC3E}">
        <p14:creationId xmlns:p14="http://schemas.microsoft.com/office/powerpoint/2010/main" val="180391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1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–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Breve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apresentação do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Movimento</a:t>
            </a: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2022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– O Brasil que Queremos </a:t>
            </a: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/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questões iniciais colocadas para o Grupo de Estudos Social e Econômico</a:t>
            </a: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075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5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NOVOS </a:t>
            </a:r>
            <a:r>
              <a:rPr lang="pt-BR" sz="2800" dirty="0">
                <a:solidFill>
                  <a:srgbClr val="94C600"/>
                </a:solidFill>
                <a:latin typeface="Tahoma"/>
                <a:cs typeface="Tahoma"/>
              </a:rPr>
              <a:t>ESQUEMAS DE GERAÇÃO DE DÍVIDA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ILUSÃO: venda, cessão ou novação de “Dívida Ativa” podre que na verdade não sai do lugar</a:t>
            </a:r>
          </a:p>
          <a:p>
            <a:pPr lvl="1"/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CRIAÇÃO DE EMPRESAS ESTATAIS NÃO DEPENDENTES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EMISSÃO DE DEBÊNTURES: papel financeiro NOVO vendido a investidores privilegiados com desconto de até 60%  e juros de 20% ou mais sobre o valor de face</a:t>
            </a:r>
          </a:p>
          <a:p>
            <a:pPr lvl="1"/>
            <a:endParaRPr lang="pt-BR" sz="20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914400" lvl="1" indent="-457200"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Imenso dano ao erário = geração de obrigação onerosa = DÍVIDA SEM CONTRAPARTIDA ALGUMA</a:t>
            </a:r>
            <a:endParaRPr lang="pt-BR" b="0" dirty="0">
              <a:solidFill>
                <a:schemeClr val="tx1"/>
              </a:solidFill>
            </a:endParaRPr>
          </a:p>
          <a:p>
            <a:pPr algn="ctr"/>
            <a:endParaRPr lang="pt-BR" sz="8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PEC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241: teto para investimentos sociais essenciais e garantia de recurso para esquema fraudulento que o PLS 204/2016 o PLP 181/2015 e PL 3337/2015 visam “legalizar”</a:t>
            </a:r>
          </a:p>
          <a:p>
            <a:pPr algn="ctr"/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http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://</a:t>
            </a:r>
            <a:r>
              <a:rPr lang="pt-BR" sz="2000" b="0" dirty="0" err="1">
                <a:solidFill>
                  <a:schemeClr val="accent3"/>
                </a:solidFill>
                <a:latin typeface="Tahoma"/>
                <a:cs typeface="Tahoma"/>
              </a:rPr>
              <a:t>goo.gl</a:t>
            </a:r>
            <a:r>
              <a:rPr lang="pt-BR" sz="2000" b="0" dirty="0">
                <a:solidFill>
                  <a:schemeClr val="accent3"/>
                </a:solidFill>
                <a:latin typeface="Tahoma"/>
                <a:cs typeface="Tahoma"/>
              </a:rPr>
              <a:t>/YmMe8m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472" y="6165303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b="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0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6" y="692696"/>
            <a:ext cx="92890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11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08" y="836712"/>
            <a:ext cx="3456384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76" y="2852936"/>
            <a:ext cx="4320480" cy="11521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384" y="5445223"/>
            <a:ext cx="3032808" cy="8592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1"/>
                </a:solidFill>
                <a:latin typeface="Tahoma"/>
                <a:cs typeface="Tahoma"/>
              </a:rPr>
              <a:t>COMO FUNCIONA O ESQUEMA?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4808" y="836712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chemeClr val="bg2"/>
                </a:solidFill>
              </a:rPr>
              <a:t>ENTE FEDERADO </a:t>
            </a:r>
            <a:endParaRPr lang="pt-BR" b="0" dirty="0">
              <a:solidFill>
                <a:schemeClr val="bg2"/>
              </a:solidFill>
            </a:endParaRPr>
          </a:p>
          <a:p>
            <a:pPr algn="ctr"/>
            <a:r>
              <a:rPr lang="pt-BR" b="0" dirty="0" smtClean="0">
                <a:solidFill>
                  <a:schemeClr val="bg2"/>
                </a:solidFill>
              </a:rPr>
              <a:t>Estado ou Município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776" y="2996952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ESTATAL NÃO DEPENDENTE</a:t>
            </a:r>
          </a:p>
          <a:p>
            <a:r>
              <a:rPr lang="pt-BR" b="0" dirty="0" smtClean="0">
                <a:solidFill>
                  <a:srgbClr val="FFFFFF"/>
                </a:solidFill>
              </a:rPr>
              <a:t>Pessoa jurídica de direito privado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3368824" y="580526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 smtClean="0">
                <a:solidFill>
                  <a:srgbClr val="FFFFFF"/>
                </a:solidFill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88904" y="5661248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0" dirty="0">
                <a:solidFill>
                  <a:srgbClr val="000000"/>
                </a:solidFill>
              </a:rPr>
              <a:t>INVESTIDOR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40" y="1772816"/>
            <a:ext cx="2984500" cy="914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88" y="1916832"/>
            <a:ext cx="2971800" cy="723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208" y="4509120"/>
            <a:ext cx="2984500" cy="660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96" y="4509120"/>
            <a:ext cx="2959100" cy="6985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224808" y="4005064"/>
            <a:ext cx="1080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10800000">
            <a:off x="3080789" y="1549677"/>
            <a:ext cx="1224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05128" y="1484784"/>
            <a:ext cx="1224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57056" y="4149080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0" dirty="0">
                <a:solidFill>
                  <a:schemeClr val="tx1"/>
                </a:solidFill>
                <a:latin typeface="Wingdings"/>
                <a:ea typeface="Wingdings"/>
                <a:cs typeface="Wingdings"/>
              </a:rPr>
              <a:t>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0512" y="188640"/>
            <a:ext cx="9345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Como </a:t>
            </a:r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o esquema está funcionando em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Belo Horizonte</a:t>
            </a:r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Debêntures pagam juros exorbitantes: IPCA + 11%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4" y="2204864"/>
            <a:ext cx="8953718" cy="4653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764704"/>
            <a:ext cx="3733800" cy="88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2960" y="83671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Criada por Lei Municipal com Capital de R$100 mil</a:t>
            </a:r>
            <a:endParaRPr lang="pt-BR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1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60" y="2132856"/>
            <a:ext cx="774700" cy="173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424" y="3861048"/>
            <a:ext cx="774700" cy="774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464" y="188640"/>
            <a:ext cx="9777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Juros pagos pela “estatal não dependente” pode superar a parcela anual recebida de investidores</a:t>
            </a:r>
          </a:p>
          <a:p>
            <a:pPr algn="r"/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							</a:t>
            </a:r>
            <a:endParaRPr lang="pt-BR" sz="2000" b="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8744" y="1340768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</a:rPr>
              <a:t>Deságio</a:t>
            </a:r>
          </a:p>
          <a:p>
            <a:pPr algn="ctr"/>
            <a:r>
              <a:rPr lang="pt-BR" sz="2000" b="0" dirty="0" smtClean="0">
                <a:solidFill>
                  <a:schemeClr val="tx1"/>
                </a:solidFill>
              </a:rPr>
              <a:t>50%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480" y="105273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0" dirty="0" smtClean="0">
              <a:solidFill>
                <a:srgbClr val="FFFFFF"/>
              </a:solidFill>
            </a:endParaRP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Valor de Face</a:t>
            </a:r>
          </a:p>
          <a:p>
            <a:pPr algn="ctr"/>
            <a:r>
              <a:rPr lang="en-US" sz="2000" b="0" dirty="0" smtClean="0">
                <a:solidFill>
                  <a:srgbClr val="FFFFFF"/>
                </a:solidFill>
              </a:rPr>
              <a:t>100%</a:t>
            </a:r>
            <a:endParaRPr lang="en-US" sz="2000" b="0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69424" y="270892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Juros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23%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a.a.</a:t>
            </a:r>
            <a:endParaRPr lang="pt-BR" sz="2000" b="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0472" y="5517232"/>
            <a:ext cx="9865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pt-BR" sz="800" b="0" dirty="0">
              <a:solidFill>
                <a:srgbClr val="FFFFFF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pt-BR" b="0" dirty="0" smtClean="0">
                <a:solidFill>
                  <a:srgbClr val="FFFFFF"/>
                </a:solidFill>
              </a:rPr>
              <a:t>O valor desembolsado pelo investidor privilegiado que compra as debêntures senior é menor que os juros que recebe, pois </a:t>
            </a:r>
            <a:r>
              <a:rPr lang="pt-BR" b="0" dirty="0">
                <a:solidFill>
                  <a:srgbClr val="FFFFFF"/>
                </a:solidFill>
              </a:rPr>
              <a:t>p</a:t>
            </a:r>
            <a:r>
              <a:rPr lang="pt-BR" b="0" dirty="0" smtClean="0">
                <a:solidFill>
                  <a:srgbClr val="FFFFFF"/>
                </a:solidFill>
              </a:rPr>
              <a:t>aga parcela de 12,5</a:t>
            </a:r>
            <a:r>
              <a:rPr lang="pt-BR" b="0" dirty="0">
                <a:solidFill>
                  <a:srgbClr val="FFFFFF"/>
                </a:solidFill>
              </a:rPr>
              <a:t>% do valor de </a:t>
            </a:r>
            <a:r>
              <a:rPr lang="pt-BR" b="0" dirty="0" smtClean="0">
                <a:solidFill>
                  <a:srgbClr val="FFFFFF"/>
                </a:solidFill>
              </a:rPr>
              <a:t>face e recebe juros de 23%. A estatal ainda arca com custos financeiros, consultorias, remuneração administradores... onerando pesadamente o Estado.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36" y="2204864"/>
            <a:ext cx="864096" cy="3384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896" y="3861048"/>
            <a:ext cx="1016000" cy="495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032" y="4221088"/>
            <a:ext cx="1016000" cy="4953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152" y="4653136"/>
            <a:ext cx="1016000" cy="495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272" y="5085184"/>
            <a:ext cx="1016000" cy="49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8904" y="3013502"/>
            <a:ext cx="33405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Valor recebido em 4 parcelas</a:t>
            </a:r>
          </a:p>
          <a:p>
            <a:pPr algn="ctr"/>
            <a:r>
              <a:rPr lang="pt-BR" sz="2000" b="0" dirty="0" smtClean="0">
                <a:solidFill>
                  <a:srgbClr val="FFFFFF"/>
                </a:solidFill>
              </a:rPr>
              <a:t>12,5 % por ano</a:t>
            </a:r>
            <a:endParaRPr lang="pt-BR" sz="20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3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200472" y="188640"/>
            <a:ext cx="9937104" cy="650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Entes Federados proporcionam GARANTIA </a:t>
            </a:r>
            <a:endParaRPr lang="pt-BR" sz="32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O que está sendo cedido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pelo ente público para as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>
                <a:solidFill>
                  <a:srgbClr val="FFFFFF"/>
                </a:solidFill>
              </a:rPr>
              <a:t>e</a:t>
            </a:r>
            <a:r>
              <a:rPr lang="pt-BR" sz="3200" dirty="0" smtClean="0">
                <a:solidFill>
                  <a:srgbClr val="FFFFFF"/>
                </a:solidFill>
              </a:rPr>
              <a:t>statais não dependentes que emitem debêntures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é simplesmente a </a:t>
            </a:r>
            <a:r>
              <a:rPr lang="pt-BR" sz="3200" u="sng" dirty="0" smtClean="0">
                <a:solidFill>
                  <a:srgbClr val="FFFFFF"/>
                </a:solidFill>
              </a:rPr>
              <a:t>garantia pública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em valor equivalente aos créditos inscritos ou não em dívida ativa.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pt-BR" sz="3200" dirty="0" smtClean="0">
                <a:solidFill>
                  <a:srgbClr val="FFFFFF"/>
                </a:solidFill>
              </a:rPr>
              <a:t>O ente público recebe debêntures subordinadas para documentar essa garantia concedida.</a:t>
            </a: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 smtClean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171450" indent="-171450" algn="ctr">
              <a:spcBef>
                <a:spcPts val="0"/>
              </a:spcBef>
              <a:buFontTx/>
              <a:buChar char="•"/>
            </a:pPr>
            <a:endParaRPr lang="pt-BR" sz="800" dirty="0">
              <a:solidFill>
                <a:srgbClr val="FFFFFF"/>
              </a:solidFill>
            </a:endParaRP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Geração de DÍVIDA PÚBLICA 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pt-BR" sz="2800" dirty="0" smtClean="0">
                <a:solidFill>
                  <a:srgbClr val="92D050"/>
                </a:solidFill>
              </a:rPr>
              <a:t>Aprofundamento da Financeirização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336" y="5013176"/>
            <a:ext cx="1731764" cy="17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3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4568" y="260648"/>
            <a:ext cx="8496944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sz="3200" dirty="0" smtClean="0">
                <a:solidFill>
                  <a:srgbClr val="94C600"/>
                </a:solidFill>
                <a:latin typeface="Tahoma"/>
                <a:cs typeface="Tahoma"/>
              </a:rPr>
              <a:t>NEGÓCIO ILEGAL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8" y="3212976"/>
            <a:ext cx="9361040" cy="25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800" b="0" dirty="0" smtClean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pt-BR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96" y="1484784"/>
            <a:ext cx="4353885" cy="35010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2" y="5143872"/>
            <a:ext cx="8856984" cy="17281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2920" y="2420888"/>
            <a:ext cx="216024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dirty="0"/>
              <a:t>X</a:t>
            </a:r>
            <a:endParaRPr lang="pt-BR" sz="8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941" y="260648"/>
            <a:ext cx="4176464" cy="458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69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71400"/>
            <a:ext cx="9777536" cy="486287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416496" y="188640"/>
            <a:ext cx="9489504" cy="666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Esquema de Geração de Dívida Pública</a:t>
            </a:r>
          </a:p>
          <a:p>
            <a:pPr algn="ctr">
              <a:lnSpc>
                <a:spcPct val="50000"/>
              </a:lnSpc>
            </a:pPr>
            <a:endParaRPr lang="pt-BR" sz="280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Estados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e municípios não terão benefício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algum</a:t>
            </a:r>
            <a:endParaRPr lang="pt-BR" dirty="0" smtClean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algn="ctr">
              <a:lnSpc>
                <a:spcPct val="70000"/>
              </a:lnSpc>
            </a:pPr>
            <a:endParaRPr lang="pt-BR" sz="800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120000"/>
              </a:lnSpc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Recursos auferidos </a:t>
            </a:r>
            <a:r>
              <a:rPr lang="pt-BR" b="0" u="sng" dirty="0" smtClean="0">
                <a:solidFill>
                  <a:schemeClr val="tx1"/>
                </a:solidFill>
                <a:latin typeface="Tahoma"/>
                <a:cs typeface="Tahoma"/>
              </a:rPr>
              <a:t>pela empresa estatal não dependente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com a venda de debêntures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senior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serão rapidamente consumidos com: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Deságio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Pagamento de juros exorbitantes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Consultorias e custos financeiros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Remuneração de administradores </a:t>
            </a:r>
          </a:p>
          <a:p>
            <a:pPr lvl="1" indent="-457200" algn="just">
              <a:lnSpc>
                <a:spcPct val="120000"/>
              </a:lnSpc>
              <a:buFont typeface="Arial"/>
              <a:buChar char="•"/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just">
              <a:lnSpc>
                <a:spcPct val="7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Por se tratar de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estatal não dependente</a:t>
            </a: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, os entes federados serão chamados a honrar a garantia e continuar pagando juros e amortizações das debêntures, gerando dívida pública.</a:t>
            </a:r>
          </a:p>
          <a:p>
            <a:pPr marL="0" lvl="1" algn="ctr">
              <a:lnSpc>
                <a:spcPct val="50000"/>
              </a:lnSpc>
            </a:pP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PEC 241</a:t>
            </a:r>
            <a:r>
              <a:rPr lang="pt-BR" sz="2800" dirty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(55) GARANTE RECURSOS PARA </a:t>
            </a:r>
          </a:p>
          <a:p>
            <a:pPr marL="0" lvl="1" algn="ctr">
              <a:lnSpc>
                <a:spcPct val="110000"/>
              </a:lnSpc>
            </a:pPr>
            <a:r>
              <a:rPr lang="pt-BR" sz="2800" dirty="0" smtClean="0">
                <a:solidFill>
                  <a:schemeClr val="accent3"/>
                </a:solidFill>
                <a:latin typeface="Tahoma"/>
                <a:cs typeface="Tahoma"/>
              </a:rPr>
              <a:t>ESTATAIS NÃO DEPENDENTES</a:t>
            </a:r>
          </a:p>
        </p:txBody>
      </p:sp>
    </p:spTree>
    <p:extLst>
      <p:ext uri="{BB962C8B-B14F-4D97-AF65-F5344CB8AC3E}">
        <p14:creationId xmlns:p14="http://schemas.microsoft.com/office/powerpoint/2010/main" val="966686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692696"/>
            <a:ext cx="5270500" cy="31286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4488" y="11663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ESSE ESQUEMA ENTROU NO BRASIL: 													CONSULTORIAS PRIVADAS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909189"/>
            <a:ext cx="5270500" cy="29825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93160" y="1196752"/>
            <a:ext cx="2880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  <a:latin typeface="Tahoma"/>
                <a:cs typeface="Tahoma"/>
              </a:rPr>
              <a:t>EXPERTISE</a:t>
            </a:r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</a:p>
          <a:p>
            <a:pPr algn="ctr"/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DO </a:t>
            </a:r>
            <a:r>
              <a:rPr lang="en-US" dirty="0">
                <a:solidFill>
                  <a:srgbClr val="FFFFFF"/>
                </a:solidFill>
                <a:latin typeface="Tahoma"/>
                <a:cs typeface="Tahoma"/>
              </a:rPr>
              <a:t>FMI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520" y="4077072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Semelhança com a empresa EFSF, sediada em Luxemburgo, paraíso fiscal na Europa, criada por imposição do FMI</a:t>
            </a:r>
            <a:endParaRPr lang="pt-BR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1701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310" y="3501008"/>
            <a:ext cx="5106689" cy="3356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2480" y="764704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Edson Ronaldo do Nascimento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responsável da ABBA 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Presidente da PBH Ativos S/A (Empresa não dependente do Município de Belo Horizonte)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Superintende da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Fazenda de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Goiás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Secretário de Fazenda de Tocantins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Consultor Assistente do FMI</a:t>
            </a:r>
          </a:p>
          <a:p>
            <a:pPr marL="342900" indent="-342900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Cargos no DF e STN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3645024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CONSULTORIAS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PRIVADAS </a:t>
            </a:r>
            <a:r>
              <a:rPr lang="pt-BR" sz="2800" dirty="0">
                <a:solidFill>
                  <a:srgbClr val="CC0000"/>
                </a:solidFill>
                <a:latin typeface="Tahoma"/>
                <a:cs typeface="Tahoma"/>
              </a:rPr>
              <a:t>=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 </a:t>
            </a:r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CONFLITO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DE INTERESSES</a:t>
            </a:r>
            <a:endParaRPr lang="en-US" dirty="0"/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480" y="188640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COMO O ESQUEMA SE ALASTRA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5661248"/>
            <a:ext cx="381000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01072" y="692696"/>
            <a:ext cx="4304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r>
              <a:rPr lang="en-US" sz="2000" dirty="0" smtClean="0">
                <a:solidFill>
                  <a:srgbClr val="94C600"/>
                </a:solidFill>
                <a:latin typeface="Tahoma"/>
                <a:cs typeface="Tahoma"/>
              </a:rPr>
              <a:t>A </a:t>
            </a:r>
            <a:r>
              <a:rPr lang="en-US" sz="2000" dirty="0">
                <a:solidFill>
                  <a:srgbClr val="94C600"/>
                </a:solidFill>
                <a:latin typeface="Tahoma"/>
                <a:cs typeface="Tahoma"/>
              </a:rPr>
              <a:t>MESMA PESSOA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>
                <a:solidFill>
                  <a:schemeClr val="accent1"/>
                </a:solidFill>
                <a:latin typeface="Tahoma"/>
                <a:cs typeface="Tahoma"/>
              </a:rPr>
              <a:t>Vende </a:t>
            </a:r>
            <a:r>
              <a:rPr lang="pt-BR" sz="2000" b="0" dirty="0" smtClean="0">
                <a:solidFill>
                  <a:schemeClr val="accent1"/>
                </a:solidFill>
                <a:latin typeface="Tahoma"/>
                <a:cs typeface="Tahoma"/>
              </a:rPr>
              <a:t>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Preside estatal não dependente criada conforme sua consultoria</a:t>
            </a:r>
          </a:p>
          <a:p>
            <a:pPr marL="342900" indent="-342900">
              <a:buFont typeface="Wingdings" charset="2"/>
              <a:buChar char="ü"/>
            </a:pP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Ocupa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cargos em Estados onde estão sendo </a:t>
            </a:r>
            <a:r>
              <a:rPr lang="pt-BR" sz="2000" b="0" dirty="0" smtClean="0">
                <a:solidFill>
                  <a:srgbClr val="94C600"/>
                </a:solidFill>
                <a:latin typeface="Tahoma"/>
                <a:cs typeface="Tahoma"/>
              </a:rPr>
              <a:t>criadas estatais não dependentes conforme </a:t>
            </a:r>
            <a:r>
              <a:rPr lang="pt-BR" sz="2000" b="0" dirty="0">
                <a:solidFill>
                  <a:srgbClr val="94C600"/>
                </a:solidFill>
                <a:latin typeface="Tahoma"/>
                <a:cs typeface="Tahoma"/>
              </a:rPr>
              <a:t>sua consultoria 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7620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332656"/>
            <a:ext cx="9289032" cy="6137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Movimento 2022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– O Brasil que Queremos </a:t>
            </a: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/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Ato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da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Reitoria da UnB cria 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“Comissão 2022 – o Brasil que queremos”, para sugerir e sinalizar caminhos possíveis para o fortalecimento, no Brasil, de uma sociedade humana honrada, livre, justa, fraterna, saudável, harmoniosa e feliz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Parceria com o Núcleo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de Estudos do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Futuro, a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União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Planetária e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diversas universidades,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entidades</a:t>
            </a:r>
          </a:p>
          <a:p>
            <a:pPr>
              <a:lnSpc>
                <a:spcPct val="120000"/>
              </a:lnSpc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Constituídos grupos de estudos, alicerçados em diálogo construtivo, harmonioso e sadio, voltados para a busca de alternativas que possam melhorar a situação do povo e do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país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04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260648"/>
            <a:ext cx="9145016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INCOERÊNCIA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Conjuntura de aceleração de Privatizações de empresas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statais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stratégicas e lucrativas</a:t>
            </a:r>
          </a:p>
          <a:p>
            <a:pPr algn="just">
              <a:lnSpc>
                <a:spcPct val="11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 algn="just">
              <a:lnSpc>
                <a:spcPct val="110000"/>
              </a:lnSpc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riação de “estatais não dependentes” regidas pelo direito privado para emitir debêntures com garantia pública (PLS 204 e PEC 241)</a:t>
            </a:r>
          </a:p>
          <a:p>
            <a:pPr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4" y="3933056"/>
            <a:ext cx="9217024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Emitir debêntures é atividade de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a necessidade desse tipo de negócio para o Estado???</a:t>
            </a:r>
          </a:p>
          <a:p>
            <a:pPr marL="8001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Qual o benefício que esse tipo de estatal trará para a sociedade???</a:t>
            </a:r>
          </a:p>
        </p:txBody>
      </p:sp>
    </p:spTree>
    <p:extLst>
      <p:ext uri="{BB962C8B-B14F-4D97-AF65-F5344CB8AC3E}">
        <p14:creationId xmlns:p14="http://schemas.microsoft.com/office/powerpoint/2010/main" val="386847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702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75º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entre 40 países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do crescimento econômico em 2016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2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2308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81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Graves indícios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ilegalidade Comprovados por CPI da Dívida Pública </a:t>
            </a: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</a:rPr>
              <a:t>transformações </a:t>
            </a:r>
            <a:r>
              <a:rPr lang="pt-BR" b="0" dirty="0">
                <a:solidFill>
                  <a:schemeClr val="tx1"/>
                </a:solidFill>
              </a:rPr>
              <a:t>de dívidas do setor privado em dívidas públicas;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excessivos e ilegítimos juros, encargos e taxas que multiplicam o valor da dívida por ela mesma;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contínuo pagamento </a:t>
            </a:r>
            <a:r>
              <a:rPr lang="pt-BR" b="0" dirty="0" smtClean="0">
                <a:solidFill>
                  <a:schemeClr val="tx1"/>
                </a:solidFill>
              </a:rPr>
              <a:t>ilegal de </a:t>
            </a:r>
            <a:r>
              <a:rPr lang="pt-BR" b="0" dirty="0">
                <a:solidFill>
                  <a:schemeClr val="tx1"/>
                </a:solidFill>
              </a:rPr>
              <a:t>juros sobre </a:t>
            </a:r>
            <a:r>
              <a:rPr lang="pt-BR" b="0" dirty="0" smtClean="0">
                <a:solidFill>
                  <a:schemeClr val="tx1"/>
                </a:solidFill>
              </a:rPr>
              <a:t>juros de </a:t>
            </a:r>
            <a:r>
              <a:rPr lang="pt-BR" b="0" dirty="0">
                <a:solidFill>
                  <a:schemeClr val="tx1"/>
                </a:solidFill>
              </a:rPr>
              <a:t>forma insustentável;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pagamento de ágios que chegaram a 70% do valor nominal, em resgates antecipados, ou seja, dívida que sequer se encontravam vencidas; 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operações de transformação de dívida em paraísos fiscais, com suspeita de renúncia à prescrição;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refinanciamentos obscuros com cláusulas expressas de renúncia à soberania, à imunidade e à alegação de nulidade;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transformação de passivos de bancos em dívidas públicas;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utilização de mecanismos meramente financeiros que geram dívida sem contrapartida alguma ao país ou à sociedade; </a:t>
            </a:r>
          </a:p>
          <a:p>
            <a:pPr marL="342900" lvl="0" indent="-342900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chemeClr val="tx1"/>
                </a:solidFill>
              </a:rPr>
              <a:t>ausência de documentação e de </a:t>
            </a:r>
            <a:r>
              <a:rPr lang="pt-BR" b="0" dirty="0" smtClean="0">
                <a:solidFill>
                  <a:schemeClr val="tx1"/>
                </a:solidFill>
              </a:rPr>
              <a:t>transparência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que revelam outros indícios </a:t>
            </a:r>
            <a:endParaRPr lang="pt-BR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765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44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268760"/>
            <a:ext cx="8190830" cy="535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948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241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(55) IMPEDE O AUMENTO DE GASTOS SOCIAIS OCORRIDO NO EQUADOR APÓS A AUDITORIA DA DÍVIDA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5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405168" cy="68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12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Social: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PEC para controlar gastos </a:t>
            </a:r>
            <a:r>
              <a:rPr lang="pt-BR" altLang="pt-BR" sz="2200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/ Dívida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</a:t>
            </a:r>
            <a:r>
              <a:rPr lang="pt-BR" altLang="pt-BR" sz="2200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</a:t>
            </a:r>
          </a:p>
          <a:p>
            <a:pPr lvl="2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Exigir Voto NÃO à PEC 55/2016 e aos </a:t>
            </a:r>
            <a:r>
              <a:rPr lang="pt-BR" sz="2000" dirty="0">
                <a:solidFill>
                  <a:srgbClr val="94C600"/>
                </a:solidFill>
                <a:latin typeface="Tahoma"/>
                <a:cs typeface="Tahoma"/>
              </a:rPr>
              <a:t>PLS 204/2016 o PLP 181/2015 e PL 3337/2015 visam “legalizar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” esquema fraudulento que geram dívida pública e aprofundam a </a:t>
            </a:r>
            <a:r>
              <a:rPr lang="pt-BR" sz="2000" dirty="0" err="1" smtClean="0">
                <a:solidFill>
                  <a:srgbClr val="94C600"/>
                </a:solidFill>
                <a:latin typeface="Tahoma"/>
                <a:cs typeface="Tahoma"/>
              </a:rPr>
              <a:t>financeirização</a:t>
            </a:r>
            <a:r>
              <a:rPr lang="pt-BR" sz="2000" dirty="0" smtClean="0">
                <a:solidFill>
                  <a:srgbClr val="94C600"/>
                </a:solidFill>
                <a:latin typeface="Tahoma"/>
                <a:cs typeface="Tahoma"/>
              </a:rPr>
              <a:t> no Brasil </a:t>
            </a:r>
            <a:endParaRPr lang="pt-BR" sz="2000" dirty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9305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</a:t>
            </a: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1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459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rgbClr val="FF6700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3</a:t>
            </a: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. Propostas de ação, tendo em vista as diversas iniciativas em andamento, tais como: </a:t>
            </a:r>
            <a:endParaRPr lang="pt-BR" dirty="0" smtClean="0">
              <a:solidFill>
                <a:srgbClr val="FF6700"/>
              </a:solidFill>
              <a:latin typeface="Tahoma"/>
              <a:cs typeface="Tahoma"/>
            </a:endParaRPr>
          </a:p>
          <a:p>
            <a:pPr lvl="0" algn="ctr"/>
            <a:endParaRPr lang="pt-BR" dirty="0">
              <a:solidFill>
                <a:srgbClr val="FF6700"/>
              </a:solidFill>
              <a:latin typeface="Tahoma"/>
              <a:cs typeface="Tahoma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Proposta de nova PEC para o controle dos gastos com juros e encargos da dívida pública; </a:t>
            </a:r>
            <a:endParaRPr lang="pt-BR" dirty="0" smtClean="0">
              <a:solidFill>
                <a:srgbClr val="FF6700"/>
              </a:solidFill>
              <a:latin typeface="Tahoma"/>
              <a:cs typeface="Tahoma"/>
            </a:endParaRPr>
          </a:p>
          <a:p>
            <a:pPr lvl="0" algn="just"/>
            <a:endParaRPr lang="pt-BR" dirty="0">
              <a:solidFill>
                <a:srgbClr val="FF6700"/>
              </a:solidFill>
              <a:latin typeface="Tahoma"/>
              <a:cs typeface="Tahoma"/>
            </a:endParaRPr>
          </a:p>
          <a:p>
            <a:pPr marL="342900" lvl="0" indent="-342900" algn="just">
              <a:buFont typeface="Wingdings" charset="2"/>
              <a:buChar char="ü"/>
            </a:pPr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Campanha pela Redução da Desigualdade</a:t>
            </a:r>
            <a:r>
              <a:rPr lang="pt-BR" dirty="0" smtClean="0">
                <a:solidFill>
                  <a:srgbClr val="FF6700"/>
                </a:solidFill>
                <a:latin typeface="Tahoma"/>
                <a:cs typeface="Tahoma"/>
              </a:rPr>
              <a:t>,</a:t>
            </a:r>
          </a:p>
          <a:p>
            <a:pPr lvl="0" algn="just"/>
            <a:endParaRPr lang="pt-BR" dirty="0">
              <a:solidFill>
                <a:srgbClr val="FF6700"/>
              </a:solidFill>
              <a:latin typeface="Tahoma"/>
              <a:cs typeface="Tahoma"/>
            </a:endParaRPr>
          </a:p>
          <a:p>
            <a:pPr algn="just"/>
            <a:r>
              <a:rPr lang="pt-BR" dirty="0">
                <a:solidFill>
                  <a:srgbClr val="FF6700"/>
                </a:solidFill>
                <a:latin typeface="Tahoma"/>
                <a:cs typeface="Tahoma"/>
              </a:rPr>
              <a:t>	entre outras campanhas sugeridas.  </a:t>
            </a:r>
          </a:p>
          <a:p>
            <a:pPr lvl="0" algn="ctr">
              <a:spcAft>
                <a:spcPts val="0"/>
              </a:spcAft>
            </a:pPr>
            <a:endParaRPr lang="pt-BR" dirty="0">
              <a:solidFill>
                <a:srgbClr val="FF67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5035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464" y="332656"/>
            <a:ext cx="10009112" cy="633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Aprofundamento da Crise Social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Crise da Dívida Federal devido aos juros elevadíssimos e mecanismos que geram dívida, e dos Estados e Municípios devido às condições abusivas do refinanciamento pela União (Lei 9.496/97), agravada pelo fato de terem recorrido a endividamento externo</a:t>
            </a:r>
          </a:p>
          <a:p>
            <a:pPr>
              <a:lnSpc>
                <a:spcPct val="120000"/>
              </a:lnSpc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Cenário propício para contrarreformas e abusivos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projetos que subtraem direitos: </a:t>
            </a:r>
            <a:r>
              <a:rPr lang="pt-BR" b="0" dirty="0">
                <a:solidFill>
                  <a:srgbClr val="94C600"/>
                </a:solidFill>
                <a:latin typeface="Tahoma"/>
                <a:cs typeface="Tahoma"/>
              </a:rPr>
              <a:t>PEC 241, PLP 257, PEC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31  e 143 (DREM)</a:t>
            </a:r>
            <a:endParaRPr lang="pt-BR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120000"/>
              </a:lnSpc>
            </a:pPr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pPr marL="457200" indent="-457200">
              <a:lnSpc>
                <a:spcPct val="12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Espaço para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ovos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esquemas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sofisticados envolvendo </a:t>
            </a:r>
            <a:r>
              <a:rPr lang="pt-BR" b="0" u="sng" dirty="0" smtClean="0">
                <a:solidFill>
                  <a:srgbClr val="FFFFFF"/>
                </a:solidFill>
                <a:latin typeface="Tahoma"/>
                <a:cs typeface="Tahoma"/>
              </a:rPr>
              <a:t>estatais não dependentes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que emitem debêntures, gerando novas dívidas sem contrapartida alguma, comprometendo as futuras gerações em escala exponencial: PLS 204/2016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, PLP 181/2015 e PL 3337/2015 </a:t>
            </a:r>
          </a:p>
          <a:p>
            <a:pPr>
              <a:lnSpc>
                <a:spcPct val="120000"/>
              </a:lnSpc>
            </a:pPr>
            <a:endParaRPr lang="pt-BR" sz="800" b="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PEC 241 garante recursos para </a:t>
            </a:r>
            <a:r>
              <a:rPr lang="pt-BR" b="0" u="sng" dirty="0" smtClean="0">
                <a:solidFill>
                  <a:srgbClr val="94C600"/>
                </a:solidFill>
                <a:latin typeface="Tahoma"/>
                <a:cs typeface="Tahoma"/>
              </a:rPr>
              <a:t>estatais não dependentes </a:t>
            </a:r>
          </a:p>
          <a:p>
            <a:pPr algn="ctr">
              <a:lnSpc>
                <a:spcPct val="120000"/>
              </a:lnSpc>
            </a:pPr>
            <a:endParaRPr lang="pt-BR" sz="14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134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6496" y="332656"/>
            <a:ext cx="9289032" cy="6647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Grupo de Estudos Social e Econômico</a:t>
            </a:r>
          </a:p>
          <a:p>
            <a:pPr lvl="0" algn="ctr"/>
            <a:endParaRPr lang="pt-BR" sz="800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Quest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ões colocadas para iniciar o debate</a:t>
            </a:r>
          </a:p>
          <a:p>
            <a:pPr lvl="0" algn="ctr"/>
            <a:endParaRPr lang="pt-BR" sz="1800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1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Qual a atuação adequada em relação aos moradores de rua? O que pode ser feito de concreto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2. A bolsa família deve ser ampliada ou reduzida ? Deve haver uma substituição gradual bolsa família por uma bolsa capacitação?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3. Como resolver a questão do desemprego?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4. A economia solidária é um caminho adequado a ser percorrido?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5. Como resolver a questão do superávit primário? E a questão do pagamento do serviço da dívida ? deve ser feita uma auditoria cidadã da dívida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6. A economia deve cuidar da distribuição da riqueza e da renda? O que o modelo tributário tem a ver com essa questão?</a:t>
            </a:r>
          </a:p>
          <a:p>
            <a:pPr lvl="0">
              <a:lnSpc>
                <a:spcPct val="120000"/>
              </a:lnSpc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5521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0512" y="1052736"/>
            <a:ext cx="9145016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pt-BR" dirty="0" smtClean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algn="ctr">
              <a:lnSpc>
                <a:spcPct val="120000"/>
              </a:lnSpc>
            </a:pPr>
            <a:endParaRPr lang="pt-BR" dirty="0">
              <a:solidFill>
                <a:srgbClr val="FEA022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2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.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Análise de Conjuntura com foco na PEC </a:t>
            </a: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241</a:t>
            </a: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(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PEC 55 no Senado) </a:t>
            </a:r>
            <a:endParaRPr lang="pt-BR" dirty="0" smtClean="0">
              <a:solidFill>
                <a:schemeClr val="accent3"/>
              </a:solidFill>
              <a:latin typeface="Tahoma"/>
              <a:cs typeface="Tahoma"/>
            </a:endParaRPr>
          </a:p>
          <a:p>
            <a:pPr lvl="0" algn="ctr"/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e </a:t>
            </a:r>
            <a:r>
              <a:rPr lang="pt-BR" dirty="0">
                <a:solidFill>
                  <a:schemeClr val="accent3"/>
                </a:solidFill>
                <a:latin typeface="Tahoma"/>
                <a:cs typeface="Tahoma"/>
              </a:rPr>
              <a:t>suas consequências sociais e econômicas </a:t>
            </a:r>
          </a:p>
          <a:p>
            <a:pPr lvl="0">
              <a:spcAft>
                <a:spcPts val="0"/>
              </a:spcAft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  <a:p>
            <a:pPr lvl="0">
              <a:spcAft>
                <a:spcPts val="0"/>
              </a:spcAft>
            </a:pPr>
            <a:endParaRPr lang="pt-BR" dirty="0">
              <a:solidFill>
                <a:schemeClr val="accent3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1711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2663" cy="706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BRASIL: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Modelo Econômico concentrador de Renda</a:t>
            </a: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MODELO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TRIBUTÁRIO INJUSTO 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REGRESSIVO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1143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SISTEMA 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DÍVIDA: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Geração de dívida pública sem contrapartida e regiamente remunerada com juros mais elevados do mundo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POLÍTICA MONETÁRIA SUICIDA: Transferência de renda para bancos 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Superávit Primário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Controle da Inflação por meio de instrumentos que não a controlam  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elevados</a:t>
            </a:r>
          </a:p>
          <a:p>
            <a:pPr marL="1943100" lvl="3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Courier New"/>
              <a:buChar char="o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Base monetária restrita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DESCONTROLE SOBRE 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MOVIMENTAÇÃO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CAPITAIS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</a:pPr>
            <a:endParaRPr lang="pt-BR" sz="10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DESENVOLVIMENTO SOCIOECONÔMICO TRAVADO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Insuficiência de investimentos em direitos sociais (educação, saúde, segurança, assistência), infraestrutura, reforma agrária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Desindustrialização</a:t>
            </a: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Aprofundamento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do modelo de exploração mineral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predatório, opaco, com graves danos ambientais e ecológicos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085850" lvl="1" indent="-342900" algn="just">
              <a:lnSpc>
                <a:spcPct val="90000"/>
              </a:lnSpc>
              <a:spcBef>
                <a:spcPts val="400"/>
              </a:spcBef>
              <a:buClr>
                <a:srgbClr val="FF9900"/>
              </a:buClr>
              <a:buFont typeface="Arial"/>
              <a:buChar char="•"/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75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272642"/>
              </p:ext>
            </p:extLst>
          </p:nvPr>
        </p:nvGraphicFramePr>
        <p:xfrm>
          <a:off x="272480" y="72048"/>
          <a:ext cx="9633520" cy="6896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  <a:gridCol w="4953000"/>
              </a:tblGrid>
              <a:tr h="678595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REALIDADE DE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endParaRPr lang="en-US" sz="800" dirty="0" smtClean="0"/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Reservas Internacionais US$375 bi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 1 Trilhão no Banco Central</a:t>
                      </a:r>
                    </a:p>
                    <a:p>
                      <a:pPr marL="342900" indent="-34290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$ 480 bi de sobra em 2015</a:t>
                      </a:r>
                      <a:endParaRPr lang="pt-BR" sz="1800" b="1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DE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CC0000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Juros</a:t>
                      </a:r>
                      <a:r>
                        <a:rPr lang="pt-BR" b="0" baseline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 estratosféricos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 </a:t>
                      </a:r>
                      <a:r>
                        <a:rPr lang="pt-BR" sz="1600" b="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(moradores de rua, fome/bolsa fam</a:t>
                      </a:r>
                      <a:r>
                        <a:rPr lang="pt-BR" sz="1600" b="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ília)</a:t>
                      </a:r>
                      <a:r>
                        <a:rPr lang="pt-BR" sz="1600" b="0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 </a:t>
                      </a:r>
                      <a:endParaRPr lang="pt-BR" sz="1600" b="0" dirty="0" smtClean="0">
                        <a:solidFill>
                          <a:srgbClr val="FF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PACOTE DE MEDIDAS DE AUSTERIDADE E AJUSTE FISCAL: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contrarreformas,</a:t>
                      </a:r>
                      <a:r>
                        <a:rPr lang="pt-BR" b="0" baseline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privatizações 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093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2015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2,268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pic>
        <p:nvPicPr>
          <p:cNvPr id="5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620688"/>
            <a:ext cx="9001000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130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34140</TotalTime>
  <Words>3279</Words>
  <Application>Microsoft Macintosh PowerPoint</Application>
  <PresentationFormat>A4 Paper (210x297 mm)</PresentationFormat>
  <Paragraphs>616</Paragraphs>
  <Slides>48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Pulso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 Lucia Fattorelli</cp:lastModifiedBy>
  <cp:revision>1886</cp:revision>
  <cp:lastPrinted>2008-11-20T19:12:03Z</cp:lastPrinted>
  <dcterms:created xsi:type="dcterms:W3CDTF">2001-11-19T18:24:28Z</dcterms:created>
  <dcterms:modified xsi:type="dcterms:W3CDTF">2016-11-02T19:49:45Z</dcterms:modified>
</cp:coreProperties>
</file>