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1"/>
  </p:notesMasterIdLst>
  <p:handoutMasterIdLst>
    <p:handoutMasterId r:id="rId52"/>
  </p:handoutMasterIdLst>
  <p:sldIdLst>
    <p:sldId id="693" r:id="rId2"/>
    <p:sldId id="1605" r:id="rId3"/>
    <p:sldId id="1604" r:id="rId4"/>
    <p:sldId id="1597" r:id="rId5"/>
    <p:sldId id="1598" r:id="rId6"/>
    <p:sldId id="1596" r:id="rId7"/>
    <p:sldId id="1599" r:id="rId8"/>
    <p:sldId id="1586" r:id="rId9"/>
    <p:sldId id="1606" r:id="rId10"/>
    <p:sldId id="1607" r:id="rId11"/>
    <p:sldId id="1588" r:id="rId12"/>
    <p:sldId id="1587" r:id="rId13"/>
    <p:sldId id="1475" r:id="rId14"/>
    <p:sldId id="1573" r:id="rId15"/>
    <p:sldId id="1594" r:id="rId16"/>
    <p:sldId id="1550" r:id="rId17"/>
    <p:sldId id="1595" r:id="rId18"/>
    <p:sldId id="1574" r:id="rId19"/>
    <p:sldId id="1575" r:id="rId20"/>
    <p:sldId id="1589" r:id="rId21"/>
    <p:sldId id="1590" r:id="rId22"/>
    <p:sldId id="1591" r:id="rId23"/>
    <p:sldId id="1603" r:id="rId24"/>
    <p:sldId id="1570" r:id="rId25"/>
    <p:sldId id="1551" r:id="rId26"/>
    <p:sldId id="1571" r:id="rId27"/>
    <p:sldId id="1552" r:id="rId28"/>
    <p:sldId id="1553" r:id="rId29"/>
    <p:sldId id="1592" r:id="rId30"/>
    <p:sldId id="1549" r:id="rId31"/>
    <p:sldId id="1558" r:id="rId32"/>
    <p:sldId id="1593" r:id="rId33"/>
    <p:sldId id="1557" r:id="rId34"/>
    <p:sldId id="1569" r:id="rId35"/>
    <p:sldId id="1577" r:id="rId36"/>
    <p:sldId id="1578" r:id="rId37"/>
    <p:sldId id="1579" r:id="rId38"/>
    <p:sldId id="1580" r:id="rId39"/>
    <p:sldId id="1581" r:id="rId40"/>
    <p:sldId id="1582" r:id="rId41"/>
    <p:sldId id="1562" r:id="rId42"/>
    <p:sldId id="1572" r:id="rId43"/>
    <p:sldId id="1555" r:id="rId44"/>
    <p:sldId id="1556" r:id="rId45"/>
    <p:sldId id="1583" r:id="rId46"/>
    <p:sldId id="1584" r:id="rId47"/>
    <p:sldId id="1585" r:id="rId48"/>
    <p:sldId id="1462" r:id="rId49"/>
    <p:sldId id="1464" r:id="rId50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4" y="-33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719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INTERNA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EXTER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2800" b="1" dirty="0"/>
              <a:t>Dívida Interna Federal Bruta (</a:t>
            </a:r>
            <a:r>
              <a:rPr lang="pt-BR" sz="2800" b="1" dirty="0" err="1"/>
              <a:t>R</a:t>
            </a:r>
            <a:r>
              <a:rPr lang="pt-BR" sz="2800" b="1" dirty="0"/>
              <a:t>$ bilhões)</a:t>
            </a:r>
          </a:p>
        </c:rich>
      </c:tx>
      <c:layout>
        <c:manualLayout>
          <c:xMode val="edge"/>
          <c:yMode val="edge"/>
          <c:x val="0.196347129521221"/>
          <c:y val="0.0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176071741032"/>
          <c:y val="0.180403781707217"/>
          <c:w val="0.787275371828522"/>
          <c:h val="0.666762934909953"/>
        </c:manualLayout>
      </c:layout>
      <c:lineChart>
        <c:grouping val="standard"/>
        <c:varyColors val="0"/>
        <c:ser>
          <c:idx val="0"/>
          <c:order val="0"/>
          <c:tx>
            <c:strRef>
              <c:f>Plan4!$C$1</c:f>
              <c:strCache>
                <c:ptCount val="1"/>
                <c:pt idx="0">
                  <c:v>Dívida Interna Federal (R$ bilhões)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Plan4!$B$2:$B$23</c:f>
              <c:numCache>
                <c:formatCode>General</c:formatCode>
                <c:ptCount val="22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</c:numCache>
            </c:numRef>
          </c:cat>
          <c:val>
            <c:numRef>
              <c:f>Plan4!$C$2:$C$23</c:f>
              <c:numCache>
                <c:formatCode>#,##0.00</c:formatCode>
                <c:ptCount val="22"/>
                <c:pt idx="0">
                  <c:v>85.75531430300001</c:v>
                </c:pt>
                <c:pt idx="1">
                  <c:v>133.942050833</c:v>
                </c:pt>
                <c:pt idx="2">
                  <c:v>197.879914695</c:v>
                </c:pt>
                <c:pt idx="3">
                  <c:v>290.969527996</c:v>
                </c:pt>
                <c:pt idx="4">
                  <c:v>448.529388828</c:v>
                </c:pt>
                <c:pt idx="5">
                  <c:v>527.5264207899974</c:v>
                </c:pt>
                <c:pt idx="6">
                  <c:v>641.598802965</c:v>
                </c:pt>
                <c:pt idx="7">
                  <c:v>813.526303912</c:v>
                </c:pt>
                <c:pt idx="8">
                  <c:v>905.9206973979979</c:v>
                </c:pt>
                <c:pt idx="9">
                  <c:v>1008.763194165</c:v>
                </c:pt>
                <c:pt idx="10">
                  <c:v>1113.127433446</c:v>
                </c:pt>
                <c:pt idx="11">
                  <c:v>1259.34106822</c:v>
                </c:pt>
                <c:pt idx="12">
                  <c:v>1390.693785194</c:v>
                </c:pt>
                <c:pt idx="13">
                  <c:v>1583.871437117</c:v>
                </c:pt>
                <c:pt idx="14">
                  <c:v>1759.134189187</c:v>
                </c:pt>
                <c:pt idx="15">
                  <c:v>2036.230541688</c:v>
                </c:pt>
                <c:pt idx="16">
                  <c:v>2307.14299710808</c:v>
                </c:pt>
                <c:pt idx="17">
                  <c:v>2536.06558601768</c:v>
                </c:pt>
                <c:pt idx="18">
                  <c:v>2823.0</c:v>
                </c:pt>
                <c:pt idx="19" formatCode="General">
                  <c:v>2986.224</c:v>
                </c:pt>
                <c:pt idx="20" formatCode="General">
                  <c:v>3301.0512760225</c:v>
                </c:pt>
                <c:pt idx="21" formatCode="General">
                  <c:v>3936.681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772568"/>
        <c:axId val="2142761944"/>
      </c:lineChart>
      <c:catAx>
        <c:axId val="21427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42761944"/>
        <c:crosses val="autoZero"/>
        <c:auto val="1"/>
        <c:lblAlgn val="ctr"/>
        <c:lblOffset val="100"/>
        <c:noMultiLvlLbl val="0"/>
      </c:catAx>
      <c:valAx>
        <c:axId val="21427619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42772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pt-BR" sz="2200" b="1" i="0" u="none" strike="noStrike" baseline="0" noProof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2800" noProof="0"/>
              <a:t>Dívida Externa Bruta (US$ bilhões)</a:t>
            </a:r>
          </a:p>
        </c:rich>
      </c:tx>
      <c:layout>
        <c:manualLayout>
          <c:xMode val="edge"/>
          <c:yMode val="edge"/>
          <c:x val="0.276086911549849"/>
          <c:y val="0.059191270382540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623188405797"/>
          <c:y val="0.199255483399317"/>
          <c:w val="0.881159420289855"/>
          <c:h val="0.677841083713563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DÍVIDA EXTERNA (US$ BILHÕES)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numRef>
              <c:f>Plan2!$A$2:$A$46</c:f>
              <c:numCache>
                <c:formatCode>General</c:formatCode>
                <c:ptCount val="45"/>
                <c:pt idx="0">
                  <c:v>1971.0</c:v>
                </c:pt>
                <c:pt idx="1">
                  <c:v>1972.0</c:v>
                </c:pt>
                <c:pt idx="2">
                  <c:v>1973.0</c:v>
                </c:pt>
                <c:pt idx="3">
                  <c:v>1974.0</c:v>
                </c:pt>
                <c:pt idx="4">
                  <c:v>1975.0</c:v>
                </c:pt>
                <c:pt idx="5">
                  <c:v>1976.0</c:v>
                </c:pt>
                <c:pt idx="6">
                  <c:v>1977.0</c:v>
                </c:pt>
                <c:pt idx="7">
                  <c:v>1978.0</c:v>
                </c:pt>
                <c:pt idx="8">
                  <c:v>1979.0</c:v>
                </c:pt>
                <c:pt idx="9">
                  <c:v>1980.0</c:v>
                </c:pt>
                <c:pt idx="10">
                  <c:v>1981.0</c:v>
                </c:pt>
                <c:pt idx="11">
                  <c:v>1982.0</c:v>
                </c:pt>
                <c:pt idx="12">
                  <c:v>1983.0</c:v>
                </c:pt>
                <c:pt idx="13">
                  <c:v>1984.0</c:v>
                </c:pt>
                <c:pt idx="14">
                  <c:v>1985.0</c:v>
                </c:pt>
                <c:pt idx="15">
                  <c:v>1986.0</c:v>
                </c:pt>
                <c:pt idx="16">
                  <c:v>1987.0</c:v>
                </c:pt>
                <c:pt idx="17">
                  <c:v>1988.0</c:v>
                </c:pt>
                <c:pt idx="18">
                  <c:v>1989.0</c:v>
                </c:pt>
                <c:pt idx="19">
                  <c:v>1990.0</c:v>
                </c:pt>
                <c:pt idx="20">
                  <c:v>1991.0</c:v>
                </c:pt>
                <c:pt idx="21">
                  <c:v>1992.0</c:v>
                </c:pt>
                <c:pt idx="22">
                  <c:v>1993.0</c:v>
                </c:pt>
                <c:pt idx="23">
                  <c:v>1994.0</c:v>
                </c:pt>
                <c:pt idx="24">
                  <c:v>1995.0</c:v>
                </c:pt>
                <c:pt idx="25">
                  <c:v>1996.0</c:v>
                </c:pt>
                <c:pt idx="26">
                  <c:v>1997.0</c:v>
                </c:pt>
                <c:pt idx="27">
                  <c:v>1998.0</c:v>
                </c:pt>
                <c:pt idx="28">
                  <c:v>1999.0</c:v>
                </c:pt>
                <c:pt idx="29">
                  <c:v>2000.0</c:v>
                </c:pt>
                <c:pt idx="30">
                  <c:v>2001.0</c:v>
                </c:pt>
                <c:pt idx="31">
                  <c:v>2002.0</c:v>
                </c:pt>
                <c:pt idx="32">
                  <c:v>2003.0</c:v>
                </c:pt>
                <c:pt idx="33">
                  <c:v>2004.0</c:v>
                </c:pt>
                <c:pt idx="34">
                  <c:v>2005.0</c:v>
                </c:pt>
                <c:pt idx="35">
                  <c:v>2006.0</c:v>
                </c:pt>
                <c:pt idx="36">
                  <c:v>2007.0</c:v>
                </c:pt>
                <c:pt idx="37">
                  <c:v>2008.0</c:v>
                </c:pt>
                <c:pt idx="38">
                  <c:v>2009.0</c:v>
                </c:pt>
                <c:pt idx="39">
                  <c:v>2010.0</c:v>
                </c:pt>
                <c:pt idx="40">
                  <c:v>2011.0</c:v>
                </c:pt>
                <c:pt idx="41">
                  <c:v>2012.0</c:v>
                </c:pt>
                <c:pt idx="42">
                  <c:v>2013.0</c:v>
                </c:pt>
                <c:pt idx="43">
                  <c:v>2014.0</c:v>
                </c:pt>
                <c:pt idx="44">
                  <c:v>2015.0</c:v>
                </c:pt>
              </c:numCache>
            </c:numRef>
          </c:cat>
          <c:val>
            <c:numRef>
              <c:f>Plan2!$B$2:$B$46</c:f>
              <c:numCache>
                <c:formatCode>#,##0</c:formatCode>
                <c:ptCount val="45"/>
                <c:pt idx="0">
                  <c:v>8.2834</c:v>
                </c:pt>
                <c:pt idx="1">
                  <c:v>11.4639</c:v>
                </c:pt>
                <c:pt idx="2">
                  <c:v>14.8572</c:v>
                </c:pt>
                <c:pt idx="3">
                  <c:v>20.0324</c:v>
                </c:pt>
                <c:pt idx="4">
                  <c:v>25.1156</c:v>
                </c:pt>
                <c:pt idx="5">
                  <c:v>32.1451</c:v>
                </c:pt>
                <c:pt idx="6">
                  <c:v>37.9507</c:v>
                </c:pt>
                <c:pt idx="7">
                  <c:v>52.1864</c:v>
                </c:pt>
                <c:pt idx="8">
                  <c:v>55.8029</c:v>
                </c:pt>
                <c:pt idx="9">
                  <c:v>64.2595</c:v>
                </c:pt>
                <c:pt idx="10">
                  <c:v>73.9628</c:v>
                </c:pt>
                <c:pt idx="11">
                  <c:v>85.4875</c:v>
                </c:pt>
                <c:pt idx="12">
                  <c:v>93.7452</c:v>
                </c:pt>
                <c:pt idx="13">
                  <c:v>102.127</c:v>
                </c:pt>
                <c:pt idx="14">
                  <c:v>105.1706</c:v>
                </c:pt>
                <c:pt idx="15">
                  <c:v>111.2027</c:v>
                </c:pt>
                <c:pt idx="16">
                  <c:v>121.1882</c:v>
                </c:pt>
                <c:pt idx="17">
                  <c:v>113.511</c:v>
                </c:pt>
                <c:pt idx="18">
                  <c:v>115.5061</c:v>
                </c:pt>
                <c:pt idx="19">
                  <c:v>123.4385</c:v>
                </c:pt>
                <c:pt idx="20">
                  <c:v>123.9104</c:v>
                </c:pt>
                <c:pt idx="21">
                  <c:v>135.9488</c:v>
                </c:pt>
                <c:pt idx="22">
                  <c:v>145.7259</c:v>
                </c:pt>
                <c:pt idx="23">
                  <c:v>148.2952</c:v>
                </c:pt>
                <c:pt idx="24">
                  <c:v>159.256</c:v>
                </c:pt>
                <c:pt idx="25">
                  <c:v>179.934</c:v>
                </c:pt>
                <c:pt idx="26">
                  <c:v>199.9975</c:v>
                </c:pt>
                <c:pt idx="27">
                  <c:v>241.64363</c:v>
                </c:pt>
                <c:pt idx="28">
                  <c:v>241.46884</c:v>
                </c:pt>
                <c:pt idx="29">
                  <c:v>236.15661</c:v>
                </c:pt>
                <c:pt idx="30">
                  <c:v>226.0672532118114</c:v>
                </c:pt>
                <c:pt idx="31">
                  <c:v>227.6893879945546</c:v>
                </c:pt>
                <c:pt idx="32">
                  <c:v>235.414127826673</c:v>
                </c:pt>
                <c:pt idx="33">
                  <c:v>220.182314781429</c:v>
                </c:pt>
                <c:pt idx="34">
                  <c:v>187.9874248928572</c:v>
                </c:pt>
                <c:pt idx="35">
                  <c:v>199.2418730010986</c:v>
                </c:pt>
                <c:pt idx="36">
                  <c:v>243.871</c:v>
                </c:pt>
                <c:pt idx="37">
                  <c:v>267.0</c:v>
                </c:pt>
                <c:pt idx="38">
                  <c:v>282.0</c:v>
                </c:pt>
                <c:pt idx="39">
                  <c:v>350.0</c:v>
                </c:pt>
                <c:pt idx="40">
                  <c:v>402.385</c:v>
                </c:pt>
                <c:pt idx="41">
                  <c:v>440.603541665848</c:v>
                </c:pt>
                <c:pt idx="42" formatCode="##\ ###\ ##0_);\-##\ ###\ ##0_);\-\ \ ">
                  <c:v>482.770797068358</c:v>
                </c:pt>
                <c:pt idx="43" formatCode="##\ ###\ ##0_);\-##\ ###\ ##0_);\-\ \ ">
                  <c:v>554.708937494013</c:v>
                </c:pt>
                <c:pt idx="44">
                  <c:v>540.4559999999979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389672"/>
        <c:axId val="-2112618424"/>
      </c:lineChart>
      <c:catAx>
        <c:axId val="214038967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12618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1126184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3896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017F8ED6-A15A-9D42-B458-264090AC401B}" type="presOf" srcId="{6F5795CA-FCF7-3D49-92E8-4F066CD012F3}" destId="{2C4EA2EF-7032-994A-8CDA-D08E93AE0AB3}" srcOrd="0" destOrd="0" presId="urn:microsoft.com/office/officeart/2009/3/layout/CircleRelationship"/>
    <dgm:cxn modelId="{03049817-7CF4-AF42-8DD3-7A7518A1A897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EB45FBBE-BD5C-5942-B598-C5B41BB0B395}" type="presOf" srcId="{67399531-B4AD-494A-92F2-504158F3E707}" destId="{CD68683C-D877-F146-989D-683FF92CCE28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631491D1-62FF-914C-889C-1E7EED5FF7FA}" type="presOf" srcId="{86D17B7E-E696-8941-8E58-7886025557FE}" destId="{C1B0984E-E3E0-C943-AF18-A37F5C5D8942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5AD777AD-FA73-7D48-9C0E-EBE8EBF6D5AC}" type="presOf" srcId="{96ED5622-202F-C947-BC45-A5FA037D119B}" destId="{3B8012C6-BDB5-5E42-AD5B-3E946D617566}" srcOrd="0" destOrd="0" presId="urn:microsoft.com/office/officeart/2009/3/layout/CircleRelationship"/>
    <dgm:cxn modelId="{8A51F869-E02A-2441-91C9-B861BD82AF5B}" type="presOf" srcId="{91032682-16C8-8746-92ED-AF58BF7EB348}" destId="{12638A83-E4F5-674B-9467-240AA0C5FB0A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DE18CC6-47E1-804C-9598-641E64CDF07C}" type="presOf" srcId="{738A3422-D32A-114F-8E34-8A2257CE464B}" destId="{EAA19F38-080A-2445-9C24-BF5FCF5EAE4A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CEE2C2C-F7BB-7C4F-879D-CC9F5AD056F7}" type="presParOf" srcId="{12638A83-E4F5-674B-9467-240AA0C5FB0A}" destId="{CD68683C-D877-F146-989D-683FF92CCE28}" srcOrd="0" destOrd="0" presId="urn:microsoft.com/office/officeart/2009/3/layout/CircleRelationship"/>
    <dgm:cxn modelId="{D2453F0E-5F2D-244F-B1DF-32D28D2140D8}" type="presParOf" srcId="{12638A83-E4F5-674B-9467-240AA0C5FB0A}" destId="{58D9F01F-9E18-A346-A934-8987F4284017}" srcOrd="1" destOrd="0" presId="urn:microsoft.com/office/officeart/2009/3/layout/CircleRelationship"/>
    <dgm:cxn modelId="{E76DAEFD-D0C3-574A-AB69-AEF621E67F35}" type="presParOf" srcId="{12638A83-E4F5-674B-9467-240AA0C5FB0A}" destId="{FEF05A9F-2AAC-074D-BD7A-9196CC8F387E}" srcOrd="2" destOrd="0" presId="urn:microsoft.com/office/officeart/2009/3/layout/CircleRelationship"/>
    <dgm:cxn modelId="{335BDFE5-BC79-E349-AC69-5831741B799A}" type="presParOf" srcId="{12638A83-E4F5-674B-9467-240AA0C5FB0A}" destId="{3E2BC93E-E0ED-0A4C-904E-34FEB557D6B3}" srcOrd="3" destOrd="0" presId="urn:microsoft.com/office/officeart/2009/3/layout/CircleRelationship"/>
    <dgm:cxn modelId="{7773BD38-8081-8544-BE8E-892070BE4051}" type="presParOf" srcId="{12638A83-E4F5-674B-9467-240AA0C5FB0A}" destId="{9AE0C5AB-F05E-C54F-946F-524451D97D6A}" srcOrd="4" destOrd="0" presId="urn:microsoft.com/office/officeart/2009/3/layout/CircleRelationship"/>
    <dgm:cxn modelId="{46BCAEB6-98B9-C540-8DBB-B47F684F267B}" type="presParOf" srcId="{12638A83-E4F5-674B-9467-240AA0C5FB0A}" destId="{9B818891-721B-E249-A46D-3F104437D69C}" srcOrd="5" destOrd="0" presId="urn:microsoft.com/office/officeart/2009/3/layout/CircleRelationship"/>
    <dgm:cxn modelId="{E17A4F25-F519-D74D-92C4-8DAADBC53E70}" type="presParOf" srcId="{12638A83-E4F5-674B-9467-240AA0C5FB0A}" destId="{3B8012C6-BDB5-5E42-AD5B-3E946D617566}" srcOrd="6" destOrd="0" presId="urn:microsoft.com/office/officeart/2009/3/layout/CircleRelationship"/>
    <dgm:cxn modelId="{556A6E5B-95E5-4F4C-95FC-4406CC0FF510}" type="presParOf" srcId="{12638A83-E4F5-674B-9467-240AA0C5FB0A}" destId="{BB4D3749-C5A6-1F42-BA2E-174FCD75366C}" srcOrd="7" destOrd="0" presId="urn:microsoft.com/office/officeart/2009/3/layout/CircleRelationship"/>
    <dgm:cxn modelId="{9B34B3D4-E680-B54D-A87C-FFD1B96B72EE}" type="presParOf" srcId="{BB4D3749-C5A6-1F42-BA2E-174FCD75366C}" destId="{307D2AE0-B61B-3F49-AF65-492CC44B7E00}" srcOrd="0" destOrd="0" presId="urn:microsoft.com/office/officeart/2009/3/layout/CircleRelationship"/>
    <dgm:cxn modelId="{CF093E90-5A79-9944-BB33-8D9D038D5A1A}" type="presParOf" srcId="{12638A83-E4F5-674B-9467-240AA0C5FB0A}" destId="{6B05C13D-FEEA-C64C-B5AB-429A48D8019E}" srcOrd="8" destOrd="0" presId="urn:microsoft.com/office/officeart/2009/3/layout/CircleRelationship"/>
    <dgm:cxn modelId="{97AC0F4B-082D-2B4B-8567-788B674C6B49}" type="presParOf" srcId="{6B05C13D-FEEA-C64C-B5AB-429A48D8019E}" destId="{B46D02DE-DFD9-264A-9122-1B111364DA6D}" srcOrd="0" destOrd="0" presId="urn:microsoft.com/office/officeart/2009/3/layout/CircleRelationship"/>
    <dgm:cxn modelId="{C9A7D6FF-D923-8A48-A358-61F182E9437B}" type="presParOf" srcId="{12638A83-E4F5-674B-9467-240AA0C5FB0A}" destId="{5C929E12-B5A9-524E-8637-7BDE97CEB999}" srcOrd="9" destOrd="0" presId="urn:microsoft.com/office/officeart/2009/3/layout/CircleRelationship"/>
    <dgm:cxn modelId="{D1D2B338-A753-2342-9F39-0DE3C240FAD1}" type="presParOf" srcId="{12638A83-E4F5-674B-9467-240AA0C5FB0A}" destId="{A458321B-FFC0-BD4F-9287-F448D405C256}" srcOrd="10" destOrd="0" presId="urn:microsoft.com/office/officeart/2009/3/layout/CircleRelationship"/>
    <dgm:cxn modelId="{342D7094-C3C4-F04D-A8C6-D040E2496077}" type="presParOf" srcId="{A458321B-FFC0-BD4F-9287-F448D405C256}" destId="{CBAE351A-2575-EB4E-BDFE-AC8C89AB19F6}" srcOrd="0" destOrd="0" presId="urn:microsoft.com/office/officeart/2009/3/layout/CircleRelationship"/>
    <dgm:cxn modelId="{602262F8-AC20-D646-B485-8D2D67BCA258}" type="presParOf" srcId="{12638A83-E4F5-674B-9467-240AA0C5FB0A}" destId="{A5B4C08C-AA14-F94A-9115-1C7612570EC3}" srcOrd="11" destOrd="0" presId="urn:microsoft.com/office/officeart/2009/3/layout/CircleRelationship"/>
    <dgm:cxn modelId="{C2846069-51AE-9F41-AB0E-3FF7E25C163A}" type="presParOf" srcId="{A5B4C08C-AA14-F94A-9115-1C7612570EC3}" destId="{E87B16E0-7609-B741-ADEC-7ED3166C467B}" srcOrd="0" destOrd="0" presId="urn:microsoft.com/office/officeart/2009/3/layout/CircleRelationship"/>
    <dgm:cxn modelId="{62DB517D-1217-ED44-9596-C76E5A90F840}" type="presParOf" srcId="{12638A83-E4F5-674B-9467-240AA0C5FB0A}" destId="{04321634-7EAA-C442-9E3C-6235F031E2D1}" srcOrd="12" destOrd="0" presId="urn:microsoft.com/office/officeart/2009/3/layout/CircleRelationship"/>
    <dgm:cxn modelId="{A6982B22-CF85-FF46-B693-2BA729805C60}" type="presParOf" srcId="{04321634-7EAA-C442-9E3C-6235F031E2D1}" destId="{A27AE5E0-C77F-1548-B6AC-19A721F18551}" srcOrd="0" destOrd="0" presId="urn:microsoft.com/office/officeart/2009/3/layout/CircleRelationship"/>
    <dgm:cxn modelId="{FE9E1648-D2CD-884F-92C4-17D97778C5B5}" type="presParOf" srcId="{12638A83-E4F5-674B-9467-240AA0C5FB0A}" destId="{2C4EA2EF-7032-994A-8CDA-D08E93AE0AB3}" srcOrd="13" destOrd="0" presId="urn:microsoft.com/office/officeart/2009/3/layout/CircleRelationship"/>
    <dgm:cxn modelId="{5E32454B-7171-A148-B10E-5D6BD0C0398A}" type="presParOf" srcId="{12638A83-E4F5-674B-9467-240AA0C5FB0A}" destId="{20931715-7EAE-D343-813D-4E75C341ED7C}" srcOrd="14" destOrd="0" presId="urn:microsoft.com/office/officeart/2009/3/layout/CircleRelationship"/>
    <dgm:cxn modelId="{D77D9B33-CD4E-2E49-81EB-08300D0CC412}" type="presParOf" srcId="{20931715-7EAE-D343-813D-4E75C341ED7C}" destId="{233E81BF-6756-1A46-9ADA-2C3EBEC9678C}" srcOrd="0" destOrd="0" presId="urn:microsoft.com/office/officeart/2009/3/layout/CircleRelationship"/>
    <dgm:cxn modelId="{92225CAC-B734-2D40-9E79-64D9051FD022}" type="presParOf" srcId="{12638A83-E4F5-674B-9467-240AA0C5FB0A}" destId="{EAA19F38-080A-2445-9C24-BF5FCF5EAE4A}" srcOrd="15" destOrd="0" presId="urn:microsoft.com/office/officeart/2009/3/layout/CircleRelationship"/>
    <dgm:cxn modelId="{54E7EE65-B019-4248-9383-AAACCFD4DF60}" type="presParOf" srcId="{12638A83-E4F5-674B-9467-240AA0C5FB0A}" destId="{4E3A32DE-4BB9-3148-B3A6-B205618EB141}" srcOrd="16" destOrd="0" presId="urn:microsoft.com/office/officeart/2009/3/layout/CircleRelationship"/>
    <dgm:cxn modelId="{AC9F589F-1B58-1443-AB44-6888CF809FE9}" type="presParOf" srcId="{4E3A32DE-4BB9-3148-B3A6-B205618EB141}" destId="{3B2A56C1-B96B-2340-9B03-CA89F8A21E79}" srcOrd="0" destOrd="0" presId="urn:microsoft.com/office/officeart/2009/3/layout/CircleRelationship"/>
    <dgm:cxn modelId="{E27D7914-9CF7-2242-AB54-E5EAE7AFF774}" type="presParOf" srcId="{12638A83-E4F5-674B-9467-240AA0C5FB0A}" destId="{C1B0984E-E3E0-C943-AF18-A37F5C5D8942}" srcOrd="17" destOrd="0" presId="urn:microsoft.com/office/officeart/2009/3/layout/CircleRelationship"/>
    <dgm:cxn modelId="{C177B6CA-C256-BF42-A62A-CB16AAB8ED50}" type="presParOf" srcId="{12638A83-E4F5-674B-9467-240AA0C5FB0A}" destId="{9EAD5373-AAF2-584E-A784-9920C80F048E}" srcOrd="18" destOrd="0" presId="urn:microsoft.com/office/officeart/2009/3/layout/CircleRelationship"/>
    <dgm:cxn modelId="{A7471D1E-C407-3B4E-88FF-7A2B66B108C6}" type="presParOf" srcId="{9EAD5373-AAF2-584E-A784-9920C80F048E}" destId="{6F43751C-A657-5641-8282-9805A3E00C8B}" srcOrd="0" destOrd="0" presId="urn:microsoft.com/office/officeart/2009/3/layout/CircleRelationship"/>
    <dgm:cxn modelId="{88AFC4D9-C43C-534A-A139-9B876F6D4C33}" type="presParOf" srcId="{12638A83-E4F5-674B-9467-240AA0C5FB0A}" destId="{D9700332-47BC-454C-8230-0816D8CE441B}" srcOrd="19" destOrd="0" presId="urn:microsoft.com/office/officeart/2009/3/layout/CircleRelationship"/>
    <dgm:cxn modelId="{EE45CA81-7286-254A-9CA5-9CD03E0FF63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0.21368</cdr:x>
      <cdr:y>0.20732</cdr:y>
    </cdr:from>
    <cdr:to>
      <cdr:x>0.55556</cdr:x>
      <cdr:y>0.59825</cdr:y>
    </cdr:to>
    <cdr:sp macro="" textlink="">
      <cdr:nvSpPr>
        <cdr:cNvPr id="2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1224136"/>
          <a:ext cx="2880320" cy="2308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CC0000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Graves indícios de ilegalidade identificados pela CPI: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Juros sobre juros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Conflito de </a:t>
          </a: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interesses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Mecanismos escandalosos</a:t>
          </a:r>
          <a:endParaRPr lang="pt-BR" sz="1600" dirty="0">
            <a:solidFill>
              <a:srgbClr val="C00000"/>
            </a:solidFill>
            <a:latin typeface="Arial" charset="0"/>
            <a:cs typeface="Arial" charset="0"/>
          </a:endParaRP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Falta de transparência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33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9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45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46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47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48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02/02/17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hyperlink" Target="https://goo.gl/7sPvEB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4" Type="http://schemas.openxmlformats.org/officeDocument/2006/relationships/hyperlink" Target="http://www.bcb.gov.br/ftp/notaecon/ni201609pfp.zi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auditoriacidada.org.br/blog/2016/12/23/novela-da-divida-dos-estados-demanda-urgentemente-uma-completa-auditoria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3" Type="http://schemas.openxmlformats.org/officeDocument/2006/relationships/hyperlink" Target="http://www.camara.leg.br/internet/comissao/index/mista/orca/orcamento/OR2017/proposta/2_VolumeI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divida-auditoriacidada.org.br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906000" cy="69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en-US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CSP CONLUTAS - A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SEGURIDADE SOCIAL É UM DIREITO, A DÍVIDA PÚBLICA É UM SAQUE.  DIGA NÃO À REFORMA DA PREVIDÊNCIA</a:t>
            </a:r>
          </a:p>
          <a:p>
            <a:pPr algn="ctr">
              <a:lnSpc>
                <a:spcPct val="90000"/>
              </a:lnSpc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SEMINÁRIO CONTRA A REFORMA DA PREVIDÊNCIA </a:t>
            </a:r>
          </a:p>
          <a:p>
            <a:pPr algn="ctr">
              <a:lnSpc>
                <a:spcPct val="90000"/>
              </a:lnSpc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São Paulo, 4 de fevereiro de 2017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DESMONTE DA PREVIDÊNCIA E O 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Graves consequências sociais e econômicas</a:t>
            </a:r>
          </a:p>
          <a:p>
            <a:pPr lvl="0"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PEC provocará graves prejuízos: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aos trabalhadores e seus dependentes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às finanças públicas, pois muitas pessoas desistem de contribuir para algo que não terão chance de usufruir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economia dos municípios, uma vez que a grande maioria sobrevive dos benefícios da previdência social, que superam o repasse do Fundo de Participação dos Municípios (FPM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</a:pPr>
            <a:r>
              <a:rPr lang="pt-BR" sz="2600" dirty="0" smtClean="0">
                <a:solidFill>
                  <a:srgbClr val="92D050"/>
                </a:solidFill>
                <a:latin typeface="Tahoma"/>
                <a:cs typeface="Tahoma"/>
              </a:rPr>
              <a:t>Porém, garantirá </a:t>
            </a:r>
            <a:r>
              <a:rPr lang="pt-BR" sz="2600" dirty="0">
                <a:solidFill>
                  <a:srgbClr val="92D050"/>
                </a:solidFill>
                <a:latin typeface="Tahoma"/>
                <a:cs typeface="Tahoma"/>
              </a:rPr>
              <a:t>elevados lucros ao mercado financeiro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QUEM IRÁ GANHAR COM A PEC 287?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>
                <a:solidFill>
                  <a:srgbClr val="FFFFFF"/>
                </a:solidFill>
              </a:rPr>
              <a:t>Bancos lucram </a:t>
            </a:r>
            <a:r>
              <a:rPr lang="pt-BR" sz="3200" b="0" dirty="0" smtClean="0">
                <a:solidFill>
                  <a:srgbClr val="FFFFFF"/>
                </a:solidFill>
              </a:rPr>
              <a:t>com </a:t>
            </a:r>
            <a:r>
              <a:rPr lang="pt-BR" sz="3200" b="0" dirty="0">
                <a:solidFill>
                  <a:srgbClr val="FFFFFF"/>
                </a:solidFill>
              </a:rPr>
              <a:t>FUNDOS DE PENSÃO</a:t>
            </a:r>
          </a:p>
          <a:p>
            <a:pPr algn="ctr"/>
            <a:endParaRPr lang="pt-BR" sz="32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4941168"/>
            <a:ext cx="7842870" cy="160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484784"/>
            <a:ext cx="6243960" cy="249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40" y="2924944"/>
            <a:ext cx="17145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3645024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</a:rPr>
              <a:t>PEC dará garantia pública à previdência complementar:</a:t>
            </a:r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7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FUNDOS DE PENSÃO: </a:t>
            </a: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Déficit de R$84 bilhões em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2204864"/>
            <a:ext cx="874586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412776"/>
            <a:ext cx="2374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168" y="1556792"/>
            <a:ext cx="3024336" cy="69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" y="465313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Fundos precisam de novos clientes</a:t>
            </a:r>
          </a:p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Governo faz propaganda brutal pela aprovação da PEC 287: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déficit da Previdência Social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“privilégios”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8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816424" cy="646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PEC 55 foi aprovada sob alegação de déficit. </a:t>
            </a: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DEFICIT.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45677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ABUNDÂNCIA</a:t>
                      </a:r>
                      <a:endParaRPr lang="en-US" sz="8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bilhões de “sobra” em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77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3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val="103851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SUICIDA </a:t>
            </a:r>
          </a:p>
          <a:p>
            <a:pPr algn="ctr"/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Banco Central: 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“Controle inflacionário” mascarado por instrumentos que não controlam a inflação brasileira:</a:t>
            </a:r>
          </a:p>
          <a:p>
            <a:pPr marL="914400" lvl="1" indent="-457200">
              <a:buFont typeface="Arial"/>
              <a:buChar char="•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Juros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elevadíssimos</a:t>
            </a:r>
          </a:p>
          <a:p>
            <a:pPr marL="914400" lvl="1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Restrição da base monetária (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operações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compromissadas), provocando escassez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de recursos para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investimentos 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wap cambial” ilegais geram prejuízos de centenas de bilhões para o BC e lucros para bancos e empresas</a:t>
            </a:r>
          </a:p>
          <a:p>
            <a:pPr lvl="1" indent="-457200"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Transferência de recursos para o setor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financeiro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Crescimento brutal da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Dívida Pública</a:t>
            </a:r>
          </a:p>
          <a:p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80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a justificativa para todos os projetos que suprimem direitos sociais: PLP 257; PEC 55/241; PEC da DRU e DREM </a:t>
            </a:r>
          </a:p>
        </p:txBody>
      </p:sp>
    </p:spTree>
    <p:extLst>
      <p:ext uri="{BB962C8B-B14F-4D97-AF65-F5344CB8AC3E}">
        <p14:creationId xmlns:p14="http://schemas.microsoft.com/office/powerpoint/2010/main" val="7404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913"/>
            <a:ext cx="9865866" cy="69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 REGRESSIVO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CARGA TRIBUTÁRIA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MÉDIA de 36% do PIB, mas alcança 59% para quem ganha até 2 salários mínimos. 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0,5%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da população ativa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concentra </a:t>
            </a:r>
            <a:r>
              <a:rPr lang="pt-BR" sz="2000" dirty="0" smtClean="0">
                <a:solidFill>
                  <a:srgbClr val="FFFFFF"/>
                </a:solidFill>
                <a:latin typeface="Tahoma"/>
                <a:cs typeface="Tahoma"/>
              </a:rPr>
              <a:t>43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de toda riqueza declarada em bens e ativos financeiros. 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PRINCÍPIOS TRIBUTÁRIOS DESRESPEITADOS: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Capacidade Contributiva; Progressividade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22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 ARRECADAÇÃO: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Esfera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Federal (71,8%),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Estadual (22,7%), Municipal (5,5 %)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DISTORÇÕES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Privilégios: Baixa tributação sobre lucros exorbitantes, fortunas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heranças, latifúndios, rentistas,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bens supérfluos de luxo.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Isenções sobre exportações, distribuição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lucros e remessas para 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exterior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Aberrações: Dedução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juros sobre o capital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próprio; </a:t>
            </a:r>
            <a:r>
              <a:rPr lang="pt-BR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impunibilidade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8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SONEGAÇÃO FISCAL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Necessidade de fortalecimento 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Administração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Tributária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69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26816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4089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2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70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PREMISSAS EQUIVOCADAS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CATÁSTROFE FINANCEIRA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DÉFICIT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ONEROSA CAMPANHA DE MÍDIA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8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O </a:t>
            </a:r>
            <a:r>
              <a:rPr lang="pt-BR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SUPERÁVIT DA SEGURIDADE SOCIAL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tem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sido tão elevado que anualmente são desvinculados recursos por meio do mecanismo da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DRU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 (Desvinculação de Receitas da União), majorada para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30%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 em 2016. Tais recursos são retirados da Seguridade Social e destinados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especialmente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para o pagamento de juros da dívida pública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, que nunca foi auditada, como manda a Constituição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.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 dirty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70322173"/>
              </p:ext>
            </p:extLst>
          </p:nvPr>
        </p:nvGraphicFramePr>
        <p:xfrm>
          <a:off x="1208584" y="476672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00325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12712889"/>
              </p:ext>
            </p:extLst>
          </p:nvPr>
        </p:nvGraphicFramePr>
        <p:xfrm>
          <a:off x="560512" y="332656"/>
          <a:ext cx="92170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984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Trocas sucessivas e transformações de dívida externa em interna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72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9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Por que é uma obrigação resgatar a história?</a:t>
            </a:r>
          </a:p>
          <a:p>
            <a:endParaRPr lang="pt-BR" sz="1000" dirty="0" smtClean="0"/>
          </a:p>
          <a:p>
            <a:pPr algn="just">
              <a:spcBef>
                <a:spcPts val="0"/>
              </a:spcBef>
            </a:pP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 Mercado está ressuscitando “dívidas” do início do século passado e compensando com tributos federais:</a:t>
            </a:r>
          </a:p>
          <a:p>
            <a:pPr algn="just">
              <a:spcBef>
                <a:spcPts val="0"/>
              </a:spcBef>
            </a:pPr>
            <a:endParaRPr lang="pt-BR" sz="1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0"/>
              </a:spcBef>
            </a:pPr>
            <a:r>
              <a:rPr lang="pt-BR" sz="180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Compensação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de Títulos de Dívida Externa Brasileira com Tributos Federais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Kiyoshi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Harada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| 11/10/2016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O Consulente esclarece que é advogado de clientes que são titulares de títulos da dívida pública externa emitidos em libras esterlinas que foram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inseridos no orçamento Anual da União do Exercício de 2014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, para resgate e pagamento naquele exercício, sob a nomenclatura de Operações Especiais, códigos 0409 e 0367, com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diversas datas de emissão, todos eles previstos no Decreto-lei nº 6.019/1943. </a:t>
            </a:r>
          </a:p>
          <a:p>
            <a:pPr algn="just">
              <a:spcBef>
                <a:spcPts val="0"/>
              </a:spcBef>
            </a:pPr>
            <a:r>
              <a:rPr lang="pt-BR" sz="10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(...) 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1 – Os Títulos da Dívida Externa Brasileira, emitidos em libras esterlinas, comercializados na praça de Londres, foram alcançados pela prescrição?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: Conforme abordado no item 2 deste parecer são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as próprias autoridades brasileiras competentes que firmam posição no sentido de validade e perpetuidade dos contratos de empréstimos firmados no exterior, especificamente aqueles previstos no Decreto-lei nº 6.019/43, objeto de consulta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. Assim, aqueles títulos não foram alcançados pela prescrição, e se tivesse ocorrido a prescrição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teria havido renúncia a essa suposta prescrição, por força do disposto no art. 161 do Código Civil.</a:t>
            </a:r>
          </a:p>
          <a:p>
            <a:pPr algn="just">
              <a:spcBef>
                <a:spcPts val="0"/>
              </a:spcBef>
            </a:pPr>
            <a:r>
              <a:rPr lang="pt-BR" sz="10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(...)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5 –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O crédito financeiro deles decorrente pode ser utilizado para extinção de obrigação tributária?</a:t>
            </a:r>
          </a:p>
          <a:p>
            <a:pPr algn="just">
              <a:spcBef>
                <a:spcPts val="0"/>
              </a:spcBef>
            </a:pPr>
            <a:r>
              <a:rPr lang="pt-BR" sz="180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: Sim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, conforme demonstrado no tópico 4 deste </a:t>
            </a:r>
            <a:r>
              <a:rPr lang="pt-BR" sz="1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parecer</a:t>
            </a:r>
            <a:endParaRPr lang="pt-BR" sz="18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75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07300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9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50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Mega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Pedalada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INCONSTITUCIONALIDADE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sz="80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070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48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9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Dívidas geradas por mecanismos financeiros e benesses tributárias, e não por gastos sociais</a:t>
            </a: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20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241/2016 (PEC 55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 (PL 54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761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4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FALÁCIA DO ALARDEADO DÉFICIT</a:t>
            </a:r>
          </a:p>
          <a:p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artigo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194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Constituição Federal é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claro ao estabelecer 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Seguridade Social como um sistema integrado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composto pelas áreas da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Saúde, Previdência e Assistência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artigo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195 trata do financiamento da Seguridade Social por toda a sociedade. </a:t>
            </a: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desmembramento da Previdência afronta a Constituição, que em momento algum diz que seu financiamento seria arcado somente pelas contribuições ao INSS. Essa conta distorcida, que compara somente a contribuição ao INSS com os gastos da Previdência produz a farsa do “déficit” que não existe. 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governo tem se omitido reiteradamente e não apresenta o orçamento da Seguridade Social como deveria. </a:t>
            </a:r>
          </a:p>
        </p:txBody>
      </p:sp>
    </p:spTree>
    <p:extLst>
      <p:ext uri="{BB962C8B-B14F-4D97-AF65-F5344CB8AC3E}">
        <p14:creationId xmlns:p14="http://schemas.microsoft.com/office/powerpoint/2010/main" val="4201597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ATUAL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</a:t>
            </a: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55 irá aumentar a gastança financeira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68760"/>
            <a:ext cx="4896544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096" y="980728"/>
            <a:ext cx="408890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PEC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55 provocará incremento ainda maior dos gastos  com juros e amortizações da dívida, em detrimento de todas as despesas primárias, que ficarão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disputando recursos sob teto congelado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por 20 anos!</a:t>
            </a: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88504" y="587727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36667"/>
            <a:ext cx="7560840" cy="5414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6309320"/>
            <a:ext cx="4533900" cy="33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480" y="116632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 PEC 55 exigirá elevados cortes na Previdência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136" y="6237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 smtClean="0">
                <a:solidFill>
                  <a:schemeClr val="accent3"/>
                </a:solidFill>
              </a:rPr>
              <a:t>https</a:t>
            </a:r>
            <a:r>
              <a:rPr lang="pt-BR" b="0" dirty="0">
                <a:solidFill>
                  <a:schemeClr val="accent3"/>
                </a:solidFill>
              </a:rPr>
              <a:t>://</a:t>
            </a:r>
            <a:r>
              <a:rPr lang="pt-BR" b="0" dirty="0" err="1">
                <a:solidFill>
                  <a:schemeClr val="accent3"/>
                </a:solidFill>
              </a:rPr>
              <a:t>goo.gl</a:t>
            </a:r>
            <a:r>
              <a:rPr lang="pt-BR" b="0" dirty="0">
                <a:solidFill>
                  <a:schemeClr val="accent3"/>
                </a:solidFill>
              </a:rPr>
              <a:t>/</a:t>
            </a:r>
            <a:r>
              <a:rPr lang="pt-BR" b="0" dirty="0" err="1" smtClean="0">
                <a:solidFill>
                  <a:schemeClr val="accent3"/>
                </a:solidFill>
              </a:rPr>
              <a:t>tQxdLw</a:t>
            </a:r>
            <a:endParaRPr lang="pt-BR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8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433048" cy="71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CRISE DAS FINANÇAS DOS ESTADOS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(Lei 9.496/97)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Lei Complementar 148/2014 não chegou a ser aplicada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Estados questionaram aplicação de juros compostos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STF chegou a conceder 12 liminares, acatando a tese questionada pelos Estados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Súmula 121 do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STF: “</a:t>
            </a:r>
            <a:r>
              <a:rPr lang="pt-BR" b="0" i="1" dirty="0">
                <a:solidFill>
                  <a:schemeClr val="tx1"/>
                </a:solidFill>
                <a:latin typeface="Tahoma"/>
                <a:cs typeface="Tahoma"/>
              </a:rPr>
              <a:t>É vedada a capitalização de juros, ainda que expressamente convencionada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.”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Dívida dos Estados estaria zerada e ainda teriam crédito a receber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STF não decidiu. Devolveu para “acordo” político entre Estados, Governo Federal e Congresso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PLP 257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 chegou a aliviar o projeto inicial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agravou as condições e acrescentou mais exigências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 rejeitou parcialmente, mas Temer vetou todo o projeto para exigir a imposição de ajuste fiscal rigoroso de Meireles </a:t>
            </a:r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0" indent="0" algn="ctr"/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NOVELA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QUE EXIGE AUDITORIA </a:t>
            </a:r>
            <a:r>
              <a:rPr lang="pt-BR" sz="1600" b="0" dirty="0">
                <a:solidFill>
                  <a:schemeClr val="accent1"/>
                </a:solidFill>
                <a:latin typeface="Tahoma"/>
                <a:cs typeface="Tahoma"/>
                <a:hlinkClick r:id="rId3"/>
              </a:rPr>
              <a:t>http://www.auditoriacidada.org.br/blog/2016/12/23/novela-da-divida-dos-estados-demanda-urgentemente-uma-completa-auditoria</a:t>
            </a:r>
            <a:r>
              <a:rPr lang="pt-BR" sz="1600" b="0" dirty="0" smtClean="0">
                <a:solidFill>
                  <a:schemeClr val="accent1"/>
                </a:solidFill>
                <a:latin typeface="Tahoma"/>
                <a:cs typeface="Tahoma"/>
                <a:hlinkClick r:id="rId3"/>
              </a:rPr>
              <a:t>/</a:t>
            </a:r>
            <a:endParaRPr lang="pt-BR" sz="16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0" indent="0" algn="ctr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3070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09076"/>
              </p:ext>
            </p:extLst>
          </p:nvPr>
        </p:nvGraphicFramePr>
        <p:xfrm>
          <a:off x="1784648" y="1484784"/>
          <a:ext cx="6768752" cy="432047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512501"/>
                <a:gridCol w="2256251"/>
              </a:tblGrid>
              <a:tr h="1344149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PAGAMENTOS EFETUADOS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R$ 246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SALDO</a:t>
                      </a:r>
                      <a:r>
                        <a:rPr lang="pt-BR" sz="2400" b="1" baseline="0" noProof="0" smtClean="0"/>
                        <a:t> DEVEDOR EM 2014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dirty="0" err="1" smtClean="0"/>
                        <a:t>R</a:t>
                      </a:r>
                      <a:r>
                        <a:rPr lang="pt-BR" sz="2400" b="1" noProof="0" dirty="0" smtClean="0"/>
                        <a:t>$</a:t>
                      </a:r>
                      <a:r>
                        <a:rPr lang="pt-BR" sz="2400" b="1" baseline="0" noProof="0" dirty="0" smtClean="0"/>
                        <a:t> 422 </a:t>
                      </a:r>
                      <a:r>
                        <a:rPr lang="pt-BR" sz="2400" b="1" noProof="0" dirty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DÍVIDA DOS ESTADOS COM 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UNIÃO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1999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2014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6021288"/>
            <a:ext cx="9345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0" dirty="0" smtClean="0">
                <a:solidFill>
                  <a:srgbClr val="FFFFFF"/>
                </a:solidFill>
              </a:rPr>
              <a:t>Fontes: </a:t>
            </a:r>
            <a:r>
              <a:rPr lang="pt-BR" sz="2000" b="0" dirty="0">
                <a:solidFill>
                  <a:srgbClr val="FFFFFF"/>
                </a:solidFill>
              </a:rPr>
              <a:t>Saldo inicial obtido da Tabela fornecida pelo Tesouro Nacional à CPI. </a:t>
            </a:r>
            <a:r>
              <a:rPr lang="pt-BR" sz="2000" b="0" dirty="0" smtClean="0">
                <a:solidFill>
                  <a:srgbClr val="FFFFFF"/>
                </a:solidFill>
              </a:rPr>
              <a:t>Pagamentos </a:t>
            </a:r>
            <a:r>
              <a:rPr lang="pt-BR" sz="2000" b="0" dirty="0">
                <a:solidFill>
                  <a:srgbClr val="FFFFFF"/>
                </a:solidFill>
              </a:rPr>
              <a:t>efetuados e Saldo devedor obtidos do Balanço Geral da União</a:t>
            </a:r>
            <a:r>
              <a:rPr lang="pt-BR" b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446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 		</a:t>
            </a:r>
            <a:r>
              <a:rPr lang="pt-BR" sz="2000" b="0" u="sng" dirty="0" err="1" smtClean="0">
                <a:solidFill>
                  <a:schemeClr val="accent3"/>
                </a:solidFill>
              </a:rPr>
              <a:t>https</a:t>
            </a:r>
            <a:r>
              <a:rPr lang="pt-BR" sz="2000" b="0" u="sng" dirty="0">
                <a:solidFill>
                  <a:schemeClr val="accent3"/>
                </a:solidFill>
              </a:rPr>
              <a:t>://</a:t>
            </a:r>
            <a:r>
              <a:rPr lang="pt-BR" sz="2000" b="0" u="sng" dirty="0" err="1">
                <a:solidFill>
                  <a:schemeClr val="accent3"/>
                </a:solidFill>
              </a:rPr>
              <a:t>goo.gl</a:t>
            </a:r>
            <a:r>
              <a:rPr lang="pt-BR" sz="2000" b="0" u="sng" dirty="0">
                <a:solidFill>
                  <a:schemeClr val="accent3"/>
                </a:solidFill>
              </a:rPr>
              <a:t>/</a:t>
            </a:r>
            <a:r>
              <a:rPr lang="pt-BR" sz="2000" b="0" u="sng" dirty="0" err="1" smtClean="0">
                <a:solidFill>
                  <a:schemeClr val="accent3"/>
                </a:solidFill>
              </a:rPr>
              <a:t>lvvJPe</a:t>
            </a:r>
            <a:endParaRPr lang="pt-BR" sz="2000" b="0" u="sng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00872" y="544522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000000"/>
                </a:solidFill>
              </a:rPr>
              <a:t>INVESTIDOR</a:t>
            </a:r>
          </a:p>
          <a:p>
            <a:pPr algn="ctr"/>
            <a:r>
              <a:rPr lang="pt-BR" b="0" dirty="0" smtClean="0">
                <a:solidFill>
                  <a:srgbClr val="000000"/>
                </a:solidFill>
              </a:rPr>
              <a:t>PRIVILEGIADO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2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Criada por Lei Municipal com Capital de R$100 mil</a:t>
            </a:r>
            <a:endParaRPr lang="pt-BR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4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PRIVADAS SOBRE SECURITIZAÇÃO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en-US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409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929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504" y="764704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Renato Villela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Sócio da CPSEC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não dependente do Estado de São Paulo)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Diretor da CPP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(Empresa Acionista da CPSEC)</a:t>
            </a:r>
            <a:endParaRPr lang="pt-BR" sz="20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Secretário de Fazenda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do Estado de São Paulo </a:t>
            </a:r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(foi também do RJ)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6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ALASTRA: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CONFLITO DE INTERESSES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564904"/>
            <a:ext cx="91450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7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4" y="272416"/>
            <a:ext cx="7909111" cy="64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92" y="908720"/>
            <a:ext cx="15841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Fonte: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980728"/>
            <a:ext cx="8173089" cy="55341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99371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Orçamento Geral da União (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Projetado para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2017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Total </a:t>
            </a:r>
            <a:r>
              <a:rPr lang="pt-BR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$ 3,399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trilhões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Previsão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sujeita à análise do Congresso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Nacional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 aos cortes em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2017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59504"/>
            <a:ext cx="10209584" cy="440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1600" b="0" dirty="0" smtClean="0">
              <a:solidFill>
                <a:srgbClr val="FFFFFF"/>
              </a:solidFill>
            </a:endParaRPr>
          </a:p>
          <a:p>
            <a:endParaRPr lang="pt-BR" sz="1600" b="0" dirty="0">
              <a:solidFill>
                <a:srgbClr val="FFFFFF"/>
              </a:solidFill>
            </a:endParaRPr>
          </a:p>
          <a:p>
            <a:endParaRPr lang="pt-BR" sz="1600" b="0" dirty="0" smtClean="0">
              <a:solidFill>
                <a:srgbClr val="FFFFFF"/>
              </a:solidFill>
            </a:endParaRPr>
          </a:p>
          <a:p>
            <a:r>
              <a:rPr lang="pt-BR" sz="1600" b="0" dirty="0" smtClean="0">
                <a:solidFill>
                  <a:srgbClr val="FFFFFF"/>
                </a:solidFill>
              </a:rPr>
              <a:t>Fonte</a:t>
            </a:r>
            <a:r>
              <a:rPr lang="pt-BR" sz="1600" b="0" dirty="0">
                <a:solidFill>
                  <a:srgbClr val="FFFFFF"/>
                </a:solidFill>
              </a:rPr>
              <a:t>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http://www.camara.leg.br/internet/comissao/index/mista/orca/orcamento/OR2017/proposta/2_VolumeI.pdf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  <a:r>
              <a:rPr lang="pt-BR" sz="1600" b="0" dirty="0" smtClean="0">
                <a:solidFill>
                  <a:srgbClr val="FFFFFF"/>
                </a:solidFill>
              </a:rPr>
              <a:t> </a:t>
            </a:r>
            <a:r>
              <a:rPr lang="pt-BR" sz="1600" b="0" dirty="0" err="1">
                <a:solidFill>
                  <a:srgbClr val="FFFFFF"/>
                </a:solidFill>
              </a:rPr>
              <a:t>pág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  <a:r>
              <a:rPr lang="pt-BR" sz="1600" b="0" dirty="0" smtClean="0">
                <a:solidFill>
                  <a:srgbClr val="FFFFFF"/>
                </a:solidFill>
              </a:rPr>
              <a:t>161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2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202932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RECORDE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196752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764704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46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55 (241)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E REDIRECIONAR O MODELO ECONÔMICO</a:t>
            </a:r>
            <a:endParaRPr lang="pt-BR" sz="32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1844824"/>
            <a:ext cx="9301901" cy="45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70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Popular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90397"/>
            <a:ext cx="7554817" cy="666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52" y="3861048"/>
            <a:ext cx="178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04664"/>
            <a:ext cx="7817420" cy="632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376" y="4149080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731918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contrarreforma da Previdência  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Retirada de direitos dos trabalhadores públicos, privados, urbanos e rurais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Fim do direito à aposentadoria para grande parte da população que não chega aos 65 anos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Garantia de recursos para previdência complementar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Abuso: Propaganda mentirosa do governo fere a Constituição. Entidades impetram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Ação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Popular:</a:t>
            </a:r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3939475"/>
            <a:ext cx="8476468" cy="29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67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principais abusos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xigência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idade mínima para aposentadoria a partir dos 65 (sessenta e cinco) anos para homens e mulheres;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49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(quarenta e nove) anos de tempo de contribuição para ter acesso à aposentadoria integral;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edução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valor geral das aposentadorias;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recarização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aposentadoria do trabalhador rural;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ensão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morte e benefícios assistenciais em valor abaixo de um salário mínimo;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xclui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regras de transição vigentes;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mpede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cumulação de aposentadoria e pensão por morte;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levação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idade para o recebimento do benefício assistencial (LOAS) para 70 anos de idade;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egras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inalcançáveis para a aposentadoria dos trabalhadores expostos a agentes insalubres;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aposentadoria dos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professores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44851</TotalTime>
  <Words>2892</Words>
  <Application>Microsoft Macintosh PowerPoint</Application>
  <PresentationFormat>A4 Paper (210x297 mm)</PresentationFormat>
  <Paragraphs>564</Paragraphs>
  <Slides>49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1971</cp:revision>
  <cp:lastPrinted>2008-11-20T19:12:03Z</cp:lastPrinted>
  <dcterms:created xsi:type="dcterms:W3CDTF">2001-11-19T18:24:28Z</dcterms:created>
  <dcterms:modified xsi:type="dcterms:W3CDTF">2017-02-02T18:42:30Z</dcterms:modified>
</cp:coreProperties>
</file>