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38"/>
  </p:notesMasterIdLst>
  <p:handoutMasterIdLst>
    <p:handoutMasterId r:id="rId39"/>
  </p:handoutMasterIdLst>
  <p:sldIdLst>
    <p:sldId id="693" r:id="rId2"/>
    <p:sldId id="1617" r:id="rId3"/>
    <p:sldId id="1629" r:id="rId4"/>
    <p:sldId id="1558" r:id="rId5"/>
    <p:sldId id="1606" r:id="rId6"/>
    <p:sldId id="1605" r:id="rId7"/>
    <p:sldId id="1620" r:id="rId8"/>
    <p:sldId id="1597" r:id="rId9"/>
    <p:sldId id="1598" r:id="rId10"/>
    <p:sldId id="1627" r:id="rId11"/>
    <p:sldId id="1624" r:id="rId12"/>
    <p:sldId id="1596" r:id="rId13"/>
    <p:sldId id="1599" r:id="rId14"/>
    <p:sldId id="1621" r:id="rId15"/>
    <p:sldId id="1622" r:id="rId16"/>
    <p:sldId id="1623" r:id="rId17"/>
    <p:sldId id="1619" r:id="rId18"/>
    <p:sldId id="1607" r:id="rId19"/>
    <p:sldId id="1588" r:id="rId20"/>
    <p:sldId id="1587" r:id="rId21"/>
    <p:sldId id="1613" r:id="rId22"/>
    <p:sldId id="1612" r:id="rId23"/>
    <p:sldId id="1633" r:id="rId24"/>
    <p:sldId id="1549" r:id="rId25"/>
    <p:sldId id="1626" r:id="rId26"/>
    <p:sldId id="1625" r:id="rId27"/>
    <p:sldId id="1630" r:id="rId28"/>
    <p:sldId id="1631" r:id="rId29"/>
    <p:sldId id="1628" r:id="rId30"/>
    <p:sldId id="1632" r:id="rId31"/>
    <p:sldId id="1572" r:id="rId32"/>
    <p:sldId id="1585" r:id="rId33"/>
    <p:sldId id="1583" r:id="rId34"/>
    <p:sldId id="1584" r:id="rId35"/>
    <p:sldId id="1462" r:id="rId36"/>
    <p:sldId id="1464" r:id="rId37"/>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808" y="-344"/>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89" d="100"/>
        <a:sy n="89" d="100"/>
      </p:scale>
      <p:origin x="0" y="3312"/>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40D2C-DC5E-2746-A9D7-C20F00945B9D}" type="doc">
      <dgm:prSet loTypeId="urn:microsoft.com/office/officeart/2005/8/layout/gear1" loCatId="" qsTypeId="urn:microsoft.com/office/officeart/2005/8/quickstyle/simple4" qsCatId="simple" csTypeId="urn:microsoft.com/office/officeart/2005/8/colors/colorful1" csCatId="colorful" phldr="1"/>
      <dgm:spPr/>
    </dgm:pt>
    <dgm:pt modelId="{0CFFBBD6-446E-BF43-BF1E-6E8D2A995FB5}">
      <dgm:prSet phldrT="[Text]" custT="1"/>
      <dgm:spPr/>
      <dgm:t>
        <a:bodyPr/>
        <a:lstStyle/>
        <a:p>
          <a:r>
            <a:rPr lang="en-US" sz="1800" b="1" dirty="0" smtClean="0">
              <a:solidFill>
                <a:schemeClr val="tx1"/>
              </a:solidFill>
            </a:rPr>
            <a:t> JUROS ELEVADÍSSIMOS</a:t>
          </a:r>
        </a:p>
        <a:p>
          <a:r>
            <a:rPr lang="en-US" sz="1800" b="1" dirty="0" smtClean="0">
              <a:solidFill>
                <a:schemeClr val="tx1"/>
              </a:solidFill>
            </a:rPr>
            <a:t>MECANISMOS FINANCEIROS GERAM DÍVIDA PÚBLICA</a:t>
          </a:r>
        </a:p>
        <a:p>
          <a:r>
            <a:rPr lang="en-US" sz="1800" b="1" dirty="0" smtClean="0">
              <a:solidFill>
                <a:schemeClr val="tx1"/>
              </a:solidFill>
            </a:rPr>
            <a:t>RECORDE DE LUCRO DOS BANCOS</a:t>
          </a:r>
          <a:endParaRPr lang="en-US" sz="1800" b="1" dirty="0">
            <a:solidFill>
              <a:schemeClr val="tx1"/>
            </a:solidFill>
          </a:endParaRPr>
        </a:p>
      </dgm:t>
    </dgm:pt>
    <dgm:pt modelId="{301450F3-1D70-B343-A20C-89EF0D836015}" type="parTrans" cxnId="{EF691E42-F367-6A41-B2EA-98B4CB935BB0}">
      <dgm:prSet/>
      <dgm:spPr/>
      <dgm:t>
        <a:bodyPr/>
        <a:lstStyle/>
        <a:p>
          <a:endParaRPr lang="en-US"/>
        </a:p>
      </dgm:t>
    </dgm:pt>
    <dgm:pt modelId="{8C8A2182-893A-3949-925B-6712935BA850}" type="sibTrans" cxnId="{EF691E42-F367-6A41-B2EA-98B4CB935BB0}">
      <dgm:prSet/>
      <dgm:spPr/>
      <dgm:t>
        <a:bodyPr/>
        <a:lstStyle/>
        <a:p>
          <a:endParaRPr lang="en-US"/>
        </a:p>
      </dgm:t>
    </dgm:pt>
    <dgm:pt modelId="{C59E522E-87BF-C24C-B6DD-BB4EE8915C5F}">
      <dgm:prSet phldrT="[Text]"/>
      <dgm:spPr/>
      <dgm:t>
        <a:bodyPr/>
        <a:lstStyle/>
        <a:p>
          <a:r>
            <a:rPr lang="en-US" b="1" dirty="0" smtClean="0"/>
            <a:t>PACOTE DE MEDIDAS QUE FAVORECEM BANCOS E SACRIFICAM A SOCIEDADE E A NAÇÃO</a:t>
          </a:r>
          <a:endParaRPr lang="en-US" b="1" dirty="0"/>
        </a:p>
      </dgm:t>
    </dgm:pt>
    <dgm:pt modelId="{FDAA28F2-F889-5645-B44D-20FC39825DAB}" type="parTrans" cxnId="{8FFF890C-80BD-D548-866B-FBE0AFDE85ED}">
      <dgm:prSet/>
      <dgm:spPr/>
      <dgm:t>
        <a:bodyPr/>
        <a:lstStyle/>
        <a:p>
          <a:endParaRPr lang="en-US"/>
        </a:p>
      </dgm:t>
    </dgm:pt>
    <dgm:pt modelId="{7A72FDFC-ABEA-5944-BA12-589418821B3C}" type="sibTrans" cxnId="{8FFF890C-80BD-D548-866B-FBE0AFDE85ED}">
      <dgm:prSet/>
      <dgm:spPr/>
      <dgm:t>
        <a:bodyPr/>
        <a:lstStyle/>
        <a:p>
          <a:endParaRPr lang="en-US"/>
        </a:p>
      </dgm:t>
    </dgm:pt>
    <dgm:pt modelId="{9207CF13-DE89-264A-9B41-6A77F0455083}">
      <dgm:prSet phldrT="[Text]" custT="1"/>
      <dgm:spPr/>
      <dgm:t>
        <a:bodyPr/>
        <a:lstStyle/>
        <a:p>
          <a:r>
            <a:rPr lang="en-US" sz="2000" b="1" smtClean="0"/>
            <a:t>CORRUPÇÃO DOMINANTE</a:t>
          </a:r>
          <a:endParaRPr lang="en-US" sz="2000" b="1"/>
        </a:p>
      </dgm:t>
    </dgm:pt>
    <dgm:pt modelId="{3F728BED-C988-314A-85A1-3E1B4EA3D4B0}" type="parTrans" cxnId="{FF861875-9497-2F42-A220-70F675C5DAEF}">
      <dgm:prSet/>
      <dgm:spPr/>
      <dgm:t>
        <a:bodyPr/>
        <a:lstStyle/>
        <a:p>
          <a:endParaRPr lang="en-US"/>
        </a:p>
      </dgm:t>
    </dgm:pt>
    <dgm:pt modelId="{2D3F642A-EFF7-AD49-BA1F-0A0187D7B1A8}" type="sibTrans" cxnId="{FF861875-9497-2F42-A220-70F675C5DAEF}">
      <dgm:prSet/>
      <dgm:spPr/>
      <dgm:t>
        <a:bodyPr/>
        <a:lstStyle/>
        <a:p>
          <a:endParaRPr lang="en-US"/>
        </a:p>
      </dgm:t>
    </dgm:pt>
    <dgm:pt modelId="{EF5AE48B-189D-EB46-B960-5089AC2F89AC}" type="pres">
      <dgm:prSet presAssocID="{22E40D2C-DC5E-2746-A9D7-C20F00945B9D}" presName="composite" presStyleCnt="0">
        <dgm:presLayoutVars>
          <dgm:chMax val="3"/>
          <dgm:animLvl val="lvl"/>
          <dgm:resizeHandles val="exact"/>
        </dgm:presLayoutVars>
      </dgm:prSet>
      <dgm:spPr/>
    </dgm:pt>
    <dgm:pt modelId="{D400A5A1-6861-E448-A159-F46FE2A58044}" type="pres">
      <dgm:prSet presAssocID="{0CFFBBD6-446E-BF43-BF1E-6E8D2A995FB5}" presName="gear1" presStyleLbl="node1" presStyleIdx="0" presStyleCnt="3" custFlipHor="1" custScaleX="129015" custScaleY="103038">
        <dgm:presLayoutVars>
          <dgm:chMax val="1"/>
          <dgm:bulletEnabled val="1"/>
        </dgm:presLayoutVars>
      </dgm:prSet>
      <dgm:spPr/>
      <dgm:t>
        <a:bodyPr/>
        <a:lstStyle/>
        <a:p>
          <a:endParaRPr lang="en-US"/>
        </a:p>
      </dgm:t>
    </dgm:pt>
    <dgm:pt modelId="{BD1633F7-8B07-F843-B595-E4ABFC4AB77A}" type="pres">
      <dgm:prSet presAssocID="{0CFFBBD6-446E-BF43-BF1E-6E8D2A995FB5}" presName="gear1srcNode" presStyleLbl="node1" presStyleIdx="0" presStyleCnt="3"/>
      <dgm:spPr/>
      <dgm:t>
        <a:bodyPr/>
        <a:lstStyle/>
        <a:p>
          <a:endParaRPr lang="en-US"/>
        </a:p>
      </dgm:t>
    </dgm:pt>
    <dgm:pt modelId="{AF802A68-AE76-D946-B07E-782415F1D4E1}" type="pres">
      <dgm:prSet presAssocID="{0CFFBBD6-446E-BF43-BF1E-6E8D2A995FB5}" presName="gear1dstNode" presStyleLbl="node1" presStyleIdx="0" presStyleCnt="3"/>
      <dgm:spPr/>
      <dgm:t>
        <a:bodyPr/>
        <a:lstStyle/>
        <a:p>
          <a:endParaRPr lang="en-US"/>
        </a:p>
      </dgm:t>
    </dgm:pt>
    <dgm:pt modelId="{C1458025-893A-654F-BD32-C6A35675463E}" type="pres">
      <dgm:prSet presAssocID="{9207CF13-DE89-264A-9B41-6A77F0455083}" presName="gear2" presStyleLbl="node1" presStyleIdx="1" presStyleCnt="3" custScaleX="155209" custScaleY="147868" custLinFactNeighborX="-96899" custLinFactNeighborY="32946">
        <dgm:presLayoutVars>
          <dgm:chMax val="1"/>
          <dgm:bulletEnabled val="1"/>
        </dgm:presLayoutVars>
      </dgm:prSet>
      <dgm:spPr/>
      <dgm:t>
        <a:bodyPr/>
        <a:lstStyle/>
        <a:p>
          <a:endParaRPr lang="en-US"/>
        </a:p>
      </dgm:t>
    </dgm:pt>
    <dgm:pt modelId="{BB798AAD-2709-6E43-9B36-28918F8A219C}" type="pres">
      <dgm:prSet presAssocID="{9207CF13-DE89-264A-9B41-6A77F0455083}" presName="gear2srcNode" presStyleLbl="node1" presStyleIdx="1" presStyleCnt="3"/>
      <dgm:spPr/>
      <dgm:t>
        <a:bodyPr/>
        <a:lstStyle/>
        <a:p>
          <a:endParaRPr lang="en-US"/>
        </a:p>
      </dgm:t>
    </dgm:pt>
    <dgm:pt modelId="{18B8807B-C31C-E846-B487-467021A9128F}" type="pres">
      <dgm:prSet presAssocID="{9207CF13-DE89-264A-9B41-6A77F0455083}" presName="gear2dstNode" presStyleLbl="node1" presStyleIdx="1" presStyleCnt="3"/>
      <dgm:spPr/>
      <dgm:t>
        <a:bodyPr/>
        <a:lstStyle/>
        <a:p>
          <a:endParaRPr lang="en-US"/>
        </a:p>
      </dgm:t>
    </dgm:pt>
    <dgm:pt modelId="{D47C6245-71AF-2C4D-89C3-3DDBECE50A4E}" type="pres">
      <dgm:prSet presAssocID="{C59E522E-87BF-C24C-B6DD-BB4EE8915C5F}" presName="gear3" presStyleLbl="node1" presStyleIdx="2" presStyleCnt="3" custScaleX="154326" custScaleY="154130"/>
      <dgm:spPr/>
      <dgm:t>
        <a:bodyPr/>
        <a:lstStyle/>
        <a:p>
          <a:endParaRPr lang="en-US"/>
        </a:p>
      </dgm:t>
    </dgm:pt>
    <dgm:pt modelId="{901AC769-DCD2-754D-8A4A-EE787FDC897A}" type="pres">
      <dgm:prSet presAssocID="{C59E522E-87BF-C24C-B6DD-BB4EE8915C5F}" presName="gear3tx" presStyleLbl="node1" presStyleIdx="2" presStyleCnt="3">
        <dgm:presLayoutVars>
          <dgm:chMax val="1"/>
          <dgm:bulletEnabled val="1"/>
        </dgm:presLayoutVars>
      </dgm:prSet>
      <dgm:spPr/>
      <dgm:t>
        <a:bodyPr/>
        <a:lstStyle/>
        <a:p>
          <a:endParaRPr lang="en-US"/>
        </a:p>
      </dgm:t>
    </dgm:pt>
    <dgm:pt modelId="{311F9496-634F-A74C-A908-5623EDD9C35F}" type="pres">
      <dgm:prSet presAssocID="{C59E522E-87BF-C24C-B6DD-BB4EE8915C5F}" presName="gear3srcNode" presStyleLbl="node1" presStyleIdx="2" presStyleCnt="3"/>
      <dgm:spPr/>
      <dgm:t>
        <a:bodyPr/>
        <a:lstStyle/>
        <a:p>
          <a:endParaRPr lang="en-US"/>
        </a:p>
      </dgm:t>
    </dgm:pt>
    <dgm:pt modelId="{A16FCD5B-786E-9A4F-9F01-70ED051CB58E}" type="pres">
      <dgm:prSet presAssocID="{C59E522E-87BF-C24C-B6DD-BB4EE8915C5F}" presName="gear3dstNode" presStyleLbl="node1" presStyleIdx="2" presStyleCnt="3"/>
      <dgm:spPr/>
      <dgm:t>
        <a:bodyPr/>
        <a:lstStyle/>
        <a:p>
          <a:endParaRPr lang="en-US"/>
        </a:p>
      </dgm:t>
    </dgm:pt>
    <dgm:pt modelId="{BBE70C23-E896-9B47-B97A-B4B0EE0E4E88}" type="pres">
      <dgm:prSet presAssocID="{8C8A2182-893A-3949-925B-6712935BA850}" presName="connector1" presStyleLbl="sibTrans2D1" presStyleIdx="0" presStyleCnt="3"/>
      <dgm:spPr/>
      <dgm:t>
        <a:bodyPr/>
        <a:lstStyle/>
        <a:p>
          <a:endParaRPr lang="en-US"/>
        </a:p>
      </dgm:t>
    </dgm:pt>
    <dgm:pt modelId="{C867BC58-ACC5-7143-81E7-6F3EBB97BCF2}" type="pres">
      <dgm:prSet presAssocID="{2D3F642A-EFF7-AD49-BA1F-0A0187D7B1A8}" presName="connector2" presStyleLbl="sibTrans2D1" presStyleIdx="1" presStyleCnt="3" custLinFactNeighborX="-7734" custLinFactNeighborY="-17471"/>
      <dgm:spPr/>
      <dgm:t>
        <a:bodyPr/>
        <a:lstStyle/>
        <a:p>
          <a:endParaRPr lang="en-US"/>
        </a:p>
      </dgm:t>
    </dgm:pt>
    <dgm:pt modelId="{55CC3FDD-7757-B342-A37C-DC1A398CFA12}" type="pres">
      <dgm:prSet presAssocID="{7A72FDFC-ABEA-5944-BA12-589418821B3C}" presName="connector3" presStyleLbl="sibTrans2D1" presStyleIdx="2" presStyleCnt="3" custLinFactNeighborX="-16236" custLinFactNeighborY="2943"/>
      <dgm:spPr/>
      <dgm:t>
        <a:bodyPr/>
        <a:lstStyle/>
        <a:p>
          <a:endParaRPr lang="en-US"/>
        </a:p>
      </dgm:t>
    </dgm:pt>
  </dgm:ptLst>
  <dgm:cxnLst>
    <dgm:cxn modelId="{E5761168-7D0B-D740-BCE5-FFF10B2E65E1}" type="presOf" srcId="{9207CF13-DE89-264A-9B41-6A77F0455083}" destId="{C1458025-893A-654F-BD32-C6A35675463E}" srcOrd="0" destOrd="0" presId="urn:microsoft.com/office/officeart/2005/8/layout/gear1"/>
    <dgm:cxn modelId="{C4D42E51-3649-454C-924B-1A928CD8A24A}" type="presOf" srcId="{C59E522E-87BF-C24C-B6DD-BB4EE8915C5F}" destId="{901AC769-DCD2-754D-8A4A-EE787FDC897A}" srcOrd="1" destOrd="0" presId="urn:microsoft.com/office/officeart/2005/8/layout/gear1"/>
    <dgm:cxn modelId="{D3D2116C-FF08-1A4E-8B86-3B42C0B87472}" type="presOf" srcId="{C59E522E-87BF-C24C-B6DD-BB4EE8915C5F}" destId="{311F9496-634F-A74C-A908-5623EDD9C35F}" srcOrd="2" destOrd="0" presId="urn:microsoft.com/office/officeart/2005/8/layout/gear1"/>
    <dgm:cxn modelId="{8FFF890C-80BD-D548-866B-FBE0AFDE85ED}" srcId="{22E40D2C-DC5E-2746-A9D7-C20F00945B9D}" destId="{C59E522E-87BF-C24C-B6DD-BB4EE8915C5F}" srcOrd="2" destOrd="0" parTransId="{FDAA28F2-F889-5645-B44D-20FC39825DAB}" sibTransId="{7A72FDFC-ABEA-5944-BA12-589418821B3C}"/>
    <dgm:cxn modelId="{3A0EF32C-4BEC-3C45-AB9D-5F6DB0C45DB2}" type="presOf" srcId="{8C8A2182-893A-3949-925B-6712935BA850}" destId="{BBE70C23-E896-9B47-B97A-B4B0EE0E4E88}" srcOrd="0" destOrd="0" presId="urn:microsoft.com/office/officeart/2005/8/layout/gear1"/>
    <dgm:cxn modelId="{5469C308-C03E-B64E-8F58-85F384A93A65}" type="presOf" srcId="{0CFFBBD6-446E-BF43-BF1E-6E8D2A995FB5}" destId="{AF802A68-AE76-D946-B07E-782415F1D4E1}" srcOrd="2" destOrd="0" presId="urn:microsoft.com/office/officeart/2005/8/layout/gear1"/>
    <dgm:cxn modelId="{6505B2D6-392A-3C44-A922-292CBF9B2C87}" type="presOf" srcId="{9207CF13-DE89-264A-9B41-6A77F0455083}" destId="{BB798AAD-2709-6E43-9B36-28918F8A219C}" srcOrd="1" destOrd="0" presId="urn:microsoft.com/office/officeart/2005/8/layout/gear1"/>
    <dgm:cxn modelId="{25AF39F5-CB96-1940-AB9F-7413C31C807C}" type="presOf" srcId="{C59E522E-87BF-C24C-B6DD-BB4EE8915C5F}" destId="{A16FCD5B-786E-9A4F-9F01-70ED051CB58E}" srcOrd="3" destOrd="0" presId="urn:microsoft.com/office/officeart/2005/8/layout/gear1"/>
    <dgm:cxn modelId="{67D1A09B-2921-9D40-A1A0-CD21C59CB763}" type="presOf" srcId="{9207CF13-DE89-264A-9B41-6A77F0455083}" destId="{18B8807B-C31C-E846-B487-467021A9128F}" srcOrd="2" destOrd="0" presId="urn:microsoft.com/office/officeart/2005/8/layout/gear1"/>
    <dgm:cxn modelId="{EF691E42-F367-6A41-B2EA-98B4CB935BB0}" srcId="{22E40D2C-DC5E-2746-A9D7-C20F00945B9D}" destId="{0CFFBBD6-446E-BF43-BF1E-6E8D2A995FB5}" srcOrd="0" destOrd="0" parTransId="{301450F3-1D70-B343-A20C-89EF0D836015}" sibTransId="{8C8A2182-893A-3949-925B-6712935BA850}"/>
    <dgm:cxn modelId="{688E62B2-FCFC-3E4F-8161-D6BDB90E751A}" type="presOf" srcId="{0CFFBBD6-446E-BF43-BF1E-6E8D2A995FB5}" destId="{BD1633F7-8B07-F843-B595-E4ABFC4AB77A}" srcOrd="1" destOrd="0" presId="urn:microsoft.com/office/officeart/2005/8/layout/gear1"/>
    <dgm:cxn modelId="{45F8EDE3-E3D9-524C-BB48-425F582BD756}" type="presOf" srcId="{22E40D2C-DC5E-2746-A9D7-C20F00945B9D}" destId="{EF5AE48B-189D-EB46-B960-5089AC2F89AC}" srcOrd="0" destOrd="0" presId="urn:microsoft.com/office/officeart/2005/8/layout/gear1"/>
    <dgm:cxn modelId="{FF861875-9497-2F42-A220-70F675C5DAEF}" srcId="{22E40D2C-DC5E-2746-A9D7-C20F00945B9D}" destId="{9207CF13-DE89-264A-9B41-6A77F0455083}" srcOrd="1" destOrd="0" parTransId="{3F728BED-C988-314A-85A1-3E1B4EA3D4B0}" sibTransId="{2D3F642A-EFF7-AD49-BA1F-0A0187D7B1A8}"/>
    <dgm:cxn modelId="{C2331AB8-8B3A-384D-B37B-88AE344AAF26}" type="presOf" srcId="{0CFFBBD6-446E-BF43-BF1E-6E8D2A995FB5}" destId="{D400A5A1-6861-E448-A159-F46FE2A58044}" srcOrd="0" destOrd="0" presId="urn:microsoft.com/office/officeart/2005/8/layout/gear1"/>
    <dgm:cxn modelId="{691490B0-E9EA-3048-B45C-EE77A2C38628}" type="presOf" srcId="{7A72FDFC-ABEA-5944-BA12-589418821B3C}" destId="{55CC3FDD-7757-B342-A37C-DC1A398CFA12}" srcOrd="0" destOrd="0" presId="urn:microsoft.com/office/officeart/2005/8/layout/gear1"/>
    <dgm:cxn modelId="{E5276EFB-B9DC-1A40-AB1D-7FDE2E144A8F}" type="presOf" srcId="{2D3F642A-EFF7-AD49-BA1F-0A0187D7B1A8}" destId="{C867BC58-ACC5-7143-81E7-6F3EBB97BCF2}" srcOrd="0" destOrd="0" presId="urn:microsoft.com/office/officeart/2005/8/layout/gear1"/>
    <dgm:cxn modelId="{DCAD09D9-4270-D34C-90DF-128EB00214CA}" type="presOf" srcId="{C59E522E-87BF-C24C-B6DD-BB4EE8915C5F}" destId="{D47C6245-71AF-2C4D-89C3-3DDBECE50A4E}" srcOrd="0" destOrd="0" presId="urn:microsoft.com/office/officeart/2005/8/layout/gear1"/>
    <dgm:cxn modelId="{D3055EA4-28E1-174C-A581-93B17B2AB3A0}" type="presParOf" srcId="{EF5AE48B-189D-EB46-B960-5089AC2F89AC}" destId="{D400A5A1-6861-E448-A159-F46FE2A58044}" srcOrd="0" destOrd="0" presId="urn:microsoft.com/office/officeart/2005/8/layout/gear1"/>
    <dgm:cxn modelId="{184C8C50-CC27-294C-A1EC-D9F57ADE95C7}" type="presParOf" srcId="{EF5AE48B-189D-EB46-B960-5089AC2F89AC}" destId="{BD1633F7-8B07-F843-B595-E4ABFC4AB77A}" srcOrd="1" destOrd="0" presId="urn:microsoft.com/office/officeart/2005/8/layout/gear1"/>
    <dgm:cxn modelId="{07DBAE56-DDA5-5847-9C71-92BD741180E8}" type="presParOf" srcId="{EF5AE48B-189D-EB46-B960-5089AC2F89AC}" destId="{AF802A68-AE76-D946-B07E-782415F1D4E1}" srcOrd="2" destOrd="0" presId="urn:microsoft.com/office/officeart/2005/8/layout/gear1"/>
    <dgm:cxn modelId="{D89B64A1-50A1-5D43-A2CA-92486DE2A6B5}" type="presParOf" srcId="{EF5AE48B-189D-EB46-B960-5089AC2F89AC}" destId="{C1458025-893A-654F-BD32-C6A35675463E}" srcOrd="3" destOrd="0" presId="urn:microsoft.com/office/officeart/2005/8/layout/gear1"/>
    <dgm:cxn modelId="{E866215D-6775-1442-92DA-612ED95C228A}" type="presParOf" srcId="{EF5AE48B-189D-EB46-B960-5089AC2F89AC}" destId="{BB798AAD-2709-6E43-9B36-28918F8A219C}" srcOrd="4" destOrd="0" presId="urn:microsoft.com/office/officeart/2005/8/layout/gear1"/>
    <dgm:cxn modelId="{1CC02EA4-B8CE-4045-911A-18DF096068F3}" type="presParOf" srcId="{EF5AE48B-189D-EB46-B960-5089AC2F89AC}" destId="{18B8807B-C31C-E846-B487-467021A9128F}" srcOrd="5" destOrd="0" presId="urn:microsoft.com/office/officeart/2005/8/layout/gear1"/>
    <dgm:cxn modelId="{DDB0D713-30AF-2D41-BD3E-4CD3BC9558C7}" type="presParOf" srcId="{EF5AE48B-189D-EB46-B960-5089AC2F89AC}" destId="{D47C6245-71AF-2C4D-89C3-3DDBECE50A4E}" srcOrd="6" destOrd="0" presId="urn:microsoft.com/office/officeart/2005/8/layout/gear1"/>
    <dgm:cxn modelId="{1AB8E89A-D615-464F-BC77-520E572F8984}" type="presParOf" srcId="{EF5AE48B-189D-EB46-B960-5089AC2F89AC}" destId="{901AC769-DCD2-754D-8A4A-EE787FDC897A}" srcOrd="7" destOrd="0" presId="urn:microsoft.com/office/officeart/2005/8/layout/gear1"/>
    <dgm:cxn modelId="{89CD76B9-39F6-B746-8D07-2367DF6594EE}" type="presParOf" srcId="{EF5AE48B-189D-EB46-B960-5089AC2F89AC}" destId="{311F9496-634F-A74C-A908-5623EDD9C35F}" srcOrd="8" destOrd="0" presId="urn:microsoft.com/office/officeart/2005/8/layout/gear1"/>
    <dgm:cxn modelId="{B460276E-0BCF-B749-8544-5371BCB9D093}" type="presParOf" srcId="{EF5AE48B-189D-EB46-B960-5089AC2F89AC}" destId="{A16FCD5B-786E-9A4F-9F01-70ED051CB58E}" srcOrd="9" destOrd="0" presId="urn:microsoft.com/office/officeart/2005/8/layout/gear1"/>
    <dgm:cxn modelId="{5635C316-D972-2743-91C0-C4A9FA40EC02}" type="presParOf" srcId="{EF5AE48B-189D-EB46-B960-5089AC2F89AC}" destId="{BBE70C23-E896-9B47-B97A-B4B0EE0E4E88}" srcOrd="10" destOrd="0" presId="urn:microsoft.com/office/officeart/2005/8/layout/gear1"/>
    <dgm:cxn modelId="{58D6D344-BCFF-D84F-80ED-C47F176F7568}" type="presParOf" srcId="{EF5AE48B-189D-EB46-B960-5089AC2F89AC}" destId="{C867BC58-ACC5-7143-81E7-6F3EBB97BCF2}" srcOrd="11" destOrd="0" presId="urn:microsoft.com/office/officeart/2005/8/layout/gear1"/>
    <dgm:cxn modelId="{06CD63ED-FF84-6741-9090-7FF1E71DAEDE}" type="presParOf" srcId="{EF5AE48B-189D-EB46-B960-5089AC2F89AC}" destId="{55CC3FDD-7757-B342-A37C-DC1A398CFA1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0A5A1-6861-E448-A159-F46FE2A58044}">
      <dsp:nvSpPr>
        <dsp:cNvPr id="0" name=""/>
        <dsp:cNvSpPr/>
      </dsp:nvSpPr>
      <dsp:spPr>
        <a:xfrm flipH="1">
          <a:off x="2885836" y="3075178"/>
          <a:ext cx="4343127" cy="3468644"/>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 JUROS ELEVADÍSSIMOS</a:t>
          </a:r>
        </a:p>
        <a:p>
          <a:pPr lvl="0" algn="ctr" defTabSz="800100">
            <a:lnSpc>
              <a:spcPct val="90000"/>
            </a:lnSpc>
            <a:spcBef>
              <a:spcPct val="0"/>
            </a:spcBef>
            <a:spcAft>
              <a:spcPct val="35000"/>
            </a:spcAft>
          </a:pPr>
          <a:r>
            <a:rPr lang="en-US" sz="1800" b="1" kern="1200" dirty="0" smtClean="0">
              <a:solidFill>
                <a:schemeClr val="tx1"/>
              </a:solidFill>
            </a:rPr>
            <a:t>MECANISMOS FINANCEIROS GERAM DÍVIDA PÚBLICA</a:t>
          </a:r>
        </a:p>
        <a:p>
          <a:pPr lvl="0" algn="ctr" defTabSz="800100">
            <a:lnSpc>
              <a:spcPct val="90000"/>
            </a:lnSpc>
            <a:spcBef>
              <a:spcPct val="0"/>
            </a:spcBef>
            <a:spcAft>
              <a:spcPct val="35000"/>
            </a:spcAft>
          </a:pPr>
          <a:r>
            <a:rPr lang="en-US" sz="1800" b="1" kern="1200" dirty="0" smtClean="0">
              <a:solidFill>
                <a:schemeClr val="tx1"/>
              </a:solidFill>
            </a:rPr>
            <a:t>RECORDE DE LUCRO DOS BANCOS</a:t>
          </a:r>
          <a:endParaRPr lang="en-US" sz="1800" b="1" kern="1200" dirty="0">
            <a:solidFill>
              <a:schemeClr val="tx1"/>
            </a:solidFill>
          </a:endParaRPr>
        </a:p>
      </dsp:txBody>
      <dsp:txXfrm>
        <a:off x="3693640" y="3887691"/>
        <a:ext cx="2727519" cy="1782955"/>
      </dsp:txXfrm>
    </dsp:sp>
    <dsp:sp modelId="{C1458025-893A-654F-BD32-C6A35675463E}">
      <dsp:nvSpPr>
        <dsp:cNvPr id="0" name=""/>
        <dsp:cNvSpPr/>
      </dsp:nvSpPr>
      <dsp:spPr>
        <a:xfrm>
          <a:off x="0" y="2500469"/>
          <a:ext cx="3799938" cy="362021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smtClean="0"/>
            <a:t>CORRUPÇÃO DOMINANTE</a:t>
          </a:r>
          <a:endParaRPr lang="en-US" sz="2000" b="1" kern="1200"/>
        </a:p>
      </dsp:txBody>
      <dsp:txXfrm>
        <a:off x="937524" y="3417376"/>
        <a:ext cx="1924890" cy="1786396"/>
      </dsp:txXfrm>
    </dsp:sp>
    <dsp:sp modelId="{D47C6245-71AF-2C4D-89C3-3DDBECE50A4E}">
      <dsp:nvSpPr>
        <dsp:cNvPr id="0" name=""/>
        <dsp:cNvSpPr/>
      </dsp:nvSpPr>
      <dsp:spPr>
        <a:xfrm rot="20700000">
          <a:off x="2134429" y="-6809"/>
          <a:ext cx="3703703" cy="3695560"/>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PACOTE DE MEDIDAS QUE FAVORECEM BANCOS E SACRIFICAM A SOCIEDADE E A NAÇÃO</a:t>
          </a:r>
          <a:endParaRPr lang="en-US" sz="2000" b="1" kern="1200" dirty="0"/>
        </a:p>
      </dsp:txBody>
      <dsp:txXfrm rot="-20700000">
        <a:off x="2947243" y="803252"/>
        <a:ext cx="2078076" cy="2075436"/>
      </dsp:txXfrm>
    </dsp:sp>
    <dsp:sp modelId="{BBE70C23-E896-9B47-B97A-B4B0EE0E4E88}">
      <dsp:nvSpPr>
        <dsp:cNvPr id="0" name=""/>
        <dsp:cNvSpPr/>
      </dsp:nvSpPr>
      <dsp:spPr>
        <a:xfrm>
          <a:off x="3137050" y="2605903"/>
          <a:ext cx="4308958" cy="4308958"/>
        </a:xfrm>
        <a:prstGeom prst="circularArrow">
          <a:avLst>
            <a:gd name="adj1" fmla="val 4687"/>
            <a:gd name="adj2" fmla="val 299029"/>
            <a:gd name="adj3" fmla="val 2548734"/>
            <a:gd name="adj4" fmla="val 1579282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67BC58-ACC5-7143-81E7-6F3EBB97BCF2}">
      <dsp:nvSpPr>
        <dsp:cNvPr id="0" name=""/>
        <dsp:cNvSpPr/>
      </dsp:nvSpPr>
      <dsp:spPr>
        <a:xfrm>
          <a:off x="739881" y="1233678"/>
          <a:ext cx="3130727" cy="3130727"/>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CC3FDD-7757-B342-A37C-DC1A398CFA12}">
      <dsp:nvSpPr>
        <dsp:cNvPr id="0" name=""/>
        <dsp:cNvSpPr/>
      </dsp:nvSpPr>
      <dsp:spPr>
        <a:xfrm>
          <a:off x="1683954" y="207213"/>
          <a:ext cx="3375555" cy="3375555"/>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ES">
              <a:latin typeface="Calibri"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37D27-42EF-E64A-B8C2-B8A6D5884C78}" type="slidenum">
              <a:rPr lang="es-ES" sz="1200">
                <a:latin typeface="Calibri" charset="0"/>
                <a:cs typeface="Arial" charset="0"/>
              </a:rPr>
              <a:pPr eaLnBrk="1" hangingPunct="1"/>
              <a:t>34</a:t>
            </a:fld>
            <a:endParaRPr lang="es-ES" sz="1200">
              <a:latin typeface="Calibri"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a:ln/>
        </p:spPr>
      </p:sp>
      <p:sp>
        <p:nvSpPr>
          <p:cNvPr id="27651"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altLang="pt-BR" smtClean="0"/>
          </a:p>
        </p:txBody>
      </p:sp>
      <p:sp>
        <p:nvSpPr>
          <p:cNvPr id="27652"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spcBef>
                <a:spcPct val="30000"/>
              </a:spcBef>
              <a:defRPr sz="1200">
                <a:solidFill>
                  <a:schemeClr val="tx1"/>
                </a:solidFill>
                <a:latin typeface="Times New Roman" pitchFamily="18" charset="0"/>
                <a:ea typeface="MS PGothic" pitchFamily="34" charset="-128"/>
              </a:defRPr>
            </a:lvl1pPr>
            <a:lvl2pPr marL="742950" indent="-285750" defTabSz="942975" eaLnBrk="0" hangingPunct="0">
              <a:spcBef>
                <a:spcPct val="30000"/>
              </a:spcBef>
              <a:defRPr sz="1200">
                <a:solidFill>
                  <a:schemeClr val="tx1"/>
                </a:solidFill>
                <a:latin typeface="Times New Roman" pitchFamily="18" charset="0"/>
                <a:ea typeface="MS PGothic" pitchFamily="34" charset="-128"/>
              </a:defRPr>
            </a:lvl2pPr>
            <a:lvl3pPr marL="1143000" indent="-228600" defTabSz="942975" eaLnBrk="0" hangingPunct="0">
              <a:spcBef>
                <a:spcPct val="30000"/>
              </a:spcBef>
              <a:defRPr sz="1200">
                <a:solidFill>
                  <a:schemeClr val="tx1"/>
                </a:solidFill>
                <a:latin typeface="Times New Roman" pitchFamily="18" charset="0"/>
                <a:ea typeface="MS PGothic" pitchFamily="34" charset="-128"/>
              </a:defRPr>
            </a:lvl3pPr>
            <a:lvl4pPr marL="1600200" indent="-228600" defTabSz="942975" eaLnBrk="0" hangingPunct="0">
              <a:spcBef>
                <a:spcPct val="30000"/>
              </a:spcBef>
              <a:defRPr sz="1200">
                <a:solidFill>
                  <a:schemeClr val="tx1"/>
                </a:solidFill>
                <a:latin typeface="Times New Roman" pitchFamily="18" charset="0"/>
                <a:ea typeface="MS PGothic" pitchFamily="34" charset="-128"/>
              </a:defRPr>
            </a:lvl4pPr>
            <a:lvl5pPr marL="2057400" indent="-228600" defTabSz="942975" eaLnBrk="0" hangingPunct="0">
              <a:spcBef>
                <a:spcPct val="30000"/>
              </a:spcBef>
              <a:defRPr sz="1200">
                <a:solidFill>
                  <a:schemeClr val="tx1"/>
                </a:solidFill>
                <a:latin typeface="Times New Roman" pitchFamily="18" charset="0"/>
                <a:ea typeface="MS PGothic" pitchFamily="34" charset="-128"/>
              </a:defRPr>
            </a:lvl5pPr>
            <a:lvl6pPr marL="25146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2A5295A6-F505-47D4-8E30-996DF2495BD8}" type="slidenum">
              <a:rPr lang="pt-BR" altLang="pt-BR" smtClean="0">
                <a:cs typeface="Arial" charset="0"/>
              </a:rPr>
              <a:pPr>
                <a:spcBef>
                  <a:spcPct val="0"/>
                </a:spcBef>
              </a:pPr>
              <a:t>35</a:t>
            </a:fld>
            <a:endParaRPr lang="pt-BR" altLang="pt-BR"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pt-BR">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36</a:t>
            </a:fld>
            <a:endParaRPr lang="pt-BR"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Arial" charset="0"/>
              </a:defRPr>
            </a:lvl1pPr>
            <a:lvl2pPr marL="742950" indent="-285750" eaLnBrk="0" hangingPunct="0">
              <a:defRPr sz="2400" b="1">
                <a:solidFill>
                  <a:srgbClr val="FF0000"/>
                </a:solidFill>
                <a:latin typeface="Times New Roman" charset="0"/>
                <a:ea typeface="Arial" charset="0"/>
                <a:cs typeface="Arial" charset="0"/>
              </a:defRPr>
            </a:lvl2pPr>
            <a:lvl3pPr marL="1143000" indent="-228600" eaLnBrk="0" hangingPunct="0">
              <a:defRPr sz="2400" b="1">
                <a:solidFill>
                  <a:srgbClr val="FF0000"/>
                </a:solidFill>
                <a:latin typeface="Times New Roman" charset="0"/>
                <a:ea typeface="Arial" charset="0"/>
                <a:cs typeface="Arial" charset="0"/>
              </a:defRPr>
            </a:lvl3pPr>
            <a:lvl4pPr marL="1600200" indent="-228600" eaLnBrk="0" hangingPunct="0">
              <a:defRPr sz="2400" b="1">
                <a:solidFill>
                  <a:srgbClr val="FF0000"/>
                </a:solidFill>
                <a:latin typeface="Times New Roman" charset="0"/>
                <a:ea typeface="Arial" charset="0"/>
                <a:cs typeface="Arial" charset="0"/>
              </a:defRPr>
            </a:lvl4pPr>
            <a:lvl5pPr marL="2057400" indent="-228600" eaLnBrk="0" hangingPunct="0">
              <a:defRPr sz="2400" b="1">
                <a:solidFill>
                  <a:srgbClr val="FF0000"/>
                </a:solidFill>
                <a:latin typeface="Times New Roman" charset="0"/>
                <a:ea typeface="Arial" charset="0"/>
                <a:cs typeface="Arial" charset="0"/>
              </a:defRPr>
            </a:lvl5pPr>
            <a:lvl6pPr marL="2514600" indent="-228600" eaLnBrk="0" fontAlgn="base" hangingPunct="0">
              <a:spcBef>
                <a:spcPct val="0"/>
              </a:spcBef>
              <a:spcAft>
                <a:spcPct val="0"/>
              </a:spcAft>
              <a:defRPr sz="2400" b="1">
                <a:solidFill>
                  <a:srgbClr val="FF0000"/>
                </a:solidFill>
                <a:latin typeface="Times New Roman" charset="0"/>
                <a:ea typeface="Arial" charset="0"/>
                <a:cs typeface="Arial" charset="0"/>
              </a:defRPr>
            </a:lvl6pPr>
            <a:lvl7pPr marL="2971800" indent="-228600" eaLnBrk="0" fontAlgn="base" hangingPunct="0">
              <a:spcBef>
                <a:spcPct val="0"/>
              </a:spcBef>
              <a:spcAft>
                <a:spcPct val="0"/>
              </a:spcAft>
              <a:defRPr sz="2400" b="1">
                <a:solidFill>
                  <a:srgbClr val="FF0000"/>
                </a:solidFill>
                <a:latin typeface="Times New Roman" charset="0"/>
                <a:ea typeface="Arial" charset="0"/>
                <a:cs typeface="Arial" charset="0"/>
              </a:defRPr>
            </a:lvl7pPr>
            <a:lvl8pPr marL="3429000" indent="-228600" eaLnBrk="0" fontAlgn="base" hangingPunct="0">
              <a:spcBef>
                <a:spcPct val="0"/>
              </a:spcBef>
              <a:spcAft>
                <a:spcPct val="0"/>
              </a:spcAft>
              <a:defRPr sz="2400" b="1">
                <a:solidFill>
                  <a:srgbClr val="FF0000"/>
                </a:solidFill>
                <a:latin typeface="Times New Roman" charset="0"/>
                <a:ea typeface="Arial" charset="0"/>
                <a:cs typeface="Arial" charset="0"/>
              </a:defRPr>
            </a:lvl8pPr>
            <a:lvl9pPr marL="3886200" indent="-228600" eaLnBrk="0" fontAlgn="base" hangingPunct="0">
              <a:spcBef>
                <a:spcPct val="0"/>
              </a:spcBef>
              <a:spcAft>
                <a:spcPct val="0"/>
              </a:spcAft>
              <a:defRPr sz="2400" b="1">
                <a:solidFill>
                  <a:srgbClr val="FF0000"/>
                </a:solidFill>
                <a:latin typeface="Times New Roman" charset="0"/>
                <a:ea typeface="Arial" charset="0"/>
                <a:cs typeface="Arial"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26</a:t>
            </a:fld>
            <a:endParaRPr lang="pt-BR" sz="1200" b="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32</a:t>
            </a:fld>
            <a:endParaRPr lang="pt-B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33</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nchor="ct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16" y="274954"/>
            <a:ext cx="8914369" cy="1143000"/>
          </a:xfrm>
          <a:prstGeom prst="rect">
            <a:avLst/>
          </a:prstGeom>
        </p:spPr>
        <p:txBody>
          <a:bodyPr lIns="83988" tIns="41994" rIns="83988" bIns="41994"/>
          <a:lstStyle/>
          <a:p>
            <a:r>
              <a:rPr lang="es-ES_tradnl" smtClean="0"/>
              <a:t>Click to edit Master title style</a:t>
            </a:r>
            <a:endParaRPr lang="en-US"/>
          </a:p>
        </p:txBody>
      </p:sp>
      <p:sp>
        <p:nvSpPr>
          <p:cNvPr id="3" name="Content Placeholder 2"/>
          <p:cNvSpPr>
            <a:spLocks noGrp="1"/>
          </p:cNvSpPr>
          <p:nvPr>
            <p:ph idx="1"/>
          </p:nvPr>
        </p:nvSpPr>
        <p:spPr>
          <a:xfrm>
            <a:off x="495816" y="1600776"/>
            <a:ext cx="8914369" cy="4525935"/>
          </a:xfrm>
          <a:prstGeom prst="rect">
            <a:avLst/>
          </a:prstGeom>
        </p:spPr>
        <p:txBody>
          <a:bodyPr lIns="83988" tIns="41994" rIns="83988" bIns="41994"/>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95816" y="6357038"/>
            <a:ext cx="2311350" cy="364206"/>
          </a:xfrm>
          <a:prstGeom prst="rect">
            <a:avLst/>
          </a:prstGeom>
        </p:spPr>
        <p:txBody>
          <a:bodyPr lIns="83988" tIns="41994" rIns="83988" bIns="41994"/>
          <a:lstStyle>
            <a:lvl1pPr>
              <a:defRPr/>
            </a:lvl1pPr>
          </a:lstStyle>
          <a:p>
            <a:fld id="{6A3FC4A5-D5A2-4704-9BA2-BD0568096A67}" type="datetimeFigureOut">
              <a:rPr lang="es-EC"/>
              <a:pPr/>
              <a:t>07/04/17</a:t>
            </a:fld>
            <a:endParaRPr lang="es-EC"/>
          </a:p>
        </p:txBody>
      </p:sp>
      <p:sp>
        <p:nvSpPr>
          <p:cNvPr id="5" name="Footer Placeholder 4"/>
          <p:cNvSpPr>
            <a:spLocks noGrp="1"/>
          </p:cNvSpPr>
          <p:nvPr>
            <p:ph type="ftr" sz="quarter" idx="11"/>
          </p:nvPr>
        </p:nvSpPr>
        <p:spPr>
          <a:xfrm>
            <a:off x="3383900" y="6357038"/>
            <a:ext cx="3138200" cy="364206"/>
          </a:xfrm>
          <a:prstGeom prst="rect">
            <a:avLst/>
          </a:prstGeom>
        </p:spPr>
        <p:txBody>
          <a:bodyPr lIns="83988" tIns="41994" rIns="83988" bIns="41994"/>
          <a:lstStyle>
            <a:lvl1pPr>
              <a:defRPr/>
            </a:lvl1pPr>
          </a:lstStyle>
          <a:p>
            <a:pPr>
              <a:defRPr/>
            </a:pPr>
            <a:endParaRPr lang="es-EC"/>
          </a:p>
        </p:txBody>
      </p:sp>
      <p:sp>
        <p:nvSpPr>
          <p:cNvPr id="6" name="Slide Number Placeholder 5"/>
          <p:cNvSpPr>
            <a:spLocks noGrp="1"/>
          </p:cNvSpPr>
          <p:nvPr>
            <p:ph type="sldNum" sz="quarter" idx="12"/>
          </p:nvPr>
        </p:nvSpPr>
        <p:spPr>
          <a:xfrm>
            <a:off x="7098834" y="6357038"/>
            <a:ext cx="2311350" cy="364206"/>
          </a:xfrm>
          <a:prstGeom prst="rect">
            <a:avLst/>
          </a:prstGeom>
        </p:spPr>
        <p:txBody>
          <a:bodyPr lIns="83988" tIns="41994" rIns="83988" bIns="41994"/>
          <a:lstStyle>
            <a:lvl1pPr>
              <a:defRPr/>
            </a:lvl1pPr>
          </a:lstStyle>
          <a:p>
            <a:fld id="{3554A291-22B0-403D-B363-E3ED04CBDAE3}" type="slidenum">
              <a:rPr lang="es-EC"/>
              <a:pPr/>
              <a:t>‹#›</a:t>
            </a:fld>
            <a:endParaRPr lang="es-EC"/>
          </a:p>
        </p:txBody>
      </p:sp>
    </p:spTree>
    <p:extLst>
      <p:ext uri="{BB962C8B-B14F-4D97-AF65-F5344CB8AC3E}">
        <p14:creationId xmlns:p14="http://schemas.microsoft.com/office/powerpoint/2010/main" val="356668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6" grpId="1" animBg="1"/>
      <p:bldP spid="31746" grpId="2" animBg="1"/>
      <p:bldP spid="31746" grpId="3" animBg="1"/>
      <p:bldP spid="31746" grpId="4" animBg="1"/>
      <p:bldP spid="31746" grpId="5" animBg="1"/>
      <p:bldP spid="31746" grpId="6" animBg="1"/>
      <p:bldP spid="31746" grpId="7" animBg="1"/>
      <p:bldP spid="31746" grpId="8" animBg="1"/>
      <p:bldP spid="31746" grpId="9" animBg="1"/>
      <p:bldP spid="31746" grpId="10" animBg="1"/>
      <p:bldP spid="31746" grpId="11" animBg="1"/>
      <p:bldP spid="31746" grpId="12"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gazetadopovo.com.br/opiniao/artigos/o-banco-central-esta-suicidando-o-brasil-dh5s162swds5080e0d20jsmpc"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hyperlink" Target="http://www.stf.jus.br/portal/processo/verProcessoAndamento.asp?incidente=5114413" TargetMode="External"/><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hyperlink" Target="http://goo.gl/yCCpue" TargetMode="External"/><Relationship Id="rId4" Type="http://schemas.openxmlformats.org/officeDocument/2006/relationships/hyperlink" Target="http://goo.gl/3X9LVf" TargetMode="External"/><Relationship Id="rId5" Type="http://schemas.openxmlformats.org/officeDocument/2006/relationships/hyperlink" Target="http://goo.gl/uu9Opc" TargetMode="External"/><Relationship Id="rId1" Type="http://schemas.openxmlformats.org/officeDocument/2006/relationships/slideLayout" Target="../slideLayouts/slideLayout3.xml"/><Relationship Id="rId2" Type="http://schemas.openxmlformats.org/officeDocument/2006/relationships/hyperlink" Target="https://goo.gl/B2L1p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hyperlink" Target="http://iepecdg.com.br/uploads/artigos/SSRN-id2479685.pdf" TargetMode="External"/><Relationship Id="rId4" Type="http://schemas.openxmlformats.org/officeDocument/2006/relationships/hyperlink" Target="http://data.worldbank.org/indicator/SI.POV.GINI" TargetMode="External"/><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www4.bcb.gov.br/top50/port/top50.asp" TargetMode="External"/><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divida-auditoriacidada.org.b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3" Type="http://schemas.openxmlformats.org/officeDocument/2006/relationships/hyperlink" Target="http://www.auditoriacidada.org.br" TargetMode="External"/><Relationship Id="rId4" Type="http://schemas.openxmlformats.org/officeDocument/2006/relationships/hyperlink" Target="http://www.facebook.com/auditoriacidada.pagina" TargetMode="External"/><Relationship Id="rId5"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72480" y="274172"/>
            <a:ext cx="9633520" cy="6536660"/>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smtClean="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smtClean="0">
              <a:solidFill>
                <a:srgbClr val="FFFF00"/>
              </a:solidFill>
            </a:endParaRPr>
          </a:p>
          <a:p>
            <a:pPr algn="ctr" eaLnBrk="0" hangingPunct="0"/>
            <a:endParaRPr lang="pt-BR" b="0" i="1" dirty="0" smtClean="0">
              <a:solidFill>
                <a:schemeClr val="tx1"/>
              </a:solidFill>
              <a:latin typeface="Tahoma"/>
              <a:cs typeface="Tahoma"/>
            </a:endParaRPr>
          </a:p>
          <a:p>
            <a:pPr algn="ctr" eaLnBrk="0" hangingPunct="0"/>
            <a:endParaRPr lang="pt-BR" b="0" i="1" dirty="0" smtClean="0">
              <a:solidFill>
                <a:schemeClr val="tx1"/>
              </a:solidFill>
              <a:latin typeface="Tahoma"/>
              <a:cs typeface="Tahoma"/>
            </a:endParaRPr>
          </a:p>
          <a:p>
            <a:pPr algn="ctr" eaLnBrk="0" hangingPunct="0"/>
            <a:r>
              <a:rPr lang="pt-BR" b="0" i="1" dirty="0" smtClean="0">
                <a:solidFill>
                  <a:schemeClr val="tx1"/>
                </a:solidFill>
                <a:latin typeface="Tahoma"/>
                <a:cs typeface="Tahoma"/>
              </a:rPr>
              <a:t>Maria Lucia Fattorelli</a:t>
            </a:r>
            <a:endParaRPr lang="pt-BR" b="0" i="1" dirty="0">
              <a:solidFill>
                <a:schemeClr val="tx1"/>
              </a:solidFill>
              <a:latin typeface="Tahoma"/>
              <a:cs typeface="Tahoma"/>
            </a:endParaRPr>
          </a:p>
          <a:p>
            <a:pPr algn="ctr"/>
            <a:endParaRPr lang="pt-BR" dirty="0" smtClean="0">
              <a:solidFill>
                <a:srgbClr val="92D050"/>
              </a:solidFill>
              <a:latin typeface="Tahoma" pitchFamily="34" charset="0"/>
              <a:cs typeface="Tahoma" pitchFamily="34" charset="0"/>
            </a:endParaRPr>
          </a:p>
          <a:p>
            <a:pPr algn="ctr">
              <a:lnSpc>
                <a:spcPct val="90000"/>
              </a:lnSpc>
            </a:pPr>
            <a:endParaRPr lang="pt-BR" sz="1200" b="0" dirty="0" smtClean="0">
              <a:solidFill>
                <a:srgbClr val="92D050"/>
              </a:solidFill>
              <a:latin typeface="Tahoma" pitchFamily="34" charset="0"/>
              <a:cs typeface="Tahoma" pitchFamily="34" charset="0"/>
            </a:endParaRPr>
          </a:p>
          <a:p>
            <a:pPr algn="ctr">
              <a:lnSpc>
                <a:spcPct val="90000"/>
              </a:lnSpc>
            </a:pPr>
            <a:r>
              <a:rPr lang="pt-BR" sz="2200" b="0" dirty="0" smtClean="0">
                <a:solidFill>
                  <a:srgbClr val="92D050"/>
                </a:solidFill>
                <a:latin typeface="Tahoma" pitchFamily="34" charset="0"/>
                <a:cs typeface="Tahoma" pitchFamily="34" charset="0"/>
              </a:rPr>
              <a:t>UFRJ – Debate organizado pelo Núcleo da UFRJ da Auditoria Cidadã da Dívida e SINTUFRJ</a:t>
            </a:r>
          </a:p>
          <a:p>
            <a:pPr algn="ctr">
              <a:lnSpc>
                <a:spcPct val="90000"/>
              </a:lnSpc>
            </a:pPr>
            <a:endParaRPr lang="pt-BR" sz="800" b="0" dirty="0">
              <a:solidFill>
                <a:srgbClr val="92D050"/>
              </a:solidFill>
              <a:latin typeface="Tahoma" pitchFamily="34" charset="0"/>
              <a:cs typeface="Tahoma" pitchFamily="34" charset="0"/>
            </a:endParaRPr>
          </a:p>
          <a:p>
            <a:pPr algn="ctr">
              <a:lnSpc>
                <a:spcPct val="90000"/>
              </a:lnSpc>
            </a:pPr>
            <a:r>
              <a:rPr lang="pt-BR" sz="2200" b="0" dirty="0" smtClean="0">
                <a:solidFill>
                  <a:srgbClr val="92D050"/>
                </a:solidFill>
                <a:latin typeface="Tahoma" pitchFamily="34" charset="0"/>
                <a:cs typeface="Tahoma" pitchFamily="34" charset="0"/>
              </a:rPr>
              <a:t>Rio de Janeiro, 07 de abril de </a:t>
            </a:r>
            <a:r>
              <a:rPr lang="pt-BR" sz="2200" b="0" dirty="0">
                <a:solidFill>
                  <a:srgbClr val="92D050"/>
                </a:solidFill>
                <a:latin typeface="Tahoma" pitchFamily="34" charset="0"/>
                <a:cs typeface="Tahoma" pitchFamily="34" charset="0"/>
              </a:rPr>
              <a:t>2017</a:t>
            </a:r>
          </a:p>
        </p:txBody>
      </p:sp>
      <p:sp>
        <p:nvSpPr>
          <p:cNvPr id="3075" name="CaixaDeTexto 3"/>
          <p:cNvSpPr txBox="1">
            <a:spLocks noChangeArrowheads="1"/>
          </p:cNvSpPr>
          <p:nvPr/>
        </p:nvSpPr>
        <p:spPr bwMode="auto">
          <a:xfrm>
            <a:off x="416496" y="2780928"/>
            <a:ext cx="9489504" cy="1471172"/>
          </a:xfrm>
          <a:prstGeom prst="rect">
            <a:avLst/>
          </a:prstGeom>
          <a:noFill/>
          <a:ln w="9525">
            <a:noFill/>
            <a:miter lim="800000"/>
            <a:headEnd/>
            <a:tailEnd/>
          </a:ln>
        </p:spPr>
        <p:txBody>
          <a:bodyPr wrap="square">
            <a:spAutoFit/>
          </a:bodyPr>
          <a:lstStyle/>
          <a:p>
            <a:pPr algn="ctr"/>
            <a:endParaRPr lang="pt-BR" sz="800" dirty="0">
              <a:solidFill>
                <a:schemeClr val="tx1"/>
              </a:solidFill>
              <a:latin typeface="Tahoma" pitchFamily="34" charset="0"/>
              <a:cs typeface="Tahoma" pitchFamily="34" charset="0"/>
            </a:endParaRPr>
          </a:p>
          <a:p>
            <a:pPr algn="ctr">
              <a:lnSpc>
                <a:spcPct val="130000"/>
              </a:lnSpc>
            </a:pPr>
            <a:r>
              <a:rPr lang="pt-BR" sz="3200" dirty="0" smtClean="0">
                <a:solidFill>
                  <a:schemeClr val="tx1"/>
                </a:solidFill>
                <a:latin typeface="Tahoma" pitchFamily="34" charset="0"/>
                <a:cs typeface="Tahoma" pitchFamily="34" charset="0"/>
              </a:rPr>
              <a:t>REFORMAS DA PREVIDÊNCIA, TRABALHISTA E DÍVIDA PÚBLICA</a:t>
            </a:r>
          </a:p>
        </p:txBody>
      </p:sp>
      <p:pic>
        <p:nvPicPr>
          <p:cNvPr id="5" name="Picture 5"/>
          <p:cNvPicPr>
            <a:picLocks noChangeAspect="1" noChangeArrowheads="1"/>
          </p:cNvPicPr>
          <p:nvPr/>
        </p:nvPicPr>
        <p:blipFill>
          <a:blip r:embed="rId3"/>
          <a:srcRect/>
          <a:stretch>
            <a:fillRect/>
          </a:stretch>
        </p:blipFill>
        <p:spPr bwMode="auto">
          <a:xfrm>
            <a:off x="488504" y="548680"/>
            <a:ext cx="5438775" cy="18573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464" y="116632"/>
            <a:ext cx="10009112" cy="6863416"/>
          </a:xfrm>
          <a:prstGeom prst="rect">
            <a:avLst/>
          </a:prstGeom>
        </p:spPr>
        <p:txBody>
          <a:bodyPr wrap="square">
            <a:spAutoFit/>
          </a:bodyPr>
          <a:lstStyle/>
          <a:p>
            <a:pPr algn="ctr"/>
            <a:r>
              <a:rPr lang="pt-BR" sz="2800" dirty="0" smtClean="0">
                <a:solidFill>
                  <a:srgbClr val="92D050"/>
                </a:solidFill>
                <a:latin typeface="Tahoma"/>
                <a:cs typeface="Tahoma"/>
              </a:rPr>
              <a:t>Argumento do governo:</a:t>
            </a:r>
            <a:endParaRPr lang="pt-BR" sz="800" dirty="0" smtClean="0">
              <a:solidFill>
                <a:srgbClr val="92D050"/>
              </a:solidFill>
              <a:latin typeface="Tahoma"/>
              <a:cs typeface="Tahoma"/>
            </a:endParaRPr>
          </a:p>
          <a:p>
            <a:pPr algn="ctr"/>
            <a:r>
              <a:rPr lang="pt-BR" sz="2800" dirty="0" smtClean="0">
                <a:solidFill>
                  <a:srgbClr val="92D050"/>
                </a:solidFill>
                <a:latin typeface="Tahoma"/>
                <a:cs typeface="Tahoma"/>
              </a:rPr>
              <a:t>Previdência Rural tem “déficit” de </a:t>
            </a:r>
            <a:r>
              <a:rPr lang="pt-BR" sz="2800" dirty="0" err="1" smtClean="0">
                <a:solidFill>
                  <a:srgbClr val="92D050"/>
                </a:solidFill>
                <a:latin typeface="Tahoma"/>
                <a:cs typeface="Tahoma"/>
              </a:rPr>
              <a:t>R</a:t>
            </a:r>
            <a:r>
              <a:rPr lang="pt-BR" sz="2800" dirty="0" smtClean="0">
                <a:solidFill>
                  <a:srgbClr val="92D050"/>
                </a:solidFill>
                <a:latin typeface="Tahoma"/>
                <a:cs typeface="Tahoma"/>
              </a:rPr>
              <a:t>$ 105 bilhões </a:t>
            </a:r>
            <a:endParaRPr lang="pt-BR" sz="2800" dirty="0">
              <a:solidFill>
                <a:srgbClr val="92D050"/>
              </a:solidFill>
              <a:latin typeface="Tahoma"/>
              <a:cs typeface="Tahoma"/>
            </a:endParaRPr>
          </a:p>
          <a:p>
            <a:endParaRPr lang="pt-BR" sz="1400" b="0" dirty="0">
              <a:solidFill>
                <a:srgbClr val="FFFFFF"/>
              </a:solidFill>
              <a:latin typeface="Tahoma"/>
              <a:cs typeface="Tahoma"/>
            </a:endParaRPr>
          </a:p>
          <a:p>
            <a:r>
              <a:rPr lang="pt-BR" dirty="0" smtClean="0">
                <a:solidFill>
                  <a:srgbClr val="FFFFFF"/>
                </a:solidFill>
                <a:latin typeface="Tahoma"/>
                <a:cs typeface="Tahoma"/>
              </a:rPr>
              <a:t>Déficit fabricado: </a:t>
            </a:r>
            <a:r>
              <a:rPr lang="pt-BR" b="0" dirty="0" smtClean="0">
                <a:solidFill>
                  <a:srgbClr val="FFFFFF"/>
                </a:solidFill>
                <a:latin typeface="Tahoma"/>
                <a:cs typeface="Tahoma"/>
              </a:rPr>
              <a:t>governo compara pífia arrecadação das contribuições ao INSS Rural com a totalidade dos gastos com a Previdência Rural</a:t>
            </a:r>
          </a:p>
          <a:p>
            <a:endParaRPr lang="pt-BR" sz="1000" dirty="0" smtClean="0">
              <a:solidFill>
                <a:srgbClr val="FFFFFF"/>
              </a:solidFill>
              <a:latin typeface="Tahoma"/>
              <a:cs typeface="Tahoma"/>
            </a:endParaRPr>
          </a:p>
          <a:p>
            <a:r>
              <a:rPr lang="pt-BR" dirty="0" smtClean="0">
                <a:solidFill>
                  <a:srgbClr val="FFFFFF"/>
                </a:solidFill>
                <a:latin typeface="Tahoma"/>
                <a:cs typeface="Tahoma"/>
              </a:rPr>
              <a:t>Desconsidera, em relação ao empregador:</a:t>
            </a:r>
          </a:p>
          <a:p>
            <a:pPr marL="342900" indent="-342900">
              <a:buFont typeface="Arial"/>
              <a:buChar char="•"/>
            </a:pPr>
            <a:r>
              <a:rPr lang="pt-BR" b="0" dirty="0" smtClean="0">
                <a:solidFill>
                  <a:srgbClr val="FFFFFF"/>
                </a:solidFill>
                <a:latin typeface="Tahoma"/>
                <a:cs typeface="Tahoma"/>
              </a:rPr>
              <a:t>Desonerações concedidas ao agronegócio (renúncias e imunidades)</a:t>
            </a:r>
          </a:p>
          <a:p>
            <a:pPr marL="342900" indent="-342900">
              <a:buFont typeface="Arial"/>
              <a:buChar char="•"/>
            </a:pPr>
            <a:r>
              <a:rPr lang="pt-BR" b="0" dirty="0" smtClean="0">
                <a:solidFill>
                  <a:srgbClr val="FFFFFF"/>
                </a:solidFill>
                <a:latin typeface="Tahoma"/>
                <a:cs typeface="Tahoma"/>
              </a:rPr>
              <a:t>Sonegação</a:t>
            </a:r>
          </a:p>
          <a:p>
            <a:endParaRPr lang="pt-BR" sz="1000" b="0" dirty="0">
              <a:solidFill>
                <a:srgbClr val="FFFFFF"/>
              </a:solidFill>
              <a:latin typeface="Tahoma"/>
              <a:cs typeface="Tahoma"/>
            </a:endParaRPr>
          </a:p>
          <a:p>
            <a:r>
              <a:rPr lang="pt-BR" dirty="0" smtClean="0">
                <a:solidFill>
                  <a:srgbClr val="FFFFFF"/>
                </a:solidFill>
                <a:latin typeface="Tahoma"/>
                <a:cs typeface="Tahoma"/>
              </a:rPr>
              <a:t>Desconsidera</a:t>
            </a:r>
            <a:r>
              <a:rPr lang="pt-BR" dirty="0">
                <a:solidFill>
                  <a:srgbClr val="FFFFFF"/>
                </a:solidFill>
                <a:latin typeface="Tahoma"/>
                <a:cs typeface="Tahoma"/>
              </a:rPr>
              <a:t>, em relação </a:t>
            </a:r>
            <a:r>
              <a:rPr lang="pt-BR" dirty="0" smtClean="0">
                <a:solidFill>
                  <a:srgbClr val="FFFFFF"/>
                </a:solidFill>
                <a:latin typeface="Tahoma"/>
                <a:cs typeface="Tahoma"/>
              </a:rPr>
              <a:t>aos trabalhadores e trabalhadoras:</a:t>
            </a:r>
            <a:endParaRPr lang="pt-BR" b="0" dirty="0" smtClean="0">
              <a:solidFill>
                <a:srgbClr val="FFFFFF"/>
              </a:solidFill>
              <a:latin typeface="Tahoma"/>
              <a:cs typeface="Tahoma"/>
            </a:endParaRPr>
          </a:p>
          <a:p>
            <a:pPr marL="342900" indent="-342900">
              <a:buFont typeface="Arial"/>
              <a:buChar char="•"/>
            </a:pPr>
            <a:r>
              <a:rPr lang="pt-BR" b="0" dirty="0" smtClean="0">
                <a:solidFill>
                  <a:srgbClr val="FFFFFF"/>
                </a:solidFill>
                <a:latin typeface="Tahoma"/>
                <a:cs typeface="Tahoma"/>
              </a:rPr>
              <a:t>Precarização do trabalho no campo</a:t>
            </a:r>
          </a:p>
          <a:p>
            <a:pPr marL="342900" indent="-342900">
              <a:buFont typeface="Arial"/>
              <a:buChar char="•"/>
            </a:pPr>
            <a:r>
              <a:rPr lang="pt-BR" b="0" dirty="0" smtClean="0">
                <a:solidFill>
                  <a:srgbClr val="FFFFFF"/>
                </a:solidFill>
                <a:latin typeface="Tahoma"/>
                <a:cs typeface="Tahoma"/>
              </a:rPr>
              <a:t>Capacidade econômica e peculiaridades do ambiente laboral</a:t>
            </a:r>
          </a:p>
          <a:p>
            <a:pPr marL="342900" indent="-342900">
              <a:buFont typeface="Arial"/>
              <a:buChar char="•"/>
            </a:pPr>
            <a:r>
              <a:rPr lang="pt-BR" b="0" dirty="0" smtClean="0">
                <a:solidFill>
                  <a:srgbClr val="FFFFFF"/>
                </a:solidFill>
                <a:latin typeface="Tahoma"/>
                <a:cs typeface="Tahoma"/>
              </a:rPr>
              <a:t>Sazonalidade de renda do trabalho</a:t>
            </a:r>
          </a:p>
          <a:p>
            <a:pPr marL="342900" indent="-342900">
              <a:buFont typeface="Arial"/>
              <a:buChar char="•"/>
            </a:pPr>
            <a:r>
              <a:rPr lang="pt-BR" b="0" dirty="0" smtClean="0">
                <a:solidFill>
                  <a:srgbClr val="FFFFFF"/>
                </a:solidFill>
                <a:latin typeface="Tahoma"/>
                <a:cs typeface="Tahoma"/>
              </a:rPr>
              <a:t>Informalidade no campo</a:t>
            </a:r>
          </a:p>
          <a:p>
            <a:endParaRPr lang="pt-BR" sz="1000" b="0" dirty="0">
              <a:solidFill>
                <a:srgbClr val="FFFFFF"/>
              </a:solidFill>
              <a:latin typeface="Tahoma"/>
              <a:cs typeface="Tahoma"/>
            </a:endParaRPr>
          </a:p>
          <a:p>
            <a:r>
              <a:rPr lang="pt-BR" dirty="0" smtClean="0">
                <a:solidFill>
                  <a:srgbClr val="FFFFFF"/>
                </a:solidFill>
                <a:latin typeface="Tahoma"/>
                <a:cs typeface="Tahoma"/>
              </a:rPr>
              <a:t>Desconsidera, em relação à vida:</a:t>
            </a:r>
            <a:endParaRPr lang="pt-BR" sz="1400" dirty="0">
              <a:solidFill>
                <a:srgbClr val="FFFFFF"/>
              </a:solidFill>
              <a:latin typeface="Tahoma"/>
              <a:cs typeface="Tahoma"/>
            </a:endParaRPr>
          </a:p>
          <a:p>
            <a:pPr marL="342900" indent="-342900">
              <a:buFont typeface="Arial"/>
              <a:buChar char="•"/>
            </a:pPr>
            <a:r>
              <a:rPr lang="pt-BR" b="0" dirty="0" smtClean="0">
                <a:solidFill>
                  <a:srgbClr val="FFFFFF"/>
                </a:solidFill>
                <a:latin typeface="Tahoma"/>
                <a:cs typeface="Tahoma"/>
              </a:rPr>
              <a:t>Diminuição da pobreza, um dos objetivos fundamentais da República</a:t>
            </a:r>
          </a:p>
          <a:p>
            <a:pPr marL="342900" indent="-342900">
              <a:buFont typeface="Arial"/>
              <a:buChar char="•"/>
            </a:pPr>
            <a:r>
              <a:rPr lang="pt-BR" b="0" dirty="0" smtClean="0">
                <a:solidFill>
                  <a:srgbClr val="FFFFFF"/>
                </a:solidFill>
                <a:latin typeface="Tahoma"/>
                <a:cs typeface="Tahoma"/>
              </a:rPr>
              <a:t>Solidariedade com a classe trabalhadora rural que sustenta a Nação  </a:t>
            </a:r>
            <a:r>
              <a:rPr lang="pt-BR" sz="2800" b="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Tree>
    <p:extLst>
      <p:ext uri="{BB962C8B-B14F-4D97-AF65-F5344CB8AC3E}">
        <p14:creationId xmlns:p14="http://schemas.microsoft.com/office/powerpoint/2010/main" val="2036489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72" y="116632"/>
            <a:ext cx="9937104" cy="6731073"/>
          </a:xfrm>
          <a:prstGeom prst="rect">
            <a:avLst/>
          </a:prstGeom>
        </p:spPr>
        <p:txBody>
          <a:bodyPr wrap="square">
            <a:spAutoFit/>
          </a:bodyPr>
          <a:lstStyle/>
          <a:p>
            <a:pPr algn="ctr"/>
            <a:r>
              <a:rPr lang="pt-BR" sz="2800" dirty="0" smtClean="0">
                <a:solidFill>
                  <a:srgbClr val="92D050"/>
                </a:solidFill>
                <a:latin typeface="Tahoma"/>
                <a:cs typeface="Tahoma"/>
              </a:rPr>
              <a:t>O Problema da Seguridade Social é GESTÃO DE RECURSOS</a:t>
            </a:r>
          </a:p>
          <a:p>
            <a:pPr algn="ctr"/>
            <a:r>
              <a:rPr lang="pt-BR" sz="2800" dirty="0" smtClean="0">
                <a:solidFill>
                  <a:srgbClr val="92D050"/>
                </a:solidFill>
                <a:latin typeface="Tahoma"/>
                <a:cs typeface="Tahoma"/>
              </a:rPr>
              <a:t>A PEC 287/2016 não trata disso</a:t>
            </a:r>
          </a:p>
          <a:p>
            <a:pPr algn="ctr"/>
            <a:endParaRPr lang="pt-BR" b="0" dirty="0" smtClean="0">
              <a:solidFill>
                <a:srgbClr val="FFFFFF"/>
              </a:solidFill>
              <a:latin typeface="Tahoma"/>
              <a:cs typeface="Tahoma"/>
            </a:endParaRPr>
          </a:p>
          <a:p>
            <a:pPr algn="ctr">
              <a:lnSpc>
                <a:spcPct val="120000"/>
              </a:lnSpc>
              <a:spcBef>
                <a:spcPts val="600"/>
              </a:spcBef>
              <a:spcAft>
                <a:spcPts val="600"/>
              </a:spcAft>
            </a:pPr>
            <a:r>
              <a:rPr lang="pt-BR" b="0" dirty="0" smtClean="0">
                <a:solidFill>
                  <a:srgbClr val="FFFFFF"/>
                </a:solidFill>
                <a:latin typeface="Tahoma"/>
                <a:cs typeface="Tahoma"/>
              </a:rPr>
              <a:t>A boa gestão da Seguridade Social poderia multiplicar o seu orçamento:</a:t>
            </a:r>
          </a:p>
          <a:p>
            <a:pPr algn="ctr">
              <a:lnSpc>
                <a:spcPct val="120000"/>
              </a:lnSpc>
              <a:spcBef>
                <a:spcPts val="600"/>
              </a:spcBef>
              <a:spcAft>
                <a:spcPts val="600"/>
              </a:spcAft>
            </a:pPr>
            <a:endParaRPr lang="pt-BR" b="0" dirty="0">
              <a:solidFill>
                <a:srgbClr val="FFFFFF"/>
              </a:solidFill>
              <a:latin typeface="Tahoma"/>
              <a:cs typeface="Tahoma"/>
            </a:endParaRPr>
          </a:p>
          <a:p>
            <a:pPr marL="342900" indent="-342900">
              <a:lnSpc>
                <a:spcPct val="120000"/>
              </a:lnSpc>
              <a:spcBef>
                <a:spcPts val="600"/>
              </a:spcBef>
              <a:spcAft>
                <a:spcPts val="600"/>
              </a:spcAft>
              <a:buFontTx/>
              <a:buChar char="•"/>
            </a:pPr>
            <a:r>
              <a:rPr lang="pt-BR" b="0" dirty="0" smtClean="0">
                <a:solidFill>
                  <a:srgbClr val="FFFFFF"/>
                </a:solidFill>
                <a:latin typeface="Tahoma"/>
                <a:cs typeface="Tahoma"/>
              </a:rPr>
              <a:t>Política de geração de emprego e valorização da classe trabalhadora</a:t>
            </a:r>
          </a:p>
          <a:p>
            <a:pPr marL="342900" indent="-342900">
              <a:lnSpc>
                <a:spcPct val="120000"/>
              </a:lnSpc>
              <a:spcBef>
                <a:spcPts val="600"/>
              </a:spcBef>
              <a:spcAft>
                <a:spcPts val="600"/>
              </a:spcAft>
              <a:buFontTx/>
              <a:buChar char="•"/>
            </a:pPr>
            <a:r>
              <a:rPr lang="pt-BR" b="0" dirty="0" smtClean="0">
                <a:solidFill>
                  <a:srgbClr val="FFFFFF"/>
                </a:solidFill>
                <a:latin typeface="Tahoma"/>
                <a:cs typeface="Tahoma"/>
              </a:rPr>
              <a:t>Revisão das desonerações </a:t>
            </a:r>
            <a:r>
              <a:rPr lang="pt-BR" b="0" dirty="0">
                <a:solidFill>
                  <a:srgbClr val="FFFFFF"/>
                </a:solidFill>
                <a:latin typeface="Tahoma"/>
                <a:cs typeface="Tahoma"/>
              </a:rPr>
              <a:t>tributárias </a:t>
            </a:r>
            <a:r>
              <a:rPr lang="pt-BR" b="0" dirty="0" smtClean="0">
                <a:solidFill>
                  <a:srgbClr val="FFFFFF"/>
                </a:solidFill>
                <a:latin typeface="Tahoma"/>
                <a:cs typeface="Tahoma"/>
              </a:rPr>
              <a:t>abusivas que </a:t>
            </a:r>
            <a:r>
              <a:rPr lang="pt-BR" b="0" dirty="0">
                <a:solidFill>
                  <a:srgbClr val="FFFFFF"/>
                </a:solidFill>
                <a:latin typeface="Tahoma"/>
                <a:cs typeface="Tahoma"/>
              </a:rPr>
              <a:t>totalizaram </a:t>
            </a:r>
            <a:r>
              <a:rPr lang="pt-BR" b="0" dirty="0" err="1">
                <a:solidFill>
                  <a:srgbClr val="FFFFFF"/>
                </a:solidFill>
                <a:latin typeface="Tahoma"/>
                <a:cs typeface="Tahoma"/>
              </a:rPr>
              <a:t>R</a:t>
            </a:r>
            <a:r>
              <a:rPr lang="pt-BR" b="0" dirty="0">
                <a:solidFill>
                  <a:srgbClr val="FFFFFF"/>
                </a:solidFill>
                <a:latin typeface="Tahoma"/>
                <a:cs typeface="Tahoma"/>
              </a:rPr>
              <a:t>$ </a:t>
            </a:r>
            <a:r>
              <a:rPr lang="pt-BR" b="0" dirty="0" smtClean="0">
                <a:solidFill>
                  <a:srgbClr val="FFFFFF"/>
                </a:solidFill>
                <a:latin typeface="Tahoma"/>
                <a:cs typeface="Tahoma"/>
              </a:rPr>
              <a:t>260 </a:t>
            </a:r>
            <a:r>
              <a:rPr lang="pt-BR" b="0" dirty="0">
                <a:solidFill>
                  <a:srgbClr val="FFFFFF"/>
                </a:solidFill>
                <a:latin typeface="Tahoma"/>
                <a:cs typeface="Tahoma"/>
              </a:rPr>
              <a:t>bilhões em </a:t>
            </a:r>
            <a:r>
              <a:rPr lang="pt-BR" b="0" dirty="0" smtClean="0">
                <a:solidFill>
                  <a:srgbClr val="FFFFFF"/>
                </a:solidFill>
                <a:latin typeface="Tahoma"/>
                <a:cs typeface="Tahoma"/>
              </a:rPr>
              <a:t>2016</a:t>
            </a:r>
          </a:p>
          <a:p>
            <a:pPr marL="342900" indent="-342900">
              <a:lnSpc>
                <a:spcPct val="120000"/>
              </a:lnSpc>
              <a:spcBef>
                <a:spcPts val="600"/>
              </a:spcBef>
              <a:spcAft>
                <a:spcPts val="600"/>
              </a:spcAft>
              <a:buFontTx/>
              <a:buChar char="•"/>
            </a:pPr>
            <a:r>
              <a:rPr lang="pt-BR" b="0" dirty="0" smtClean="0">
                <a:solidFill>
                  <a:srgbClr val="FFFFFF"/>
                </a:solidFill>
                <a:latin typeface="Tahoma"/>
                <a:cs typeface="Tahoma"/>
              </a:rPr>
              <a:t>Combate </a:t>
            </a:r>
            <a:r>
              <a:rPr lang="pt-BR" b="0" dirty="0">
                <a:solidFill>
                  <a:srgbClr val="FFFFFF"/>
                </a:solidFill>
                <a:latin typeface="Tahoma"/>
                <a:cs typeface="Tahoma"/>
              </a:rPr>
              <a:t>à sonegação </a:t>
            </a:r>
            <a:r>
              <a:rPr lang="pt-BR" b="0" dirty="0" smtClean="0">
                <a:solidFill>
                  <a:srgbClr val="FFFFFF"/>
                </a:solidFill>
                <a:latin typeface="Tahoma"/>
                <a:cs typeface="Tahoma"/>
              </a:rPr>
              <a:t>fiscal, que poderia gerar arrecadação extra superior a </a:t>
            </a:r>
            <a:r>
              <a:rPr lang="pt-BR" b="0" dirty="0" err="1" smtClean="0">
                <a:solidFill>
                  <a:srgbClr val="FFFFFF"/>
                </a:solidFill>
                <a:latin typeface="Tahoma"/>
                <a:cs typeface="Tahoma"/>
              </a:rPr>
              <a:t>R</a:t>
            </a:r>
            <a:r>
              <a:rPr lang="pt-BR" b="0" dirty="0">
                <a:solidFill>
                  <a:srgbClr val="FFFFFF"/>
                </a:solidFill>
                <a:latin typeface="Tahoma"/>
                <a:cs typeface="Tahoma"/>
              </a:rPr>
              <a:t>$ </a:t>
            </a:r>
            <a:r>
              <a:rPr lang="pt-BR" b="0" dirty="0" smtClean="0">
                <a:solidFill>
                  <a:srgbClr val="FFFFFF"/>
                </a:solidFill>
                <a:latin typeface="Tahoma"/>
                <a:cs typeface="Tahoma"/>
              </a:rPr>
              <a:t>440 bilhões</a:t>
            </a:r>
          </a:p>
          <a:p>
            <a:pPr marL="342900" indent="-342900">
              <a:lnSpc>
                <a:spcPct val="120000"/>
              </a:lnSpc>
              <a:spcBef>
                <a:spcPts val="600"/>
              </a:spcBef>
              <a:spcAft>
                <a:spcPts val="600"/>
              </a:spcAft>
              <a:buFontTx/>
              <a:buChar char="•"/>
            </a:pPr>
            <a:r>
              <a:rPr lang="pt-BR" b="0" dirty="0" smtClean="0">
                <a:solidFill>
                  <a:srgbClr val="FFFFFF"/>
                </a:solidFill>
                <a:latin typeface="Tahoma"/>
                <a:cs typeface="Tahoma"/>
              </a:rPr>
              <a:t>Acabar com o desvio de 30% consubstanciado na DRU </a:t>
            </a:r>
            <a:endParaRPr lang="pt-BR" dirty="0">
              <a:solidFill>
                <a:srgbClr val="92D050"/>
              </a:solidFill>
              <a:latin typeface="Tahoma"/>
              <a:cs typeface="Tahoma"/>
            </a:endParaRPr>
          </a:p>
          <a:p>
            <a:pPr>
              <a:lnSpc>
                <a:spcPct val="120000"/>
              </a:lnSpc>
              <a:spcBef>
                <a:spcPts val="600"/>
              </a:spcBef>
              <a:spcAft>
                <a:spcPts val="600"/>
              </a:spcAft>
            </a:pPr>
            <a:r>
              <a:rPr lang="pt-BR" b="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Tree>
    <p:extLst>
      <p:ext uri="{BB962C8B-B14F-4D97-AF65-F5344CB8AC3E}">
        <p14:creationId xmlns:p14="http://schemas.microsoft.com/office/powerpoint/2010/main" val="3194172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480" y="404664"/>
            <a:ext cx="7817420" cy="6326729"/>
          </a:xfrm>
          <a:prstGeom prst="rect">
            <a:avLst/>
          </a:prstGeom>
        </p:spPr>
      </p:pic>
      <p:sp>
        <p:nvSpPr>
          <p:cNvPr id="3" name="TextBox 2"/>
          <p:cNvSpPr txBox="1"/>
          <p:nvPr/>
        </p:nvSpPr>
        <p:spPr>
          <a:xfrm>
            <a:off x="8337376" y="4149080"/>
            <a:ext cx="1728192" cy="2677656"/>
          </a:xfrm>
          <a:prstGeom prst="rect">
            <a:avLst/>
          </a:prstGeom>
          <a:noFill/>
        </p:spPr>
        <p:txBody>
          <a:bodyPr wrap="square" rtlCol="0">
            <a:spAutoFit/>
          </a:bodyPr>
          <a:lstStyle/>
          <a:p>
            <a:r>
              <a:rPr lang="pt-BR" b="0" dirty="0">
                <a:solidFill>
                  <a:schemeClr val="tx1"/>
                </a:solidFill>
              </a:rPr>
              <a:t>Fonte:</a:t>
            </a:r>
          </a:p>
          <a:p>
            <a:r>
              <a:rPr lang="pt-BR" b="0" dirty="0">
                <a:solidFill>
                  <a:schemeClr val="tx1"/>
                </a:solidFill>
              </a:rPr>
              <a:t>Análise da Seguridade Social 2015 elaborada pela ANFIP </a:t>
            </a:r>
            <a:endParaRPr lang="en-US" b="0" dirty="0">
              <a:solidFill>
                <a:schemeClr val="tx1"/>
              </a:solidFill>
            </a:endParaRPr>
          </a:p>
          <a:p>
            <a:endParaRPr lang="en-US" dirty="0"/>
          </a:p>
        </p:txBody>
      </p:sp>
    </p:spTree>
    <p:extLst>
      <p:ext uri="{BB962C8B-B14F-4D97-AF65-F5344CB8AC3E}">
        <p14:creationId xmlns:p14="http://schemas.microsoft.com/office/powerpoint/2010/main" val="35646211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2520" y="731918"/>
            <a:ext cx="8719578" cy="5073346"/>
          </a:xfrm>
          <a:prstGeom prst="rect">
            <a:avLst/>
          </a:prstGeom>
        </p:spPr>
      </p:pic>
      <p:sp>
        <p:nvSpPr>
          <p:cNvPr id="3" name="TextBox 2"/>
          <p:cNvSpPr txBox="1"/>
          <p:nvPr/>
        </p:nvSpPr>
        <p:spPr>
          <a:xfrm>
            <a:off x="488504" y="6309320"/>
            <a:ext cx="8856984" cy="830997"/>
          </a:xfrm>
          <a:prstGeom prst="rect">
            <a:avLst/>
          </a:prstGeom>
          <a:noFill/>
        </p:spPr>
        <p:txBody>
          <a:bodyPr wrap="square" rtlCol="0">
            <a:spAutoFit/>
          </a:bodyPr>
          <a:lstStyle/>
          <a:p>
            <a:r>
              <a:rPr lang="pt-BR" b="0" dirty="0" smtClean="0">
                <a:solidFill>
                  <a:schemeClr val="tx1"/>
                </a:solidFill>
              </a:rPr>
              <a:t>Fonte: Análise </a:t>
            </a:r>
            <a:r>
              <a:rPr lang="pt-BR" b="0" dirty="0">
                <a:solidFill>
                  <a:schemeClr val="tx1"/>
                </a:solidFill>
              </a:rPr>
              <a:t>da Seguridade Social 2015 elaborada pela ANFIP </a:t>
            </a:r>
            <a:endParaRPr lang="en-US" b="0" dirty="0">
              <a:solidFill>
                <a:schemeClr val="tx1"/>
              </a:solidFill>
            </a:endParaRPr>
          </a:p>
          <a:p>
            <a:endParaRPr lang="en-US" dirty="0"/>
          </a:p>
        </p:txBody>
      </p:sp>
    </p:spTree>
    <p:extLst>
      <p:ext uri="{BB962C8B-B14F-4D97-AF65-F5344CB8AC3E}">
        <p14:creationId xmlns:p14="http://schemas.microsoft.com/office/powerpoint/2010/main" val="2942027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561512" cy="2062103"/>
          </a:xfrm>
          <a:prstGeom prst="rect">
            <a:avLst/>
          </a:prstGeom>
        </p:spPr>
        <p:txBody>
          <a:bodyPr wrap="square">
            <a:spAutoFit/>
          </a:bodyPr>
          <a:lstStyle/>
          <a:p>
            <a:pPr algn="ctr"/>
            <a:r>
              <a:rPr lang="pt-BR" sz="2800" dirty="0" smtClean="0">
                <a:solidFill>
                  <a:srgbClr val="92D050"/>
                </a:solidFill>
                <a:latin typeface="Tahoma"/>
                <a:cs typeface="Tahoma"/>
              </a:rPr>
              <a:t>Argumento do governo: “O </a:t>
            </a:r>
            <a:r>
              <a:rPr lang="pt-BR" sz="2800" dirty="0">
                <a:solidFill>
                  <a:srgbClr val="92D050"/>
                </a:solidFill>
                <a:latin typeface="Tahoma"/>
                <a:cs typeface="Tahoma"/>
              </a:rPr>
              <a:t>povo está vivendo </a:t>
            </a:r>
            <a:r>
              <a:rPr lang="pt-BR" sz="2800" dirty="0" smtClean="0">
                <a:solidFill>
                  <a:srgbClr val="92D050"/>
                </a:solidFill>
                <a:latin typeface="Tahoma"/>
                <a:cs typeface="Tahoma"/>
              </a:rPr>
              <a:t>mais” </a:t>
            </a:r>
            <a:endParaRPr lang="pt-BR" sz="2800" dirty="0">
              <a:solidFill>
                <a:srgbClr val="92D050"/>
              </a:solidFill>
              <a:latin typeface="Tahoma"/>
              <a:cs typeface="Tahoma"/>
            </a:endParaRPr>
          </a:p>
          <a:p>
            <a:r>
              <a:rPr lang="pt-BR" b="0" dirty="0" smtClean="0">
                <a:solidFill>
                  <a:srgbClr val="FFFFFF"/>
                </a:solidFill>
                <a:latin typeface="Tahoma"/>
                <a:cs typeface="Tahoma"/>
              </a:rPr>
              <a:t>	</a:t>
            </a:r>
          </a:p>
          <a:p>
            <a:r>
              <a:rPr lang="pt-BR" b="0" dirty="0" smtClean="0">
                <a:solidFill>
                  <a:srgbClr val="FFFFFF"/>
                </a:solidFill>
                <a:latin typeface="Tahoma"/>
                <a:cs typeface="Tahoma"/>
              </a:rPr>
              <a:t>	A longevidade da população não é problema. </a:t>
            </a:r>
            <a:r>
              <a:rPr lang="pt-BR" b="0" dirty="0">
                <a:solidFill>
                  <a:srgbClr val="FFFFFF"/>
                </a:solidFill>
                <a:latin typeface="Tahoma"/>
                <a:cs typeface="Tahoma"/>
              </a:rPr>
              <a:t>O problema está no desemprego recorde e sub emprego.</a:t>
            </a:r>
          </a:p>
          <a:p>
            <a:r>
              <a:rPr lang="pt-BR" b="0" dirty="0" smtClean="0">
                <a:solidFill>
                  <a:srgbClr val="FFFFFF"/>
                </a:solidFill>
                <a:latin typeface="Tahoma"/>
                <a:cs typeface="Tahoma"/>
              </a:rPr>
              <a:t> </a:t>
            </a:r>
            <a:r>
              <a:rPr lang="pt-BR" sz="2800" b="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pic>
        <p:nvPicPr>
          <p:cNvPr id="7" name="Picture 6"/>
          <p:cNvPicPr>
            <a:picLocks noChangeAspect="1"/>
          </p:cNvPicPr>
          <p:nvPr/>
        </p:nvPicPr>
        <p:blipFill>
          <a:blip r:embed="rId2"/>
          <a:stretch>
            <a:fillRect/>
          </a:stretch>
        </p:blipFill>
        <p:spPr>
          <a:xfrm>
            <a:off x="5097016" y="1988839"/>
            <a:ext cx="4798864" cy="4835211"/>
          </a:xfrm>
          <a:prstGeom prst="rect">
            <a:avLst/>
          </a:prstGeom>
        </p:spPr>
      </p:pic>
      <p:sp>
        <p:nvSpPr>
          <p:cNvPr id="4" name="Rectangle 3"/>
          <p:cNvSpPr/>
          <p:nvPr/>
        </p:nvSpPr>
        <p:spPr>
          <a:xfrm>
            <a:off x="200472" y="5733257"/>
            <a:ext cx="4824536" cy="1107996"/>
          </a:xfrm>
          <a:prstGeom prst="rect">
            <a:avLst/>
          </a:prstGeom>
        </p:spPr>
        <p:txBody>
          <a:bodyPr wrap="square">
            <a:spAutoFit/>
          </a:bodyPr>
          <a:lstStyle/>
          <a:p>
            <a:r>
              <a:rPr lang="pt-BR" dirty="0">
                <a:solidFill>
                  <a:srgbClr val="FFFFFF"/>
                </a:solidFill>
                <a:latin typeface="Tahoma"/>
                <a:cs typeface="Tahoma"/>
              </a:rPr>
              <a:t>23,4 %</a:t>
            </a:r>
            <a:r>
              <a:rPr lang="pt-BR" b="0" dirty="0">
                <a:solidFill>
                  <a:srgbClr val="FFFFFF"/>
                </a:solidFill>
                <a:latin typeface="Tahoma"/>
                <a:cs typeface="Tahoma"/>
              </a:rPr>
              <a:t> da população ativa vive com menos de 1 salário mínimo. </a:t>
            </a:r>
          </a:p>
          <a:p>
            <a:pPr algn="ctr"/>
            <a:r>
              <a:rPr lang="pt-BR" sz="1800" b="0" dirty="0">
                <a:solidFill>
                  <a:srgbClr val="FF6700"/>
                </a:solidFill>
                <a:latin typeface="Tahoma"/>
                <a:cs typeface="Tahoma"/>
              </a:rPr>
              <a:t>Correio Braziliense de 12/07/2016 </a:t>
            </a:r>
            <a:endParaRPr lang="en-US" dirty="0"/>
          </a:p>
        </p:txBody>
      </p:sp>
      <p:pic>
        <p:nvPicPr>
          <p:cNvPr id="8" name="Picture 7"/>
          <p:cNvPicPr>
            <a:picLocks noChangeAspect="1"/>
          </p:cNvPicPr>
          <p:nvPr/>
        </p:nvPicPr>
        <p:blipFill>
          <a:blip r:embed="rId3"/>
          <a:stretch>
            <a:fillRect/>
          </a:stretch>
        </p:blipFill>
        <p:spPr>
          <a:xfrm>
            <a:off x="992560" y="2060848"/>
            <a:ext cx="3024336" cy="3709090"/>
          </a:xfrm>
          <a:prstGeom prst="rect">
            <a:avLst/>
          </a:prstGeom>
        </p:spPr>
      </p:pic>
    </p:spTree>
    <p:extLst>
      <p:ext uri="{BB962C8B-B14F-4D97-AF65-F5344CB8AC3E}">
        <p14:creationId xmlns:p14="http://schemas.microsoft.com/office/powerpoint/2010/main" val="2464001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464" y="116632"/>
            <a:ext cx="10009112" cy="6771083"/>
          </a:xfrm>
          <a:prstGeom prst="rect">
            <a:avLst/>
          </a:prstGeom>
        </p:spPr>
        <p:txBody>
          <a:bodyPr wrap="square">
            <a:spAutoFit/>
          </a:bodyPr>
          <a:lstStyle/>
          <a:p>
            <a:pPr algn="ctr"/>
            <a:r>
              <a:rPr lang="pt-BR" sz="2800" dirty="0" smtClean="0">
                <a:solidFill>
                  <a:srgbClr val="92D050"/>
                </a:solidFill>
                <a:latin typeface="Tahoma"/>
                <a:cs typeface="Tahoma"/>
              </a:rPr>
              <a:t>Argumento do governo:</a:t>
            </a:r>
            <a:endParaRPr lang="pt-BR" sz="800" dirty="0" smtClean="0">
              <a:solidFill>
                <a:srgbClr val="92D050"/>
              </a:solidFill>
              <a:latin typeface="Tahoma"/>
              <a:cs typeface="Tahoma"/>
            </a:endParaRPr>
          </a:p>
          <a:p>
            <a:pPr algn="ctr"/>
            <a:r>
              <a:rPr lang="pt-BR" sz="2800" dirty="0" smtClean="0">
                <a:solidFill>
                  <a:srgbClr val="92D050"/>
                </a:solidFill>
                <a:latin typeface="Tahoma"/>
                <a:cs typeface="Tahoma"/>
              </a:rPr>
              <a:t>“Mulheres </a:t>
            </a:r>
            <a:r>
              <a:rPr lang="pt-BR" sz="2800" dirty="0">
                <a:solidFill>
                  <a:srgbClr val="92D050"/>
                </a:solidFill>
                <a:latin typeface="Tahoma"/>
                <a:cs typeface="Tahoma"/>
              </a:rPr>
              <a:t>não precisam ter tratamento </a:t>
            </a:r>
            <a:r>
              <a:rPr lang="pt-BR" sz="2800" dirty="0" smtClean="0">
                <a:solidFill>
                  <a:srgbClr val="92D050"/>
                </a:solidFill>
                <a:latin typeface="Tahoma"/>
                <a:cs typeface="Tahoma"/>
              </a:rPr>
              <a:t>diferenciado”</a:t>
            </a:r>
            <a:endParaRPr lang="pt-BR" sz="2800" dirty="0">
              <a:solidFill>
                <a:srgbClr val="92D050"/>
              </a:solidFill>
              <a:latin typeface="Tahoma"/>
              <a:cs typeface="Tahoma"/>
            </a:endParaRPr>
          </a:p>
          <a:p>
            <a:endParaRPr lang="pt-BR" sz="1400" b="0" dirty="0">
              <a:solidFill>
                <a:srgbClr val="FFFFFF"/>
              </a:solidFill>
              <a:latin typeface="Tahoma"/>
              <a:cs typeface="Tahoma"/>
            </a:endParaRPr>
          </a:p>
          <a:p>
            <a:r>
              <a:rPr lang="pt-BR" dirty="0" smtClean="0">
                <a:solidFill>
                  <a:srgbClr val="FFFFFF"/>
                </a:solidFill>
                <a:latin typeface="Tahoma"/>
                <a:cs typeface="Tahoma"/>
              </a:rPr>
              <a:t>O Modelo capitalista é machista e discrimina as mulheres:</a:t>
            </a:r>
          </a:p>
          <a:p>
            <a:pPr marL="342900" indent="-342900">
              <a:buFont typeface="Arial"/>
              <a:buChar char="•"/>
            </a:pPr>
            <a:r>
              <a:rPr lang="pt-BR" b="0" dirty="0" smtClean="0">
                <a:solidFill>
                  <a:srgbClr val="FFFFFF"/>
                </a:solidFill>
                <a:latin typeface="Tahoma"/>
                <a:cs typeface="Tahoma"/>
              </a:rPr>
              <a:t>Dificuldade de acesso ao mercado de trabalho</a:t>
            </a:r>
          </a:p>
          <a:p>
            <a:pPr marL="342900" indent="-342900">
              <a:buFont typeface="Arial"/>
              <a:buChar char="•"/>
            </a:pPr>
            <a:r>
              <a:rPr lang="pt-BR" b="0" dirty="0">
                <a:solidFill>
                  <a:srgbClr val="FFFFFF"/>
                </a:solidFill>
                <a:latin typeface="Tahoma"/>
                <a:cs typeface="Tahoma"/>
              </a:rPr>
              <a:t>F</a:t>
            </a:r>
            <a:r>
              <a:rPr lang="pt-BR" b="0" dirty="0" smtClean="0">
                <a:solidFill>
                  <a:srgbClr val="FFFFFF"/>
                </a:solidFill>
                <a:latin typeface="Tahoma"/>
                <a:cs typeface="Tahoma"/>
              </a:rPr>
              <a:t>alta de condições adequadas, como a insuficiência de creches</a:t>
            </a:r>
          </a:p>
          <a:p>
            <a:pPr marL="342900" indent="-342900">
              <a:buFont typeface="Arial"/>
              <a:buChar char="•"/>
            </a:pPr>
            <a:r>
              <a:rPr lang="pt-BR" b="0" dirty="0" smtClean="0">
                <a:solidFill>
                  <a:srgbClr val="FFFFFF"/>
                </a:solidFill>
                <a:latin typeface="Tahoma"/>
                <a:cs typeface="Tahoma"/>
              </a:rPr>
              <a:t>Salários mais baixos apesar de maior escolaridade</a:t>
            </a:r>
          </a:p>
          <a:p>
            <a:pPr marL="342900" indent="-342900">
              <a:buFont typeface="Arial"/>
              <a:buChar char="•"/>
            </a:pPr>
            <a:r>
              <a:rPr lang="pt-BR" b="0" dirty="0" smtClean="0">
                <a:solidFill>
                  <a:srgbClr val="FFFFFF"/>
                </a:solidFill>
                <a:latin typeface="Tahoma"/>
                <a:cs typeface="Tahoma"/>
              </a:rPr>
              <a:t>Menor acesso a postos de chefia e comando </a:t>
            </a:r>
          </a:p>
          <a:p>
            <a:pPr marL="342900" indent="-342900">
              <a:buFont typeface="Arial"/>
              <a:buChar char="•"/>
            </a:pPr>
            <a:r>
              <a:rPr lang="pt-BR" b="0" dirty="0" smtClean="0">
                <a:solidFill>
                  <a:srgbClr val="FFFFFF"/>
                </a:solidFill>
                <a:latin typeface="Tahoma"/>
                <a:cs typeface="Tahoma"/>
              </a:rPr>
              <a:t>Dupla jornada: afazeres domésticos sem remuneração (19,21 </a:t>
            </a:r>
            <a:r>
              <a:rPr lang="pt-BR" sz="2000" b="0" dirty="0" err="1" smtClean="0">
                <a:solidFill>
                  <a:srgbClr val="FFFFFF"/>
                </a:solidFill>
                <a:latin typeface="Tahoma"/>
                <a:cs typeface="Tahoma"/>
              </a:rPr>
              <a:t>hrs</a:t>
            </a:r>
            <a:r>
              <a:rPr lang="pt-BR" sz="2000" b="0" dirty="0" smtClean="0">
                <a:solidFill>
                  <a:srgbClr val="FFFFFF"/>
                </a:solidFill>
                <a:latin typeface="Tahoma"/>
                <a:cs typeface="Tahoma"/>
              </a:rPr>
              <a:t>/semana</a:t>
            </a:r>
            <a:r>
              <a:rPr lang="pt-BR" b="0" dirty="0" smtClean="0">
                <a:solidFill>
                  <a:srgbClr val="FFFFFF"/>
                </a:solidFill>
                <a:latin typeface="Tahoma"/>
                <a:cs typeface="Tahoma"/>
              </a:rPr>
              <a:t>), </a:t>
            </a:r>
            <a:r>
              <a:rPr lang="pt-BR" b="0" dirty="0">
                <a:solidFill>
                  <a:srgbClr val="FFFFFF"/>
                </a:solidFill>
                <a:latin typeface="Tahoma"/>
                <a:cs typeface="Tahoma"/>
              </a:rPr>
              <a:t>p</a:t>
            </a:r>
            <a:r>
              <a:rPr lang="pt-BR" b="0" dirty="0" smtClean="0">
                <a:solidFill>
                  <a:srgbClr val="FFFFFF"/>
                </a:solidFill>
                <a:latin typeface="Tahoma"/>
                <a:cs typeface="Tahoma"/>
              </a:rPr>
              <a:t>rocriação e cuidados com a família </a:t>
            </a:r>
          </a:p>
          <a:p>
            <a:endParaRPr lang="pt-BR" sz="1400" b="0" dirty="0">
              <a:solidFill>
                <a:srgbClr val="FFFFFF"/>
              </a:solidFill>
              <a:latin typeface="Tahoma"/>
              <a:cs typeface="Tahoma"/>
            </a:endParaRPr>
          </a:p>
          <a:p>
            <a:pPr algn="ctr"/>
            <a:r>
              <a:rPr lang="pt-BR" dirty="0" smtClean="0">
                <a:solidFill>
                  <a:srgbClr val="FFFFFF"/>
                </a:solidFill>
                <a:latin typeface="Tahoma"/>
                <a:cs typeface="Tahoma"/>
              </a:rPr>
              <a:t>A PEC 287 extingue o direito das mulheres </a:t>
            </a:r>
          </a:p>
          <a:p>
            <a:pPr algn="ctr"/>
            <a:r>
              <a:rPr lang="pt-BR" dirty="0" smtClean="0">
                <a:solidFill>
                  <a:srgbClr val="FFFFFF"/>
                </a:solidFill>
                <a:latin typeface="Tahoma"/>
                <a:cs typeface="Tahoma"/>
              </a:rPr>
              <a:t>de se aposentarem 5 (cinco) anos mais cedo que os homens </a:t>
            </a:r>
          </a:p>
          <a:p>
            <a:pPr algn="ctr"/>
            <a:endParaRPr lang="pt-BR" sz="1400" dirty="0">
              <a:solidFill>
                <a:srgbClr val="FFFFFF"/>
              </a:solidFill>
              <a:latin typeface="Tahoma"/>
              <a:cs typeface="Tahoma"/>
            </a:endParaRPr>
          </a:p>
          <a:p>
            <a:r>
              <a:rPr lang="pt-BR" b="0" dirty="0" smtClean="0">
                <a:solidFill>
                  <a:srgbClr val="FFFFFF"/>
                </a:solidFill>
                <a:latin typeface="Tahoma"/>
                <a:cs typeface="Tahoma"/>
              </a:rPr>
              <a:t>	Em </a:t>
            </a:r>
            <a:r>
              <a:rPr lang="pt-BR" b="0" dirty="0">
                <a:solidFill>
                  <a:srgbClr val="FFFFFF"/>
                </a:solidFill>
                <a:latin typeface="Tahoma"/>
                <a:cs typeface="Tahoma"/>
              </a:rPr>
              <a:t>2014, 64,5% das aposentadorias </a:t>
            </a:r>
            <a:r>
              <a:rPr lang="pt-BR" b="0" dirty="0" smtClean="0">
                <a:solidFill>
                  <a:srgbClr val="FFFFFF"/>
                </a:solidFill>
                <a:latin typeface="Tahoma"/>
                <a:cs typeface="Tahoma"/>
              </a:rPr>
              <a:t>concedidas para </a:t>
            </a:r>
            <a:r>
              <a:rPr lang="pt-BR" b="0" dirty="0">
                <a:solidFill>
                  <a:srgbClr val="FFFFFF"/>
                </a:solidFill>
                <a:latin typeface="Tahoma"/>
                <a:cs typeface="Tahoma"/>
              </a:rPr>
              <a:t>mulheres foram por idade </a:t>
            </a:r>
            <a:r>
              <a:rPr lang="pt-BR" b="0" dirty="0" smtClean="0">
                <a:solidFill>
                  <a:srgbClr val="FFFFFF"/>
                </a:solidFill>
                <a:latin typeface="Tahoma"/>
                <a:cs typeface="Tahoma"/>
              </a:rPr>
              <a:t>(e apenas </a:t>
            </a:r>
            <a:r>
              <a:rPr lang="pt-BR" b="0" dirty="0">
                <a:solidFill>
                  <a:srgbClr val="FFFFFF"/>
                </a:solidFill>
                <a:latin typeface="Tahoma"/>
                <a:cs typeface="Tahoma"/>
              </a:rPr>
              <a:t>36,1</a:t>
            </a:r>
            <a:r>
              <a:rPr lang="pt-BR" b="0" dirty="0" smtClean="0">
                <a:solidFill>
                  <a:srgbClr val="FFFFFF"/>
                </a:solidFill>
                <a:latin typeface="Tahoma"/>
                <a:cs typeface="Tahoma"/>
              </a:rPr>
              <a:t>% para </a:t>
            </a:r>
            <a:r>
              <a:rPr lang="pt-BR" b="0" dirty="0">
                <a:solidFill>
                  <a:srgbClr val="FFFFFF"/>
                </a:solidFill>
                <a:latin typeface="Tahoma"/>
                <a:cs typeface="Tahoma"/>
              </a:rPr>
              <a:t>os homens)</a:t>
            </a:r>
            <a:r>
              <a:rPr lang="pt-BR" b="0" dirty="0" smtClean="0">
                <a:solidFill>
                  <a:srgbClr val="FFFFFF"/>
                </a:solidFill>
                <a:latin typeface="Tahoma"/>
                <a:cs typeface="Tahoma"/>
              </a:rPr>
              <a:t>. </a:t>
            </a:r>
          </a:p>
          <a:p>
            <a:r>
              <a:rPr lang="pt-BR" b="0" dirty="0">
                <a:solidFill>
                  <a:srgbClr val="FFFFFF"/>
                </a:solidFill>
                <a:latin typeface="Tahoma"/>
                <a:cs typeface="Tahoma"/>
              </a:rPr>
              <a:t>	</a:t>
            </a:r>
            <a:r>
              <a:rPr lang="pt-BR" dirty="0" smtClean="0">
                <a:solidFill>
                  <a:srgbClr val="FFFFFF"/>
                </a:solidFill>
                <a:latin typeface="Tahoma"/>
                <a:cs typeface="Tahoma"/>
              </a:rPr>
              <a:t>Situação ainda mais grave para as mulheres do campo</a:t>
            </a:r>
            <a:r>
              <a:rPr lang="pt-BR" b="0" dirty="0" smtClean="0">
                <a:solidFill>
                  <a:srgbClr val="FFFFFF"/>
                </a:solidFill>
                <a:latin typeface="Tahoma"/>
                <a:cs typeface="Tahoma"/>
              </a:rPr>
              <a:t>, submetidas a uma rotina mais penosa.</a:t>
            </a:r>
            <a:endParaRPr lang="pt-BR" b="0" dirty="0">
              <a:solidFill>
                <a:srgbClr val="FFFFFF"/>
              </a:solidFill>
              <a:latin typeface="Tahoma"/>
              <a:cs typeface="Tahoma"/>
            </a:endParaRPr>
          </a:p>
          <a:p>
            <a:pPr algn="ctr"/>
            <a:r>
              <a:rPr lang="pt-BR" dirty="0" smtClean="0">
                <a:solidFill>
                  <a:srgbClr val="FFFFFF"/>
                </a:solidFill>
                <a:latin typeface="Tahoma"/>
                <a:cs typeface="Tahoma"/>
              </a:rPr>
              <a:t>  </a:t>
            </a:r>
            <a:r>
              <a:rPr lang="pt-BR" sz="280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Tree>
    <p:extLst>
      <p:ext uri="{BB962C8B-B14F-4D97-AF65-F5344CB8AC3E}">
        <p14:creationId xmlns:p14="http://schemas.microsoft.com/office/powerpoint/2010/main" val="13263238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464" y="116632"/>
            <a:ext cx="10009112" cy="8156078"/>
          </a:xfrm>
          <a:prstGeom prst="rect">
            <a:avLst/>
          </a:prstGeom>
        </p:spPr>
        <p:txBody>
          <a:bodyPr wrap="square">
            <a:spAutoFit/>
          </a:bodyPr>
          <a:lstStyle/>
          <a:p>
            <a:pPr algn="ctr"/>
            <a:r>
              <a:rPr lang="pt-BR" sz="2800" dirty="0" smtClean="0">
                <a:solidFill>
                  <a:srgbClr val="92D050"/>
                </a:solidFill>
                <a:latin typeface="Tahoma"/>
                <a:cs typeface="Tahoma"/>
              </a:rPr>
              <a:t>Argumento do governo</a:t>
            </a:r>
            <a:r>
              <a:rPr lang="pt-BR" sz="2800" dirty="0">
                <a:solidFill>
                  <a:srgbClr val="92D050"/>
                </a:solidFill>
                <a:latin typeface="Tahoma"/>
                <a:cs typeface="Tahoma"/>
              </a:rPr>
              <a:t>: “A Previdência é o maior item do gasto público no Brasil”</a:t>
            </a:r>
          </a:p>
          <a:p>
            <a:endParaRPr lang="pt-BR" sz="2800" dirty="0">
              <a:solidFill>
                <a:srgbClr val="92D050"/>
              </a:solidFill>
              <a:latin typeface="Tahoma"/>
              <a:cs typeface="Tahoma"/>
            </a:endParaRPr>
          </a:p>
          <a:p>
            <a:pPr algn="just">
              <a:lnSpc>
                <a:spcPct val="120000"/>
              </a:lnSpc>
            </a:pPr>
            <a:r>
              <a:rPr lang="pt-BR" b="0" dirty="0" smtClean="0">
                <a:solidFill>
                  <a:srgbClr val="FFFFFF"/>
                </a:solidFill>
                <a:latin typeface="Tahoma"/>
                <a:cs typeface="Tahoma"/>
              </a:rPr>
              <a:t>	O maior gasto público é o gasto financeiro com juros e amortizações da dívida pública e com outros mecanismos financeiros injustificáveis:</a:t>
            </a:r>
          </a:p>
          <a:p>
            <a:pPr marL="377825" indent="-342900">
              <a:buFont typeface="Arial"/>
              <a:buChar char="•"/>
            </a:pPr>
            <a:r>
              <a:rPr lang="pt-BR" b="0" dirty="0">
                <a:solidFill>
                  <a:schemeClr val="accent1"/>
                </a:solidFill>
                <a:latin typeface="Tahoma"/>
                <a:cs typeface="Tahoma"/>
              </a:rPr>
              <a:t>Elevadíssimas taxas de </a:t>
            </a:r>
            <a:r>
              <a:rPr lang="pt-BR" b="0" dirty="0" smtClean="0">
                <a:solidFill>
                  <a:schemeClr val="accent1"/>
                </a:solidFill>
                <a:latin typeface="Tahoma"/>
                <a:cs typeface="Tahoma"/>
              </a:rPr>
              <a:t>juros sobre juros</a:t>
            </a:r>
          </a:p>
          <a:p>
            <a:pPr marL="377825" indent="-342900">
              <a:buFont typeface="Arial"/>
              <a:buChar char="•"/>
            </a:pPr>
            <a:r>
              <a:rPr lang="pt-BR" b="0" dirty="0">
                <a:solidFill>
                  <a:schemeClr val="accent1"/>
                </a:solidFill>
                <a:latin typeface="Tahoma"/>
                <a:cs typeface="Tahoma"/>
              </a:rPr>
              <a:t>C</a:t>
            </a:r>
            <a:r>
              <a:rPr lang="pt-BR" b="0" dirty="0" smtClean="0">
                <a:solidFill>
                  <a:schemeClr val="accent1"/>
                </a:solidFill>
                <a:latin typeface="Tahoma"/>
                <a:cs typeface="Tahoma"/>
              </a:rPr>
              <a:t>ontabilização </a:t>
            </a:r>
            <a:r>
              <a:rPr lang="pt-BR" b="0" dirty="0">
                <a:solidFill>
                  <a:schemeClr val="accent1"/>
                </a:solidFill>
                <a:latin typeface="Tahoma"/>
                <a:cs typeface="Tahoma"/>
              </a:rPr>
              <a:t>de juros como se fosse amortização</a:t>
            </a:r>
            <a:r>
              <a:rPr lang="pt-BR" b="0" dirty="0">
                <a:solidFill>
                  <a:schemeClr val="tx1"/>
                </a:solidFill>
                <a:latin typeface="Tahoma"/>
                <a:cs typeface="Tahoma"/>
              </a:rPr>
              <a:t> </a:t>
            </a:r>
            <a:endParaRPr lang="pt-BR" b="0" dirty="0" smtClean="0">
              <a:solidFill>
                <a:schemeClr val="tx1"/>
              </a:solidFill>
              <a:latin typeface="Tahoma"/>
              <a:cs typeface="Tahoma"/>
            </a:endParaRPr>
          </a:p>
          <a:p>
            <a:pPr marL="377825" indent="-342900">
              <a:buFont typeface="Arial"/>
              <a:buChar char="•"/>
            </a:pPr>
            <a:r>
              <a:rPr lang="pt-BR" b="0" dirty="0" smtClean="0">
                <a:solidFill>
                  <a:srgbClr val="94C600"/>
                </a:solidFill>
                <a:latin typeface="Tahoma"/>
                <a:cs typeface="Tahoma"/>
              </a:rPr>
              <a:t>Perdas com </a:t>
            </a:r>
            <a:r>
              <a:rPr lang="pt-BR" b="0" i="1" dirty="0" smtClean="0">
                <a:solidFill>
                  <a:srgbClr val="94C600"/>
                </a:solidFill>
                <a:latin typeface="Tahoma"/>
                <a:cs typeface="Tahoma"/>
              </a:rPr>
              <a:t>swap</a:t>
            </a:r>
            <a:r>
              <a:rPr lang="pt-BR" b="0" dirty="0" smtClean="0">
                <a:solidFill>
                  <a:srgbClr val="94C600"/>
                </a:solidFill>
                <a:latin typeface="Tahoma"/>
                <a:cs typeface="Tahoma"/>
              </a:rPr>
              <a:t> </a:t>
            </a:r>
            <a:r>
              <a:rPr lang="pt-BR" b="0" dirty="0">
                <a:solidFill>
                  <a:srgbClr val="94C600"/>
                </a:solidFill>
                <a:latin typeface="Tahoma"/>
                <a:cs typeface="Tahoma"/>
              </a:rPr>
              <a:t>cambial </a:t>
            </a:r>
            <a:endParaRPr lang="pt-BR" b="0" dirty="0" smtClean="0">
              <a:solidFill>
                <a:srgbClr val="94C600"/>
              </a:solidFill>
              <a:latin typeface="Tahoma"/>
              <a:cs typeface="Tahoma"/>
            </a:endParaRPr>
          </a:p>
          <a:p>
            <a:pPr marL="377825" indent="-342900">
              <a:buFont typeface="Arial"/>
              <a:buChar char="•"/>
            </a:pPr>
            <a:r>
              <a:rPr lang="pt-BR" b="0" dirty="0">
                <a:solidFill>
                  <a:schemeClr val="accent1"/>
                </a:solidFill>
                <a:latin typeface="Tahoma"/>
                <a:cs typeface="Tahoma"/>
              </a:rPr>
              <a:t>Remuneração da sobra do caixa dos bancos</a:t>
            </a:r>
          </a:p>
          <a:p>
            <a:pPr marL="377825" indent="-342900">
              <a:buFont typeface="Arial"/>
              <a:buChar char="•"/>
            </a:pPr>
            <a:r>
              <a:rPr lang="pt-BR" b="0" dirty="0">
                <a:solidFill>
                  <a:schemeClr val="accent1"/>
                </a:solidFill>
                <a:latin typeface="Tahoma"/>
                <a:cs typeface="Tahoma"/>
              </a:rPr>
              <a:t>Novos </a:t>
            </a:r>
            <a:r>
              <a:rPr lang="pt-BR" b="0" dirty="0" smtClean="0">
                <a:solidFill>
                  <a:schemeClr val="accent1"/>
                </a:solidFill>
                <a:latin typeface="Tahoma"/>
                <a:cs typeface="Tahoma"/>
              </a:rPr>
              <a:t>esquemas fraudulentos que geram dívida pública </a:t>
            </a:r>
            <a:r>
              <a:rPr lang="pt-BR" sz="2000" b="0" dirty="0" smtClean="0">
                <a:solidFill>
                  <a:schemeClr val="accent1"/>
                </a:solidFill>
                <a:latin typeface="Tahoma"/>
                <a:cs typeface="Tahoma"/>
              </a:rPr>
              <a:t>(PLS 204/2016)   </a:t>
            </a:r>
            <a:endParaRPr lang="pt-BR" sz="2000" b="0" dirty="0">
              <a:solidFill>
                <a:schemeClr val="accent1"/>
              </a:solidFill>
              <a:latin typeface="Tahoma"/>
              <a:cs typeface="Tahoma"/>
            </a:endParaRPr>
          </a:p>
          <a:p>
            <a:pPr marL="34925" lvl="0"/>
            <a:endParaRPr lang="pt-BR" b="0" dirty="0" smtClean="0">
              <a:solidFill>
                <a:schemeClr val="tx1"/>
              </a:solidFill>
              <a:latin typeface="Tahoma"/>
              <a:cs typeface="Tahoma"/>
            </a:endParaRPr>
          </a:p>
          <a:p>
            <a:pPr marL="34925" lvl="0"/>
            <a:r>
              <a:rPr lang="pt-BR" dirty="0" smtClean="0">
                <a:solidFill>
                  <a:srgbClr val="FFFFFF"/>
                </a:solidFill>
                <a:latin typeface="Tahoma"/>
                <a:cs typeface="Tahoma"/>
              </a:rPr>
              <a:t>O </a:t>
            </a:r>
            <a:r>
              <a:rPr lang="pt-BR" dirty="0">
                <a:solidFill>
                  <a:srgbClr val="FFFFFF"/>
                </a:solidFill>
                <a:latin typeface="Tahoma"/>
                <a:cs typeface="Tahoma"/>
              </a:rPr>
              <a:t>ajuste fiscal e os cortes devem ser feitos nos juros abusivos</a:t>
            </a:r>
          </a:p>
          <a:p>
            <a:pPr algn="ctr"/>
            <a:endParaRPr lang="en-US" sz="2000" dirty="0" smtClean="0">
              <a:solidFill>
                <a:srgbClr val="94C600"/>
              </a:solidFill>
              <a:latin typeface="Tahoma"/>
              <a:cs typeface="Tahoma"/>
            </a:endParaRPr>
          </a:p>
          <a:p>
            <a:pPr algn="ctr"/>
            <a:r>
              <a:rPr lang="en-US" dirty="0" smtClean="0">
                <a:solidFill>
                  <a:srgbClr val="94C600"/>
                </a:solidFill>
                <a:latin typeface="Tahoma"/>
                <a:cs typeface="Tahoma"/>
              </a:rPr>
              <a:t>“</a:t>
            </a:r>
            <a:r>
              <a:rPr lang="pt-PT" dirty="0">
                <a:solidFill>
                  <a:srgbClr val="94C600"/>
                </a:solidFill>
                <a:latin typeface="Tahoma"/>
                <a:cs typeface="Tahoma"/>
              </a:rPr>
              <a:t>O Banco Central está suicidando o Brasil</a:t>
            </a:r>
            <a:r>
              <a:rPr lang="en-US" dirty="0">
                <a:solidFill>
                  <a:srgbClr val="94C600"/>
                </a:solidFill>
                <a:latin typeface="Tahoma"/>
                <a:cs typeface="Tahoma"/>
              </a:rPr>
              <a:t>”</a:t>
            </a:r>
          </a:p>
          <a:p>
            <a:pPr algn="ctr"/>
            <a:r>
              <a:rPr lang="en-US" sz="1600" b="0" dirty="0">
                <a:hlinkClick r:id="rId2"/>
              </a:rPr>
              <a:t>http://www.gazetadopovo.com.br/opiniao/artigos/o-banco-central-esta-suicidando-o-brasil-dh5s162swds5080e0d20jsmpc</a:t>
            </a:r>
            <a:r>
              <a:rPr lang="en-US" sz="1600" dirty="0"/>
              <a:t>  </a:t>
            </a:r>
          </a:p>
          <a:p>
            <a:pPr algn="ctr"/>
            <a:endParaRPr lang="pt-BR" dirty="0" smtClean="0">
              <a:solidFill>
                <a:schemeClr val="tx1"/>
              </a:solidFill>
              <a:latin typeface="Tahoma" charset="0"/>
              <a:cs typeface="Tahoma" charset="0"/>
            </a:endParaRPr>
          </a:p>
          <a:p>
            <a:pPr>
              <a:lnSpc>
                <a:spcPct val="120000"/>
              </a:lnSpc>
            </a:pPr>
            <a:endParaRPr lang="pt-BR" b="0" dirty="0" smtClean="0">
              <a:solidFill>
                <a:srgbClr val="FFFFFF"/>
              </a:solidFill>
              <a:latin typeface="Tahoma"/>
              <a:cs typeface="Tahoma"/>
            </a:endParaRPr>
          </a:p>
          <a:p>
            <a:pPr marL="342900" indent="-342900">
              <a:lnSpc>
                <a:spcPct val="120000"/>
              </a:lnSpc>
              <a:buFontTx/>
              <a:buChar char="•"/>
            </a:pPr>
            <a:endParaRPr lang="pt-BR" b="0" dirty="0" smtClean="0">
              <a:solidFill>
                <a:srgbClr val="FFFFFF"/>
              </a:solidFill>
              <a:latin typeface="Tahoma"/>
              <a:cs typeface="Tahoma"/>
            </a:endParaRPr>
          </a:p>
          <a:p>
            <a:pPr algn="ctr"/>
            <a:r>
              <a:rPr lang="pt-BR" dirty="0" smtClean="0">
                <a:solidFill>
                  <a:srgbClr val="FFFFFF"/>
                </a:solidFill>
                <a:latin typeface="Tahoma"/>
                <a:cs typeface="Tahoma"/>
              </a:rPr>
              <a:t>  </a:t>
            </a:r>
            <a:r>
              <a:rPr lang="pt-BR" sz="280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Tree>
    <p:extLst>
      <p:ext uri="{BB962C8B-B14F-4D97-AF65-F5344CB8AC3E}">
        <p14:creationId xmlns:p14="http://schemas.microsoft.com/office/powerpoint/2010/main" val="19741116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433048" cy="523220"/>
          </a:xfrm>
          <a:prstGeom prst="rect">
            <a:avLst/>
          </a:prstGeom>
        </p:spPr>
        <p:txBody>
          <a:bodyPr wrap="square">
            <a:spAutoFit/>
          </a:bodyPr>
          <a:lstStyle/>
          <a:p>
            <a:pPr algn="ctr"/>
            <a:r>
              <a:rPr lang="pt-BR" sz="2800" dirty="0">
                <a:solidFill>
                  <a:srgbClr val="92D050"/>
                </a:solidFill>
                <a:latin typeface="Tahoma"/>
                <a:cs typeface="Tahoma"/>
              </a:rPr>
              <a:t>O que está por trás da Reforma da Previdência?</a:t>
            </a:r>
          </a:p>
        </p:txBody>
      </p:sp>
      <p:sp>
        <p:nvSpPr>
          <p:cNvPr id="6" name="TextBox 5"/>
          <p:cNvSpPr txBox="1"/>
          <p:nvPr/>
        </p:nvSpPr>
        <p:spPr>
          <a:xfrm>
            <a:off x="6105128" y="692696"/>
            <a:ext cx="3960440" cy="5903154"/>
          </a:xfrm>
          <a:prstGeom prst="rect">
            <a:avLst/>
          </a:prstGeom>
          <a:noFill/>
        </p:spPr>
        <p:txBody>
          <a:bodyPr wrap="square" rtlCol="0">
            <a:spAutoFit/>
          </a:bodyPr>
          <a:lstStyle/>
          <a:p>
            <a:pPr marL="457200" indent="-457200">
              <a:lnSpc>
                <a:spcPct val="120000"/>
              </a:lnSpc>
              <a:buFont typeface="Wingdings" charset="2"/>
              <a:buChar char="Ø"/>
            </a:pPr>
            <a:r>
              <a:rPr lang="pt-BR" b="0" dirty="0" smtClean="0">
                <a:solidFill>
                  <a:schemeClr val="tx1"/>
                </a:solidFill>
                <a:latin typeface="Tahoma"/>
                <a:cs typeface="Tahoma"/>
              </a:rPr>
              <a:t>Reduzir </a:t>
            </a:r>
            <a:r>
              <a:rPr lang="pt-BR" dirty="0" smtClean="0">
                <a:solidFill>
                  <a:schemeClr val="tx1"/>
                </a:solidFill>
                <a:latin typeface="Tahoma"/>
                <a:cs typeface="Tahoma"/>
              </a:rPr>
              <a:t>Despesas Primárias</a:t>
            </a:r>
            <a:r>
              <a:rPr lang="pt-BR" b="0" dirty="0" smtClean="0">
                <a:solidFill>
                  <a:schemeClr val="tx1"/>
                </a:solidFill>
                <a:latin typeface="Tahoma"/>
                <a:cs typeface="Tahoma"/>
              </a:rPr>
              <a:t>, tal como previsto na EC </a:t>
            </a:r>
            <a:r>
              <a:rPr lang="pt-BR" b="0" dirty="0">
                <a:solidFill>
                  <a:schemeClr val="tx1"/>
                </a:solidFill>
                <a:latin typeface="Tahoma"/>
                <a:cs typeface="Tahoma"/>
              </a:rPr>
              <a:t>95 (PEC 55 ou 241/2016) </a:t>
            </a:r>
            <a:r>
              <a:rPr lang="pt-BR" b="0" dirty="0" smtClean="0">
                <a:solidFill>
                  <a:schemeClr val="tx1"/>
                </a:solidFill>
                <a:latin typeface="Tahoma"/>
                <a:cs typeface="Tahoma"/>
              </a:rPr>
              <a:t> </a:t>
            </a:r>
          </a:p>
          <a:p>
            <a:pPr marL="457200" indent="-457200">
              <a:lnSpc>
                <a:spcPct val="120000"/>
              </a:lnSpc>
              <a:buFont typeface="Wingdings" charset="2"/>
              <a:buChar char="Ø"/>
            </a:pPr>
            <a:r>
              <a:rPr lang="pt-BR" b="0" dirty="0">
                <a:solidFill>
                  <a:schemeClr val="tx1"/>
                </a:solidFill>
                <a:latin typeface="Tahoma"/>
                <a:cs typeface="Tahoma"/>
              </a:rPr>
              <a:t>Aumentar as </a:t>
            </a:r>
            <a:r>
              <a:rPr lang="pt-BR" dirty="0">
                <a:solidFill>
                  <a:schemeClr val="tx1"/>
                </a:solidFill>
                <a:latin typeface="Tahoma"/>
                <a:cs typeface="Tahoma"/>
              </a:rPr>
              <a:t>Despesas não </a:t>
            </a:r>
            <a:r>
              <a:rPr lang="pt-BR" dirty="0" smtClean="0">
                <a:solidFill>
                  <a:schemeClr val="tx1"/>
                </a:solidFill>
                <a:latin typeface="Tahoma"/>
                <a:cs typeface="Tahoma"/>
              </a:rPr>
              <a:t>Primárias</a:t>
            </a:r>
            <a:r>
              <a:rPr lang="pt-BR" b="0" dirty="0" smtClean="0">
                <a:solidFill>
                  <a:schemeClr val="tx1"/>
                </a:solidFill>
                <a:latin typeface="Tahoma"/>
                <a:cs typeface="Tahoma"/>
              </a:rPr>
              <a:t>, que são os gastos financeiros </a:t>
            </a:r>
            <a:r>
              <a:rPr lang="pt-BR" b="0" dirty="0">
                <a:solidFill>
                  <a:schemeClr val="tx1"/>
                </a:solidFill>
                <a:latin typeface="Tahoma"/>
                <a:cs typeface="Tahoma"/>
              </a:rPr>
              <a:t>com a dívida pública</a:t>
            </a:r>
          </a:p>
          <a:p>
            <a:pPr marL="457200" indent="-457200">
              <a:lnSpc>
                <a:spcPct val="120000"/>
              </a:lnSpc>
              <a:buFont typeface="Wingdings" charset="2"/>
              <a:buChar char="Ø"/>
            </a:pPr>
            <a:r>
              <a:rPr lang="pt-BR" b="0" dirty="0" smtClean="0">
                <a:solidFill>
                  <a:schemeClr val="tx1"/>
                </a:solidFill>
                <a:latin typeface="Tahoma"/>
                <a:cs typeface="Tahoma"/>
              </a:rPr>
              <a:t>Aumentar o volume de negócios do mercado financeiro</a:t>
            </a:r>
            <a:endParaRPr lang="pt-BR" b="0" dirty="0">
              <a:solidFill>
                <a:schemeClr val="tx1"/>
              </a:solidFill>
              <a:latin typeface="Tahoma"/>
              <a:cs typeface="Tahoma"/>
            </a:endParaRPr>
          </a:p>
          <a:p>
            <a:endParaRPr lang="en-US" sz="3200" b="0" dirty="0"/>
          </a:p>
        </p:txBody>
      </p:sp>
      <p:sp>
        <p:nvSpPr>
          <p:cNvPr id="7" name="TextBox 6"/>
          <p:cNvSpPr txBox="1"/>
          <p:nvPr/>
        </p:nvSpPr>
        <p:spPr>
          <a:xfrm>
            <a:off x="632520" y="6093296"/>
            <a:ext cx="9073008" cy="523220"/>
          </a:xfrm>
          <a:prstGeom prst="rect">
            <a:avLst/>
          </a:prstGeom>
          <a:noFill/>
        </p:spPr>
        <p:txBody>
          <a:bodyPr wrap="square" rtlCol="0">
            <a:spAutoFit/>
          </a:bodyPr>
          <a:lstStyle/>
          <a:p>
            <a:pPr algn="ctr"/>
            <a:r>
              <a:rPr lang="pt-BR" sz="2800" b="0" dirty="0" smtClean="0">
                <a:solidFill>
                  <a:schemeClr val="accent1"/>
                </a:solidFill>
                <a:latin typeface="Tahoma"/>
                <a:cs typeface="Tahoma"/>
              </a:rPr>
              <a:t>A Previdência é o foco primordial do mercado financeiro</a:t>
            </a:r>
            <a:endParaRPr lang="pt-BR" sz="2800" b="0" dirty="0">
              <a:solidFill>
                <a:schemeClr val="accent1"/>
              </a:solidFill>
              <a:latin typeface="Tahoma"/>
              <a:cs typeface="Tahoma"/>
            </a:endParaRPr>
          </a:p>
        </p:txBody>
      </p:sp>
      <p:pic>
        <p:nvPicPr>
          <p:cNvPr id="9" name="Picture 8"/>
          <p:cNvPicPr>
            <a:picLocks noChangeAspect="1"/>
          </p:cNvPicPr>
          <p:nvPr/>
        </p:nvPicPr>
        <p:blipFill>
          <a:blip r:embed="rId2"/>
          <a:stretch>
            <a:fillRect/>
          </a:stretch>
        </p:blipFill>
        <p:spPr>
          <a:xfrm>
            <a:off x="272480" y="908720"/>
            <a:ext cx="5870707" cy="4935612"/>
          </a:xfrm>
          <a:prstGeom prst="rect">
            <a:avLst/>
          </a:prstGeom>
        </p:spPr>
      </p:pic>
    </p:spTree>
    <p:extLst>
      <p:ext uri="{BB962C8B-B14F-4D97-AF65-F5344CB8AC3E}">
        <p14:creationId xmlns:p14="http://schemas.microsoft.com/office/powerpoint/2010/main" val="30302722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793088" cy="4622804"/>
          </a:xfrm>
          <a:prstGeom prst="rect">
            <a:avLst/>
          </a:prstGeom>
        </p:spPr>
        <p:txBody>
          <a:bodyPr wrap="square">
            <a:spAutoFit/>
          </a:bodyPr>
          <a:lstStyle/>
          <a:p>
            <a:pPr algn="ctr">
              <a:lnSpc>
                <a:spcPct val="110000"/>
              </a:lnSpc>
            </a:pPr>
            <a:r>
              <a:rPr lang="pt-BR" sz="2800" dirty="0" smtClean="0">
                <a:solidFill>
                  <a:srgbClr val="92D050"/>
                </a:solidFill>
                <a:latin typeface="Tahoma"/>
                <a:cs typeface="Tahoma"/>
              </a:rPr>
              <a:t>Quem perde com PEC </a:t>
            </a:r>
            <a:r>
              <a:rPr lang="pt-BR" sz="2800" dirty="0">
                <a:solidFill>
                  <a:srgbClr val="92D050"/>
                </a:solidFill>
                <a:latin typeface="Tahoma"/>
                <a:cs typeface="Tahoma"/>
              </a:rPr>
              <a:t>287/</a:t>
            </a:r>
            <a:r>
              <a:rPr lang="pt-BR" sz="2800" dirty="0" smtClean="0">
                <a:solidFill>
                  <a:srgbClr val="92D050"/>
                </a:solidFill>
                <a:latin typeface="Tahoma"/>
                <a:cs typeface="Tahoma"/>
              </a:rPr>
              <a:t>2016?</a:t>
            </a:r>
            <a:endParaRPr lang="pt-BR" b="0" dirty="0">
              <a:solidFill>
                <a:srgbClr val="FFFFFF"/>
              </a:solidFill>
              <a:latin typeface="Tahoma"/>
              <a:cs typeface="Tahoma"/>
            </a:endParaRPr>
          </a:p>
          <a:p>
            <a:pPr>
              <a:lnSpc>
                <a:spcPct val="110000"/>
              </a:lnSpc>
            </a:pPr>
            <a:endParaRPr lang="pt-BR" b="0" dirty="0" smtClean="0">
              <a:solidFill>
                <a:srgbClr val="FFFFFF"/>
              </a:solidFill>
              <a:latin typeface="Tahoma"/>
              <a:cs typeface="Tahoma"/>
            </a:endParaRPr>
          </a:p>
          <a:p>
            <a:pPr marL="342900" indent="-342900">
              <a:lnSpc>
                <a:spcPct val="110000"/>
              </a:lnSpc>
              <a:buFont typeface="Wingdings" charset="2"/>
              <a:buChar char="Ø"/>
            </a:pPr>
            <a:r>
              <a:rPr lang="pt-BR" dirty="0" smtClean="0">
                <a:solidFill>
                  <a:schemeClr val="accent1"/>
                </a:solidFill>
                <a:latin typeface="Tahoma"/>
                <a:cs typeface="Tahoma"/>
              </a:rPr>
              <a:t>Mulheres e homens </a:t>
            </a:r>
            <a:r>
              <a:rPr lang="pt-BR" b="0" dirty="0" smtClean="0">
                <a:solidFill>
                  <a:srgbClr val="FFFFFF"/>
                </a:solidFill>
                <a:latin typeface="Tahoma"/>
                <a:cs typeface="Tahoma"/>
              </a:rPr>
              <a:t>que trabalham no campo e a cidade; no setor público e privado; ativos, aposentados, pensionistas e dependentes</a:t>
            </a:r>
          </a:p>
          <a:p>
            <a:pPr>
              <a:lnSpc>
                <a:spcPct val="110000"/>
              </a:lnSpc>
            </a:pPr>
            <a:endParaRPr lang="pt-BR" b="0" dirty="0">
              <a:solidFill>
                <a:srgbClr val="FFFFFF"/>
              </a:solidFill>
              <a:latin typeface="Tahoma"/>
              <a:cs typeface="Tahoma"/>
            </a:endParaRPr>
          </a:p>
          <a:p>
            <a:pPr marL="342900" indent="-342900">
              <a:lnSpc>
                <a:spcPct val="110000"/>
              </a:lnSpc>
              <a:buFont typeface="Wingdings" charset="2"/>
              <a:buChar char="Ø"/>
            </a:pPr>
            <a:r>
              <a:rPr lang="pt-BR" dirty="0">
                <a:solidFill>
                  <a:srgbClr val="94C600"/>
                </a:solidFill>
                <a:latin typeface="Tahoma"/>
                <a:cs typeface="Tahoma"/>
              </a:rPr>
              <a:t>F</a:t>
            </a:r>
            <a:r>
              <a:rPr lang="pt-BR" dirty="0" smtClean="0">
                <a:solidFill>
                  <a:srgbClr val="94C600"/>
                </a:solidFill>
                <a:latin typeface="Tahoma"/>
                <a:cs typeface="Tahoma"/>
              </a:rPr>
              <a:t>inanças públicas</a:t>
            </a:r>
            <a:r>
              <a:rPr lang="pt-BR" b="0" dirty="0" smtClean="0">
                <a:solidFill>
                  <a:srgbClr val="FFFFFF"/>
                </a:solidFill>
                <a:latin typeface="Tahoma"/>
                <a:cs typeface="Tahoma"/>
              </a:rPr>
              <a:t>, pois muitas pessoas desistem de contribuir para algo que não terão chance de usufruir</a:t>
            </a:r>
          </a:p>
          <a:p>
            <a:pPr>
              <a:lnSpc>
                <a:spcPct val="110000"/>
              </a:lnSpc>
            </a:pPr>
            <a:endParaRPr lang="pt-BR" b="0" dirty="0">
              <a:solidFill>
                <a:srgbClr val="FFFFFF"/>
              </a:solidFill>
              <a:latin typeface="Tahoma"/>
              <a:cs typeface="Tahoma"/>
            </a:endParaRPr>
          </a:p>
          <a:p>
            <a:pPr marL="342900" indent="-342900">
              <a:lnSpc>
                <a:spcPct val="110000"/>
              </a:lnSpc>
              <a:buFont typeface="Wingdings" charset="2"/>
              <a:buChar char="Ø"/>
            </a:pPr>
            <a:r>
              <a:rPr lang="pt-BR" dirty="0">
                <a:solidFill>
                  <a:srgbClr val="94C600"/>
                </a:solidFill>
                <a:latin typeface="Tahoma"/>
                <a:cs typeface="Tahoma"/>
              </a:rPr>
              <a:t>E</a:t>
            </a:r>
            <a:r>
              <a:rPr lang="pt-BR" dirty="0" smtClean="0">
                <a:solidFill>
                  <a:srgbClr val="94C600"/>
                </a:solidFill>
                <a:latin typeface="Tahoma"/>
                <a:cs typeface="Tahoma"/>
              </a:rPr>
              <a:t>conomia </a:t>
            </a:r>
            <a:r>
              <a:rPr lang="pt-BR" dirty="0">
                <a:solidFill>
                  <a:srgbClr val="94C600"/>
                </a:solidFill>
                <a:latin typeface="Tahoma"/>
                <a:cs typeface="Tahoma"/>
              </a:rPr>
              <a:t>dos municípios</a:t>
            </a:r>
            <a:r>
              <a:rPr lang="pt-BR" b="0" dirty="0">
                <a:solidFill>
                  <a:srgbClr val="FFFFFF"/>
                </a:solidFill>
                <a:latin typeface="Tahoma"/>
                <a:cs typeface="Tahoma"/>
              </a:rPr>
              <a:t>, uma vez que a grande maioria sobrevive dos benefícios da </a:t>
            </a:r>
            <a:r>
              <a:rPr lang="pt-BR" b="0" dirty="0" smtClean="0">
                <a:solidFill>
                  <a:srgbClr val="FFFFFF"/>
                </a:solidFill>
                <a:latin typeface="Tahoma"/>
                <a:cs typeface="Tahoma"/>
              </a:rPr>
              <a:t>Previdência </a:t>
            </a:r>
            <a:r>
              <a:rPr lang="pt-BR" b="0" dirty="0">
                <a:solidFill>
                  <a:srgbClr val="FFFFFF"/>
                </a:solidFill>
                <a:latin typeface="Tahoma"/>
                <a:cs typeface="Tahoma"/>
              </a:rPr>
              <a:t>S</a:t>
            </a:r>
            <a:r>
              <a:rPr lang="pt-BR" b="0" dirty="0" smtClean="0">
                <a:solidFill>
                  <a:srgbClr val="FFFFFF"/>
                </a:solidFill>
                <a:latin typeface="Tahoma"/>
                <a:cs typeface="Tahoma"/>
              </a:rPr>
              <a:t>ocial</a:t>
            </a:r>
            <a:r>
              <a:rPr lang="pt-BR" b="0" dirty="0">
                <a:solidFill>
                  <a:srgbClr val="FFFFFF"/>
                </a:solidFill>
                <a:latin typeface="Tahoma"/>
                <a:cs typeface="Tahoma"/>
              </a:rPr>
              <a:t>, que superam o repasse do Fundo de Participação dos Municípios (FPM</a:t>
            </a:r>
            <a:r>
              <a:rPr lang="pt-BR" b="0" dirty="0" smtClean="0">
                <a:solidFill>
                  <a:srgbClr val="FFFFFF"/>
                </a:solidFill>
                <a:latin typeface="Tahoma"/>
                <a:cs typeface="Tahoma"/>
              </a:rPr>
              <a:t>)</a:t>
            </a:r>
            <a:endParaRPr lang="pt-BR" b="0" dirty="0">
              <a:solidFill>
                <a:srgbClr val="FFFFFF"/>
              </a:solidFill>
              <a:latin typeface="Tahoma"/>
              <a:cs typeface="Tahoma"/>
            </a:endParaRP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
        <p:nvSpPr>
          <p:cNvPr id="12" name="TextBox 11"/>
          <p:cNvSpPr txBox="1"/>
          <p:nvPr/>
        </p:nvSpPr>
        <p:spPr>
          <a:xfrm>
            <a:off x="344488" y="3645024"/>
            <a:ext cx="9361040" cy="1015663"/>
          </a:xfrm>
          <a:prstGeom prst="rect">
            <a:avLst/>
          </a:prstGeom>
          <a:noFill/>
        </p:spPr>
        <p:txBody>
          <a:bodyPr wrap="square" rtlCol="0">
            <a:spAutoFit/>
          </a:bodyPr>
          <a:lstStyle/>
          <a:p>
            <a:endParaRPr lang="pt-BR" sz="2800" b="0" dirty="0" smtClean="0">
              <a:solidFill>
                <a:srgbClr val="FFFFFF"/>
              </a:solidFill>
            </a:endParaRPr>
          </a:p>
          <a:p>
            <a:endParaRPr lang="pt-BR" sz="3200" b="0" dirty="0">
              <a:solidFill>
                <a:srgbClr val="FFFFFF"/>
              </a:solidFill>
            </a:endParaRPr>
          </a:p>
        </p:txBody>
      </p:sp>
      <p:pic>
        <p:nvPicPr>
          <p:cNvPr id="2" name="Picture 1"/>
          <p:cNvPicPr>
            <a:picLocks noChangeAspect="1"/>
          </p:cNvPicPr>
          <p:nvPr/>
        </p:nvPicPr>
        <p:blipFill>
          <a:blip r:embed="rId2"/>
          <a:stretch>
            <a:fillRect/>
          </a:stretch>
        </p:blipFill>
        <p:spPr>
          <a:xfrm>
            <a:off x="200472" y="4891012"/>
            <a:ext cx="9906000" cy="1955900"/>
          </a:xfrm>
          <a:prstGeom prst="rect">
            <a:avLst/>
          </a:prstGeom>
        </p:spPr>
      </p:pic>
    </p:spTree>
    <p:extLst>
      <p:ext uri="{BB962C8B-B14F-4D97-AF65-F5344CB8AC3E}">
        <p14:creationId xmlns:p14="http://schemas.microsoft.com/office/powerpoint/2010/main" val="32606662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433048" cy="2062103"/>
          </a:xfrm>
          <a:prstGeom prst="rect">
            <a:avLst/>
          </a:prstGeom>
        </p:spPr>
        <p:txBody>
          <a:bodyPr wrap="square">
            <a:spAutoFit/>
          </a:bodyPr>
          <a:lstStyle/>
          <a:p>
            <a:pPr algn="ctr"/>
            <a:r>
              <a:rPr lang="pt-BR" sz="3200" dirty="0" smtClean="0">
                <a:solidFill>
                  <a:srgbClr val="92D050"/>
                </a:solidFill>
                <a:latin typeface="Tahoma"/>
                <a:cs typeface="Tahoma"/>
              </a:rPr>
              <a:t>QUEM IRÁ GANHAR COM A PEC 287?</a:t>
            </a:r>
          </a:p>
          <a:p>
            <a:pPr algn="ctr"/>
            <a:endParaRPr lang="pt-BR" sz="800" dirty="0" smtClean="0">
              <a:solidFill>
                <a:srgbClr val="92D050"/>
              </a:solidFill>
              <a:latin typeface="Tahoma"/>
              <a:cs typeface="Tahoma"/>
            </a:endParaRPr>
          </a:p>
          <a:p>
            <a:pPr marL="457200" indent="-457200">
              <a:buFont typeface="Arial"/>
              <a:buChar char="•"/>
            </a:pPr>
            <a:r>
              <a:rPr lang="pt-BR" sz="3200" b="0" dirty="0">
                <a:solidFill>
                  <a:srgbClr val="FFFFFF"/>
                </a:solidFill>
              </a:rPr>
              <a:t>Bancos lucram </a:t>
            </a:r>
            <a:r>
              <a:rPr lang="pt-BR" sz="3200" b="0" dirty="0" smtClean="0">
                <a:solidFill>
                  <a:srgbClr val="FFFFFF"/>
                </a:solidFill>
              </a:rPr>
              <a:t>com </a:t>
            </a:r>
            <a:r>
              <a:rPr lang="pt-BR" sz="3200" b="0" dirty="0">
                <a:solidFill>
                  <a:srgbClr val="FFFFFF"/>
                </a:solidFill>
              </a:rPr>
              <a:t>FUNDOS DE PENSÃO</a:t>
            </a:r>
          </a:p>
          <a:p>
            <a:pPr algn="ctr"/>
            <a:endParaRPr lang="pt-BR" sz="3200" dirty="0">
              <a:solidFill>
                <a:srgbClr val="92D050"/>
              </a:solidFill>
              <a:latin typeface="Tahoma"/>
              <a:cs typeface="Tahoma"/>
            </a:endParaRPr>
          </a:p>
          <a:p>
            <a:r>
              <a:rPr lang="pt-BR" b="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pic>
        <p:nvPicPr>
          <p:cNvPr id="2" name="Picture 1"/>
          <p:cNvPicPr>
            <a:picLocks noChangeAspect="1"/>
          </p:cNvPicPr>
          <p:nvPr/>
        </p:nvPicPr>
        <p:blipFill>
          <a:blip r:embed="rId2"/>
          <a:stretch>
            <a:fillRect/>
          </a:stretch>
        </p:blipFill>
        <p:spPr>
          <a:xfrm>
            <a:off x="1280592" y="4941168"/>
            <a:ext cx="7842870" cy="1601948"/>
          </a:xfrm>
          <a:prstGeom prst="rect">
            <a:avLst/>
          </a:prstGeom>
        </p:spPr>
      </p:pic>
      <p:pic>
        <p:nvPicPr>
          <p:cNvPr id="10" name="Picture 9"/>
          <p:cNvPicPr>
            <a:picLocks noChangeAspect="1"/>
          </p:cNvPicPr>
          <p:nvPr/>
        </p:nvPicPr>
        <p:blipFill>
          <a:blip r:embed="rId3"/>
          <a:stretch>
            <a:fillRect/>
          </a:stretch>
        </p:blipFill>
        <p:spPr>
          <a:xfrm>
            <a:off x="920552" y="1484784"/>
            <a:ext cx="6243960" cy="2497584"/>
          </a:xfrm>
          <a:prstGeom prst="rect">
            <a:avLst/>
          </a:prstGeom>
        </p:spPr>
      </p:pic>
      <p:pic>
        <p:nvPicPr>
          <p:cNvPr id="11" name="Picture 10"/>
          <p:cNvPicPr>
            <a:picLocks noChangeAspect="1"/>
          </p:cNvPicPr>
          <p:nvPr/>
        </p:nvPicPr>
        <p:blipFill>
          <a:blip r:embed="rId4"/>
          <a:stretch>
            <a:fillRect/>
          </a:stretch>
        </p:blipFill>
        <p:spPr>
          <a:xfrm>
            <a:off x="7113240" y="2924944"/>
            <a:ext cx="1714500" cy="1028700"/>
          </a:xfrm>
          <a:prstGeom prst="rect">
            <a:avLst/>
          </a:prstGeom>
        </p:spPr>
      </p:pic>
      <p:sp>
        <p:nvSpPr>
          <p:cNvPr id="12" name="TextBox 11"/>
          <p:cNvSpPr txBox="1"/>
          <p:nvPr/>
        </p:nvSpPr>
        <p:spPr>
          <a:xfrm>
            <a:off x="344488" y="3645024"/>
            <a:ext cx="9865096" cy="1015663"/>
          </a:xfrm>
          <a:prstGeom prst="rect">
            <a:avLst/>
          </a:prstGeom>
          <a:noFill/>
        </p:spPr>
        <p:txBody>
          <a:bodyPr wrap="square" rtlCol="0">
            <a:spAutoFit/>
          </a:bodyPr>
          <a:lstStyle/>
          <a:p>
            <a:endParaRPr lang="pt-BR" sz="2800" b="0" dirty="0" smtClean="0">
              <a:solidFill>
                <a:srgbClr val="FFFFFF"/>
              </a:solidFill>
            </a:endParaRPr>
          </a:p>
          <a:p>
            <a:pPr marL="457200" indent="-457200">
              <a:buFont typeface="Arial"/>
              <a:buChar char="•"/>
            </a:pPr>
            <a:r>
              <a:rPr lang="pt-BR" sz="3200" b="0" dirty="0" smtClean="0">
                <a:solidFill>
                  <a:srgbClr val="FFFFFF"/>
                </a:solidFill>
              </a:rPr>
              <a:t>PEC dará garantia pública à previdência complementar:</a:t>
            </a:r>
            <a:endParaRPr lang="pt-BR" sz="3200" b="0" dirty="0">
              <a:solidFill>
                <a:srgbClr val="FFFFFF"/>
              </a:solidFill>
            </a:endParaRPr>
          </a:p>
        </p:txBody>
      </p:sp>
    </p:spTree>
    <p:extLst>
      <p:ext uri="{BB962C8B-B14F-4D97-AF65-F5344CB8AC3E}">
        <p14:creationId xmlns:p14="http://schemas.microsoft.com/office/powerpoint/2010/main" val="3492778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142875"/>
            <a:ext cx="9899451"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2pPr>
            <a:lvl3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Arial" charset="0"/>
                <a:cs typeface="Arial" charset="0"/>
              </a:defRPr>
            </a:lvl9pPr>
          </a:lstStyle>
          <a:p>
            <a:pPr algn="ctr"/>
            <a:r>
              <a:rPr lang="pt-BR" sz="2800" dirty="0">
                <a:solidFill>
                  <a:srgbClr val="92D050"/>
                </a:solidFill>
                <a:latin typeface="Tahoma"/>
                <a:cs typeface="Tahoma"/>
              </a:rPr>
              <a:t>Por que retirar direitos se </a:t>
            </a:r>
            <a:r>
              <a:rPr lang="pt-BR" sz="2800" dirty="0" smtClean="0">
                <a:solidFill>
                  <a:srgbClr val="92D050"/>
                </a:solidFill>
                <a:latin typeface="Tahoma"/>
                <a:cs typeface="Tahoma"/>
              </a:rPr>
              <a:t>o Brasil é </a:t>
            </a:r>
            <a:r>
              <a:rPr lang="pt-BR" sz="2800" dirty="0">
                <a:solidFill>
                  <a:srgbClr val="92D050"/>
                </a:solidFill>
                <a:latin typeface="Tahoma"/>
                <a:cs typeface="Tahoma"/>
              </a:rPr>
              <a:t>tão </a:t>
            </a:r>
            <a:r>
              <a:rPr lang="pt-BR" sz="2800" dirty="0" smtClean="0">
                <a:solidFill>
                  <a:srgbClr val="92D050"/>
                </a:solidFill>
                <a:latin typeface="Tahoma"/>
                <a:cs typeface="Tahoma"/>
              </a:rPr>
              <a:t>rico?</a:t>
            </a:r>
            <a:endParaRPr lang="pt-BR" sz="2800" dirty="0">
              <a:solidFill>
                <a:srgbClr val="92D050"/>
              </a:solidFill>
              <a:latin typeface="Tahoma"/>
              <a:cs typeface="Tahoma"/>
            </a:endParaRPr>
          </a:p>
        </p:txBody>
      </p:sp>
      <p:graphicFrame>
        <p:nvGraphicFramePr>
          <p:cNvPr id="4" name="Table 3"/>
          <p:cNvGraphicFramePr>
            <a:graphicFrameLocks noGrp="1"/>
          </p:cNvGraphicFramePr>
          <p:nvPr>
            <p:extLst>
              <p:ext uri="{D42A27DB-BD31-4B8C-83A1-F6EECF244321}">
                <p14:modId xmlns:p14="http://schemas.microsoft.com/office/powerpoint/2010/main" val="442324541"/>
              </p:ext>
            </p:extLst>
          </p:nvPr>
        </p:nvGraphicFramePr>
        <p:xfrm>
          <a:off x="416496" y="836712"/>
          <a:ext cx="9217024" cy="6035041"/>
        </p:xfrm>
        <a:graphic>
          <a:graphicData uri="http://schemas.openxmlformats.org/drawingml/2006/table">
            <a:tbl>
              <a:tblPr firstRow="1" bandRow="1">
                <a:tableStyleId>{5C22544A-7EE6-4342-B048-85BDC9FD1C3A}</a:tableStyleId>
              </a:tblPr>
              <a:tblGrid>
                <a:gridCol w="4896544"/>
                <a:gridCol w="4320480"/>
              </a:tblGrid>
              <a:tr h="5558036">
                <a:tc>
                  <a:txBody>
                    <a:bodyPr/>
                    <a:lstStyle/>
                    <a:p>
                      <a:pPr algn="ctr">
                        <a:spcBef>
                          <a:spcPts val="600"/>
                        </a:spcBef>
                      </a:pPr>
                      <a:r>
                        <a:rPr lang="pt-BR" sz="1800" dirty="0" smtClean="0">
                          <a:solidFill>
                            <a:schemeClr val="bg2"/>
                          </a:solidFill>
                          <a:latin typeface="Tahoma"/>
                          <a:cs typeface="Tahoma"/>
                        </a:rPr>
                        <a:t>9ª Maior Economia Mundial</a:t>
                      </a:r>
                    </a:p>
                    <a:p>
                      <a:pPr algn="ctr">
                        <a:spcBef>
                          <a:spcPts val="600"/>
                        </a:spcBef>
                      </a:pPr>
                      <a:r>
                        <a:rPr lang="pt-BR" sz="1800" dirty="0" smtClean="0">
                          <a:solidFill>
                            <a:schemeClr val="bg2"/>
                          </a:solidFill>
                          <a:latin typeface="Tahoma"/>
                          <a:cs typeface="Tahoma"/>
                        </a:rPr>
                        <a:t>IMENSAS POTENCIALIDADES  </a:t>
                      </a:r>
                      <a:r>
                        <a:rPr lang="pt-BR" sz="1800" dirty="0" smtClean="0">
                          <a:solidFill>
                            <a:srgbClr val="CC0000"/>
                          </a:solidFill>
                          <a:latin typeface="Tahoma"/>
                          <a:cs typeface="Tahoma"/>
                        </a:rPr>
                        <a:t>ABUNDÂNCIA</a:t>
                      </a:r>
                      <a:endParaRPr lang="en-US" sz="1800" dirty="0" smtClean="0">
                        <a:solidFill>
                          <a:srgbClr val="CC0000"/>
                        </a:solidFill>
                        <a:latin typeface="Tahoma"/>
                        <a:cs typeface="Tahoma"/>
                      </a:endParaRP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Maior reserva de Nióbio do mundo </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Terceira maior reserva de petróleo</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Maior reserva de água potável do mundo</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Maior área agriculturável do mundo</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Riquezas minerais diversas e Terras Raras</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Riquezas biológicas: fauna e flora</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Extensão territorial e mesmo idioma </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Clima favorável, recorde de safra</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Potencial energético, industrial e comercial</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Riqueza humana e cultural</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Reservas Internacionais US$375 Bi</a:t>
                      </a:r>
                    </a:p>
                    <a:p>
                      <a:pPr marL="342900" indent="-342900">
                        <a:lnSpc>
                          <a:spcPct val="110000"/>
                        </a:lnSpc>
                        <a:spcBef>
                          <a:spcPts val="0"/>
                        </a:spcBef>
                        <a:spcAft>
                          <a:spcPts val="0"/>
                        </a:spcAft>
                        <a:buFont typeface="Arial"/>
                        <a:buChar char="•"/>
                      </a:pPr>
                      <a:r>
                        <a:rPr lang="pt-BR" sz="1800" b="0" dirty="0" err="1" smtClean="0">
                          <a:solidFill>
                            <a:schemeClr val="tx1"/>
                          </a:solidFill>
                          <a:latin typeface="Tahoma"/>
                          <a:cs typeface="Tahoma"/>
                        </a:rPr>
                        <a:t>R</a:t>
                      </a:r>
                      <a:r>
                        <a:rPr lang="pt-BR" sz="1800" b="0" dirty="0" smtClean="0">
                          <a:solidFill>
                            <a:schemeClr val="tx1"/>
                          </a:solidFill>
                          <a:latin typeface="Tahoma"/>
                          <a:cs typeface="Tahoma"/>
                        </a:rPr>
                        <a:t>$ 1 Trilhão esterilizados no Banco Central</a:t>
                      </a:r>
                    </a:p>
                    <a:p>
                      <a:pPr marL="342900" indent="-342900">
                        <a:lnSpc>
                          <a:spcPct val="110000"/>
                        </a:lnSpc>
                        <a:spcBef>
                          <a:spcPts val="0"/>
                        </a:spcBef>
                        <a:spcAft>
                          <a:spcPts val="0"/>
                        </a:spcAft>
                        <a:buFont typeface="Arial"/>
                        <a:buChar char="•"/>
                      </a:pPr>
                      <a:r>
                        <a:rPr lang="pt-BR" sz="1800" b="0" dirty="0" err="1" smtClean="0">
                          <a:solidFill>
                            <a:schemeClr val="tx1"/>
                          </a:solidFill>
                          <a:latin typeface="Tahoma"/>
                          <a:cs typeface="Tahoma"/>
                        </a:rPr>
                        <a:t>R</a:t>
                      </a:r>
                      <a:r>
                        <a:rPr lang="pt-BR" sz="1800" b="0" dirty="0" smtClean="0">
                          <a:solidFill>
                            <a:schemeClr val="tx1"/>
                          </a:solidFill>
                          <a:latin typeface="Tahoma"/>
                          <a:cs typeface="Tahoma"/>
                        </a:rPr>
                        <a:t>$ 480 bilhões de “sobra” em 2015 e </a:t>
                      </a:r>
                      <a:r>
                        <a:rPr lang="pt-BR" sz="1800" b="0" dirty="0" err="1" smtClean="0">
                          <a:solidFill>
                            <a:schemeClr val="tx1"/>
                          </a:solidFill>
                          <a:latin typeface="Tahoma"/>
                          <a:cs typeface="Tahoma"/>
                        </a:rPr>
                        <a:t>R</a:t>
                      </a:r>
                      <a:r>
                        <a:rPr lang="pt-BR" sz="1800" b="0" dirty="0" smtClean="0">
                          <a:solidFill>
                            <a:schemeClr val="tx1"/>
                          </a:solidFill>
                          <a:latin typeface="Tahoma"/>
                          <a:cs typeface="Tahoma"/>
                        </a:rPr>
                        <a:t>$ 268 bilhões em 2016</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Dívida Ecológica histórica</a:t>
                      </a:r>
                    </a:p>
                    <a:p>
                      <a:pPr marL="342900" indent="-342900">
                        <a:lnSpc>
                          <a:spcPct val="110000"/>
                        </a:lnSpc>
                        <a:spcBef>
                          <a:spcPts val="0"/>
                        </a:spcBef>
                        <a:spcAft>
                          <a:spcPts val="0"/>
                        </a:spcAft>
                        <a:buFont typeface="Arial"/>
                        <a:buChar char="•"/>
                      </a:pPr>
                      <a:r>
                        <a:rPr lang="pt-BR" sz="1800" b="0" dirty="0" smtClean="0">
                          <a:solidFill>
                            <a:schemeClr val="tx1"/>
                          </a:solidFill>
                          <a:latin typeface="Tahoma"/>
                          <a:cs typeface="Tahoma"/>
                        </a:rPr>
                        <a:t>Potencial de arrecadação tributária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solidFill>
                            <a:srgbClr val="000000"/>
                          </a:solidFill>
                          <a:latin typeface="Tahoma" charset="0"/>
                          <a:cs typeface="Tahoma" charset="0"/>
                        </a:rPr>
                        <a:t>CENÁRIO 2015-2017 </a:t>
                      </a:r>
                    </a:p>
                    <a:p>
                      <a:pPr marL="0" marR="0" indent="0" algn="ctr" defTabSz="914400" rtl="0" eaLnBrk="1" fontAlgn="auto" latinLnBrk="0" hangingPunct="1">
                        <a:lnSpc>
                          <a:spcPct val="100000"/>
                        </a:lnSpc>
                        <a:spcBef>
                          <a:spcPts val="0"/>
                        </a:spcBef>
                        <a:spcAft>
                          <a:spcPts val="0"/>
                        </a:spcAft>
                        <a:buClrTx/>
                        <a:buSzTx/>
                        <a:buFontTx/>
                        <a:buNone/>
                        <a:tabLst/>
                        <a:defRPr/>
                      </a:pPr>
                      <a:r>
                        <a:rPr lang="pt-BR" sz="1600" dirty="0" smtClean="0">
                          <a:solidFill>
                            <a:srgbClr val="CC0000"/>
                          </a:solidFill>
                          <a:latin typeface="Tahoma" charset="0"/>
                          <a:cs typeface="Tahoma" charset="0"/>
                        </a:rPr>
                        <a:t>ESCASSEZ</a:t>
                      </a:r>
                      <a:endParaRPr lang="en-US" sz="1600" dirty="0" smtClean="0">
                        <a:solidFill>
                          <a:srgbClr val="CC0000"/>
                        </a:solidFill>
                      </a:endParaRPr>
                    </a:p>
                    <a:p>
                      <a:pPr>
                        <a:lnSpc>
                          <a:spcPct val="100000"/>
                        </a:lnSpc>
                        <a:spcBef>
                          <a:spcPts val="600"/>
                        </a:spcBef>
                      </a:pPr>
                      <a:r>
                        <a:rPr lang="pt-BR" sz="1600" dirty="0" smtClean="0">
                          <a:solidFill>
                            <a:srgbClr val="FFFFFF"/>
                          </a:solidFill>
                          <a:latin typeface="Tahoma" charset="0"/>
                          <a:cs typeface="Tahoma" charset="0"/>
                        </a:rPr>
                        <a:t>CRISES</a:t>
                      </a:r>
                    </a:p>
                    <a:p>
                      <a:pPr marL="457200" indent="-457200">
                        <a:lnSpc>
                          <a:spcPct val="100000"/>
                        </a:lnSpc>
                        <a:spcBef>
                          <a:spcPts val="600"/>
                        </a:spcBef>
                        <a:buFont typeface="Wingdings" charset="2"/>
                        <a:buChar char="Ø"/>
                      </a:pPr>
                      <a:r>
                        <a:rPr lang="pt-BR" sz="1600" dirty="0" smtClean="0">
                          <a:solidFill>
                            <a:srgbClr val="FFFFFF"/>
                          </a:solidFill>
                          <a:latin typeface="Tahoma" charset="0"/>
                          <a:cs typeface="Tahoma" charset="0"/>
                        </a:rPr>
                        <a:t>Econômica seletiva</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Desindustrialização</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Queda da atividade comercial </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Desemprego</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Perdas salariais</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Privatizações</a:t>
                      </a:r>
                    </a:p>
                    <a:p>
                      <a:pPr marL="1200150" lvl="1" indent="-457200">
                        <a:lnSpc>
                          <a:spcPct val="100000"/>
                        </a:lnSpc>
                        <a:spcBef>
                          <a:spcPts val="600"/>
                        </a:spcBef>
                        <a:buFont typeface="Arial"/>
                        <a:buChar char="•"/>
                      </a:pPr>
                      <a:r>
                        <a:rPr lang="pt-BR" sz="1600" b="0" dirty="0" smtClean="0">
                          <a:solidFill>
                            <a:srgbClr val="FFFFFF"/>
                          </a:solidFill>
                          <a:latin typeface="Tahoma" charset="0"/>
                          <a:ea typeface="ＭＳ Ｐゴシック" charset="0"/>
                          <a:cs typeface="Tahoma" charset="0"/>
                        </a:rPr>
                        <a:t>Encolhimento do PIB </a:t>
                      </a:r>
                    </a:p>
                    <a:p>
                      <a:pPr marL="457200" indent="-457200">
                        <a:lnSpc>
                          <a:spcPct val="100000"/>
                        </a:lnSpc>
                        <a:spcBef>
                          <a:spcPts val="600"/>
                        </a:spcBef>
                        <a:buFont typeface="Wingdings" charset="2"/>
                        <a:buChar char="Ø"/>
                      </a:pPr>
                      <a:r>
                        <a:rPr lang="pt-BR" sz="1600" dirty="0" smtClean="0">
                          <a:solidFill>
                            <a:srgbClr val="FFFFFF"/>
                          </a:solidFill>
                          <a:latin typeface="Tahoma" charset="0"/>
                          <a:cs typeface="Tahoma" charset="0"/>
                        </a:rPr>
                        <a:t>Social</a:t>
                      </a:r>
                    </a:p>
                    <a:p>
                      <a:pPr marL="457200" indent="-457200">
                        <a:lnSpc>
                          <a:spcPct val="100000"/>
                        </a:lnSpc>
                        <a:spcBef>
                          <a:spcPts val="600"/>
                        </a:spcBef>
                        <a:buFont typeface="Wingdings" charset="2"/>
                        <a:buChar char="Ø"/>
                      </a:pPr>
                      <a:r>
                        <a:rPr lang="pt-BR" sz="1600" dirty="0" smtClean="0">
                          <a:solidFill>
                            <a:srgbClr val="FFFFFF"/>
                          </a:solidFill>
                          <a:latin typeface="Tahoma" charset="0"/>
                          <a:cs typeface="Tahoma" charset="0"/>
                        </a:rPr>
                        <a:t>Política</a:t>
                      </a:r>
                    </a:p>
                    <a:p>
                      <a:pPr marL="457200" indent="-457200">
                        <a:lnSpc>
                          <a:spcPct val="100000"/>
                        </a:lnSpc>
                        <a:spcBef>
                          <a:spcPts val="600"/>
                        </a:spcBef>
                        <a:buFont typeface="Wingdings" charset="2"/>
                        <a:buChar char="Ø"/>
                      </a:pPr>
                      <a:r>
                        <a:rPr lang="pt-BR" sz="1600" dirty="0" smtClean="0">
                          <a:solidFill>
                            <a:srgbClr val="FFFFFF"/>
                          </a:solidFill>
                          <a:latin typeface="Tahoma" charset="0"/>
                          <a:cs typeface="Tahoma" charset="0"/>
                        </a:rPr>
                        <a:t>Ambiental</a:t>
                      </a:r>
                      <a:endParaRPr lang="pt-BR" sz="1600" dirty="0" smtClean="0">
                        <a:solidFill>
                          <a:srgbClr val="92D050"/>
                        </a:solidFill>
                        <a:latin typeface="Tahoma" charset="0"/>
                        <a:cs typeface="Tahoma" charset="0"/>
                      </a:endParaRPr>
                    </a:p>
                    <a:p>
                      <a:pPr>
                        <a:lnSpc>
                          <a:spcPct val="100000"/>
                        </a:lnSpc>
                        <a:spcBef>
                          <a:spcPts val="600"/>
                        </a:spcBef>
                      </a:pPr>
                      <a:endParaRPr lang="pt-BR" sz="800" dirty="0" smtClean="0">
                        <a:solidFill>
                          <a:srgbClr val="000000"/>
                        </a:solidFill>
                        <a:latin typeface="Tahoma" charset="0"/>
                        <a:cs typeface="Tahoma" charset="0"/>
                      </a:endParaRPr>
                    </a:p>
                    <a:p>
                      <a:pPr>
                        <a:lnSpc>
                          <a:spcPct val="100000"/>
                        </a:lnSpc>
                        <a:spcBef>
                          <a:spcPts val="600"/>
                        </a:spcBef>
                      </a:pPr>
                      <a:r>
                        <a:rPr lang="pt-BR" sz="1600" dirty="0" smtClean="0">
                          <a:solidFill>
                            <a:srgbClr val="000000"/>
                          </a:solidFill>
                          <a:latin typeface="Tahoma" charset="0"/>
                          <a:cs typeface="Tahoma" charset="0"/>
                        </a:rPr>
                        <a:t>AJUSTE FISCAL e REFORMAS: </a:t>
                      </a:r>
                      <a:r>
                        <a:rPr lang="pt-BR" sz="1600" b="0" dirty="0" smtClean="0">
                          <a:solidFill>
                            <a:srgbClr val="FFFFFF"/>
                          </a:solidFill>
                          <a:latin typeface="Tahoma" charset="0"/>
                          <a:cs typeface="Tahoma" charset="0"/>
                        </a:rPr>
                        <a:t>Corte de investimentos e gastos sociais; aumento de tributos para a classe média e pobre; privatizações e</a:t>
                      </a:r>
                      <a:r>
                        <a:rPr lang="pt-BR" sz="1600" b="0" baseline="0" dirty="0" smtClean="0">
                          <a:solidFill>
                            <a:srgbClr val="FFFFFF"/>
                          </a:solidFill>
                          <a:latin typeface="Tahoma" charset="0"/>
                          <a:cs typeface="Tahoma" charset="0"/>
                        </a:rPr>
                        <a:t> Contrarreformas</a:t>
                      </a:r>
                      <a:endParaRPr lang="pt-BR" sz="1600" b="0" dirty="0" smtClean="0">
                        <a:solidFill>
                          <a:srgbClr val="FFFFFF"/>
                        </a:solidFill>
                        <a:latin typeface="Tahoma" charset="0"/>
                        <a:cs typeface="Tahoma" charset="0"/>
                      </a:endParaRPr>
                    </a:p>
                    <a:p>
                      <a:pPr>
                        <a:lnSpc>
                          <a:spcPct val="100000"/>
                        </a:lnSpc>
                        <a:spcBef>
                          <a:spcPts val="0"/>
                        </a:spcBef>
                      </a:pPr>
                      <a:endParaRPr lang="pt-BR" sz="800" dirty="0" smtClean="0">
                        <a:solidFill>
                          <a:schemeClr val="accent1"/>
                        </a:solidFill>
                        <a:latin typeface="Tahoma" charset="0"/>
                        <a:cs typeface="Tahoma" charset="0"/>
                      </a:endParaRPr>
                    </a:p>
                    <a:p>
                      <a:pPr>
                        <a:lnSpc>
                          <a:spcPct val="100000"/>
                        </a:lnSpc>
                        <a:spcBef>
                          <a:spcPts val="600"/>
                        </a:spcBef>
                      </a:pPr>
                      <a:r>
                        <a:rPr lang="pt-BR" sz="1600" dirty="0" smtClean="0">
                          <a:solidFill>
                            <a:srgbClr val="000000"/>
                          </a:solidFill>
                          <a:latin typeface="Tahoma" charset="0"/>
                          <a:cs typeface="Tahoma" charset="0"/>
                        </a:rPr>
                        <a:t>CRESCIMENTO ACELERADO DA DÍVIDA PÚBLICA = </a:t>
                      </a:r>
                      <a:r>
                        <a:rPr lang="pt-BR" sz="1600" dirty="0" smtClean="0">
                          <a:solidFill>
                            <a:srgbClr val="FF0000"/>
                          </a:solidFill>
                          <a:latin typeface="Tahoma" charset="0"/>
                          <a:cs typeface="Tahoma" charset="0"/>
                        </a:rPr>
                        <a:t>CRISE FISCAL</a:t>
                      </a:r>
                      <a:endParaRPr lang="en-US" sz="1600" dirty="0">
                        <a:solidFill>
                          <a:srgbClr val="FF0000"/>
                        </a:solidFill>
                      </a:endParaRPr>
                    </a:p>
                  </a:txBody>
                  <a:tcPr/>
                </a:tc>
              </a:tr>
            </a:tbl>
          </a:graphicData>
        </a:graphic>
      </p:graphicFrame>
    </p:spTree>
    <p:extLst>
      <p:ext uri="{BB962C8B-B14F-4D97-AF65-F5344CB8AC3E}">
        <p14:creationId xmlns:p14="http://schemas.microsoft.com/office/powerpoint/2010/main" val="37953277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433048" cy="1077218"/>
          </a:xfrm>
          <a:prstGeom prst="rect">
            <a:avLst/>
          </a:prstGeom>
        </p:spPr>
        <p:txBody>
          <a:bodyPr wrap="square">
            <a:spAutoFit/>
          </a:bodyPr>
          <a:lstStyle/>
          <a:p>
            <a:pPr algn="ctr"/>
            <a:r>
              <a:rPr lang="pt-BR" sz="3200" dirty="0" smtClean="0">
                <a:solidFill>
                  <a:srgbClr val="92D050"/>
                </a:solidFill>
                <a:latin typeface="Tahoma"/>
                <a:cs typeface="Tahoma"/>
              </a:rPr>
              <a:t>FUNDOS DE PENSÃO: </a:t>
            </a:r>
          </a:p>
          <a:p>
            <a:pPr algn="ctr"/>
            <a:r>
              <a:rPr lang="pt-BR" sz="3200" dirty="0" smtClean="0">
                <a:solidFill>
                  <a:srgbClr val="92D050"/>
                </a:solidFill>
                <a:latin typeface="Tahoma"/>
                <a:cs typeface="Tahoma"/>
              </a:rPr>
              <a:t>Déficit de R$84 bilhões em 2016</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pic>
        <p:nvPicPr>
          <p:cNvPr id="4" name="Picture 3"/>
          <p:cNvPicPr>
            <a:picLocks noChangeAspect="1"/>
          </p:cNvPicPr>
          <p:nvPr/>
        </p:nvPicPr>
        <p:blipFill>
          <a:blip r:embed="rId2"/>
          <a:stretch>
            <a:fillRect/>
          </a:stretch>
        </p:blipFill>
        <p:spPr>
          <a:xfrm>
            <a:off x="776536" y="2204864"/>
            <a:ext cx="8745860" cy="1878469"/>
          </a:xfrm>
          <a:prstGeom prst="rect">
            <a:avLst/>
          </a:prstGeom>
        </p:spPr>
      </p:pic>
      <p:pic>
        <p:nvPicPr>
          <p:cNvPr id="8" name="Picture 7"/>
          <p:cNvPicPr>
            <a:picLocks noChangeAspect="1"/>
          </p:cNvPicPr>
          <p:nvPr/>
        </p:nvPicPr>
        <p:blipFill>
          <a:blip r:embed="rId3"/>
          <a:stretch>
            <a:fillRect/>
          </a:stretch>
        </p:blipFill>
        <p:spPr>
          <a:xfrm>
            <a:off x="776536" y="1412776"/>
            <a:ext cx="2374900" cy="800100"/>
          </a:xfrm>
          <a:prstGeom prst="rect">
            <a:avLst/>
          </a:prstGeom>
        </p:spPr>
      </p:pic>
      <p:pic>
        <p:nvPicPr>
          <p:cNvPr id="9" name="Picture 8"/>
          <p:cNvPicPr>
            <a:picLocks noChangeAspect="1"/>
          </p:cNvPicPr>
          <p:nvPr/>
        </p:nvPicPr>
        <p:blipFill>
          <a:blip r:embed="rId4"/>
          <a:stretch>
            <a:fillRect/>
          </a:stretch>
        </p:blipFill>
        <p:spPr>
          <a:xfrm>
            <a:off x="6465168" y="1556792"/>
            <a:ext cx="3024336" cy="692506"/>
          </a:xfrm>
          <a:prstGeom prst="rect">
            <a:avLst/>
          </a:prstGeom>
        </p:spPr>
      </p:pic>
      <p:sp>
        <p:nvSpPr>
          <p:cNvPr id="10" name="TextBox 9"/>
          <p:cNvSpPr txBox="1"/>
          <p:nvPr/>
        </p:nvSpPr>
        <p:spPr>
          <a:xfrm>
            <a:off x="776536" y="4653136"/>
            <a:ext cx="9289032" cy="1815882"/>
          </a:xfrm>
          <a:prstGeom prst="rect">
            <a:avLst/>
          </a:prstGeom>
          <a:noFill/>
        </p:spPr>
        <p:txBody>
          <a:bodyPr wrap="square" rtlCol="0">
            <a:spAutoFit/>
          </a:bodyPr>
          <a:lstStyle/>
          <a:p>
            <a:pPr marL="342900" indent="-342900">
              <a:buFont typeface="Arial"/>
              <a:buChar char="•"/>
            </a:pPr>
            <a:r>
              <a:rPr lang="pt-BR" sz="2800" b="0" dirty="0" smtClean="0">
                <a:solidFill>
                  <a:srgbClr val="FFFFFF"/>
                </a:solidFill>
              </a:rPr>
              <a:t>Fundos precisam de novos clientes</a:t>
            </a:r>
          </a:p>
          <a:p>
            <a:pPr marL="342900" indent="-342900">
              <a:buFont typeface="Arial"/>
              <a:buChar char="•"/>
            </a:pPr>
            <a:r>
              <a:rPr lang="pt-BR" sz="2800" b="0" dirty="0" smtClean="0">
                <a:solidFill>
                  <a:srgbClr val="FFFFFF"/>
                </a:solidFill>
              </a:rPr>
              <a:t>Governo faz propaganda brutal pela aprovação da PEC 287:</a:t>
            </a:r>
          </a:p>
          <a:p>
            <a:pPr marL="800100" lvl="1" indent="-342900">
              <a:buFont typeface="Arial"/>
              <a:buChar char="•"/>
            </a:pPr>
            <a:r>
              <a:rPr lang="pt-BR" sz="2800" b="0" dirty="0" smtClean="0">
                <a:solidFill>
                  <a:srgbClr val="FFFFFF"/>
                </a:solidFill>
              </a:rPr>
              <a:t>Falso discurso de déficit da Previdência Social</a:t>
            </a:r>
          </a:p>
          <a:p>
            <a:pPr marL="800100" lvl="1" indent="-342900">
              <a:buFont typeface="Arial"/>
              <a:buChar char="•"/>
            </a:pPr>
            <a:r>
              <a:rPr lang="pt-BR" sz="2800" b="0" dirty="0" smtClean="0">
                <a:solidFill>
                  <a:srgbClr val="FFFFFF"/>
                </a:solidFill>
              </a:rPr>
              <a:t>Falso discurso de “privilégios”</a:t>
            </a:r>
            <a:endParaRPr lang="pt-BR" sz="2800" b="0" dirty="0">
              <a:solidFill>
                <a:srgbClr val="FFFFFF"/>
              </a:solidFill>
            </a:endParaRPr>
          </a:p>
        </p:txBody>
      </p:sp>
    </p:spTree>
    <p:extLst>
      <p:ext uri="{BB962C8B-B14F-4D97-AF65-F5344CB8AC3E}">
        <p14:creationId xmlns:p14="http://schemas.microsoft.com/office/powerpoint/2010/main" val="19992879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472" y="1268760"/>
            <a:ext cx="8331200" cy="2641600"/>
          </a:xfrm>
          <a:prstGeom prst="rect">
            <a:avLst/>
          </a:prstGeom>
        </p:spPr>
      </p:pic>
      <p:pic>
        <p:nvPicPr>
          <p:cNvPr id="3" name="Picture 2"/>
          <p:cNvPicPr>
            <a:picLocks noChangeAspect="1"/>
          </p:cNvPicPr>
          <p:nvPr/>
        </p:nvPicPr>
        <p:blipFill>
          <a:blip r:embed="rId3"/>
          <a:stretch>
            <a:fillRect/>
          </a:stretch>
        </p:blipFill>
        <p:spPr>
          <a:xfrm>
            <a:off x="200472" y="764704"/>
            <a:ext cx="1917700" cy="596900"/>
          </a:xfrm>
          <a:prstGeom prst="rect">
            <a:avLst/>
          </a:prstGeom>
        </p:spPr>
      </p:pic>
      <p:pic>
        <p:nvPicPr>
          <p:cNvPr id="4" name="Picture 3"/>
          <p:cNvPicPr>
            <a:picLocks noChangeAspect="1"/>
          </p:cNvPicPr>
          <p:nvPr/>
        </p:nvPicPr>
        <p:blipFill>
          <a:blip r:embed="rId4"/>
          <a:stretch>
            <a:fillRect/>
          </a:stretch>
        </p:blipFill>
        <p:spPr>
          <a:xfrm>
            <a:off x="4736976" y="4221644"/>
            <a:ext cx="5169024" cy="2657315"/>
          </a:xfrm>
          <a:prstGeom prst="rect">
            <a:avLst/>
          </a:prstGeom>
        </p:spPr>
      </p:pic>
      <p:sp>
        <p:nvSpPr>
          <p:cNvPr id="5" name="TextBox 4"/>
          <p:cNvSpPr txBox="1"/>
          <p:nvPr/>
        </p:nvSpPr>
        <p:spPr>
          <a:xfrm>
            <a:off x="488504" y="4725144"/>
            <a:ext cx="3960440" cy="1938992"/>
          </a:xfrm>
          <a:prstGeom prst="rect">
            <a:avLst/>
          </a:prstGeom>
          <a:noFill/>
        </p:spPr>
        <p:txBody>
          <a:bodyPr wrap="square" rtlCol="0">
            <a:spAutoFit/>
          </a:bodyPr>
          <a:lstStyle/>
          <a:p>
            <a:pPr algn="ctr"/>
            <a:r>
              <a:rPr lang="pt-BR" dirty="0" smtClean="0">
                <a:solidFill>
                  <a:srgbClr val="92D050"/>
                </a:solidFill>
                <a:latin typeface="Tahoma"/>
                <a:cs typeface="Tahoma"/>
              </a:rPr>
              <a:t>Mandado de Segurança n</a:t>
            </a:r>
            <a:r>
              <a:rPr lang="pt-BR" baseline="30000" dirty="0" smtClean="0">
                <a:solidFill>
                  <a:srgbClr val="92D050"/>
                </a:solidFill>
                <a:latin typeface="Tahoma"/>
                <a:cs typeface="Tahoma"/>
              </a:rPr>
              <a:t>o</a:t>
            </a:r>
            <a:r>
              <a:rPr lang="pt-BR" dirty="0" smtClean="0">
                <a:solidFill>
                  <a:srgbClr val="92D050"/>
                </a:solidFill>
                <a:latin typeface="Tahoma"/>
                <a:cs typeface="Tahoma"/>
              </a:rPr>
              <a:t> 34566</a:t>
            </a:r>
          </a:p>
          <a:p>
            <a:pPr algn="ctr"/>
            <a:endParaRPr lang="en-US" dirty="0"/>
          </a:p>
          <a:p>
            <a:pPr algn="ctr"/>
            <a:r>
              <a:rPr lang="pt-BR" sz="1600" b="0" dirty="0">
                <a:solidFill>
                  <a:schemeClr val="tx1"/>
                </a:solidFill>
                <a:hlinkClick r:id="rId5"/>
              </a:rPr>
              <a:t>http://www.stf.jus.br/portal/processo/verProcessoAndamento.asp?incidente=</a:t>
            </a:r>
            <a:r>
              <a:rPr lang="pt-BR" sz="1600" b="0" dirty="0" smtClean="0">
                <a:solidFill>
                  <a:schemeClr val="tx1"/>
                </a:solidFill>
                <a:hlinkClick r:id="rId5"/>
              </a:rPr>
              <a:t>5114413</a:t>
            </a:r>
            <a:r>
              <a:rPr lang="pt-BR" sz="1600" b="0" dirty="0" smtClean="0">
                <a:solidFill>
                  <a:schemeClr val="tx1"/>
                </a:solidFill>
              </a:rPr>
              <a:t> </a:t>
            </a:r>
            <a:endParaRPr lang="pt-BR" sz="1600" b="0" dirty="0">
              <a:solidFill>
                <a:schemeClr val="tx1"/>
              </a:solidFill>
            </a:endParaRPr>
          </a:p>
        </p:txBody>
      </p:sp>
      <p:sp>
        <p:nvSpPr>
          <p:cNvPr id="6" name="TextBox 5"/>
          <p:cNvSpPr txBox="1"/>
          <p:nvPr/>
        </p:nvSpPr>
        <p:spPr>
          <a:xfrm>
            <a:off x="488504" y="188640"/>
            <a:ext cx="8568952" cy="523220"/>
          </a:xfrm>
          <a:prstGeom prst="rect">
            <a:avLst/>
          </a:prstGeom>
          <a:noFill/>
        </p:spPr>
        <p:txBody>
          <a:bodyPr wrap="square" rtlCol="0">
            <a:spAutoFit/>
          </a:bodyPr>
          <a:lstStyle/>
          <a:p>
            <a:pPr algn="ctr"/>
            <a:r>
              <a:rPr lang="en-US" sz="2800" dirty="0" smtClean="0">
                <a:solidFill>
                  <a:schemeClr val="accent1"/>
                </a:solidFill>
                <a:latin typeface="Tahoma"/>
                <a:cs typeface="Tahoma"/>
              </a:rPr>
              <a:t>QUEM DEBATEU A FORMULAÇÃO DA PEC 287</a:t>
            </a:r>
            <a:endParaRPr lang="en-US" sz="2800" dirty="0">
              <a:solidFill>
                <a:schemeClr val="accent1"/>
              </a:solidFill>
              <a:latin typeface="Tahoma"/>
              <a:cs typeface="Tahoma"/>
            </a:endParaRPr>
          </a:p>
        </p:txBody>
      </p:sp>
    </p:spTree>
    <p:extLst>
      <p:ext uri="{BB962C8B-B14F-4D97-AF65-F5344CB8AC3E}">
        <p14:creationId xmlns:p14="http://schemas.microsoft.com/office/powerpoint/2010/main" val="282917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512" y="1556792"/>
            <a:ext cx="8928992" cy="5236835"/>
          </a:xfrm>
          <a:prstGeom prst="rect">
            <a:avLst/>
          </a:prstGeom>
        </p:spPr>
      </p:pic>
      <p:sp>
        <p:nvSpPr>
          <p:cNvPr id="3" name="TextBox 2"/>
          <p:cNvSpPr txBox="1"/>
          <p:nvPr/>
        </p:nvSpPr>
        <p:spPr>
          <a:xfrm>
            <a:off x="416496" y="260648"/>
            <a:ext cx="9145016" cy="1569660"/>
          </a:xfrm>
          <a:prstGeom prst="rect">
            <a:avLst/>
          </a:prstGeom>
          <a:noFill/>
        </p:spPr>
        <p:txBody>
          <a:bodyPr wrap="square" rtlCol="0">
            <a:spAutoFit/>
          </a:bodyPr>
          <a:lstStyle/>
          <a:p>
            <a:pPr algn="ctr"/>
            <a:r>
              <a:rPr lang="pt-BR" dirty="0" smtClean="0">
                <a:solidFill>
                  <a:schemeClr val="accent1"/>
                </a:solidFill>
                <a:latin typeface="Tahoma"/>
                <a:cs typeface="Tahoma"/>
              </a:rPr>
              <a:t>QUEM É O RELATOR DA PEC 287</a:t>
            </a:r>
          </a:p>
          <a:p>
            <a:pPr algn="ctr"/>
            <a:r>
              <a:rPr lang="pt-BR" dirty="0" smtClean="0">
                <a:solidFill>
                  <a:schemeClr val="accent1"/>
                </a:solidFill>
                <a:latin typeface="Tahoma"/>
                <a:cs typeface="Tahoma"/>
              </a:rPr>
              <a:t>Deputado Arthur Maia </a:t>
            </a:r>
          </a:p>
          <a:p>
            <a:pPr algn="ctr"/>
            <a:r>
              <a:rPr lang="pt-BR" dirty="0" smtClean="0">
                <a:solidFill>
                  <a:schemeClr val="accent1"/>
                </a:solidFill>
                <a:latin typeface="Tahoma"/>
                <a:cs typeface="Tahoma"/>
              </a:rPr>
              <a:t>Campanha financiada por quem vai ganhar com a PEC 287</a:t>
            </a:r>
          </a:p>
          <a:p>
            <a:endParaRPr lang="pt-BR" dirty="0"/>
          </a:p>
        </p:txBody>
      </p:sp>
    </p:spTree>
    <p:extLst>
      <p:ext uri="{BB962C8B-B14F-4D97-AF65-F5344CB8AC3E}">
        <p14:creationId xmlns:p14="http://schemas.microsoft.com/office/powerpoint/2010/main" val="1984308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937104" cy="6678750"/>
          </a:xfrm>
          <a:prstGeom prst="rect">
            <a:avLst/>
          </a:prstGeom>
        </p:spPr>
        <p:txBody>
          <a:bodyPr wrap="square">
            <a:spAutoFit/>
          </a:bodyPr>
          <a:lstStyle/>
          <a:p>
            <a:r>
              <a:rPr lang="pt-BR" sz="2800" dirty="0" smtClean="0">
                <a:solidFill>
                  <a:srgbClr val="94C600"/>
                </a:solidFill>
                <a:latin typeface="Tahoma"/>
                <a:cs typeface="Tahoma"/>
              </a:rPr>
              <a:t>REFORMA TRABALHISTA</a:t>
            </a:r>
          </a:p>
          <a:p>
            <a:endParaRPr lang="pt-BR" sz="800" dirty="0">
              <a:solidFill>
                <a:srgbClr val="94C600"/>
              </a:solidFill>
              <a:latin typeface="Tahoma"/>
              <a:cs typeface="Tahoma"/>
            </a:endParaRPr>
          </a:p>
          <a:p>
            <a:pPr marL="342900" indent="-342900">
              <a:buFont typeface="Arial"/>
              <a:buChar char="•"/>
            </a:pPr>
            <a:r>
              <a:rPr lang="pt-BR" b="0" dirty="0" smtClean="0">
                <a:solidFill>
                  <a:schemeClr val="tx1"/>
                </a:solidFill>
                <a:latin typeface="Tahoma"/>
                <a:cs typeface="Tahoma"/>
              </a:rPr>
              <a:t>Consolidação </a:t>
            </a:r>
            <a:r>
              <a:rPr lang="pt-BR" b="0" dirty="0">
                <a:solidFill>
                  <a:schemeClr val="tx1"/>
                </a:solidFill>
                <a:latin typeface="Tahoma"/>
                <a:cs typeface="Tahoma"/>
              </a:rPr>
              <a:t>das Leis do Trabalho (CLT</a:t>
            </a:r>
            <a:r>
              <a:rPr lang="pt-BR" b="0" dirty="0" smtClean="0">
                <a:solidFill>
                  <a:schemeClr val="tx1"/>
                </a:solidFill>
                <a:latin typeface="Tahoma"/>
                <a:cs typeface="Tahoma"/>
              </a:rPr>
              <a:t>): desde 1943 </a:t>
            </a:r>
            <a:r>
              <a:rPr lang="pt-BR" b="0" dirty="0">
                <a:solidFill>
                  <a:schemeClr val="tx1"/>
                </a:solidFill>
                <a:latin typeface="Tahoma"/>
                <a:cs typeface="Tahoma"/>
              </a:rPr>
              <a:t>regulamenta e assegura alguns direitos trabalhistas, tais como horas extras por dia, jornada de oito ou seis horas diárias, salário mínimo, horas extras, férias, abonos, trabalho noturno, décimo terceiro, estabilidade de empregada grávida, FGTS, multa em caso de demissão sem justa causa, ente outros. 	</a:t>
            </a:r>
            <a:endParaRPr lang="pt-BR" b="0" dirty="0" smtClean="0">
              <a:solidFill>
                <a:schemeClr val="tx1"/>
              </a:solidFill>
              <a:latin typeface="Tahoma"/>
              <a:cs typeface="Tahoma"/>
            </a:endParaRPr>
          </a:p>
          <a:p>
            <a:pPr marL="342900" indent="-342900">
              <a:buFont typeface="Arial"/>
              <a:buChar char="•"/>
            </a:pPr>
            <a:r>
              <a:rPr lang="pt-BR" b="0" dirty="0" smtClean="0">
                <a:solidFill>
                  <a:schemeClr val="tx1"/>
                </a:solidFill>
                <a:latin typeface="Tahoma"/>
                <a:cs typeface="Tahoma"/>
              </a:rPr>
              <a:t>Reforma </a:t>
            </a:r>
            <a:r>
              <a:rPr lang="pt-BR" b="0" dirty="0">
                <a:solidFill>
                  <a:schemeClr val="tx1"/>
                </a:solidFill>
                <a:latin typeface="Tahoma"/>
                <a:cs typeface="Tahoma"/>
              </a:rPr>
              <a:t>Trabalhista </a:t>
            </a:r>
            <a:r>
              <a:rPr lang="pt-BR" b="0" dirty="0" smtClean="0">
                <a:solidFill>
                  <a:schemeClr val="tx1"/>
                </a:solidFill>
                <a:latin typeface="Tahoma"/>
                <a:cs typeface="Tahoma"/>
              </a:rPr>
              <a:t>(PL 6787</a:t>
            </a:r>
            <a:r>
              <a:rPr lang="pt-BR" b="0" dirty="0">
                <a:solidFill>
                  <a:schemeClr val="tx1"/>
                </a:solidFill>
                <a:latin typeface="Tahoma"/>
                <a:cs typeface="Tahoma"/>
              </a:rPr>
              <a:t>/</a:t>
            </a:r>
            <a:r>
              <a:rPr lang="pt-BR" b="0" dirty="0" smtClean="0">
                <a:solidFill>
                  <a:schemeClr val="tx1"/>
                </a:solidFill>
                <a:latin typeface="Tahoma"/>
                <a:cs typeface="Tahoma"/>
              </a:rPr>
              <a:t>2016) flexibiliza </a:t>
            </a:r>
            <a:r>
              <a:rPr lang="pt-BR" b="0" dirty="0">
                <a:solidFill>
                  <a:schemeClr val="tx1"/>
                </a:solidFill>
                <a:latin typeface="Tahoma"/>
                <a:cs typeface="Tahoma"/>
              </a:rPr>
              <a:t>e </a:t>
            </a:r>
            <a:r>
              <a:rPr lang="pt-BR" b="0" dirty="0" smtClean="0">
                <a:solidFill>
                  <a:schemeClr val="tx1"/>
                </a:solidFill>
                <a:latin typeface="Tahoma"/>
                <a:cs typeface="Tahoma"/>
              </a:rPr>
              <a:t>extingui </a:t>
            </a:r>
            <a:r>
              <a:rPr lang="pt-BR" b="0" dirty="0">
                <a:solidFill>
                  <a:schemeClr val="tx1"/>
                </a:solidFill>
                <a:latin typeface="Tahoma"/>
                <a:cs typeface="Tahoma"/>
              </a:rPr>
              <a:t>estes direitos, assim como </a:t>
            </a:r>
            <a:r>
              <a:rPr lang="pt-BR" b="0" dirty="0" smtClean="0">
                <a:solidFill>
                  <a:schemeClr val="tx1"/>
                </a:solidFill>
                <a:latin typeface="Tahoma"/>
                <a:cs typeface="Tahoma"/>
              </a:rPr>
              <a:t>prioriza </a:t>
            </a:r>
            <a:r>
              <a:rPr lang="pt-BR" b="0" dirty="0">
                <a:solidFill>
                  <a:schemeClr val="tx1"/>
                </a:solidFill>
                <a:latin typeface="Tahoma"/>
                <a:cs typeface="Tahoma"/>
              </a:rPr>
              <a:t>o “negociado” sobre o “legislado</a:t>
            </a:r>
            <a:r>
              <a:rPr lang="pt-BR" b="0" dirty="0" smtClean="0">
                <a:solidFill>
                  <a:schemeClr val="tx1"/>
                </a:solidFill>
                <a:latin typeface="Tahoma"/>
                <a:cs typeface="Tahoma"/>
              </a:rPr>
              <a:t>”, retira </a:t>
            </a:r>
            <a:r>
              <a:rPr lang="pt-BR" b="0" dirty="0">
                <a:solidFill>
                  <a:schemeClr val="tx1"/>
                </a:solidFill>
                <a:latin typeface="Tahoma"/>
                <a:cs typeface="Tahoma"/>
              </a:rPr>
              <a:t>o papel do órgão da Justiça do Trabalho na solução de </a:t>
            </a:r>
            <a:r>
              <a:rPr lang="pt-BR" b="0" dirty="0" smtClean="0">
                <a:solidFill>
                  <a:schemeClr val="tx1"/>
                </a:solidFill>
                <a:latin typeface="Tahoma"/>
                <a:cs typeface="Tahoma"/>
              </a:rPr>
              <a:t>conflitos: Retrocesso!</a:t>
            </a:r>
          </a:p>
          <a:p>
            <a:pPr marL="342900" indent="-342900">
              <a:buFont typeface="Arial"/>
              <a:buChar char="•"/>
            </a:pPr>
            <a:r>
              <a:rPr lang="pt-BR" b="0" dirty="0" smtClean="0">
                <a:solidFill>
                  <a:schemeClr val="tx1"/>
                </a:solidFill>
                <a:latin typeface="Tahoma"/>
                <a:cs typeface="Tahoma"/>
              </a:rPr>
              <a:t>Falsa </a:t>
            </a:r>
            <a:r>
              <a:rPr lang="pt-BR" b="0" dirty="0">
                <a:solidFill>
                  <a:schemeClr val="tx1"/>
                </a:solidFill>
                <a:latin typeface="Tahoma"/>
                <a:cs typeface="Tahoma"/>
              </a:rPr>
              <a:t>propaganda </a:t>
            </a:r>
            <a:r>
              <a:rPr lang="pt-BR" b="0" dirty="0" smtClean="0">
                <a:solidFill>
                  <a:schemeClr val="tx1"/>
                </a:solidFill>
                <a:latin typeface="Tahoma"/>
                <a:cs typeface="Tahoma"/>
              </a:rPr>
              <a:t>de elevação do </a:t>
            </a:r>
            <a:r>
              <a:rPr lang="pt-BR" b="0" dirty="0">
                <a:solidFill>
                  <a:schemeClr val="tx1"/>
                </a:solidFill>
                <a:latin typeface="Tahoma"/>
                <a:cs typeface="Tahoma"/>
              </a:rPr>
              <a:t>número de postos de trabalho e </a:t>
            </a:r>
            <a:r>
              <a:rPr lang="pt-BR" b="0" dirty="0" smtClean="0">
                <a:solidFill>
                  <a:schemeClr val="tx1"/>
                </a:solidFill>
                <a:latin typeface="Tahoma"/>
                <a:cs typeface="Tahoma"/>
              </a:rPr>
              <a:t>ampliação do </a:t>
            </a:r>
            <a:r>
              <a:rPr lang="pt-BR" b="0" dirty="0">
                <a:solidFill>
                  <a:schemeClr val="tx1"/>
                </a:solidFill>
                <a:latin typeface="Tahoma"/>
                <a:cs typeface="Tahoma"/>
              </a:rPr>
              <a:t>número de trabalhadores e trabalhadoras com carteira assinada. </a:t>
            </a:r>
          </a:p>
          <a:p>
            <a:r>
              <a:rPr lang="pt-BR" dirty="0"/>
              <a:t>	</a:t>
            </a:r>
            <a:endParaRPr lang="pt-BR" dirty="0" smtClean="0"/>
          </a:p>
          <a:p>
            <a:r>
              <a:rPr lang="pt-BR" sz="2800" dirty="0">
                <a:solidFill>
                  <a:srgbClr val="94C600"/>
                </a:solidFill>
                <a:latin typeface="Tahoma"/>
                <a:cs typeface="Tahoma"/>
              </a:rPr>
              <a:t>TERCEIRIZAÇÃO </a:t>
            </a:r>
            <a:r>
              <a:rPr lang="pt-BR" sz="2800" dirty="0" smtClean="0">
                <a:solidFill>
                  <a:srgbClr val="94C600"/>
                </a:solidFill>
                <a:latin typeface="Tahoma"/>
                <a:cs typeface="Tahoma"/>
              </a:rPr>
              <a:t>AMPLA</a:t>
            </a:r>
          </a:p>
          <a:p>
            <a:r>
              <a:rPr lang="pt-BR" sz="2800" b="0" dirty="0" smtClean="0">
                <a:solidFill>
                  <a:schemeClr val="tx1"/>
                </a:solidFill>
                <a:latin typeface="Tahoma"/>
                <a:cs typeface="Tahoma"/>
              </a:rPr>
              <a:t>Lei 13.429/2017 sancionada dia 31/3/2017 </a:t>
            </a:r>
            <a:r>
              <a:rPr lang="pt-BR" sz="2800" dirty="0" smtClean="0">
                <a:solidFill>
                  <a:srgbClr val="94C600"/>
                </a:solidFill>
                <a:latin typeface="Tahoma"/>
                <a:cs typeface="Tahoma"/>
              </a:rPr>
              <a:t> </a:t>
            </a:r>
            <a:endParaRPr lang="pt-BR" sz="2800" dirty="0">
              <a:solidFill>
                <a:srgbClr val="94C600"/>
              </a:solidFill>
              <a:latin typeface="Tahoma"/>
              <a:cs typeface="Tahoma"/>
            </a:endParaRPr>
          </a:p>
        </p:txBody>
      </p:sp>
    </p:spTree>
    <p:extLst>
      <p:ext uri="{BB962C8B-B14F-4D97-AF65-F5344CB8AC3E}">
        <p14:creationId xmlns:p14="http://schemas.microsoft.com/office/powerpoint/2010/main" val="36788945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0512" y="1052736"/>
            <a:ext cx="9145016" cy="2296013"/>
          </a:xfrm>
          <a:prstGeom prst="rect">
            <a:avLst/>
          </a:prstGeom>
          <a:noFill/>
        </p:spPr>
        <p:txBody>
          <a:bodyPr wrap="square" rtlCol="0">
            <a:spAutoFit/>
          </a:bodyPr>
          <a:lstStyle/>
          <a:p>
            <a:pPr algn="ctr">
              <a:lnSpc>
                <a:spcPct val="120000"/>
              </a:lnSpc>
            </a:pPr>
            <a:endParaRPr lang="pt-BR" dirty="0" smtClean="0">
              <a:solidFill>
                <a:srgbClr val="FEA022"/>
              </a:solidFill>
              <a:latin typeface="Tahoma"/>
              <a:cs typeface="Tahoma"/>
            </a:endParaRPr>
          </a:p>
          <a:p>
            <a:pPr algn="ctr">
              <a:lnSpc>
                <a:spcPct val="120000"/>
              </a:lnSpc>
            </a:pPr>
            <a:endParaRPr lang="pt-BR" dirty="0">
              <a:solidFill>
                <a:srgbClr val="FEA022"/>
              </a:solidFill>
              <a:latin typeface="Tahoma"/>
              <a:cs typeface="Tahoma"/>
            </a:endParaRPr>
          </a:p>
          <a:p>
            <a:pPr algn="ctr">
              <a:lnSpc>
                <a:spcPct val="120000"/>
              </a:lnSpc>
            </a:pPr>
            <a:endParaRPr lang="pt-BR" dirty="0" smtClean="0">
              <a:solidFill>
                <a:srgbClr val="FEA022"/>
              </a:solidFill>
              <a:latin typeface="Tahoma"/>
              <a:cs typeface="Tahoma"/>
            </a:endParaRPr>
          </a:p>
          <a:p>
            <a:pPr algn="ctr">
              <a:lnSpc>
                <a:spcPct val="120000"/>
              </a:lnSpc>
            </a:pPr>
            <a:endParaRPr lang="pt-BR" dirty="0">
              <a:solidFill>
                <a:schemeClr val="accent3"/>
              </a:solidFill>
              <a:latin typeface="Tahoma"/>
              <a:cs typeface="Tahoma"/>
            </a:endParaRPr>
          </a:p>
          <a:p>
            <a:pPr lvl="0">
              <a:lnSpc>
                <a:spcPct val="120000"/>
              </a:lnSpc>
            </a:pPr>
            <a:endParaRPr lang="pt-BR" b="0" dirty="0" smtClean="0">
              <a:solidFill>
                <a:schemeClr val="tx1"/>
              </a:solidFill>
              <a:latin typeface="Tahoma"/>
              <a:cs typeface="Tahoma"/>
            </a:endParaRPr>
          </a:p>
        </p:txBody>
      </p:sp>
      <p:graphicFrame>
        <p:nvGraphicFramePr>
          <p:cNvPr id="4" name="Diagram 3"/>
          <p:cNvGraphicFramePr/>
          <p:nvPr>
            <p:extLst>
              <p:ext uri="{D42A27DB-BD31-4B8C-83A1-F6EECF244321}">
                <p14:modId xmlns:p14="http://schemas.microsoft.com/office/powerpoint/2010/main" val="119527684"/>
              </p:ext>
            </p:extLst>
          </p:nvPr>
        </p:nvGraphicFramePr>
        <p:xfrm>
          <a:off x="1784648" y="404664"/>
          <a:ext cx="784887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72480" y="260648"/>
            <a:ext cx="8496944" cy="3539431"/>
          </a:xfrm>
          <a:prstGeom prst="rect">
            <a:avLst/>
          </a:prstGeom>
          <a:noFill/>
        </p:spPr>
        <p:txBody>
          <a:bodyPr wrap="square" rtlCol="0">
            <a:spAutoFit/>
          </a:bodyPr>
          <a:lstStyle/>
          <a:p>
            <a:r>
              <a:rPr lang="en-US" sz="2800" dirty="0" smtClean="0">
                <a:solidFill>
                  <a:schemeClr val="accent1"/>
                </a:solidFill>
                <a:latin typeface="Tahoma"/>
                <a:cs typeface="Tahoma"/>
              </a:rPr>
              <a:t>CONJUNTURA DE CRISE JUSTIFICA TUDO?</a:t>
            </a:r>
          </a:p>
          <a:p>
            <a:r>
              <a:rPr lang="pt-BR" sz="2800" dirty="0" smtClean="0">
                <a:solidFill>
                  <a:schemeClr val="accent1"/>
                </a:solidFill>
                <a:latin typeface="Tahoma"/>
                <a:cs typeface="Tahoma"/>
              </a:rPr>
              <a:t>Classe política manchada</a:t>
            </a:r>
          </a:p>
          <a:p>
            <a:r>
              <a:rPr lang="pt-BR" sz="2800" dirty="0" smtClean="0">
                <a:solidFill>
                  <a:schemeClr val="accent1"/>
                </a:solidFill>
                <a:latin typeface="Tahoma"/>
                <a:cs typeface="Tahoma"/>
              </a:rPr>
              <a:t>pela corrupção</a:t>
            </a:r>
          </a:p>
          <a:p>
            <a:r>
              <a:rPr lang="pt-BR" sz="2800" dirty="0" smtClean="0">
                <a:solidFill>
                  <a:schemeClr val="accent1"/>
                </a:solidFill>
                <a:latin typeface="Tahoma"/>
                <a:cs typeface="Tahoma"/>
              </a:rPr>
              <a:t>está</a:t>
            </a:r>
          </a:p>
          <a:p>
            <a:r>
              <a:rPr lang="pt-BR" sz="2800" dirty="0" smtClean="0">
                <a:solidFill>
                  <a:schemeClr val="accent1"/>
                </a:solidFill>
                <a:latin typeface="Tahoma"/>
                <a:cs typeface="Tahoma"/>
              </a:rPr>
              <a:t>modificando a </a:t>
            </a:r>
          </a:p>
          <a:p>
            <a:r>
              <a:rPr lang="pt-BR" sz="2800" dirty="0" smtClean="0">
                <a:solidFill>
                  <a:schemeClr val="accent1"/>
                </a:solidFill>
                <a:latin typeface="Tahoma"/>
                <a:cs typeface="Tahoma"/>
              </a:rPr>
              <a:t>Constituição</a:t>
            </a:r>
          </a:p>
          <a:p>
            <a:r>
              <a:rPr lang="pt-BR" sz="2800" dirty="0" smtClean="0">
                <a:solidFill>
                  <a:schemeClr val="accent1"/>
                </a:solidFill>
                <a:latin typeface="Tahoma"/>
                <a:cs typeface="Tahoma"/>
              </a:rPr>
              <a:t>do país !</a:t>
            </a:r>
          </a:p>
          <a:p>
            <a:endParaRPr lang="pt-BR" sz="2800" dirty="0">
              <a:solidFill>
                <a:schemeClr val="accent1"/>
              </a:solidFill>
              <a:latin typeface="Tahoma"/>
              <a:cs typeface="Tahoma"/>
            </a:endParaRPr>
          </a:p>
        </p:txBody>
      </p:sp>
    </p:spTree>
    <p:extLst>
      <p:ext uri="{BB962C8B-B14F-4D97-AF65-F5344CB8AC3E}">
        <p14:creationId xmlns:p14="http://schemas.microsoft.com/office/powerpoint/2010/main" val="35511199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937104" cy="6663362"/>
          </a:xfrm>
          <a:prstGeom prst="rect">
            <a:avLst/>
          </a:prstGeom>
        </p:spPr>
        <p:txBody>
          <a:bodyPr wrap="square">
            <a:spAutoFit/>
          </a:bodyPr>
          <a:lstStyle/>
          <a:p>
            <a:pPr algn="ctr"/>
            <a:r>
              <a:rPr lang="pt-BR" dirty="0" smtClean="0">
                <a:solidFill>
                  <a:srgbClr val="94C600"/>
                </a:solidFill>
                <a:latin typeface="Tahoma"/>
                <a:cs typeface="Tahoma"/>
              </a:rPr>
              <a:t>Crise Fiscal tem sido a justificativa para projetos que cortam </a:t>
            </a:r>
            <a:r>
              <a:rPr lang="pt-BR" dirty="0">
                <a:solidFill>
                  <a:srgbClr val="94C600"/>
                </a:solidFill>
                <a:latin typeface="Tahoma"/>
                <a:cs typeface="Tahoma"/>
              </a:rPr>
              <a:t>direitos sociais para destinar recursos para a </a:t>
            </a:r>
            <a:r>
              <a:rPr lang="pt-BR" dirty="0" smtClean="0">
                <a:solidFill>
                  <a:srgbClr val="94C600"/>
                </a:solidFill>
                <a:latin typeface="Tahoma"/>
                <a:cs typeface="Tahoma"/>
              </a:rPr>
              <a:t>dívida</a:t>
            </a:r>
            <a:endParaRPr lang="pt-BR" sz="800" dirty="0" smtClean="0">
              <a:solidFill>
                <a:srgbClr val="94C600"/>
              </a:solidFill>
              <a:latin typeface="Tahoma"/>
              <a:cs typeface="Tahoma"/>
            </a:endParaRPr>
          </a:p>
          <a:p>
            <a:pPr algn="ctr"/>
            <a:endParaRPr lang="pt-BR" sz="800" dirty="0">
              <a:solidFill>
                <a:srgbClr val="94C600"/>
              </a:solidFill>
              <a:latin typeface="Tahoma"/>
              <a:cs typeface="Tahoma"/>
            </a:endParaRPr>
          </a:p>
          <a:p>
            <a:pPr marL="342900" lvl="0" indent="-342900">
              <a:lnSpc>
                <a:spcPct val="120000"/>
              </a:lnSpc>
              <a:spcAft>
                <a:spcPts val="1800"/>
              </a:spcAft>
              <a:buFont typeface="Arial"/>
              <a:buChar char="•"/>
            </a:pPr>
            <a:r>
              <a:rPr lang="pt-BR" dirty="0" smtClean="0">
                <a:solidFill>
                  <a:schemeClr val="tx1"/>
                </a:solidFill>
                <a:latin typeface="Tahoma"/>
                <a:cs typeface="Tahoma"/>
              </a:rPr>
              <a:t>EC 95 </a:t>
            </a:r>
            <a:r>
              <a:rPr lang="pt-BR" b="0" dirty="0" smtClean="0">
                <a:solidFill>
                  <a:schemeClr val="tx1"/>
                </a:solidFill>
                <a:latin typeface="Tahoma"/>
                <a:cs typeface="Tahoma"/>
              </a:rPr>
              <a:t>(PEC 55 ou 241): congela por 20 anos as despesas </a:t>
            </a:r>
            <a:r>
              <a:rPr lang="pt-BR" dirty="0" smtClean="0">
                <a:solidFill>
                  <a:schemeClr val="tx1"/>
                </a:solidFill>
                <a:latin typeface="Tahoma"/>
                <a:cs typeface="Tahoma"/>
              </a:rPr>
              <a:t>primárias </a:t>
            </a:r>
            <a:r>
              <a:rPr lang="pt-BR" b="0" dirty="0" smtClean="0">
                <a:solidFill>
                  <a:schemeClr val="tx1"/>
                </a:solidFill>
                <a:latin typeface="Tahoma"/>
                <a:cs typeface="Tahoma"/>
              </a:rPr>
              <a:t>para destinar recursos para a</a:t>
            </a:r>
            <a:r>
              <a:rPr lang="pt-BR" dirty="0" smtClean="0">
                <a:solidFill>
                  <a:schemeClr val="tx1"/>
                </a:solidFill>
                <a:latin typeface="Tahoma"/>
                <a:cs typeface="Tahoma"/>
              </a:rPr>
              <a:t> dívida </a:t>
            </a:r>
            <a:r>
              <a:rPr lang="pt-BR" b="0" dirty="0" smtClean="0">
                <a:solidFill>
                  <a:schemeClr val="tx1"/>
                </a:solidFill>
                <a:latin typeface="Tahoma"/>
                <a:cs typeface="Tahoma"/>
              </a:rPr>
              <a:t>e para </a:t>
            </a:r>
            <a:r>
              <a:rPr lang="pt-BR" dirty="0" smtClean="0">
                <a:solidFill>
                  <a:schemeClr val="tx1"/>
                </a:solidFill>
                <a:latin typeface="Tahoma"/>
                <a:cs typeface="Tahoma"/>
              </a:rPr>
              <a:t>empresas estatais não dependentes </a:t>
            </a:r>
            <a:r>
              <a:rPr lang="pt-BR" sz="1600" b="0" u="sng" dirty="0">
                <a:solidFill>
                  <a:schemeClr val="tx1"/>
                </a:solidFill>
                <a:latin typeface="Tahoma"/>
                <a:cs typeface="Tahoma"/>
              </a:rPr>
              <a:t>(</a:t>
            </a:r>
            <a:r>
              <a:rPr lang="pt-BR" sz="1600" b="0" u="sng" dirty="0" err="1">
                <a:solidFill>
                  <a:schemeClr val="accent6"/>
                </a:solidFill>
                <a:latin typeface="Tahoma"/>
                <a:cs typeface="Tahoma"/>
              </a:rPr>
              <a:t>goo.gl</a:t>
            </a:r>
            <a:r>
              <a:rPr lang="pt-BR" sz="1600" b="0" u="sng" dirty="0">
                <a:solidFill>
                  <a:schemeClr val="accent6"/>
                </a:solidFill>
                <a:latin typeface="Tahoma"/>
                <a:cs typeface="Tahoma"/>
              </a:rPr>
              <a:t>/</a:t>
            </a:r>
            <a:r>
              <a:rPr lang="pt-BR" sz="1600" b="0" u="sng" dirty="0" smtClean="0">
                <a:solidFill>
                  <a:schemeClr val="accent6"/>
                </a:solidFill>
                <a:latin typeface="Tahoma"/>
                <a:cs typeface="Tahoma"/>
              </a:rPr>
              <a:t>YmMe8m</a:t>
            </a:r>
            <a:r>
              <a:rPr lang="pt-BR" sz="1600" b="0" dirty="0">
                <a:solidFill>
                  <a:schemeClr val="tx1"/>
                </a:solidFill>
                <a:latin typeface="Tahoma"/>
                <a:cs typeface="Tahoma"/>
              </a:rPr>
              <a:t> </a:t>
            </a:r>
            <a:r>
              <a:rPr lang="pt-BR" sz="1600" b="0" dirty="0" smtClean="0">
                <a:solidFill>
                  <a:schemeClr val="tx1"/>
                </a:solidFill>
                <a:latin typeface="Tahoma"/>
                <a:cs typeface="Tahoma"/>
              </a:rPr>
              <a:t>e </a:t>
            </a:r>
            <a:r>
              <a:rPr lang="pt-BR" sz="1600" b="0" dirty="0">
                <a:hlinkClick r:id="rId2"/>
              </a:rPr>
              <a:t>https://goo.gl/</a:t>
            </a:r>
            <a:r>
              <a:rPr lang="pt-BR" sz="1600" b="0" dirty="0" smtClean="0">
                <a:hlinkClick r:id="rId2"/>
              </a:rPr>
              <a:t>B2L1pT</a:t>
            </a:r>
            <a:r>
              <a:rPr lang="pt-BR" sz="1600" b="0" dirty="0" smtClean="0"/>
              <a:t> </a:t>
            </a:r>
            <a:r>
              <a:rPr lang="pt-BR" sz="1600" b="0" dirty="0" smtClean="0">
                <a:solidFill>
                  <a:schemeClr val="tx1"/>
                </a:solidFill>
              </a:rPr>
              <a:t>)</a:t>
            </a:r>
            <a:r>
              <a:rPr lang="pt-BR" sz="1600" b="0" dirty="0" smtClean="0"/>
              <a:t>  </a:t>
            </a:r>
            <a:endParaRPr lang="pt-BR" sz="1600" b="0" u="sng" dirty="0">
              <a:solidFill>
                <a:schemeClr val="tx1"/>
              </a:solidFill>
              <a:latin typeface="Tahoma"/>
              <a:cs typeface="Tahoma"/>
            </a:endParaRPr>
          </a:p>
          <a:p>
            <a:pPr marL="457200" lvl="0" indent="-457200">
              <a:lnSpc>
                <a:spcPct val="120000"/>
              </a:lnSpc>
              <a:spcAft>
                <a:spcPts val="1800"/>
              </a:spcAft>
              <a:buFont typeface="Arial"/>
              <a:buChar char="•"/>
            </a:pPr>
            <a:r>
              <a:rPr lang="pt-BR" dirty="0">
                <a:solidFill>
                  <a:schemeClr val="tx1"/>
                </a:solidFill>
                <a:latin typeface="Tahoma"/>
                <a:cs typeface="Tahoma"/>
              </a:rPr>
              <a:t>PLP </a:t>
            </a:r>
            <a:r>
              <a:rPr lang="pt-BR" dirty="0" smtClean="0">
                <a:solidFill>
                  <a:schemeClr val="tx1"/>
                </a:solidFill>
                <a:latin typeface="Tahoma"/>
                <a:cs typeface="Tahoma"/>
              </a:rPr>
              <a:t>343/2017 </a:t>
            </a:r>
            <a:r>
              <a:rPr lang="pt-BR" b="0" dirty="0" smtClean="0">
                <a:solidFill>
                  <a:schemeClr val="tx1"/>
                </a:solidFill>
                <a:latin typeface="Tahoma"/>
                <a:cs typeface="Tahoma"/>
              </a:rPr>
              <a:t>(257</a:t>
            </a:r>
            <a:r>
              <a:rPr lang="pt-BR" b="0" dirty="0">
                <a:solidFill>
                  <a:schemeClr val="tx1"/>
                </a:solidFill>
                <a:latin typeface="Tahoma"/>
                <a:cs typeface="Tahoma"/>
              </a:rPr>
              <a:t>/</a:t>
            </a:r>
            <a:r>
              <a:rPr lang="pt-BR" b="0" dirty="0" smtClean="0">
                <a:solidFill>
                  <a:schemeClr val="tx1"/>
                </a:solidFill>
                <a:latin typeface="Tahoma"/>
                <a:cs typeface="Tahoma"/>
              </a:rPr>
              <a:t>2016, PL 54 no Senado): desmonte </a:t>
            </a:r>
            <a:r>
              <a:rPr lang="pt-BR" b="0" dirty="0">
                <a:solidFill>
                  <a:schemeClr val="tx1"/>
                </a:solidFill>
                <a:latin typeface="Tahoma"/>
                <a:cs typeface="Tahoma"/>
              </a:rPr>
              <a:t>do estado brasileiro para servir ao pagamento da dívida </a:t>
            </a:r>
            <a:r>
              <a:rPr lang="pt-BR" sz="1600" b="0" dirty="0" smtClean="0">
                <a:solidFill>
                  <a:schemeClr val="tx1"/>
                </a:solidFill>
                <a:latin typeface="Tahoma"/>
                <a:cs typeface="Tahoma"/>
              </a:rPr>
              <a:t>(</a:t>
            </a:r>
            <a:r>
              <a:rPr lang="pt-BR" sz="1600" b="0" u="sng" dirty="0">
                <a:solidFill>
                  <a:schemeClr val="tx1"/>
                </a:solidFill>
                <a:latin typeface="Tahoma"/>
                <a:cs typeface="Tahoma"/>
                <a:hlinkClick r:id="rId3"/>
              </a:rPr>
              <a:t>http://goo.gl/yCCpue</a:t>
            </a:r>
            <a:r>
              <a:rPr lang="pt-BR" sz="1600" b="0" dirty="0">
                <a:solidFill>
                  <a:schemeClr val="tx1"/>
                </a:solidFill>
                <a:latin typeface="Tahoma"/>
                <a:cs typeface="Tahoma"/>
              </a:rPr>
              <a:t>) </a:t>
            </a:r>
          </a:p>
          <a:p>
            <a:pPr marL="457200" indent="-457200">
              <a:lnSpc>
                <a:spcPct val="120000"/>
              </a:lnSpc>
              <a:spcAft>
                <a:spcPts val="1800"/>
              </a:spcAft>
              <a:buFont typeface="Arial"/>
              <a:buChar char="•"/>
            </a:pPr>
            <a:r>
              <a:rPr lang="pt-BR" dirty="0" smtClean="0">
                <a:solidFill>
                  <a:schemeClr val="tx1"/>
                </a:solidFill>
                <a:latin typeface="Tahoma"/>
                <a:cs typeface="Tahoma"/>
              </a:rPr>
              <a:t>EC 93 </a:t>
            </a:r>
            <a:r>
              <a:rPr lang="pt-BR" b="0" dirty="0" smtClean="0">
                <a:solidFill>
                  <a:schemeClr val="tx1"/>
                </a:solidFill>
                <a:latin typeface="Tahoma"/>
                <a:cs typeface="Tahoma"/>
              </a:rPr>
              <a:t>(PEC </a:t>
            </a:r>
            <a:r>
              <a:rPr lang="pt-BR" b="0" dirty="0">
                <a:solidFill>
                  <a:schemeClr val="tx1"/>
                </a:solidFill>
                <a:latin typeface="Tahoma"/>
                <a:cs typeface="Tahoma"/>
              </a:rPr>
              <a:t>143/2015 e 31/</a:t>
            </a:r>
            <a:r>
              <a:rPr lang="pt-BR" b="0" dirty="0" smtClean="0">
                <a:solidFill>
                  <a:schemeClr val="tx1"/>
                </a:solidFill>
                <a:latin typeface="Tahoma"/>
                <a:cs typeface="Tahoma"/>
              </a:rPr>
              <a:t>2016): </a:t>
            </a:r>
            <a:r>
              <a:rPr lang="pt-BR" b="0" dirty="0">
                <a:solidFill>
                  <a:schemeClr val="tx1"/>
                </a:solidFill>
                <a:latin typeface="Tahoma"/>
                <a:cs typeface="Tahoma"/>
              </a:rPr>
              <a:t>aumento da DRU </a:t>
            </a:r>
            <a:r>
              <a:rPr lang="pt-BR" b="0" dirty="0" smtClean="0">
                <a:solidFill>
                  <a:schemeClr val="tx1"/>
                </a:solidFill>
                <a:latin typeface="Tahoma"/>
                <a:cs typeface="Tahoma"/>
              </a:rPr>
              <a:t>para 30% e </a:t>
            </a:r>
            <a:r>
              <a:rPr lang="pt-BR" b="0" dirty="0">
                <a:solidFill>
                  <a:schemeClr val="tx1"/>
                </a:solidFill>
                <a:latin typeface="Tahoma"/>
                <a:cs typeface="Tahoma"/>
              </a:rPr>
              <a:t>criação da DREM, representam a morte do SUS </a:t>
            </a:r>
            <a:r>
              <a:rPr lang="pt-BR" sz="1600" b="0" dirty="0">
                <a:solidFill>
                  <a:schemeClr val="tx1"/>
                </a:solidFill>
                <a:latin typeface="Tahoma"/>
                <a:cs typeface="Tahoma"/>
              </a:rPr>
              <a:t>(</a:t>
            </a:r>
            <a:r>
              <a:rPr lang="pt-BR" sz="1600" b="0" u="sng" dirty="0">
                <a:solidFill>
                  <a:schemeClr val="tx1"/>
                </a:solidFill>
                <a:latin typeface="Tahoma"/>
                <a:cs typeface="Tahoma"/>
                <a:hlinkClick r:id="rId4"/>
              </a:rPr>
              <a:t>http://goo.gl/3X9LVf</a:t>
            </a:r>
            <a:r>
              <a:rPr lang="pt-BR" sz="1600" b="0" dirty="0">
                <a:solidFill>
                  <a:schemeClr val="tx1"/>
                </a:solidFill>
                <a:latin typeface="Tahoma"/>
                <a:cs typeface="Tahoma"/>
              </a:rPr>
              <a:t>)</a:t>
            </a:r>
            <a:r>
              <a:rPr lang="pt-BR" b="0" dirty="0">
                <a:solidFill>
                  <a:schemeClr val="tx1"/>
                </a:solidFill>
                <a:latin typeface="Tahoma"/>
                <a:cs typeface="Tahoma"/>
              </a:rPr>
              <a:t> </a:t>
            </a:r>
            <a:endParaRPr lang="pt-BR" dirty="0" smtClean="0">
              <a:solidFill>
                <a:schemeClr val="tx1"/>
              </a:solidFill>
              <a:latin typeface="Tahoma"/>
              <a:cs typeface="Tahoma"/>
            </a:endParaRPr>
          </a:p>
          <a:p>
            <a:pPr marL="457200" lvl="0" indent="-457200">
              <a:lnSpc>
                <a:spcPct val="120000"/>
              </a:lnSpc>
              <a:spcAft>
                <a:spcPts val="600"/>
              </a:spcAft>
              <a:buFont typeface="Arial"/>
              <a:buChar char="•"/>
            </a:pPr>
            <a:r>
              <a:rPr lang="pt-BR" dirty="0" smtClean="0">
                <a:solidFill>
                  <a:schemeClr val="tx1"/>
                </a:solidFill>
                <a:latin typeface="Tahoma"/>
                <a:cs typeface="Tahoma"/>
              </a:rPr>
              <a:t>PEC 287/2016 contrarreforma da Previdência</a:t>
            </a:r>
            <a:r>
              <a:rPr lang="pt-BR" b="0" dirty="0" smtClean="0">
                <a:solidFill>
                  <a:schemeClr val="tx1"/>
                </a:solidFill>
                <a:latin typeface="Tahoma"/>
                <a:cs typeface="Tahoma"/>
              </a:rPr>
              <a:t>: aumenta idade para aposentadoria e subtrai direitos </a:t>
            </a:r>
            <a:r>
              <a:rPr lang="pt-BR" sz="1600" b="0" dirty="0" smtClean="0">
                <a:solidFill>
                  <a:schemeClr val="tx1"/>
                </a:solidFill>
                <a:latin typeface="Tahoma"/>
                <a:cs typeface="Tahoma"/>
              </a:rPr>
              <a:t>(</a:t>
            </a:r>
            <a:r>
              <a:rPr lang="pt-BR" sz="1600" b="0" u="sng" dirty="0" smtClean="0">
                <a:solidFill>
                  <a:schemeClr val="tx1"/>
                </a:solidFill>
                <a:latin typeface="Tahoma"/>
                <a:cs typeface="Tahoma"/>
                <a:hlinkClick r:id="rId5"/>
              </a:rPr>
              <a:t>http://goo.gl/uu9Opc</a:t>
            </a:r>
            <a:r>
              <a:rPr lang="pt-BR" sz="1600" b="0" dirty="0" smtClean="0">
                <a:solidFill>
                  <a:schemeClr val="tx1"/>
                </a:solidFill>
                <a:latin typeface="Tahoma"/>
                <a:cs typeface="Tahoma"/>
              </a:rPr>
              <a:t>) </a:t>
            </a:r>
            <a:endParaRPr lang="pt-BR" dirty="0" smtClean="0">
              <a:solidFill>
                <a:schemeClr val="tx1"/>
              </a:solidFill>
              <a:latin typeface="Tahoma"/>
              <a:cs typeface="Tahoma"/>
            </a:endParaRPr>
          </a:p>
          <a:p>
            <a:pPr marL="457200" lvl="0" indent="-457200">
              <a:lnSpc>
                <a:spcPct val="120000"/>
              </a:lnSpc>
              <a:spcAft>
                <a:spcPts val="600"/>
              </a:spcAft>
              <a:buFont typeface="Arial"/>
              <a:buChar char="•"/>
            </a:pPr>
            <a:r>
              <a:rPr lang="pt-BR" dirty="0" smtClean="0">
                <a:solidFill>
                  <a:schemeClr val="tx1"/>
                </a:solidFill>
                <a:latin typeface="Tahoma"/>
                <a:cs typeface="Tahoma"/>
              </a:rPr>
              <a:t>Reforma Administrativa: Lei 13341/2016</a:t>
            </a:r>
          </a:p>
          <a:p>
            <a:pPr marL="457200" lvl="0" indent="-457200">
              <a:lnSpc>
                <a:spcPct val="120000"/>
              </a:lnSpc>
              <a:spcAft>
                <a:spcPts val="600"/>
              </a:spcAft>
              <a:buFont typeface="Arial"/>
              <a:buChar char="•"/>
            </a:pPr>
            <a:r>
              <a:rPr lang="pt-BR" dirty="0" smtClean="0">
                <a:solidFill>
                  <a:schemeClr val="tx1"/>
                </a:solidFill>
                <a:latin typeface="Tahoma"/>
                <a:cs typeface="Tahoma"/>
              </a:rPr>
              <a:t>PRIVATIZAÇÕES: LEI 13334/2016  </a:t>
            </a:r>
            <a:endParaRPr lang="pt-BR" dirty="0">
              <a:solidFill>
                <a:schemeClr val="tx1"/>
              </a:solidFill>
              <a:latin typeface="Tahoma"/>
              <a:cs typeface="Tahoma"/>
            </a:endParaRPr>
          </a:p>
        </p:txBody>
      </p:sp>
    </p:spTree>
    <p:extLst>
      <p:ext uri="{BB962C8B-B14F-4D97-AF65-F5344CB8AC3E}">
        <p14:creationId xmlns:p14="http://schemas.microsoft.com/office/powerpoint/2010/main" val="14437564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3200" dirty="0">
                <a:solidFill>
                  <a:srgbClr val="92D050"/>
                </a:solidFill>
                <a:latin typeface="Tahoma" pitchFamily="34" charset="0"/>
                <a:cs typeface="Tahoma" pitchFamily="34" charset="0"/>
              </a:rPr>
              <a:t>DÍVIDA: impede a vida digna e o atendimento aos direitos humanos</a:t>
            </a:r>
          </a:p>
        </p:txBody>
      </p:sp>
      <p:sp>
        <p:nvSpPr>
          <p:cNvPr id="12291" name="Text Box 1027"/>
          <p:cNvSpPr txBox="1">
            <a:spLocks noChangeArrowheads="1"/>
          </p:cNvSpPr>
          <p:nvPr/>
        </p:nvSpPr>
        <p:spPr bwMode="auto">
          <a:xfrm>
            <a:off x="330200" y="1673225"/>
            <a:ext cx="95758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a:solidFill>
                  <a:srgbClr val="FFFFFF"/>
                </a:solidFill>
                <a:latin typeface="Tahoma" pitchFamily="34" charset="0"/>
                <a:cs typeface="Tahoma" pitchFamily="34" charset="0"/>
              </a:rPr>
              <a:t> De onde veio toda essa dívida pública? </a:t>
            </a:r>
          </a:p>
          <a:p>
            <a:pPr algn="ctr">
              <a:spcBef>
                <a:spcPct val="50000"/>
              </a:spcBef>
            </a:pPr>
            <a:r>
              <a:rPr lang="pt-BR" b="0">
                <a:solidFill>
                  <a:srgbClr val="FFFFFF"/>
                </a:solidFill>
                <a:latin typeface="Tahoma" pitchFamily="34" charset="0"/>
                <a:cs typeface="Tahoma" pitchFamily="34" charset="0"/>
              </a:rPr>
              <a:t> Quanto tomamos emprestado e quanto já pagamos? </a:t>
            </a:r>
          </a:p>
          <a:p>
            <a:pPr algn="ctr">
              <a:spcBef>
                <a:spcPct val="50000"/>
              </a:spcBef>
            </a:pPr>
            <a:r>
              <a:rPr lang="pt-BR" b="0">
                <a:solidFill>
                  <a:srgbClr val="FFFFFF"/>
                </a:solidFill>
                <a:latin typeface="Tahoma" pitchFamily="34" charset="0"/>
                <a:cs typeface="Tahoma" pitchFamily="34" charset="0"/>
              </a:rPr>
              <a:t> O que realmente devemos? </a:t>
            </a:r>
          </a:p>
          <a:p>
            <a:pPr algn="ctr">
              <a:spcBef>
                <a:spcPct val="50000"/>
              </a:spcBef>
            </a:pPr>
            <a:r>
              <a:rPr lang="pt-BR" b="0">
                <a:solidFill>
                  <a:srgbClr val="FFFFFF"/>
                </a:solidFill>
                <a:latin typeface="Tahoma" pitchFamily="34" charset="0"/>
                <a:cs typeface="Tahoma" pitchFamily="34" charset="0"/>
              </a:rPr>
              <a:t> Quem contraiu tantos empréstimos? </a:t>
            </a:r>
          </a:p>
          <a:p>
            <a:pPr algn="ctr">
              <a:spcBef>
                <a:spcPct val="50000"/>
              </a:spcBef>
            </a:pPr>
            <a:r>
              <a:rPr lang="pt-BR" b="0">
                <a:solidFill>
                  <a:srgbClr val="FFFFFF"/>
                </a:solidFill>
                <a:latin typeface="Tahoma" pitchFamily="34" charset="0"/>
                <a:cs typeface="Tahoma" pitchFamily="34" charset="0"/>
              </a:rPr>
              <a:t> Onde foram aplicados os recursos? </a:t>
            </a:r>
          </a:p>
          <a:p>
            <a:pPr algn="ctr">
              <a:spcBef>
                <a:spcPct val="50000"/>
              </a:spcBef>
            </a:pPr>
            <a:r>
              <a:rPr lang="pt-BR" b="0">
                <a:solidFill>
                  <a:srgbClr val="FFFFFF"/>
                </a:solidFill>
                <a:latin typeface="Tahoma" pitchFamily="34" charset="0"/>
                <a:cs typeface="Tahoma" pitchFamily="34" charset="0"/>
              </a:rPr>
              <a:t> Quem se beneficiou desse endividamento? </a:t>
            </a:r>
          </a:p>
          <a:p>
            <a:pPr algn="ctr">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extLst>
      <p:ext uri="{BB962C8B-B14F-4D97-AF65-F5344CB8AC3E}">
        <p14:creationId xmlns:p14="http://schemas.microsoft.com/office/powerpoint/2010/main" val="1415998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709" y="360974"/>
            <a:ext cx="9217024" cy="617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7"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098" name="Text Box 12"/>
          <p:cNvSpPr txBox="1">
            <a:spLocks noChangeArrowheads="1"/>
          </p:cNvSpPr>
          <p:nvPr/>
        </p:nvSpPr>
        <p:spPr bwMode="auto">
          <a:xfrm>
            <a:off x="0" y="6581775"/>
            <a:ext cx="990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b="0">
                <a:solidFill>
                  <a:srgbClr val="FFFFFF"/>
                </a:solidFill>
                <a:latin typeface="Tahoma" charset="0"/>
                <a:cs typeface="Arial" charset="0"/>
              </a:rPr>
              <a:t>Fonte: Banco Central - Nota para a Imprensa - Setor Externo - Quadro </a:t>
            </a:r>
            <a:r>
              <a:rPr lang="pt-BR" sz="1200" b="0" smtClean="0">
                <a:solidFill>
                  <a:srgbClr val="FFFFFF"/>
                </a:solidFill>
                <a:latin typeface="Tahoma" charset="0"/>
                <a:cs typeface="Arial" charset="0"/>
              </a:rPr>
              <a:t>“Dívida Externa Bruta” </a:t>
            </a:r>
            <a:r>
              <a:rPr lang="pt-BR" sz="1200" b="0">
                <a:solidFill>
                  <a:srgbClr val="FFFFFF"/>
                </a:solidFill>
                <a:latin typeface="Tahoma" charset="0"/>
                <a:cs typeface="Arial" charset="0"/>
              </a:rPr>
              <a:t>e Séries Temporais - BC</a:t>
            </a:r>
          </a:p>
        </p:txBody>
      </p:sp>
      <p:sp>
        <p:nvSpPr>
          <p:cNvPr id="4099"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101" name="CaixaDeTexto 5"/>
          <p:cNvSpPr txBox="1">
            <a:spLocks noChangeArrowheads="1"/>
          </p:cNvSpPr>
          <p:nvPr/>
        </p:nvSpPr>
        <p:spPr bwMode="auto">
          <a:xfrm>
            <a:off x="1784648" y="1690688"/>
            <a:ext cx="1224558" cy="1615827"/>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70:</a:t>
            </a:r>
          </a:p>
          <a:p>
            <a:pPr algn="ctr">
              <a:spcBef>
                <a:spcPct val="50000"/>
              </a:spcBef>
            </a:pPr>
            <a:r>
              <a:rPr lang="pt-BR" sz="1800" dirty="0">
                <a:solidFill>
                  <a:schemeClr val="bg1"/>
                </a:solidFill>
                <a:latin typeface="Arial" charset="0"/>
                <a:cs typeface="Arial" charset="0"/>
              </a:rPr>
              <a:t> dívida da ditadura</a:t>
            </a:r>
          </a:p>
        </p:txBody>
      </p:sp>
      <p:sp>
        <p:nvSpPr>
          <p:cNvPr id="4102" name="CaixaDeTexto 5"/>
          <p:cNvSpPr txBox="1">
            <a:spLocks noChangeArrowheads="1"/>
          </p:cNvSpPr>
          <p:nvPr/>
        </p:nvSpPr>
        <p:spPr bwMode="auto">
          <a:xfrm>
            <a:off x="3152801" y="1690688"/>
            <a:ext cx="1800200" cy="2308324"/>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80:</a:t>
            </a:r>
          </a:p>
          <a:p>
            <a:pPr algn="ctr">
              <a:spcBef>
                <a:spcPct val="50000"/>
              </a:spcBef>
            </a:pPr>
            <a:r>
              <a:rPr lang="pt-BR" sz="1800" dirty="0">
                <a:solidFill>
                  <a:schemeClr val="bg1"/>
                </a:solidFill>
                <a:latin typeface="Arial" charset="0"/>
                <a:cs typeface="Arial" charset="0"/>
              </a:rPr>
              <a:t> Elevação ilegal das taxas de juros</a:t>
            </a:r>
          </a:p>
          <a:p>
            <a:pPr algn="ctr">
              <a:spcBef>
                <a:spcPct val="50000"/>
              </a:spcBef>
            </a:pPr>
            <a:r>
              <a:rPr lang="pt-BR" sz="1800" dirty="0">
                <a:solidFill>
                  <a:schemeClr val="bg1"/>
                </a:solidFill>
                <a:latin typeface="Arial" charset="0"/>
                <a:cs typeface="Arial" charset="0"/>
              </a:rPr>
              <a:t>Estatização de dívidas privadas</a:t>
            </a:r>
          </a:p>
        </p:txBody>
      </p:sp>
      <p:sp>
        <p:nvSpPr>
          <p:cNvPr id="4103" name="CaixaDeTexto 5"/>
          <p:cNvSpPr txBox="1">
            <a:spLocks noChangeArrowheads="1"/>
          </p:cNvSpPr>
          <p:nvPr/>
        </p:nvSpPr>
        <p:spPr bwMode="auto">
          <a:xfrm>
            <a:off x="4232921" y="4986923"/>
            <a:ext cx="5256584" cy="707886"/>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600">
                <a:solidFill>
                  <a:schemeClr val="bg1"/>
                </a:solidFill>
                <a:latin typeface="Arial" charset="0"/>
                <a:cs typeface="Arial" charset="0"/>
              </a:rPr>
              <a:t>Pagamento antecipado ao FMI e resgates com </a:t>
            </a:r>
            <a:r>
              <a:rPr lang="pt-BR" sz="1600" smtClean="0">
                <a:solidFill>
                  <a:schemeClr val="bg1"/>
                </a:solidFill>
                <a:latin typeface="Arial" charset="0"/>
                <a:cs typeface="Arial" charset="0"/>
              </a:rPr>
              <a:t>ágio</a:t>
            </a:r>
          </a:p>
          <a:p>
            <a:pPr algn="ctr">
              <a:spcBef>
                <a:spcPct val="50000"/>
              </a:spcBef>
            </a:pPr>
            <a:r>
              <a:rPr lang="pt-BR" sz="1600" smtClean="0">
                <a:solidFill>
                  <a:schemeClr val="bg1"/>
                </a:solidFill>
                <a:latin typeface="Arial" charset="0"/>
                <a:cs typeface="Arial" charset="0"/>
              </a:rPr>
              <a:t>Troca de dívida externa por dívida interna</a:t>
            </a:r>
          </a:p>
        </p:txBody>
      </p:sp>
      <p:cxnSp>
        <p:nvCxnSpPr>
          <p:cNvPr id="4104" name="Conector de seta reta 7"/>
          <p:cNvCxnSpPr>
            <a:cxnSpLocks noChangeShapeType="1"/>
          </p:cNvCxnSpPr>
          <p:nvPr/>
        </p:nvCxnSpPr>
        <p:spPr bwMode="auto">
          <a:xfrm flipV="1">
            <a:off x="7506086" y="4454747"/>
            <a:ext cx="0" cy="532176"/>
          </a:xfrm>
          <a:prstGeom prst="straightConnector1">
            <a:avLst/>
          </a:prstGeom>
          <a:noFill/>
          <a:ln w="41275" cap="sq">
            <a:solidFill>
              <a:schemeClr val="bg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5099422" y="1697058"/>
            <a:ext cx="1368152" cy="1343445"/>
          </a:xfrm>
          <a:prstGeom prst="rect">
            <a:avLst/>
          </a:prstGeom>
          <a:solidFill>
            <a:schemeClr val="tx1"/>
          </a:solidFill>
        </p:spPr>
        <p:txBody>
          <a:bodyPr wrap="square" rtlCol="0">
            <a:spAutoFit/>
          </a:bodyPr>
          <a:lstStyle/>
          <a:p>
            <a:pPr algn="ctr" eaLnBrk="0" hangingPunct="0">
              <a:lnSpc>
                <a:spcPct val="90000"/>
              </a:lnSpc>
              <a:spcBef>
                <a:spcPts val="0"/>
              </a:spcBef>
            </a:pPr>
            <a:r>
              <a:rPr lang="pt-BR" sz="1800" dirty="0">
                <a:latin typeface="Arial" charset="0"/>
                <a:ea typeface="MS PGothic" charset="0"/>
                <a:cs typeface="Arial" charset="0"/>
              </a:rPr>
              <a:t>Década de </a:t>
            </a:r>
            <a:r>
              <a:rPr lang="pt-BR" sz="1800" dirty="0" smtClean="0">
                <a:latin typeface="Arial" charset="0"/>
                <a:ea typeface="MS PGothic" charset="0"/>
                <a:cs typeface="Arial" charset="0"/>
              </a:rPr>
              <a:t>90:</a:t>
            </a:r>
          </a:p>
          <a:p>
            <a:pPr algn="ctr" eaLnBrk="0" hangingPunct="0">
              <a:lnSpc>
                <a:spcPct val="90000"/>
              </a:lnSpc>
              <a:spcBef>
                <a:spcPts val="0"/>
              </a:spcBef>
            </a:pPr>
            <a:endParaRPr lang="pt-BR" sz="1800" dirty="0">
              <a:solidFill>
                <a:schemeClr val="bg1"/>
              </a:solidFill>
              <a:latin typeface="Arial" charset="0"/>
              <a:ea typeface="MS PGothic" charset="0"/>
              <a:cs typeface="Arial" charset="0"/>
            </a:endParaRP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Plano</a:t>
            </a: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Brady</a:t>
            </a:r>
            <a:endParaRPr lang="en-US" sz="1800" dirty="0">
              <a:solidFill>
                <a:schemeClr val="bg1"/>
              </a:solidFill>
              <a:latin typeface="Arial" charset="0"/>
              <a:ea typeface="MS PGothic" charset="0"/>
              <a:cs typeface="Arial" charset="0"/>
            </a:endParaRPr>
          </a:p>
        </p:txBody>
      </p:sp>
    </p:spTree>
    <p:extLst>
      <p:ext uri="{BB962C8B-B14F-4D97-AF65-F5344CB8AC3E}">
        <p14:creationId xmlns:p14="http://schemas.microsoft.com/office/powerpoint/2010/main" val="293210813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81" y="420539"/>
            <a:ext cx="9369055"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a:t>
            </a:r>
            <a:r>
              <a:rPr lang="pt-BR" sz="1400" b="0" smtClean="0">
                <a:solidFill>
                  <a:srgbClr val="FFFFFF"/>
                </a:solidFill>
                <a:cs typeface="Arial" charset="0"/>
              </a:rPr>
              <a:t>“Títulos Públicos Federais”.</a:t>
            </a:r>
            <a:endParaRPr lang="pt-BR" sz="1400" b="0">
              <a:solidFill>
                <a:srgbClr val="FFFFFF"/>
              </a:solidFill>
              <a:cs typeface="Arial" charset="0"/>
            </a:endParaRP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9" name="CaixaDeTexto 5"/>
          <p:cNvSpPr txBox="1">
            <a:spLocks noChangeArrowheads="1"/>
          </p:cNvSpPr>
          <p:nvPr/>
        </p:nvSpPr>
        <p:spPr bwMode="auto">
          <a:xfrm>
            <a:off x="2000672" y="1484784"/>
            <a:ext cx="4032250" cy="3046988"/>
          </a:xfrm>
          <a:prstGeom prst="rect">
            <a:avLst/>
          </a:prstGeom>
          <a:solidFill>
            <a:srgbClr val="FFFFFF"/>
          </a:solidFill>
          <a:ln w="9525">
            <a:solidFill>
              <a:srgbClr val="CC0000"/>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600" smtClean="0">
                <a:solidFill>
                  <a:srgbClr val="C00000"/>
                </a:solidFill>
                <a:latin typeface="Arial" charset="0"/>
                <a:cs typeface="Arial" charset="0"/>
              </a:rPr>
              <a:t>Juros </a:t>
            </a:r>
            <a:r>
              <a:rPr lang="pt-BR" sz="1600">
                <a:solidFill>
                  <a:srgbClr val="C00000"/>
                </a:solidFill>
                <a:latin typeface="Arial" charset="0"/>
                <a:cs typeface="Arial" charset="0"/>
              </a:rPr>
              <a:t>sobre juros</a:t>
            </a:r>
          </a:p>
          <a:p>
            <a:pPr algn="ctr">
              <a:spcBef>
                <a:spcPct val="50000"/>
              </a:spcBef>
            </a:pPr>
            <a:r>
              <a:rPr lang="pt-BR" sz="1600" smtClean="0">
                <a:solidFill>
                  <a:srgbClr val="C00000"/>
                </a:solidFill>
                <a:latin typeface="Arial" charset="0"/>
                <a:cs typeface="Arial" charset="0"/>
              </a:rPr>
              <a:t>Regime de Metas de Inflação </a:t>
            </a:r>
          </a:p>
          <a:p>
            <a:pPr algn="ctr">
              <a:spcBef>
                <a:spcPct val="50000"/>
              </a:spcBef>
            </a:pPr>
            <a:r>
              <a:rPr lang="pt-BR" sz="1600" smtClean="0">
                <a:solidFill>
                  <a:srgbClr val="C00000"/>
                </a:solidFill>
                <a:latin typeface="Arial" charset="0"/>
                <a:cs typeface="Arial" charset="0"/>
              </a:rPr>
              <a:t>Reuniões do BC com banqueiros: Conflito </a:t>
            </a:r>
            <a:r>
              <a:rPr lang="pt-BR" sz="1600">
                <a:solidFill>
                  <a:srgbClr val="C00000"/>
                </a:solidFill>
                <a:latin typeface="Arial" charset="0"/>
                <a:cs typeface="Arial" charset="0"/>
              </a:rPr>
              <a:t>de interesses</a:t>
            </a:r>
          </a:p>
          <a:p>
            <a:pPr algn="ctr">
              <a:spcBef>
                <a:spcPct val="50000"/>
              </a:spcBef>
            </a:pPr>
            <a:r>
              <a:rPr lang="pt-BR" sz="1600">
                <a:solidFill>
                  <a:srgbClr val="C00000"/>
                </a:solidFill>
                <a:latin typeface="Arial" charset="0"/>
                <a:cs typeface="Arial" charset="0"/>
              </a:rPr>
              <a:t>Falta de </a:t>
            </a:r>
            <a:r>
              <a:rPr lang="pt-BR" sz="1600" smtClean="0">
                <a:solidFill>
                  <a:srgbClr val="C00000"/>
                </a:solidFill>
                <a:latin typeface="Arial" charset="0"/>
                <a:cs typeface="Arial" charset="0"/>
              </a:rPr>
              <a:t>transparência (quem são os detentores de títulos?)</a:t>
            </a:r>
          </a:p>
          <a:p>
            <a:pPr algn="ctr">
              <a:spcBef>
                <a:spcPct val="50000"/>
              </a:spcBef>
            </a:pPr>
            <a:r>
              <a:rPr lang="pt-BR" sz="1600" smtClean="0">
                <a:solidFill>
                  <a:srgbClr val="C00000"/>
                </a:solidFill>
                <a:latin typeface="Arial" charset="0"/>
                <a:cs typeface="Arial" charset="0"/>
              </a:rPr>
              <a:t>Acumulação de Reservas Cambiais</a:t>
            </a:r>
          </a:p>
          <a:p>
            <a:pPr algn="ctr">
              <a:spcBef>
                <a:spcPct val="50000"/>
              </a:spcBef>
            </a:pPr>
            <a:r>
              <a:rPr lang="pt-BR" sz="1600" smtClean="0">
                <a:solidFill>
                  <a:srgbClr val="C00000"/>
                </a:solidFill>
                <a:latin typeface="Arial" charset="0"/>
                <a:cs typeface="Arial" charset="0"/>
              </a:rPr>
              <a:t>“Operações de Mercado Aberto”</a:t>
            </a:r>
          </a:p>
          <a:p>
            <a:pPr algn="ctr">
              <a:spcBef>
                <a:spcPct val="50000"/>
              </a:spcBef>
            </a:pPr>
            <a:r>
              <a:rPr lang="pt-BR" sz="1600" smtClean="0">
                <a:solidFill>
                  <a:srgbClr val="C00000"/>
                </a:solidFill>
                <a:latin typeface="Arial" charset="0"/>
                <a:cs typeface="Arial" charset="0"/>
              </a:rPr>
              <a:t>Empréstimos ao BNDES</a:t>
            </a:r>
            <a:endParaRPr lang="pt-BR" sz="1600">
              <a:solidFill>
                <a:srgbClr val="C00000"/>
              </a:solidFill>
              <a:latin typeface="Arial" charset="0"/>
              <a:cs typeface="Arial" charset="0"/>
            </a:endParaRPr>
          </a:p>
        </p:txBody>
      </p:sp>
    </p:spTree>
    <p:extLst>
      <p:ext uri="{BB962C8B-B14F-4D97-AF65-F5344CB8AC3E}">
        <p14:creationId xmlns:p14="http://schemas.microsoft.com/office/powerpoint/2010/main" val="28019026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00063"/>
            <a:ext cx="55308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442" name="Rectangle 2"/>
          <p:cNvSpPr>
            <a:spLocks noChangeArrowheads="1"/>
          </p:cNvSpPr>
          <p:nvPr/>
        </p:nvSpPr>
        <p:spPr bwMode="auto">
          <a:xfrm>
            <a:off x="415925" y="11113"/>
            <a:ext cx="9490075" cy="678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8" algn="r">
              <a:lnSpc>
                <a:spcPct val="140000"/>
              </a:lnSpc>
              <a:spcBef>
                <a:spcPts val="1800"/>
              </a:spcBef>
              <a:buClr>
                <a:srgbClr val="FF9900"/>
              </a:buClr>
            </a:pPr>
            <a:r>
              <a:rPr lang="pt-BR" sz="2800" dirty="0">
                <a:solidFill>
                  <a:srgbClr val="92D050"/>
                </a:solidFill>
                <a:latin typeface="Tahoma" charset="0"/>
              </a:rPr>
              <a:t>PARADOXO BRASIL</a:t>
            </a:r>
            <a:r>
              <a:rPr lang="pt-BR" sz="3200" dirty="0">
                <a:solidFill>
                  <a:srgbClr val="92D050"/>
                </a:solidFill>
                <a:latin typeface="Tahoma" charset="0"/>
              </a:rPr>
              <a:t> </a:t>
            </a:r>
          </a:p>
          <a:p>
            <a:pPr lvl="8" algn="r">
              <a:spcBef>
                <a:spcPts val="1800"/>
              </a:spcBef>
              <a:buClr>
                <a:srgbClr val="FF9900"/>
              </a:buClr>
            </a:pPr>
            <a:r>
              <a:rPr lang="pt-BR" i="1" dirty="0" smtClean="0">
                <a:solidFill>
                  <a:srgbClr val="92D050"/>
                </a:solidFill>
                <a:latin typeface="Tahoma" charset="0"/>
              </a:rPr>
              <a:t>Estamos muito</a:t>
            </a:r>
          </a:p>
          <a:p>
            <a:pPr lvl="8" algn="r">
              <a:spcBef>
                <a:spcPts val="1800"/>
              </a:spcBef>
              <a:buClr>
                <a:srgbClr val="FF9900"/>
              </a:buClr>
            </a:pPr>
            <a:r>
              <a:rPr lang="pt-BR" i="1" dirty="0">
                <a:solidFill>
                  <a:srgbClr val="92D050"/>
                </a:solidFill>
                <a:latin typeface="Tahoma" charset="0"/>
              </a:rPr>
              <a:t>d</a:t>
            </a:r>
            <a:r>
              <a:rPr lang="pt-BR" i="1" dirty="0" smtClean="0">
                <a:solidFill>
                  <a:srgbClr val="92D050"/>
                </a:solidFill>
                <a:latin typeface="Tahoma" charset="0"/>
              </a:rPr>
              <a:t>istantes do </a:t>
            </a:r>
          </a:p>
          <a:p>
            <a:pPr lvl="8" algn="r">
              <a:spcBef>
                <a:spcPts val="1800"/>
              </a:spcBef>
              <a:buClr>
                <a:srgbClr val="FF9900"/>
              </a:buClr>
            </a:pPr>
            <a:r>
              <a:rPr lang="pt-BR" i="1" dirty="0" smtClean="0">
                <a:solidFill>
                  <a:srgbClr val="92D050"/>
                </a:solidFill>
                <a:latin typeface="Tahoma" charset="0"/>
              </a:rPr>
              <a:t>Brasil que </a:t>
            </a:r>
          </a:p>
          <a:p>
            <a:pPr lvl="8" algn="r">
              <a:spcBef>
                <a:spcPts val="1800"/>
              </a:spcBef>
              <a:buClr>
                <a:srgbClr val="FF9900"/>
              </a:buClr>
            </a:pPr>
            <a:r>
              <a:rPr lang="pt-BR" i="1" dirty="0">
                <a:solidFill>
                  <a:srgbClr val="92D050"/>
                </a:solidFill>
                <a:latin typeface="Tahoma" charset="0"/>
              </a:rPr>
              <a:t>q</a:t>
            </a:r>
            <a:r>
              <a:rPr lang="pt-BR" i="1" dirty="0" smtClean="0">
                <a:solidFill>
                  <a:srgbClr val="92D050"/>
                </a:solidFill>
                <a:latin typeface="Tahoma" charset="0"/>
              </a:rPr>
              <a:t>ueremos</a:t>
            </a:r>
          </a:p>
          <a:p>
            <a:pPr lvl="8" algn="ctr">
              <a:spcBef>
                <a:spcPts val="1800"/>
              </a:spcBef>
              <a:buClr>
                <a:srgbClr val="FF9900"/>
              </a:buClr>
            </a:pPr>
            <a:endParaRPr lang="pt-BR" i="1" dirty="0" smtClean="0">
              <a:solidFill>
                <a:srgbClr val="92D050"/>
              </a:solidFill>
              <a:latin typeface="Tahoma" charset="0"/>
            </a:endParaRPr>
          </a:p>
          <a:p>
            <a:pPr marL="342900" indent="-342900">
              <a:spcBef>
                <a:spcPts val="600"/>
              </a:spcBef>
              <a:spcAft>
                <a:spcPts val="600"/>
              </a:spcAft>
              <a:buClr>
                <a:srgbClr val="FF9900"/>
              </a:buClr>
              <a:buFont typeface="Arial"/>
              <a:buChar char="•"/>
            </a:pPr>
            <a:r>
              <a:rPr lang="pt-BR" dirty="0">
                <a:solidFill>
                  <a:srgbClr val="FFFFFF"/>
                </a:solidFill>
                <a:latin typeface="Tahoma" charset="0"/>
              </a:rPr>
              <a:t>9</a:t>
            </a:r>
            <a:r>
              <a:rPr lang="pt-BR" dirty="0" smtClean="0">
                <a:solidFill>
                  <a:srgbClr val="FFFFFF"/>
                </a:solidFill>
                <a:latin typeface="Tahoma" charset="0"/>
              </a:rPr>
              <a:t>ª ECONOMIA MUNDIAL</a:t>
            </a:r>
          </a:p>
          <a:p>
            <a:pPr marL="342900" indent="-342900">
              <a:spcBef>
                <a:spcPts val="600"/>
              </a:spcBef>
              <a:spcAft>
                <a:spcPts val="600"/>
              </a:spcAft>
              <a:buClr>
                <a:srgbClr val="FF9900"/>
              </a:buClr>
              <a:buFont typeface="Arial"/>
              <a:buChar char="•"/>
            </a:pPr>
            <a:r>
              <a:rPr lang="pt-BR" dirty="0" smtClean="0">
                <a:solidFill>
                  <a:srgbClr val="FFFFFF"/>
                </a:solidFill>
                <a:latin typeface="Tahoma" charset="0"/>
              </a:rPr>
              <a:t>Pior </a:t>
            </a:r>
            <a:r>
              <a:rPr lang="pt-BR" dirty="0">
                <a:solidFill>
                  <a:srgbClr val="FFFFFF"/>
                </a:solidFill>
                <a:latin typeface="Tahoma" charset="0"/>
              </a:rPr>
              <a:t>distribuição de renda do </a:t>
            </a:r>
            <a:r>
              <a:rPr lang="pt-BR" dirty="0" smtClean="0">
                <a:solidFill>
                  <a:srgbClr val="FFFFFF"/>
                </a:solidFill>
                <a:latin typeface="Tahoma" charset="0"/>
              </a:rPr>
              <a:t>mundo </a:t>
            </a:r>
            <a:r>
              <a:rPr lang="pt-BR" sz="800" dirty="0">
                <a:solidFill>
                  <a:srgbClr val="FFFFFF"/>
                </a:solidFill>
                <a:latin typeface="Tahoma" charset="0"/>
                <a:hlinkClick r:id="rId3"/>
              </a:rPr>
              <a:t>http://iepecdg.com.br/uploads/artigos/SSRN-id2479685.</a:t>
            </a:r>
            <a:r>
              <a:rPr lang="pt-BR" sz="800" dirty="0" smtClean="0">
                <a:solidFill>
                  <a:srgbClr val="FFFFFF"/>
                </a:solidFill>
                <a:latin typeface="Tahoma" charset="0"/>
                <a:hlinkClick r:id="rId3"/>
              </a:rPr>
              <a:t>pdf</a:t>
            </a:r>
            <a:r>
              <a:rPr lang="pt-BR" sz="800" dirty="0" smtClean="0">
                <a:solidFill>
                  <a:srgbClr val="FFFFFF"/>
                </a:solidFill>
                <a:latin typeface="Tahoma" charset="0"/>
              </a:rPr>
              <a:t> 							COMPARADO COM </a:t>
            </a:r>
            <a:r>
              <a:rPr lang="pt-BR" sz="800" dirty="0">
                <a:solidFill>
                  <a:srgbClr val="FFFFFF"/>
                </a:solidFill>
                <a:latin typeface="Tahoma" charset="0"/>
              </a:rPr>
              <a:t> </a:t>
            </a:r>
            <a:r>
              <a:rPr lang="pt-BR" sz="800" dirty="0" smtClean="0">
                <a:solidFill>
                  <a:srgbClr val="FFFFFF"/>
                </a:solidFill>
                <a:latin typeface="Tahoma" charset="0"/>
                <a:hlinkClick r:id="rId4"/>
              </a:rPr>
              <a:t>GINI </a:t>
            </a:r>
            <a:r>
              <a:rPr lang="pt-BR" sz="800" dirty="0">
                <a:solidFill>
                  <a:srgbClr val="FFFFFF"/>
                </a:solidFill>
                <a:latin typeface="Tahoma" charset="0"/>
                <a:hlinkClick r:id="rId4"/>
              </a:rPr>
              <a:t>index | Data | Table</a:t>
            </a:r>
            <a:endParaRPr lang="pt-BR" sz="800" dirty="0">
              <a:solidFill>
                <a:srgbClr val="FFFFFF"/>
              </a:solidFill>
              <a:latin typeface="Tahoma" charset="0"/>
            </a:endParaRPr>
          </a:p>
          <a:p>
            <a:pPr>
              <a:spcBef>
                <a:spcPts val="600"/>
              </a:spcBef>
              <a:spcAft>
                <a:spcPts val="600"/>
              </a:spcAft>
              <a:buClr>
                <a:srgbClr val="FF9900"/>
              </a:buClr>
              <a:buFont typeface="Arial" charset="0"/>
              <a:buChar char="•"/>
            </a:pPr>
            <a:r>
              <a:rPr lang="pt-BR" dirty="0" smtClean="0">
                <a:solidFill>
                  <a:srgbClr val="FFFFFF"/>
                </a:solidFill>
                <a:latin typeface="Tahoma" charset="0"/>
              </a:rPr>
              <a:t> 79º </a:t>
            </a:r>
            <a:r>
              <a:rPr lang="pt-BR" dirty="0">
                <a:solidFill>
                  <a:srgbClr val="FFFFFF"/>
                </a:solidFill>
                <a:latin typeface="Tahoma" charset="0"/>
              </a:rPr>
              <a:t>no ranking de respeito aos Direitos 	Humanos </a:t>
            </a:r>
            <a:r>
              <a:rPr lang="pt-BR" dirty="0" smtClean="0">
                <a:solidFill>
                  <a:srgbClr val="FFFFFF"/>
                </a:solidFill>
                <a:latin typeface="Tahoma" charset="0"/>
              </a:rPr>
              <a:t>– IDH – empatado com a Ilha </a:t>
            </a:r>
            <a:r>
              <a:rPr lang="pt-BR" dirty="0">
                <a:solidFill>
                  <a:srgbClr val="FFFFFF"/>
                </a:solidFill>
                <a:latin typeface="Tahoma" charset="0"/>
              </a:rPr>
              <a:t>Granada </a:t>
            </a:r>
            <a:r>
              <a:rPr lang="pt-BR" b="0" dirty="0">
                <a:solidFill>
                  <a:srgbClr val="FFFFFF"/>
                </a:solidFill>
                <a:latin typeface="Tahoma" charset="0"/>
              </a:rPr>
              <a:t>(área territorial de 344 km², população estimada em 110 mil habitantes, produz noz-moscada) </a:t>
            </a:r>
          </a:p>
          <a:p>
            <a:pPr>
              <a:spcBef>
                <a:spcPts val="600"/>
              </a:spcBef>
              <a:spcAft>
                <a:spcPts val="600"/>
              </a:spcAft>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Penúltimo no ranking da Educação entre 40 países </a:t>
            </a:r>
            <a:r>
              <a:rPr lang="pt-BR" sz="800" dirty="0">
                <a:solidFill>
                  <a:srgbClr val="FFFFFF"/>
                </a:solidFill>
                <a:latin typeface="Tahoma" charset="0"/>
              </a:rPr>
              <a:t>(Índice Global de Habilidades Cognitivas e Realizações Educacionais </a:t>
            </a:r>
            <a:r>
              <a:rPr lang="pt-BR" sz="800" dirty="0" smtClean="0">
                <a:solidFill>
                  <a:srgbClr val="FFFFFF"/>
                </a:solidFill>
                <a:latin typeface="Tahoma" charset="0"/>
              </a:rPr>
              <a:t>)</a:t>
            </a:r>
            <a:endParaRPr lang="pt-BR" dirty="0" smtClean="0">
              <a:solidFill>
                <a:srgbClr val="FFFFFF"/>
              </a:solidFill>
              <a:latin typeface="Tahoma" charset="0"/>
            </a:endParaRPr>
          </a:p>
        </p:txBody>
      </p:sp>
    </p:spTree>
    <p:extLst>
      <p:ext uri="{BB962C8B-B14F-4D97-AF65-F5344CB8AC3E}">
        <p14:creationId xmlns:p14="http://schemas.microsoft.com/office/powerpoint/2010/main" val="28142053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480" y="188641"/>
            <a:ext cx="9633520" cy="6362768"/>
          </a:xfrm>
          <a:prstGeom prst="rect">
            <a:avLst/>
          </a:prstGeom>
        </p:spPr>
        <p:txBody>
          <a:bodyPr wrap="square">
            <a:spAutoFit/>
          </a:bodyPr>
          <a:lstStyle/>
          <a:p>
            <a:pPr algn="ctr"/>
            <a:r>
              <a:rPr lang="pt-BR" sz="3200" dirty="0" smtClean="0">
                <a:solidFill>
                  <a:srgbClr val="94C600"/>
                </a:solidFill>
                <a:latin typeface="Tahoma"/>
                <a:cs typeface="Tahoma"/>
              </a:rPr>
              <a:t>O QUE SEPARA A </a:t>
            </a:r>
          </a:p>
          <a:p>
            <a:pPr algn="ctr"/>
            <a:r>
              <a:rPr lang="pt-BR" sz="3200" dirty="0" smtClean="0">
                <a:solidFill>
                  <a:srgbClr val="94C600"/>
                </a:solidFill>
                <a:latin typeface="Tahoma"/>
                <a:cs typeface="Tahoma"/>
              </a:rPr>
              <a:t>REALIDADE DE ABUNDÂNCIA DO </a:t>
            </a:r>
          </a:p>
          <a:p>
            <a:pPr algn="ctr"/>
            <a:r>
              <a:rPr lang="pt-BR" sz="3200" dirty="0" smtClean="0">
                <a:solidFill>
                  <a:srgbClr val="94C600"/>
                </a:solidFill>
                <a:latin typeface="Tahoma"/>
                <a:cs typeface="Tahoma"/>
              </a:rPr>
              <a:t>CENÁRIO DE ESCASSEZ</a:t>
            </a:r>
          </a:p>
          <a:p>
            <a:endParaRPr lang="pt-BR" sz="1400" dirty="0" smtClean="0">
              <a:solidFill>
                <a:srgbClr val="FFFFFF"/>
              </a:solidFill>
              <a:latin typeface="Tahoma"/>
              <a:cs typeface="Tahoma"/>
            </a:endParaRPr>
          </a:p>
          <a:p>
            <a:pPr marL="457200" indent="-457200">
              <a:lnSpc>
                <a:spcPct val="120000"/>
              </a:lnSpc>
              <a:buFontTx/>
              <a:buChar char="•"/>
            </a:pPr>
            <a:r>
              <a:rPr lang="pt-BR" sz="2800" b="0" dirty="0" smtClean="0">
                <a:solidFill>
                  <a:srgbClr val="FFFFFF"/>
                </a:solidFill>
                <a:latin typeface="Tahoma"/>
                <a:cs typeface="Tahoma"/>
              </a:rPr>
              <a:t>MODELO ECONÔMICO CONCENTRADOR DE RENDA E RIQUEZA</a:t>
            </a:r>
          </a:p>
          <a:p>
            <a:pPr marL="1371600" lvl="2" indent="-457200">
              <a:lnSpc>
                <a:spcPct val="120000"/>
              </a:lnSpc>
              <a:buFont typeface="Wingdings" charset="2"/>
              <a:buChar char="ü"/>
            </a:pPr>
            <a:r>
              <a:rPr lang="pt-BR" sz="2800" b="0" dirty="0" smtClean="0">
                <a:solidFill>
                  <a:srgbClr val="FFFFFF"/>
                </a:solidFill>
                <a:latin typeface="Tahoma"/>
                <a:cs typeface="Tahoma"/>
              </a:rPr>
              <a:t>POLÍTICA MONETÁRIA SUICIDA</a:t>
            </a:r>
          </a:p>
          <a:p>
            <a:pPr marL="1371600" lvl="2" indent="-457200">
              <a:lnSpc>
                <a:spcPct val="120000"/>
              </a:lnSpc>
              <a:buFont typeface="Wingdings" charset="2"/>
              <a:buChar char="ü"/>
            </a:pPr>
            <a:r>
              <a:rPr lang="pt-BR" sz="2800" b="0" dirty="0" smtClean="0">
                <a:solidFill>
                  <a:srgbClr val="FFFFFF"/>
                </a:solidFill>
                <a:latin typeface="Tahoma"/>
                <a:cs typeface="Tahoma"/>
              </a:rPr>
              <a:t>MODELO TRIBUTÁRIO REGRESSIVO </a:t>
            </a:r>
          </a:p>
          <a:p>
            <a:pPr marL="1371600" lvl="2" indent="-457200">
              <a:lnSpc>
                <a:spcPct val="120000"/>
              </a:lnSpc>
              <a:buFont typeface="Wingdings" charset="2"/>
              <a:buChar char="ü"/>
            </a:pPr>
            <a:r>
              <a:rPr lang="pt-BR" sz="2800" b="0" dirty="0" smtClean="0">
                <a:solidFill>
                  <a:srgbClr val="FFFFFF"/>
                </a:solidFill>
                <a:latin typeface="Tahoma"/>
                <a:cs typeface="Tahoma"/>
              </a:rPr>
              <a:t>SISTEMA DA DÍVIDA</a:t>
            </a:r>
          </a:p>
          <a:p>
            <a:pPr marL="2286000" lvl="4" indent="-457200">
              <a:lnSpc>
                <a:spcPct val="120000"/>
              </a:lnSpc>
              <a:buFont typeface="Courier New"/>
              <a:buChar char="o"/>
            </a:pPr>
            <a:r>
              <a:rPr lang="pt-BR" sz="2800" b="0" dirty="0" smtClean="0">
                <a:solidFill>
                  <a:srgbClr val="FFFFFF"/>
                </a:solidFill>
                <a:latin typeface="Tahoma"/>
                <a:cs typeface="Tahoma"/>
              </a:rPr>
              <a:t>Ajuste Fiscal</a:t>
            </a:r>
          </a:p>
          <a:p>
            <a:pPr marL="2286000" lvl="4" indent="-457200">
              <a:lnSpc>
                <a:spcPct val="120000"/>
              </a:lnSpc>
              <a:buFont typeface="Courier New"/>
              <a:buChar char="o"/>
            </a:pPr>
            <a:r>
              <a:rPr lang="pt-BR" sz="2800" b="0" dirty="0" smtClean="0">
                <a:solidFill>
                  <a:srgbClr val="FFFFFF"/>
                </a:solidFill>
                <a:latin typeface="Tahoma"/>
                <a:cs typeface="Tahoma"/>
              </a:rPr>
              <a:t>Privatizações</a:t>
            </a:r>
          </a:p>
          <a:p>
            <a:pPr marL="2286000" lvl="4" indent="-457200">
              <a:lnSpc>
                <a:spcPct val="120000"/>
              </a:lnSpc>
              <a:buFont typeface="Courier New"/>
              <a:buChar char="o"/>
            </a:pPr>
            <a:r>
              <a:rPr lang="pt-BR" sz="2800" dirty="0" smtClean="0">
                <a:solidFill>
                  <a:srgbClr val="FFFFFF"/>
                </a:solidFill>
                <a:latin typeface="Tahoma"/>
                <a:cs typeface="Tahoma"/>
              </a:rPr>
              <a:t>Contrarreformas</a:t>
            </a:r>
          </a:p>
          <a:p>
            <a:pPr marL="2286000" lvl="4" indent="-457200">
              <a:lnSpc>
                <a:spcPct val="120000"/>
              </a:lnSpc>
              <a:buFont typeface="Courier New"/>
              <a:buChar char="o"/>
            </a:pPr>
            <a:r>
              <a:rPr lang="pt-BR" sz="2800" b="0" dirty="0" smtClean="0">
                <a:solidFill>
                  <a:srgbClr val="FFFFFF"/>
                </a:solidFill>
                <a:latin typeface="Tahoma"/>
                <a:cs typeface="Tahoma"/>
              </a:rPr>
              <a:t>Esquemas que geram dívidas </a:t>
            </a:r>
          </a:p>
        </p:txBody>
      </p:sp>
    </p:spTree>
    <p:extLst>
      <p:ext uri="{BB962C8B-B14F-4D97-AF65-F5344CB8AC3E}">
        <p14:creationId xmlns:p14="http://schemas.microsoft.com/office/powerpoint/2010/main" val="5133055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777535" cy="461665"/>
          </a:xfrm>
          <a:prstGeom prst="rect">
            <a:avLst/>
          </a:prstGeom>
        </p:spPr>
        <p:txBody>
          <a:bodyPr wrap="square">
            <a:spAutoFit/>
          </a:bodyPr>
          <a:lstStyle/>
          <a:p>
            <a:pPr algn="ctr"/>
            <a:r>
              <a:rPr lang="pt-BR" dirty="0" smtClean="0">
                <a:solidFill>
                  <a:srgbClr val="92D050"/>
                </a:solidFill>
                <a:latin typeface="Tahoma" charset="0"/>
                <a:cs typeface="Tahoma" charset="0"/>
              </a:rPr>
              <a:t>Dívida Interna do Estado do Rio de Janeiro</a:t>
            </a:r>
            <a:endParaRPr lang="en-US" dirty="0"/>
          </a:p>
        </p:txBody>
      </p:sp>
      <p:pic>
        <p:nvPicPr>
          <p:cNvPr id="5" name="Picture 4"/>
          <p:cNvPicPr>
            <a:picLocks noChangeAspect="1"/>
          </p:cNvPicPr>
          <p:nvPr/>
        </p:nvPicPr>
        <p:blipFill>
          <a:blip r:embed="rId2"/>
          <a:stretch>
            <a:fillRect/>
          </a:stretch>
        </p:blipFill>
        <p:spPr>
          <a:xfrm>
            <a:off x="848544" y="476672"/>
            <a:ext cx="8208912" cy="2963797"/>
          </a:xfrm>
          <a:prstGeom prst="rect">
            <a:avLst/>
          </a:prstGeom>
        </p:spPr>
      </p:pic>
      <p:pic>
        <p:nvPicPr>
          <p:cNvPr id="2" name="Picture 1"/>
          <p:cNvPicPr>
            <a:picLocks noChangeAspect="1"/>
          </p:cNvPicPr>
          <p:nvPr/>
        </p:nvPicPr>
        <p:blipFill>
          <a:blip r:embed="rId3"/>
          <a:stretch>
            <a:fillRect/>
          </a:stretch>
        </p:blipFill>
        <p:spPr>
          <a:xfrm>
            <a:off x="200472" y="3573016"/>
            <a:ext cx="9906000" cy="2782341"/>
          </a:xfrm>
          <a:prstGeom prst="rect">
            <a:avLst/>
          </a:prstGeom>
        </p:spPr>
      </p:pic>
      <p:sp>
        <p:nvSpPr>
          <p:cNvPr id="4" name="TextBox 3"/>
          <p:cNvSpPr txBox="1"/>
          <p:nvPr/>
        </p:nvSpPr>
        <p:spPr>
          <a:xfrm>
            <a:off x="128464" y="6381328"/>
            <a:ext cx="9937104" cy="461665"/>
          </a:xfrm>
          <a:prstGeom prst="rect">
            <a:avLst/>
          </a:prstGeom>
          <a:noFill/>
        </p:spPr>
        <p:txBody>
          <a:bodyPr wrap="square" rtlCol="0">
            <a:spAutoFit/>
          </a:bodyPr>
          <a:lstStyle/>
          <a:p>
            <a:pPr algn="ctr"/>
            <a:r>
              <a:rPr lang="pt-BR" dirty="0" smtClean="0">
                <a:solidFill>
                  <a:srgbClr val="92D050"/>
                </a:solidFill>
                <a:latin typeface="Tahoma" charset="0"/>
                <a:cs typeface="Tahoma" charset="0"/>
              </a:rPr>
              <a:t>Import</a:t>
            </a:r>
            <a:r>
              <a:rPr lang="pt-BR" dirty="0" smtClean="0">
                <a:solidFill>
                  <a:srgbClr val="92D050"/>
                </a:solidFill>
                <a:latin typeface="Tahoma" charset="0"/>
                <a:cs typeface="Tahoma" charset="0"/>
              </a:rPr>
              <a:t>ância do PL 2.435/2017 na ALERJ</a:t>
            </a:r>
            <a:endParaRPr lang="en-US" dirty="0"/>
          </a:p>
        </p:txBody>
      </p:sp>
    </p:spTree>
    <p:extLst>
      <p:ext uri="{BB962C8B-B14F-4D97-AF65-F5344CB8AC3E}">
        <p14:creationId xmlns:p14="http://schemas.microsoft.com/office/powerpoint/2010/main" val="21930179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rPr>
              <a:t>	</a:t>
            </a:r>
          </a:p>
        </p:txBody>
      </p:sp>
      <p:sp>
        <p:nvSpPr>
          <p:cNvPr id="13314" name="Text Box 9"/>
          <p:cNvSpPr txBox="1">
            <a:spLocks noChangeArrowheads="1"/>
          </p:cNvSpPr>
          <p:nvPr/>
        </p:nvSpPr>
        <p:spPr bwMode="auto">
          <a:xfrm>
            <a:off x="200025" y="214313"/>
            <a:ext cx="9705976" cy="1725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buClr>
                <a:srgbClr val="FF9900"/>
              </a:buClr>
            </a:pPr>
            <a:r>
              <a:rPr lang="pt-BR" sz="2800" dirty="0" smtClean="0">
                <a:solidFill>
                  <a:srgbClr val="92D050"/>
                </a:solidFill>
                <a:latin typeface="Tahoma" charset="0"/>
                <a:cs typeface="Tahoma" charset="0"/>
              </a:rPr>
              <a:t>Quem ganha?</a:t>
            </a:r>
          </a:p>
          <a:p>
            <a:pPr algn="ctr">
              <a:spcBef>
                <a:spcPts val="1800"/>
              </a:spcBef>
              <a:buClr>
                <a:srgbClr val="FFFFFF"/>
              </a:buClr>
            </a:pPr>
            <a:endParaRPr lang="pt-BR" b="0" dirty="0">
              <a:solidFill>
                <a:srgbClr val="FFFFFF"/>
              </a:solidFill>
              <a:latin typeface="Tahoma" charset="0"/>
              <a:cs typeface="Tahoma" charset="0"/>
            </a:endParaRPr>
          </a:p>
          <a:p>
            <a:pPr algn="ctr">
              <a:spcBef>
                <a:spcPts val="1800"/>
              </a:spcBef>
              <a:buClr>
                <a:srgbClr val="FFFFFF"/>
              </a:buClr>
            </a:pPr>
            <a:endParaRPr lang="en-GB" b="0" dirty="0">
              <a:solidFill>
                <a:srgbClr val="FFFFFF"/>
              </a:solidFill>
              <a:latin typeface="Tahoma" charset="0"/>
              <a:cs typeface="Tahoma" charset="0"/>
            </a:endParaRPr>
          </a:p>
        </p:txBody>
      </p:sp>
      <p:sp>
        <p:nvSpPr>
          <p:cNvPr id="13315" name="Rectangle 4"/>
          <p:cNvSpPr>
            <a:spLocks noChangeArrowheads="1"/>
          </p:cNvSpPr>
          <p:nvPr/>
        </p:nvSpPr>
        <p:spPr bwMode="auto">
          <a:xfrm>
            <a:off x="-258" y="149"/>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13317" name="Retângulo 2"/>
          <p:cNvSpPr>
            <a:spLocks noChangeArrowheads="1"/>
          </p:cNvSpPr>
          <p:nvPr/>
        </p:nvSpPr>
        <p:spPr bwMode="auto">
          <a:xfrm>
            <a:off x="776536" y="6525344"/>
            <a:ext cx="8351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pt-BR" sz="1600" b="0" dirty="0">
                <a:solidFill>
                  <a:schemeClr val="tx1"/>
                </a:solidFill>
              </a:rPr>
              <a:t>Fonte: </a:t>
            </a:r>
            <a:r>
              <a:rPr lang="pt-BR" sz="1600" b="0" dirty="0">
                <a:solidFill>
                  <a:schemeClr val="tx1"/>
                </a:solidFill>
                <a:hlinkClick r:id="rId3"/>
              </a:rPr>
              <a:t>http://www4.bcb.gov.br/top50/port/top50.asp</a:t>
            </a:r>
            <a:r>
              <a:rPr lang="pt-BR" sz="1600" b="0" dirty="0">
                <a:solidFill>
                  <a:schemeClr val="tx1"/>
                </a:solidFill>
              </a:rPr>
              <a:t> </a:t>
            </a:r>
            <a:endParaRPr lang="pt-BR" sz="1600" b="0" dirty="0" smtClean="0">
              <a:solidFill>
                <a:schemeClr val="tx1"/>
              </a:solidFill>
            </a:endParaRPr>
          </a:p>
        </p:txBody>
      </p:sp>
      <p:pic>
        <p:nvPicPr>
          <p:cNvPr id="2" name="Picture 1"/>
          <p:cNvPicPr>
            <a:picLocks noChangeAspect="1"/>
          </p:cNvPicPr>
          <p:nvPr/>
        </p:nvPicPr>
        <p:blipFill>
          <a:blip r:embed="rId4"/>
          <a:stretch>
            <a:fillRect/>
          </a:stretch>
        </p:blipFill>
        <p:spPr>
          <a:xfrm>
            <a:off x="992560" y="908720"/>
            <a:ext cx="8091706" cy="5616624"/>
          </a:xfrm>
          <a:prstGeom prst="rect">
            <a:avLst/>
          </a:prstGeom>
        </p:spPr>
      </p:pic>
      <p:pic>
        <p:nvPicPr>
          <p:cNvPr id="7" name="Picture 6"/>
          <p:cNvPicPr>
            <a:picLocks noChangeAspect="1"/>
          </p:cNvPicPr>
          <p:nvPr/>
        </p:nvPicPr>
        <p:blipFill>
          <a:blip r:embed="rId5"/>
          <a:stretch>
            <a:fillRect/>
          </a:stretch>
        </p:blipFill>
        <p:spPr>
          <a:xfrm>
            <a:off x="2072680" y="1844824"/>
            <a:ext cx="2921653" cy="1525130"/>
          </a:xfrm>
          <a:prstGeom prst="rect">
            <a:avLst/>
          </a:prstGeom>
          <a:noFill/>
          <a:ln>
            <a:noFill/>
          </a:ln>
        </p:spPr>
      </p:pic>
    </p:spTree>
    <p:extLst>
      <p:ext uri="{BB962C8B-B14F-4D97-AF65-F5344CB8AC3E}">
        <p14:creationId xmlns:p14="http://schemas.microsoft.com/office/powerpoint/2010/main" val="16600275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28464" y="-171400"/>
            <a:ext cx="9777536" cy="4862870"/>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smtClean="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sz="500" i="1" u="sng" dirty="0">
              <a:solidFill>
                <a:schemeClr val="accent1"/>
              </a:solidFill>
            </a:endParaRPr>
          </a:p>
          <a:p>
            <a:pPr algn="ctr" eaLnBrk="0" hangingPunct="0"/>
            <a:endParaRPr lang="pt-BR" sz="500" i="1" u="sng" dirty="0">
              <a:solidFill>
                <a:schemeClr val="accent1"/>
              </a:solidFill>
            </a:endParaRPr>
          </a:p>
          <a:p>
            <a:pPr algn="ctr" eaLnBrk="0" hangingPunct="0"/>
            <a:endParaRPr lang="pt-BR" sz="500" b="0" i="1" u="sng" dirty="0">
              <a:solidFill>
                <a:srgbClr val="92D050"/>
              </a:solidFill>
              <a:latin typeface="Tahoma" pitchFamily="34" charset="0"/>
              <a:cs typeface="Tahoma" pitchFamily="34" charset="0"/>
            </a:endParaRPr>
          </a:p>
          <a:p>
            <a:pPr algn="ctr"/>
            <a:endParaRPr lang="en-US" sz="2500" b="0" i="1" dirty="0" smtClean="0">
              <a:solidFill>
                <a:srgbClr val="FFFFFF"/>
              </a:solidFill>
              <a:latin typeface="Tahoma" charset="0"/>
              <a:cs typeface="Tahoma" charset="0"/>
            </a:endParaRPr>
          </a:p>
          <a:p>
            <a:pPr algn="ctr"/>
            <a:endParaRPr lang="en-US" sz="2500" b="0" i="1" dirty="0" smtClean="0">
              <a:solidFill>
                <a:srgbClr val="FFFFFF"/>
              </a:solidFill>
              <a:latin typeface="Tahoma" charset="0"/>
              <a:cs typeface="Tahoma" charset="0"/>
            </a:endParaRPr>
          </a:p>
        </p:txBody>
      </p:sp>
      <p:sp>
        <p:nvSpPr>
          <p:cNvPr id="3075" name="CaixaDeTexto 3"/>
          <p:cNvSpPr txBox="1">
            <a:spLocks noChangeArrowheads="1"/>
          </p:cNvSpPr>
          <p:nvPr/>
        </p:nvSpPr>
        <p:spPr bwMode="auto">
          <a:xfrm flipH="1">
            <a:off x="0" y="0"/>
            <a:ext cx="10137576" cy="1163395"/>
          </a:xfrm>
          <a:prstGeom prst="rect">
            <a:avLst/>
          </a:prstGeom>
          <a:noFill/>
          <a:ln w="9525">
            <a:noFill/>
            <a:miter lim="800000"/>
            <a:headEnd/>
            <a:tailEnd/>
          </a:ln>
        </p:spPr>
        <p:txBody>
          <a:bodyPr wrap="square">
            <a:spAutoFit/>
          </a:bodyPr>
          <a:lstStyle/>
          <a:p>
            <a:pPr algn="ctr">
              <a:lnSpc>
                <a:spcPct val="120000"/>
              </a:lnSpc>
            </a:pPr>
            <a:r>
              <a:rPr lang="pt-BR" sz="2800" dirty="0" smtClean="0">
                <a:solidFill>
                  <a:schemeClr val="accent1"/>
                </a:solidFill>
                <a:latin typeface="Tahoma" pitchFamily="34" charset="0"/>
                <a:cs typeface="Tahoma" pitchFamily="34" charset="0"/>
              </a:rPr>
              <a:t>É URGENTE MOBILIZAR A SOCIEDADE </a:t>
            </a:r>
            <a:endParaRPr lang="pt-BR" sz="2800" b="0" dirty="0" smtClean="0">
              <a:solidFill>
                <a:schemeClr val="accent1"/>
              </a:solidFill>
              <a:latin typeface="Tahoma" pitchFamily="34" charset="0"/>
              <a:cs typeface="Tahoma" pitchFamily="34" charset="0"/>
            </a:endParaRPr>
          </a:p>
          <a:p>
            <a:endParaRPr lang="pt-BR" sz="1200" b="0" dirty="0">
              <a:solidFill>
                <a:srgbClr val="FFFFFF"/>
              </a:solidFill>
            </a:endParaRPr>
          </a:p>
          <a:p>
            <a:endParaRPr lang="pt-BR" b="0" dirty="0">
              <a:solidFill>
                <a:srgbClr val="FFFFFF"/>
              </a:solidFill>
              <a:latin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532148" y="643934"/>
            <a:ext cx="9101372" cy="5593378"/>
          </a:xfrm>
          <a:prstGeom prst="rect">
            <a:avLst/>
          </a:prstGeom>
        </p:spPr>
      </p:pic>
      <p:sp>
        <p:nvSpPr>
          <p:cNvPr id="4" name="TextBox 3"/>
          <p:cNvSpPr txBox="1"/>
          <p:nvPr/>
        </p:nvSpPr>
        <p:spPr>
          <a:xfrm>
            <a:off x="560512" y="6237312"/>
            <a:ext cx="9145016" cy="584776"/>
          </a:xfrm>
          <a:prstGeom prst="rect">
            <a:avLst/>
          </a:prstGeom>
          <a:noFill/>
        </p:spPr>
        <p:txBody>
          <a:bodyPr wrap="square" rtlCol="0">
            <a:spAutoFit/>
          </a:bodyPr>
          <a:lstStyle/>
          <a:p>
            <a:pPr algn="ctr"/>
            <a:r>
              <a:rPr lang="en-US" sz="3200" dirty="0" smtClean="0">
                <a:solidFill>
                  <a:srgbClr val="FFFFFF"/>
                </a:solidFill>
                <a:latin typeface="Tahoma"/>
                <a:cs typeface="Tahoma"/>
              </a:rPr>
              <a:t>www.consultanacional2017.com.br</a:t>
            </a:r>
            <a:endParaRPr lang="en-US" sz="3200" dirty="0">
              <a:solidFill>
                <a:srgbClr val="FFFFFF"/>
              </a:solidFill>
              <a:latin typeface="Tahoma"/>
              <a:cs typeface="Tahoma"/>
            </a:endParaRPr>
          </a:p>
        </p:txBody>
      </p:sp>
    </p:spTree>
    <p:extLst>
      <p:ext uri="{BB962C8B-B14F-4D97-AF65-F5344CB8AC3E}">
        <p14:creationId xmlns:p14="http://schemas.microsoft.com/office/powerpoint/2010/main" val="1818173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1000" dirty="0" smtClean="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smtClean="0">
                <a:solidFill>
                  <a:srgbClr val="92D050"/>
                </a:solidFill>
                <a:latin typeface="Tahoma" pitchFamily="34" charset="0"/>
                <a:cs typeface="Tahoma" pitchFamily="34" charset="0"/>
              </a:rPr>
              <a:t> </a:t>
            </a:r>
            <a:r>
              <a:rPr lang="pt-BR" dirty="0" smtClean="0">
                <a:solidFill>
                  <a:srgbClr val="FFFFFF"/>
                </a:solidFill>
                <a:latin typeface="Tahoma" pitchFamily="34" charset="0"/>
                <a:cs typeface="Tahoma" pitchFamily="34" charset="0"/>
              </a:rPr>
              <a:t>Prevista na Constituição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dirty="0" smtClean="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smtClean="0">
                <a:solidFill>
                  <a:srgbClr val="FFFFFF"/>
                </a:solidFill>
                <a:latin typeface="Tahoma" pitchFamily="34" charset="0"/>
                <a:cs typeface="Tahoma" pitchFamily="34" charset="0"/>
              </a:rPr>
              <a:t> Plebiscito popular ano 2000: mais de seis milhões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800" dirty="0" smtClean="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smtClean="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smtClean="0">
                <a:solidFill>
                  <a:srgbClr val="92D050"/>
                </a:solidFill>
                <a:latin typeface="Tahoma" pitchFamily="34" charset="0"/>
                <a:cs typeface="Tahoma" pitchFamily="34" charset="0"/>
                <a:hlinkClick r:id="rId3"/>
              </a:rPr>
              <a:t>www.auditoriacidada.org.br</a:t>
            </a:r>
            <a:endParaRPr lang="pt-BR" sz="32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9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smtClean="0">
                <a:solidFill>
                  <a:srgbClr val="92D050"/>
                </a:solidFill>
                <a:latin typeface="Tahoma" pitchFamily="34" charset="0"/>
                <a:cs typeface="Tahoma" pitchFamily="34" charset="0"/>
              </a:rPr>
              <a:t>CPI da Dívida Pública</a:t>
            </a: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b="0" dirty="0" smtClean="0">
                <a:solidFill>
                  <a:srgbClr val="FFFFFF"/>
                </a:solidFill>
                <a:latin typeface="Tahoma" pitchFamily="34" charset="0"/>
                <a:cs typeface="Tahoma" pitchFamily="34" charset="0"/>
              </a:rPr>
              <a:t>Passo importante, mas ainda não significa o cumprimento da Constituição</a:t>
            </a:r>
            <a:endParaRPr lang="pt-BR"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33824250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Marcador de contenido"/>
          <p:cNvSpPr>
            <a:spLocks noGrp="1"/>
          </p:cNvSpPr>
          <p:nvPr>
            <p:ph sz="quarter" idx="1"/>
          </p:nvPr>
        </p:nvSpPr>
        <p:spPr>
          <a:xfrm>
            <a:off x="1928664" y="1214439"/>
            <a:ext cx="7482037" cy="4941887"/>
          </a:xfrm>
        </p:spPr>
        <p:txBody>
          <a:bodyPr/>
          <a:lstStyle/>
          <a:p>
            <a:pPr>
              <a:buFont typeface="Arial" charset="0"/>
              <a:buNone/>
            </a:pPr>
            <a:r>
              <a:rPr lang="es-ES" sz="2500" dirty="0" smtClean="0">
                <a:latin typeface="Calibri" charset="0"/>
              </a:rPr>
              <a:t>.</a:t>
            </a:r>
            <a:endParaRPr lang="es-ES" sz="2500" dirty="0">
              <a:latin typeface="Calibri" charset="0"/>
            </a:endParaRPr>
          </a:p>
        </p:txBody>
      </p:sp>
      <p:sp>
        <p:nvSpPr>
          <p:cNvPr id="4" name="3 Marcador de número de diapositiva"/>
          <p:cNvSpPr>
            <a:spLocks noGrp="1"/>
          </p:cNvSpPr>
          <p:nvPr>
            <p:ph type="sldNum" sz="quarter" idx="12"/>
          </p:nvPr>
        </p:nvSpPr>
        <p:spPr>
          <a:xfrm>
            <a:off x="3384551" y="6356351"/>
            <a:ext cx="3136900" cy="365125"/>
          </a:xfrm>
        </p:spPr>
        <p:txBody>
          <a:bodyPr rtlCol="0"/>
          <a:lstStyle/>
          <a:p>
            <a:pPr algn="ctr">
              <a:defRPr/>
            </a:pPr>
            <a:fld id="{A9CA60AB-34FA-8D45-9C88-097B5A71F169}" type="slidenum">
              <a:rPr lang="es-EC" smtClean="0">
                <a:solidFill>
                  <a:schemeClr val="tx1">
                    <a:tint val="75000"/>
                  </a:schemeClr>
                </a:solidFill>
                <a:ea typeface="+mn-ea"/>
              </a:rPr>
              <a:pPr algn="ctr">
                <a:defRPr/>
              </a:pPr>
              <a:t>34</a:t>
            </a:fld>
            <a:endParaRPr lang="es-EC">
              <a:solidFill>
                <a:schemeClr val="tx1">
                  <a:tint val="75000"/>
                </a:schemeClr>
              </a:solidFill>
              <a:ea typeface="+mn-ea"/>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0" y="1268760"/>
            <a:ext cx="8190830" cy="535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uadroTexto 1"/>
          <p:cNvSpPr txBox="1">
            <a:spLocks noChangeArrowheads="1"/>
          </p:cNvSpPr>
          <p:nvPr/>
        </p:nvSpPr>
        <p:spPr bwMode="auto">
          <a:xfrm>
            <a:off x="-1288124" y="4167189"/>
            <a:ext cx="195190" cy="3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8" tIns="47894" rIns="95788" bIns="4789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900"/>
          </a:p>
        </p:txBody>
      </p:sp>
      <p:sp>
        <p:nvSpPr>
          <p:cNvPr id="2" name="TextBox 1"/>
          <p:cNvSpPr txBox="1"/>
          <p:nvPr/>
        </p:nvSpPr>
        <p:spPr>
          <a:xfrm>
            <a:off x="0" y="188640"/>
            <a:ext cx="9906000" cy="830997"/>
          </a:xfrm>
          <a:prstGeom prst="rect">
            <a:avLst/>
          </a:prstGeom>
          <a:noFill/>
        </p:spPr>
        <p:txBody>
          <a:bodyPr wrap="square" rtlCol="0">
            <a:spAutoFit/>
          </a:bodyPr>
          <a:lstStyle/>
          <a:p>
            <a:pPr algn="ctr"/>
            <a:r>
              <a:rPr lang="pt-BR" dirty="0" smtClean="0">
                <a:solidFill>
                  <a:srgbClr val="92D050"/>
                </a:solidFill>
                <a:latin typeface="Tahoma" pitchFamily="34" charset="0"/>
                <a:cs typeface="Tahoma" pitchFamily="34" charset="0"/>
              </a:rPr>
              <a:t>EQUADOR: MUDANÇA </a:t>
            </a:r>
            <a:r>
              <a:rPr lang="pt-BR" dirty="0">
                <a:solidFill>
                  <a:srgbClr val="92D050"/>
                </a:solidFill>
                <a:latin typeface="Tahoma" pitchFamily="34" charset="0"/>
                <a:cs typeface="Tahoma" pitchFamily="34" charset="0"/>
              </a:rPr>
              <a:t>APÓS A AUDITORIA DA DÍVIDA </a:t>
            </a:r>
            <a:endParaRPr lang="pt-BR" dirty="0" smtClean="0">
              <a:solidFill>
                <a:srgbClr val="92D050"/>
              </a:solidFill>
              <a:latin typeface="Tahoma" pitchFamily="34" charset="0"/>
              <a:cs typeface="Tahoma" pitchFamily="34" charset="0"/>
            </a:endParaRPr>
          </a:p>
          <a:p>
            <a:pPr algn="ctr"/>
            <a:r>
              <a:rPr lang="pt-BR" dirty="0" smtClean="0">
                <a:solidFill>
                  <a:srgbClr val="92D050"/>
                </a:solidFill>
                <a:latin typeface="Tahoma" pitchFamily="34" charset="0"/>
                <a:cs typeface="Tahoma" pitchFamily="34" charset="0"/>
              </a:rPr>
              <a:t>Brasil: EC 95 IMPEDIRÁ AVANÇO DE IVESTIMENTOS SOCIAIS</a:t>
            </a:r>
            <a:endParaRPr lang="en-US" dirty="0"/>
          </a:p>
        </p:txBody>
      </p:sp>
    </p:spTree>
    <p:extLst>
      <p:ext uri="{BB962C8B-B14F-4D97-AF65-F5344CB8AC3E}">
        <p14:creationId xmlns:p14="http://schemas.microsoft.com/office/powerpoint/2010/main" val="12221083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88504" y="116633"/>
            <a:ext cx="9217024" cy="625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4pPr>
            <a:lvl5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5pPr>
            <a:lvl6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6pPr>
            <a:lvl7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7pPr>
            <a:lvl8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8pPr>
            <a:lvl9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9pPr>
          </a:lstStyle>
          <a:p>
            <a:pPr lvl="1" algn="ctr">
              <a:spcBef>
                <a:spcPts val="2400"/>
              </a:spcBef>
              <a:buClr>
                <a:srgbClr val="FF9900"/>
              </a:buClr>
            </a:pPr>
            <a:r>
              <a:rPr lang="pt-BR" altLang="pt-BR" sz="2800" dirty="0">
                <a:solidFill>
                  <a:srgbClr val="92D050"/>
                </a:solidFill>
                <a:latin typeface="Verdana" pitchFamily="34" charset="0"/>
                <a:cs typeface="Tahoma" pitchFamily="34" charset="0"/>
              </a:rPr>
              <a:t>ESTRATÉGIAS DE AÇÃO</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CONHECIMENTO DA REALIDADE </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MOBILIZAÇÃO SOCIAL CONSCIENTE</a:t>
            </a:r>
          </a:p>
          <a:p>
            <a:pPr marL="800100" indent="-457200" algn="just">
              <a:lnSpc>
                <a:spcPct val="120000"/>
              </a:lnSpc>
              <a:spcBef>
                <a:spcPts val="600"/>
              </a:spcBef>
              <a:buClr>
                <a:srgbClr val="FF9900"/>
              </a:buClr>
              <a:buFont typeface="Wingdings" charset="2"/>
              <a:buChar char="Ø"/>
            </a:pPr>
            <a:r>
              <a:rPr lang="pt-BR" altLang="pt-BR" sz="2800" b="0" dirty="0">
                <a:solidFill>
                  <a:srgbClr val="92D050"/>
                </a:solidFill>
                <a:latin typeface="Tahoma" pitchFamily="34" charset="0"/>
                <a:cs typeface="Tahoma" pitchFamily="34" charset="0"/>
              </a:rPr>
              <a:t>AÇOES CONCRETAS</a:t>
            </a:r>
          </a:p>
          <a:p>
            <a:pPr lvl="2" algn="just">
              <a:lnSpc>
                <a:spcPct val="120000"/>
              </a:lnSpc>
              <a:spcBef>
                <a:spcPts val="600"/>
              </a:spcBef>
              <a:buClr>
                <a:srgbClr val="FF9900"/>
              </a:buClr>
              <a:buFont typeface="Arial" charset="0"/>
              <a:buChar char="•"/>
            </a:pPr>
            <a:r>
              <a:rPr lang="pt-BR" altLang="pt-BR" sz="2200" dirty="0">
                <a:solidFill>
                  <a:srgbClr val="92D050"/>
                </a:solidFill>
                <a:latin typeface="Tahoma" pitchFamily="34" charset="0"/>
                <a:cs typeface="Tahoma" pitchFamily="34" charset="0"/>
              </a:rPr>
              <a:t> </a:t>
            </a:r>
            <a:r>
              <a:rPr lang="pt-BR" altLang="pt-BR" sz="2200" dirty="0" smtClean="0">
                <a:solidFill>
                  <a:srgbClr val="92D050"/>
                </a:solidFill>
                <a:latin typeface="Tahoma" pitchFamily="34" charset="0"/>
                <a:cs typeface="Tahoma" pitchFamily="34" charset="0"/>
              </a:rPr>
              <a:t>Repudiar a PEC 287/2016</a:t>
            </a:r>
          </a:p>
          <a:p>
            <a:pPr lvl="2" algn="just">
              <a:lnSpc>
                <a:spcPct val="120000"/>
              </a:lnSpc>
              <a:spcBef>
                <a:spcPts val="600"/>
              </a:spcBef>
              <a:buClr>
                <a:srgbClr val="FF9900"/>
              </a:buClr>
              <a:buFont typeface="Arial" charset="0"/>
              <a:buChar char="•"/>
            </a:pPr>
            <a:r>
              <a:rPr lang="pt-BR" altLang="pt-BR" sz="2200" dirty="0" smtClean="0">
                <a:solidFill>
                  <a:srgbClr val="92D050"/>
                </a:solidFill>
                <a:latin typeface="Tahoma" pitchFamily="34" charset="0"/>
                <a:cs typeface="Tahoma" pitchFamily="34" charset="0"/>
              </a:rPr>
              <a:t>Consulta Nacional Popular </a:t>
            </a:r>
            <a:r>
              <a:rPr lang="pt-BR" altLang="pt-BR" sz="2200" b="0" dirty="0">
                <a:solidFill>
                  <a:srgbClr val="FFFFFF"/>
                </a:solidFill>
                <a:latin typeface="Tahoma" pitchFamily="34" charset="0"/>
                <a:cs typeface="Tahoma" pitchFamily="34" charset="0"/>
              </a:rPr>
              <a:t>para </a:t>
            </a:r>
            <a:r>
              <a:rPr lang="pt-BR" altLang="pt-BR" sz="2200" b="0" dirty="0" smtClean="0">
                <a:solidFill>
                  <a:srgbClr val="FFFFFF"/>
                </a:solidFill>
                <a:latin typeface="Tahoma" pitchFamily="34" charset="0"/>
                <a:cs typeface="Tahoma" pitchFamily="34" charset="0"/>
              </a:rPr>
              <a:t>popularizar o conhecimento sobre o modelo econômico e suas máscaras</a:t>
            </a:r>
            <a:r>
              <a:rPr lang="pt-BR" altLang="pt-BR" sz="2200" b="0" dirty="0">
                <a:solidFill>
                  <a:srgbClr val="FFFFFF"/>
                </a:solidFill>
                <a:latin typeface="Tahoma" pitchFamily="34" charset="0"/>
                <a:cs typeface="Tahoma" pitchFamily="34" charset="0"/>
              </a:rPr>
              <a:t> </a:t>
            </a:r>
            <a:r>
              <a:rPr lang="pt-BR" altLang="pt-BR" sz="2200" b="0" dirty="0" smtClean="0">
                <a:solidFill>
                  <a:srgbClr val="FFFFFF"/>
                </a:solidFill>
                <a:latin typeface="Tahoma" pitchFamily="34" charset="0"/>
                <a:cs typeface="Tahoma" pitchFamily="34" charset="0"/>
              </a:rPr>
              <a:t>que favorecem o setor financeiro nacional e internacional </a:t>
            </a:r>
            <a:endParaRPr lang="pt-BR" altLang="pt-BR" sz="2200" dirty="0">
              <a:solidFill>
                <a:srgbClr val="92D050"/>
              </a:solidFill>
              <a:latin typeface="Tahoma" pitchFamily="34" charset="0"/>
              <a:cs typeface="Tahoma" pitchFamily="34" charset="0"/>
            </a:endParaRPr>
          </a:p>
          <a:p>
            <a:pPr lvl="2" algn="just">
              <a:lnSpc>
                <a:spcPct val="120000"/>
              </a:lnSpc>
              <a:spcBef>
                <a:spcPts val="600"/>
              </a:spcBef>
              <a:buClr>
                <a:srgbClr val="FF9900"/>
              </a:buClr>
              <a:buFont typeface="Arial" charset="0"/>
              <a:buChar char="•"/>
            </a:pPr>
            <a:r>
              <a:rPr lang="pt-BR" altLang="pt-BR" sz="2200" dirty="0" smtClean="0">
                <a:solidFill>
                  <a:srgbClr val="92D050"/>
                </a:solidFill>
                <a:latin typeface="Tahoma" pitchFamily="34" charset="0"/>
                <a:cs typeface="Tahoma" pitchFamily="34" charset="0"/>
              </a:rPr>
              <a:t>Frente </a:t>
            </a:r>
            <a:r>
              <a:rPr lang="pt-BR" altLang="pt-BR" sz="2200" dirty="0">
                <a:solidFill>
                  <a:srgbClr val="92D050"/>
                </a:solidFill>
                <a:latin typeface="Tahoma" pitchFamily="34" charset="0"/>
                <a:cs typeface="Tahoma" pitchFamily="34" charset="0"/>
              </a:rPr>
              <a:t>Parlamentar Mista </a:t>
            </a:r>
            <a:r>
              <a:rPr lang="pt-BR" altLang="pt-BR" sz="2200" b="0" dirty="0" smtClean="0">
                <a:solidFill>
                  <a:srgbClr val="FFFFFF"/>
                </a:solidFill>
                <a:latin typeface="Tahoma" pitchFamily="34" charset="0"/>
                <a:cs typeface="Tahoma" pitchFamily="34" charset="0"/>
              </a:rPr>
              <a:t>para realizar Auditoria da Dívida com Participação Social para </a:t>
            </a:r>
            <a:r>
              <a:rPr lang="pt-BR" altLang="pt-BR" sz="2200" b="0" dirty="0">
                <a:solidFill>
                  <a:srgbClr val="FFFFFF"/>
                </a:solidFill>
                <a:latin typeface="Tahoma" pitchFamily="34" charset="0"/>
                <a:cs typeface="Tahoma" pitchFamily="34" charset="0"/>
              </a:rPr>
              <a:t>desmascarar o </a:t>
            </a:r>
            <a:r>
              <a:rPr lang="pt-BR" altLang="en-US" sz="2200" b="0" dirty="0">
                <a:solidFill>
                  <a:srgbClr val="FFFFFF"/>
                </a:solidFill>
                <a:latin typeface="Tahoma" pitchFamily="34" charset="0"/>
                <a:cs typeface="Tahoma" pitchFamily="34" charset="0"/>
              </a:rPr>
              <a:t>“</a:t>
            </a:r>
            <a:r>
              <a:rPr lang="pt-BR" altLang="pt-BR" sz="2200" b="0" dirty="0">
                <a:solidFill>
                  <a:srgbClr val="FFFFFF"/>
                </a:solidFill>
                <a:latin typeface="Tahoma" pitchFamily="34" charset="0"/>
                <a:cs typeface="Tahoma" pitchFamily="34" charset="0"/>
              </a:rPr>
              <a:t>Sistema da Dívida</a:t>
            </a:r>
            <a:r>
              <a:rPr lang="pt-BR" altLang="en-US" sz="2200" b="0" dirty="0">
                <a:solidFill>
                  <a:srgbClr val="FFFFFF"/>
                </a:solidFill>
                <a:latin typeface="Tahoma" pitchFamily="34" charset="0"/>
                <a:cs typeface="Tahoma" pitchFamily="34" charset="0"/>
              </a:rPr>
              <a:t>”</a:t>
            </a:r>
            <a:r>
              <a:rPr lang="pt-BR" altLang="pt-BR" sz="2200" b="0" dirty="0">
                <a:solidFill>
                  <a:srgbClr val="FFFFFF"/>
                </a:solidFill>
                <a:latin typeface="Tahoma" pitchFamily="34" charset="0"/>
                <a:cs typeface="Tahoma" pitchFamily="34" charset="0"/>
              </a:rPr>
              <a:t> e </a:t>
            </a:r>
            <a:r>
              <a:rPr lang="pt-BR" altLang="pt-BR" sz="2200" b="0" dirty="0" smtClean="0">
                <a:solidFill>
                  <a:srgbClr val="FFFFFF"/>
                </a:solidFill>
                <a:latin typeface="Tahoma" pitchFamily="34" charset="0"/>
                <a:cs typeface="Tahoma" pitchFamily="34" charset="0"/>
              </a:rPr>
              <a:t>redirecionar a aplicação dos recursos </a:t>
            </a:r>
          </a:p>
          <a:p>
            <a:pPr lvl="2" algn="just">
              <a:lnSpc>
                <a:spcPct val="120000"/>
              </a:lnSpc>
              <a:spcBef>
                <a:spcPts val="600"/>
              </a:spcBef>
              <a:buClr>
                <a:srgbClr val="FF9900"/>
              </a:buClr>
              <a:buFont typeface="Arial" charset="0"/>
              <a:buChar char="•"/>
            </a:pPr>
            <a:r>
              <a:rPr lang="pt-BR" altLang="pt-BR" sz="2200" b="0" dirty="0" smtClean="0">
                <a:solidFill>
                  <a:srgbClr val="FFFFFF"/>
                </a:solidFill>
                <a:latin typeface="Tahoma" pitchFamily="34" charset="0"/>
                <a:cs typeface="Tahoma" pitchFamily="34" charset="0"/>
              </a:rPr>
              <a:t> Sair do cenário de escassez para viver a realidade de abundância, garantindo vida digna para todas as pessoas. </a:t>
            </a:r>
            <a:endParaRPr lang="pt-BR" altLang="pt-BR" sz="2200" dirty="0">
              <a:solidFill>
                <a:srgbClr val="FFFFFF"/>
              </a:solidFill>
              <a:latin typeface="Verdana" pitchFamily="34" charset="0"/>
            </a:endParaRPr>
          </a:p>
        </p:txBody>
      </p:sp>
    </p:spTree>
    <p:extLst>
      <p:ext uri="{BB962C8B-B14F-4D97-AF65-F5344CB8AC3E}">
        <p14:creationId xmlns:p14="http://schemas.microsoft.com/office/powerpoint/2010/main" val="27150919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0" y="1219200"/>
            <a:ext cx="1042560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2800" dirty="0" smtClean="0">
              <a:solidFill>
                <a:srgbClr val="92D050"/>
              </a:solidFill>
              <a:latin typeface="Verdana" charset="0"/>
            </a:endParaRPr>
          </a:p>
          <a:p>
            <a:pPr algn="ctr" eaLnBrk="0" hangingPunct="0">
              <a:spcBef>
                <a:spcPct val="50000"/>
              </a:spcBef>
            </a:pPr>
            <a:r>
              <a:rPr lang="pt-BR" dirty="0" smtClean="0">
                <a:solidFill>
                  <a:srgbClr val="92D050"/>
                </a:solidFill>
                <a:latin typeface="Verdana" charset="0"/>
              </a:rPr>
              <a:t>Muito grata</a:t>
            </a:r>
            <a:endParaRPr lang="pt-BR" dirty="0">
              <a:solidFill>
                <a:srgbClr val="92D050"/>
              </a:solidFill>
              <a:latin typeface="Verdana" charset="0"/>
            </a:endParaRPr>
          </a:p>
          <a:p>
            <a:pPr algn="ctr" eaLnBrk="0" hangingPunct="0">
              <a:spcBef>
                <a:spcPct val="50000"/>
              </a:spcBef>
            </a:pPr>
            <a:endParaRPr lang="pt-BR" sz="1800" i="1" dirty="0" smtClean="0">
              <a:solidFill>
                <a:srgbClr val="92D050"/>
              </a:solidFill>
              <a:latin typeface="Verdana" charset="0"/>
            </a:endParaRPr>
          </a:p>
          <a:p>
            <a:pPr algn="ctr" eaLnBrk="0" hangingPunct="0">
              <a:spcBef>
                <a:spcPct val="50000"/>
              </a:spcBef>
            </a:pPr>
            <a:endParaRPr lang="pt-BR" sz="1800" i="1" dirty="0">
              <a:solidFill>
                <a:srgbClr val="92D050"/>
              </a:solidFill>
              <a:latin typeface="Verdana" charset="0"/>
            </a:endParaRPr>
          </a:p>
          <a:p>
            <a:pPr algn="ctr" eaLnBrk="0" hangingPunct="0">
              <a:spcBef>
                <a:spcPct val="50000"/>
              </a:spcBef>
            </a:pPr>
            <a:endParaRPr lang="pt-BR" sz="1800" i="1" dirty="0" smtClean="0">
              <a:solidFill>
                <a:srgbClr val="92D050"/>
              </a:solidFill>
              <a:latin typeface="Verdana" charset="0"/>
            </a:endParaRPr>
          </a:p>
          <a:p>
            <a:pPr algn="ctr" eaLnBrk="0" hangingPunct="0">
              <a:spcBef>
                <a:spcPct val="50000"/>
              </a:spcBef>
            </a:pPr>
            <a:r>
              <a:rPr lang="pt-BR" sz="1800" i="1" dirty="0" smtClean="0">
                <a:solidFill>
                  <a:srgbClr val="92D050"/>
                </a:solidFill>
                <a:latin typeface="Verdana" charset="0"/>
              </a:rPr>
              <a:t>Maria </a:t>
            </a:r>
            <a:r>
              <a:rPr lang="pt-BR" sz="1800" i="1" dirty="0">
                <a:solidFill>
                  <a:srgbClr val="92D050"/>
                </a:solidFill>
                <a:latin typeface="Verdana" charset="0"/>
              </a:rPr>
              <a:t>Lucia </a:t>
            </a:r>
            <a:r>
              <a:rPr lang="pt-BR" sz="1800" i="1" dirty="0" smtClean="0">
                <a:solidFill>
                  <a:srgbClr val="92D050"/>
                </a:solidFill>
                <a:latin typeface="Verdana" charset="0"/>
              </a:rPr>
              <a:t>Fattorelli</a:t>
            </a:r>
            <a:endParaRPr lang="pt-BR" sz="1800" dirty="0">
              <a:solidFill>
                <a:srgbClr val="FFFFFF"/>
              </a:solidFill>
              <a:latin typeface="Verdana" charset="0"/>
            </a:endParaRPr>
          </a:p>
          <a:p>
            <a:pPr algn="ctr" eaLnBrk="0" hangingPunct="0">
              <a:spcBef>
                <a:spcPct val="50000"/>
              </a:spcBef>
            </a:pPr>
            <a:r>
              <a:rPr lang="pt-BR" sz="1800" b="0" dirty="0" smtClean="0">
                <a:solidFill>
                  <a:srgbClr val="FFFFFF"/>
                </a:solidFill>
                <a:latin typeface="Verdana" charset="0"/>
                <a:hlinkClick r:id="rId3"/>
              </a:rPr>
              <a:t>www.auditoriacidada.org.br</a:t>
            </a:r>
            <a:endParaRPr lang="pt-BR" sz="1800" b="0" dirty="0" smtClean="0">
              <a:solidFill>
                <a:srgbClr val="FFFFFF"/>
              </a:solidFill>
              <a:latin typeface="Verdana" charset="0"/>
            </a:endParaRPr>
          </a:p>
          <a:p>
            <a:pPr algn="ctr" eaLnBrk="0" hangingPunct="0">
              <a:spcBef>
                <a:spcPct val="50000"/>
              </a:spcBef>
            </a:pPr>
            <a:r>
              <a:rPr lang="pt-BR" sz="1800" b="0" dirty="0" smtClean="0">
                <a:solidFill>
                  <a:srgbClr val="FFFFFF"/>
                </a:solidFill>
                <a:latin typeface="Verdana" charset="0"/>
                <a:hlinkClick r:id="rId4"/>
              </a:rPr>
              <a:t>www.facebook.com</a:t>
            </a:r>
            <a:r>
              <a:rPr lang="pt-BR" sz="1800" b="0" dirty="0">
                <a:solidFill>
                  <a:srgbClr val="FFFFFF"/>
                </a:solidFill>
                <a:latin typeface="Verdana" charset="0"/>
                <a:hlinkClick r:id="rId4"/>
              </a:rPr>
              <a:t>/</a:t>
            </a:r>
            <a:r>
              <a:rPr lang="pt-BR" sz="1800" b="0" dirty="0" smtClean="0">
                <a:solidFill>
                  <a:srgbClr val="FFFFFF"/>
                </a:solidFill>
                <a:latin typeface="Verdana" charset="0"/>
                <a:hlinkClick r:id="rId4"/>
              </a:rPr>
              <a:t>auditoriacidada.pagina</a:t>
            </a:r>
            <a:endParaRPr lang="pt-BR" sz="1800" b="0" dirty="0" smtClean="0">
              <a:solidFill>
                <a:srgbClr val="FFFFFF"/>
              </a:solidFill>
              <a:latin typeface="Verdana" charset="0"/>
            </a:endParaRPr>
          </a:p>
        </p:txBody>
      </p:sp>
      <p:sp>
        <p:nvSpPr>
          <p:cNvPr id="3" name="TextBox 2"/>
          <p:cNvSpPr txBox="1"/>
          <p:nvPr/>
        </p:nvSpPr>
        <p:spPr>
          <a:xfrm>
            <a:off x="704528" y="0"/>
            <a:ext cx="9001000" cy="830997"/>
          </a:xfrm>
          <a:prstGeom prst="rect">
            <a:avLst/>
          </a:prstGeom>
          <a:noFill/>
        </p:spPr>
        <p:txBody>
          <a:bodyPr wrap="square" rtlCol="0">
            <a:spAutoFit/>
          </a:bodyPr>
          <a:lstStyle/>
          <a:p>
            <a:endParaRPr lang="pt-BR" b="0" i="1" dirty="0" smtClean="0">
              <a:solidFill>
                <a:srgbClr val="FFFFFF"/>
              </a:solidFill>
              <a:latin typeface="Tahoma"/>
              <a:cs typeface="Tahoma"/>
            </a:endParaRPr>
          </a:p>
          <a:p>
            <a:endParaRPr lang="pt-BR" b="0" i="1" dirty="0">
              <a:solidFill>
                <a:srgbClr val="FFFFFF"/>
              </a:solidFill>
              <a:latin typeface="Tahoma"/>
              <a:cs typeface="Tahoma"/>
            </a:endParaRPr>
          </a:p>
        </p:txBody>
      </p:sp>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342663" y="1556792"/>
            <a:ext cx="9561512" cy="3959056"/>
          </a:xfrm>
          <a:prstGeom prst="rect">
            <a:avLst/>
          </a:prstGeom>
          <a:noFill/>
          <a:ln>
            <a:noFill/>
          </a:ln>
        </p:spPr>
      </p:pic>
      <p:sp>
        <p:nvSpPr>
          <p:cNvPr id="2" name="TextBox 1"/>
          <p:cNvSpPr txBox="1"/>
          <p:nvPr/>
        </p:nvSpPr>
        <p:spPr>
          <a:xfrm>
            <a:off x="272480" y="188640"/>
            <a:ext cx="9633520" cy="1680460"/>
          </a:xfrm>
          <a:prstGeom prst="rect">
            <a:avLst/>
          </a:prstGeom>
          <a:noFill/>
        </p:spPr>
        <p:txBody>
          <a:bodyPr wrap="square" rtlCol="0">
            <a:spAutoFit/>
          </a:bodyPr>
          <a:lstStyle/>
          <a:p>
            <a:pPr algn="ctr">
              <a:lnSpc>
                <a:spcPct val="110000"/>
              </a:lnSpc>
            </a:pPr>
            <a:r>
              <a:rPr lang="pt-BR" sz="1800" dirty="0">
                <a:solidFill>
                  <a:schemeClr val="tx1"/>
                </a:solidFill>
                <a:latin typeface="Verdana"/>
                <a:cs typeface="Verdana"/>
              </a:rPr>
              <a:t>A apenas 15 quilômetros do Palácio do Planalto, centenas de brasileiros e brasileiras, inclusive </a:t>
            </a:r>
            <a:r>
              <a:rPr lang="pt-BR" sz="1800" dirty="0" smtClean="0">
                <a:solidFill>
                  <a:schemeClr val="tx1"/>
                </a:solidFill>
                <a:latin typeface="Verdana"/>
                <a:cs typeface="Verdana"/>
              </a:rPr>
              <a:t>idosas </a:t>
            </a:r>
            <a:r>
              <a:rPr lang="pt-BR" sz="1800" dirty="0">
                <a:solidFill>
                  <a:schemeClr val="tx1"/>
                </a:solidFill>
                <a:latin typeface="Verdana"/>
                <a:cs typeface="Verdana"/>
              </a:rPr>
              <a:t>e crianças, disputam o lixo de </a:t>
            </a:r>
            <a:r>
              <a:rPr lang="pt-BR" sz="1800" dirty="0" smtClean="0">
                <a:solidFill>
                  <a:schemeClr val="tx1"/>
                </a:solidFill>
                <a:latin typeface="Verdana"/>
                <a:cs typeface="Verdana"/>
              </a:rPr>
              <a:t>Brasília para sobreviver. Isso é consequência do Sistema da Dívida. É urgente sairmos desse cenário de escassez.  </a:t>
            </a:r>
            <a:endParaRPr lang="pt-BR" sz="1800" dirty="0">
              <a:solidFill>
                <a:schemeClr val="tx1"/>
              </a:solidFill>
              <a:latin typeface="Verdana"/>
              <a:cs typeface="Verdana"/>
            </a:endParaRPr>
          </a:p>
          <a:p>
            <a:endParaRPr lang="en-US" dirty="0"/>
          </a:p>
        </p:txBody>
      </p:sp>
    </p:spTree>
    <p:extLst>
      <p:ext uri="{BB962C8B-B14F-4D97-AF65-F5344CB8AC3E}">
        <p14:creationId xmlns:p14="http://schemas.microsoft.com/office/powerpoint/2010/main" val="2053981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8544" y="0"/>
            <a:ext cx="8440615" cy="6858000"/>
          </a:xfrm>
          <a:prstGeom prst="rect">
            <a:avLst/>
          </a:prstGeom>
        </p:spPr>
      </p:pic>
    </p:spTree>
    <p:extLst>
      <p:ext uri="{BB962C8B-B14F-4D97-AF65-F5344CB8AC3E}">
        <p14:creationId xmlns:p14="http://schemas.microsoft.com/office/powerpoint/2010/main" val="18980581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116632"/>
            <a:ext cx="9793088" cy="6672596"/>
          </a:xfrm>
          <a:prstGeom prst="rect">
            <a:avLst/>
          </a:prstGeom>
        </p:spPr>
        <p:txBody>
          <a:bodyPr wrap="square">
            <a:spAutoFit/>
          </a:bodyPr>
          <a:lstStyle/>
          <a:p>
            <a:pPr algn="ctr"/>
            <a:r>
              <a:rPr lang="pt-BR" sz="3200" dirty="0" smtClean="0">
                <a:solidFill>
                  <a:srgbClr val="92D050"/>
                </a:solidFill>
                <a:latin typeface="Tahoma"/>
                <a:cs typeface="Tahoma"/>
              </a:rPr>
              <a:t>PEC 287/2016: principais abusos</a:t>
            </a:r>
          </a:p>
          <a:p>
            <a:pPr marL="514350" lvl="0" indent="-514350">
              <a:lnSpc>
                <a:spcPct val="110000"/>
              </a:lnSpc>
              <a:buFont typeface="+mj-lt"/>
              <a:buAutoNum type="arabicPeriod"/>
            </a:pPr>
            <a:r>
              <a:rPr lang="pt-BR" b="0" dirty="0" smtClean="0">
                <a:solidFill>
                  <a:srgbClr val="FFFFFF"/>
                </a:solidFill>
                <a:latin typeface="Tahoma"/>
                <a:cs typeface="Tahoma"/>
              </a:rPr>
              <a:t>Exige </a:t>
            </a:r>
            <a:r>
              <a:rPr lang="pt-BR" b="0" dirty="0">
                <a:solidFill>
                  <a:srgbClr val="FFFFFF"/>
                </a:solidFill>
                <a:latin typeface="Tahoma"/>
                <a:cs typeface="Tahoma"/>
              </a:rPr>
              <a:t>de idade mínima para aposentadoria a partir dos 65 (sessenta e cinco) anos para homens e mulheres; </a:t>
            </a:r>
          </a:p>
          <a:p>
            <a:pPr marL="514350" lvl="0" indent="-514350">
              <a:lnSpc>
                <a:spcPct val="110000"/>
              </a:lnSpc>
              <a:buFont typeface="+mj-lt"/>
              <a:buAutoNum type="arabicPeriod"/>
            </a:pPr>
            <a:r>
              <a:rPr lang="pt-BR" b="0" dirty="0" smtClean="0">
                <a:solidFill>
                  <a:srgbClr val="FFFFFF"/>
                </a:solidFill>
                <a:latin typeface="Tahoma"/>
                <a:cs typeface="Tahoma"/>
              </a:rPr>
              <a:t>Exige 49 </a:t>
            </a:r>
            <a:r>
              <a:rPr lang="pt-BR" b="0" dirty="0">
                <a:solidFill>
                  <a:srgbClr val="FFFFFF"/>
                </a:solidFill>
                <a:latin typeface="Tahoma"/>
                <a:cs typeface="Tahoma"/>
              </a:rPr>
              <a:t>(quarenta e nove) anos </a:t>
            </a:r>
            <a:r>
              <a:rPr lang="pt-BR" b="0" dirty="0" smtClean="0">
                <a:solidFill>
                  <a:srgbClr val="FFFFFF"/>
                </a:solidFill>
                <a:latin typeface="Tahoma"/>
                <a:cs typeface="Tahoma"/>
              </a:rPr>
              <a:t>de </a:t>
            </a:r>
            <a:r>
              <a:rPr lang="pt-BR" b="0" dirty="0">
                <a:solidFill>
                  <a:srgbClr val="FFFFFF"/>
                </a:solidFill>
                <a:latin typeface="Tahoma"/>
                <a:cs typeface="Tahoma"/>
              </a:rPr>
              <a:t>contribuição para </a:t>
            </a:r>
            <a:r>
              <a:rPr lang="pt-BR" b="0" dirty="0" smtClean="0">
                <a:solidFill>
                  <a:srgbClr val="FFFFFF"/>
                </a:solidFill>
                <a:latin typeface="Tahoma"/>
                <a:cs typeface="Tahoma"/>
              </a:rPr>
              <a:t>aposentadoria </a:t>
            </a:r>
            <a:r>
              <a:rPr lang="pt-BR" b="0" dirty="0">
                <a:solidFill>
                  <a:srgbClr val="FFFFFF"/>
                </a:solidFill>
                <a:latin typeface="Tahoma"/>
                <a:cs typeface="Tahoma"/>
              </a:rPr>
              <a:t>integral; </a:t>
            </a:r>
          </a:p>
          <a:p>
            <a:pPr marL="514350" lvl="0" indent="-514350">
              <a:lnSpc>
                <a:spcPct val="110000"/>
              </a:lnSpc>
              <a:buFont typeface="+mj-lt"/>
              <a:buAutoNum type="arabicPeriod"/>
            </a:pPr>
            <a:r>
              <a:rPr lang="pt-BR" b="0" dirty="0" smtClean="0">
                <a:solidFill>
                  <a:srgbClr val="FFFFFF"/>
                </a:solidFill>
                <a:latin typeface="Tahoma"/>
                <a:cs typeface="Tahoma"/>
              </a:rPr>
              <a:t>Reduz o </a:t>
            </a:r>
            <a:r>
              <a:rPr lang="pt-BR" b="0" dirty="0">
                <a:solidFill>
                  <a:srgbClr val="FFFFFF"/>
                </a:solidFill>
                <a:latin typeface="Tahoma"/>
                <a:cs typeface="Tahoma"/>
              </a:rPr>
              <a:t>valor geral das aposentadorias;</a:t>
            </a:r>
          </a:p>
          <a:p>
            <a:pPr marL="514350" lvl="0" indent="-514350">
              <a:lnSpc>
                <a:spcPct val="110000"/>
              </a:lnSpc>
              <a:buFont typeface="+mj-lt"/>
              <a:buAutoNum type="arabicPeriod"/>
            </a:pPr>
            <a:r>
              <a:rPr lang="pt-BR" b="0" dirty="0" err="1" smtClean="0">
                <a:solidFill>
                  <a:srgbClr val="FFFFFF"/>
                </a:solidFill>
                <a:latin typeface="Tahoma"/>
                <a:cs typeface="Tahoma"/>
              </a:rPr>
              <a:t>Precariza</a:t>
            </a:r>
            <a:r>
              <a:rPr lang="pt-BR" b="0" dirty="0" smtClean="0">
                <a:solidFill>
                  <a:srgbClr val="FFFFFF"/>
                </a:solidFill>
                <a:latin typeface="Tahoma"/>
                <a:cs typeface="Tahoma"/>
              </a:rPr>
              <a:t> e dificulta a </a:t>
            </a:r>
            <a:r>
              <a:rPr lang="pt-BR" b="0" dirty="0">
                <a:solidFill>
                  <a:srgbClr val="FFFFFF"/>
                </a:solidFill>
                <a:latin typeface="Tahoma"/>
                <a:cs typeface="Tahoma"/>
              </a:rPr>
              <a:t>aposentadoria do trabalhador rural;  </a:t>
            </a:r>
          </a:p>
          <a:p>
            <a:pPr marL="514350" lvl="0" indent="-514350">
              <a:lnSpc>
                <a:spcPct val="110000"/>
              </a:lnSpc>
              <a:buFont typeface="+mj-lt"/>
              <a:buAutoNum type="arabicPeriod"/>
            </a:pPr>
            <a:r>
              <a:rPr lang="pt-BR" b="0" dirty="0" smtClean="0">
                <a:solidFill>
                  <a:srgbClr val="FFFFFF"/>
                </a:solidFill>
                <a:latin typeface="Tahoma"/>
                <a:cs typeface="Tahoma"/>
              </a:rPr>
              <a:t>Permite a redução da pensão </a:t>
            </a:r>
            <a:r>
              <a:rPr lang="pt-BR" b="0" dirty="0">
                <a:solidFill>
                  <a:srgbClr val="FFFFFF"/>
                </a:solidFill>
                <a:latin typeface="Tahoma"/>
                <a:cs typeface="Tahoma"/>
              </a:rPr>
              <a:t>por morte e benefícios assistenciais </a:t>
            </a:r>
            <a:r>
              <a:rPr lang="pt-BR" b="0" dirty="0" smtClean="0">
                <a:solidFill>
                  <a:srgbClr val="FFFFFF"/>
                </a:solidFill>
                <a:latin typeface="Tahoma"/>
                <a:cs typeface="Tahoma"/>
              </a:rPr>
              <a:t>para </a:t>
            </a:r>
            <a:r>
              <a:rPr lang="pt-BR" b="0" dirty="0">
                <a:solidFill>
                  <a:srgbClr val="FFFFFF"/>
                </a:solidFill>
                <a:latin typeface="Tahoma"/>
                <a:cs typeface="Tahoma"/>
              </a:rPr>
              <a:t>valor </a:t>
            </a:r>
            <a:r>
              <a:rPr lang="pt-BR" b="0" dirty="0" smtClean="0">
                <a:solidFill>
                  <a:srgbClr val="FFFFFF"/>
                </a:solidFill>
                <a:latin typeface="Tahoma"/>
                <a:cs typeface="Tahoma"/>
              </a:rPr>
              <a:t>inferior a </a:t>
            </a:r>
            <a:r>
              <a:rPr lang="pt-BR" b="0" dirty="0">
                <a:solidFill>
                  <a:srgbClr val="FFFFFF"/>
                </a:solidFill>
                <a:latin typeface="Tahoma"/>
                <a:cs typeface="Tahoma"/>
              </a:rPr>
              <a:t>um salário mínimo;</a:t>
            </a:r>
          </a:p>
          <a:p>
            <a:pPr marL="514350" lvl="0" indent="-514350">
              <a:lnSpc>
                <a:spcPct val="110000"/>
              </a:lnSpc>
              <a:buFont typeface="+mj-lt"/>
              <a:buAutoNum type="arabicPeriod"/>
            </a:pPr>
            <a:r>
              <a:rPr lang="pt-BR" b="0" dirty="0">
                <a:solidFill>
                  <a:srgbClr val="FFFFFF"/>
                </a:solidFill>
                <a:latin typeface="Tahoma"/>
                <a:cs typeface="Tahoma"/>
              </a:rPr>
              <a:t>E</a:t>
            </a:r>
            <a:r>
              <a:rPr lang="pt-BR" b="0" dirty="0" smtClean="0">
                <a:solidFill>
                  <a:srgbClr val="FFFFFF"/>
                </a:solidFill>
                <a:latin typeface="Tahoma"/>
                <a:cs typeface="Tahoma"/>
              </a:rPr>
              <a:t>xclui </a:t>
            </a:r>
            <a:r>
              <a:rPr lang="pt-BR" b="0" dirty="0">
                <a:solidFill>
                  <a:srgbClr val="FFFFFF"/>
                </a:solidFill>
                <a:latin typeface="Tahoma"/>
                <a:cs typeface="Tahoma"/>
              </a:rPr>
              <a:t>as regras de transição vigentes;</a:t>
            </a:r>
          </a:p>
          <a:p>
            <a:pPr marL="514350" lvl="0" indent="-514350">
              <a:lnSpc>
                <a:spcPct val="110000"/>
              </a:lnSpc>
              <a:buFont typeface="+mj-lt"/>
              <a:buAutoNum type="arabicPeriod"/>
            </a:pPr>
            <a:r>
              <a:rPr lang="pt-BR" b="0" dirty="0">
                <a:solidFill>
                  <a:srgbClr val="FFFFFF"/>
                </a:solidFill>
                <a:latin typeface="Tahoma"/>
                <a:cs typeface="Tahoma"/>
              </a:rPr>
              <a:t>I</a:t>
            </a:r>
            <a:r>
              <a:rPr lang="pt-BR" b="0" dirty="0" smtClean="0">
                <a:solidFill>
                  <a:srgbClr val="FFFFFF"/>
                </a:solidFill>
                <a:latin typeface="Tahoma"/>
                <a:cs typeface="Tahoma"/>
              </a:rPr>
              <a:t>mpede </a:t>
            </a:r>
            <a:r>
              <a:rPr lang="pt-BR" b="0" dirty="0">
                <a:solidFill>
                  <a:srgbClr val="FFFFFF"/>
                </a:solidFill>
                <a:latin typeface="Tahoma"/>
                <a:cs typeface="Tahoma"/>
              </a:rPr>
              <a:t>a </a:t>
            </a:r>
            <a:r>
              <a:rPr lang="pt-BR" b="0" dirty="0" smtClean="0">
                <a:solidFill>
                  <a:srgbClr val="FFFFFF"/>
                </a:solidFill>
                <a:latin typeface="Tahoma"/>
                <a:cs typeface="Tahoma"/>
              </a:rPr>
              <a:t>acumulação </a:t>
            </a:r>
            <a:r>
              <a:rPr lang="pt-BR" b="0" dirty="0">
                <a:solidFill>
                  <a:srgbClr val="FFFFFF"/>
                </a:solidFill>
                <a:latin typeface="Tahoma"/>
                <a:cs typeface="Tahoma"/>
              </a:rPr>
              <a:t>de aposentadoria e pensão por morte;</a:t>
            </a:r>
          </a:p>
          <a:p>
            <a:pPr marL="514350" lvl="0" indent="-514350">
              <a:lnSpc>
                <a:spcPct val="110000"/>
              </a:lnSpc>
              <a:buFont typeface="+mj-lt"/>
              <a:buAutoNum type="arabicPeriod"/>
            </a:pPr>
            <a:r>
              <a:rPr lang="pt-BR" b="0" dirty="0" smtClean="0">
                <a:solidFill>
                  <a:srgbClr val="FFFFFF"/>
                </a:solidFill>
                <a:latin typeface="Tahoma"/>
                <a:cs typeface="Tahoma"/>
              </a:rPr>
              <a:t>Eleva a </a:t>
            </a:r>
            <a:r>
              <a:rPr lang="pt-BR" b="0" dirty="0">
                <a:solidFill>
                  <a:srgbClr val="FFFFFF"/>
                </a:solidFill>
                <a:latin typeface="Tahoma"/>
                <a:cs typeface="Tahoma"/>
              </a:rPr>
              <a:t>idade para o recebimento do benefício assistencial (LOAS) para 70 anos de idade;</a:t>
            </a:r>
          </a:p>
          <a:p>
            <a:pPr marL="514350" lvl="0" indent="-514350">
              <a:lnSpc>
                <a:spcPct val="110000"/>
              </a:lnSpc>
              <a:buFont typeface="+mj-lt"/>
              <a:buAutoNum type="arabicPeriod"/>
            </a:pPr>
            <a:r>
              <a:rPr lang="pt-BR" b="0" dirty="0" smtClean="0">
                <a:solidFill>
                  <a:srgbClr val="FFFFFF"/>
                </a:solidFill>
                <a:latin typeface="Tahoma"/>
                <a:cs typeface="Tahoma"/>
              </a:rPr>
              <a:t>Impõe </a:t>
            </a:r>
            <a:r>
              <a:rPr lang="pt-BR" b="0" dirty="0">
                <a:solidFill>
                  <a:srgbClr val="FFFFFF"/>
                </a:solidFill>
                <a:latin typeface="Tahoma"/>
                <a:cs typeface="Tahoma"/>
              </a:rPr>
              <a:t>r</a:t>
            </a:r>
            <a:r>
              <a:rPr lang="pt-BR" b="0" dirty="0" smtClean="0">
                <a:solidFill>
                  <a:srgbClr val="FFFFFF"/>
                </a:solidFill>
                <a:latin typeface="Tahoma"/>
                <a:cs typeface="Tahoma"/>
              </a:rPr>
              <a:t>egras </a:t>
            </a:r>
            <a:r>
              <a:rPr lang="pt-BR" b="0" dirty="0">
                <a:solidFill>
                  <a:srgbClr val="FFFFFF"/>
                </a:solidFill>
                <a:latin typeface="Tahoma"/>
                <a:cs typeface="Tahoma"/>
              </a:rPr>
              <a:t>inalcançáveis para a aposentadoria dos trabalhadores expostos a agentes insalubres;</a:t>
            </a:r>
          </a:p>
          <a:p>
            <a:pPr marL="514350" indent="-514350">
              <a:lnSpc>
                <a:spcPct val="110000"/>
              </a:lnSpc>
              <a:buFont typeface="+mj-lt"/>
              <a:buAutoNum type="arabicPeriod"/>
            </a:pPr>
            <a:r>
              <a:rPr lang="pt-BR" b="0" dirty="0">
                <a:solidFill>
                  <a:srgbClr val="FFFFFF"/>
                </a:solidFill>
                <a:latin typeface="Tahoma"/>
                <a:cs typeface="Tahoma"/>
              </a:rPr>
              <a:t> </a:t>
            </a:r>
            <a:r>
              <a:rPr lang="pt-BR" b="0" dirty="0" smtClean="0">
                <a:solidFill>
                  <a:srgbClr val="FFFFFF"/>
                </a:solidFill>
                <a:latin typeface="Tahoma"/>
                <a:cs typeface="Tahoma"/>
              </a:rPr>
              <a:t>Extingue a aposentadoria especial para professores</a:t>
            </a:r>
            <a:endParaRPr lang="pt-BR" b="0" dirty="0">
              <a:solidFill>
                <a:srgbClr val="FFFFFF"/>
              </a:solidFill>
              <a:latin typeface="Tahoma"/>
              <a:cs typeface="Tahoma"/>
            </a:endParaRP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
        <p:nvSpPr>
          <p:cNvPr id="12" name="TextBox 11"/>
          <p:cNvSpPr txBox="1"/>
          <p:nvPr/>
        </p:nvSpPr>
        <p:spPr>
          <a:xfrm>
            <a:off x="344488" y="3645024"/>
            <a:ext cx="9361040" cy="1015663"/>
          </a:xfrm>
          <a:prstGeom prst="rect">
            <a:avLst/>
          </a:prstGeom>
          <a:noFill/>
        </p:spPr>
        <p:txBody>
          <a:bodyPr wrap="square" rtlCol="0">
            <a:spAutoFit/>
          </a:bodyPr>
          <a:lstStyle/>
          <a:p>
            <a:endParaRPr lang="pt-BR" sz="2800" b="0" dirty="0" smtClean="0">
              <a:solidFill>
                <a:srgbClr val="FFFFFF"/>
              </a:solidFill>
            </a:endParaRPr>
          </a:p>
          <a:p>
            <a:endParaRPr lang="pt-BR" sz="3200" b="0" dirty="0">
              <a:solidFill>
                <a:srgbClr val="FFFFFF"/>
              </a:solidFill>
            </a:endParaRPr>
          </a:p>
        </p:txBody>
      </p:sp>
    </p:spTree>
    <p:extLst>
      <p:ext uri="{BB962C8B-B14F-4D97-AF65-F5344CB8AC3E}">
        <p14:creationId xmlns:p14="http://schemas.microsoft.com/office/powerpoint/2010/main" val="367786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827443" cy="749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smtClean="0">
                <a:solidFill>
                  <a:srgbClr val="92D050"/>
                </a:solidFill>
                <a:latin typeface="Tahoma" charset="0"/>
                <a:cs typeface="Tahoma" charset="0"/>
              </a:rPr>
              <a:t>PEC 287/2016</a:t>
            </a:r>
          </a:p>
          <a:p>
            <a:endParaRPr lang="pt-BR" sz="1000" b="0" dirty="0" smtClean="0">
              <a:solidFill>
                <a:srgbClr val="FFFFFF"/>
              </a:solidFill>
              <a:latin typeface="Tahoma" charset="0"/>
              <a:cs typeface="Tahoma" charset="0"/>
            </a:endParaRPr>
          </a:p>
          <a:p>
            <a:pPr marL="342900" indent="-342900">
              <a:lnSpc>
                <a:spcPct val="120000"/>
              </a:lnSpc>
              <a:spcBef>
                <a:spcPts val="1200"/>
              </a:spcBef>
              <a:spcAft>
                <a:spcPts val="600"/>
              </a:spcAft>
              <a:buFont typeface="Arial"/>
              <a:buChar char="•"/>
            </a:pPr>
            <a:r>
              <a:rPr lang="pt-BR" b="0" dirty="0" smtClean="0">
                <a:solidFill>
                  <a:srgbClr val="92D050"/>
                </a:solidFill>
                <a:latin typeface="Tahoma" charset="0"/>
                <a:cs typeface="Tahoma" charset="0"/>
              </a:rPr>
              <a:t>DESMONTE DA PREVIDÊNCIA SOCIAL NO BRASIL: </a:t>
            </a:r>
            <a:r>
              <a:rPr lang="pt-BR" b="0" dirty="0" smtClean="0">
                <a:solidFill>
                  <a:schemeClr val="tx1"/>
                </a:solidFill>
                <a:latin typeface="Tahoma" charset="0"/>
                <a:cs typeface="Tahoma" charset="0"/>
              </a:rPr>
              <a:t>quebra do princípio da solidariedade e da responsabilidade do Estado  </a:t>
            </a:r>
          </a:p>
          <a:p>
            <a:pPr marL="342900" indent="-342900">
              <a:lnSpc>
                <a:spcPct val="120000"/>
              </a:lnSpc>
              <a:spcBef>
                <a:spcPts val="1200"/>
              </a:spcBef>
              <a:spcAft>
                <a:spcPts val="600"/>
              </a:spcAft>
              <a:buFont typeface="Arial"/>
              <a:buChar char="•"/>
            </a:pPr>
            <a:r>
              <a:rPr lang="pt-BR" b="0" dirty="0" smtClean="0">
                <a:solidFill>
                  <a:srgbClr val="92D050"/>
                </a:solidFill>
                <a:latin typeface="Tahoma" charset="0"/>
                <a:cs typeface="Tahoma" charset="0"/>
              </a:rPr>
              <a:t>PROTEÇÃO AOS FUNDOS FINANCEIROS: </a:t>
            </a:r>
            <a:r>
              <a:rPr lang="pt-BR" b="0" dirty="0" smtClean="0">
                <a:solidFill>
                  <a:srgbClr val="FFFFFF"/>
                </a:solidFill>
                <a:latin typeface="Tahoma" charset="0"/>
                <a:cs typeface="Tahoma" charset="0"/>
              </a:rPr>
              <a:t>planos individuais de previdência privada e fundos de previdência de natureza aberta, sujeitos ao comportamento do mercado financeiro</a:t>
            </a:r>
            <a:endParaRPr lang="pt-BR" b="0" dirty="0">
              <a:solidFill>
                <a:srgbClr val="FFFFFF"/>
              </a:solidFill>
              <a:latin typeface="Tahoma" charset="0"/>
              <a:cs typeface="Tahoma" charset="0"/>
            </a:endParaRPr>
          </a:p>
          <a:p>
            <a:pPr marL="342900" indent="-342900">
              <a:lnSpc>
                <a:spcPct val="120000"/>
              </a:lnSpc>
              <a:spcBef>
                <a:spcPts val="1200"/>
              </a:spcBef>
              <a:spcAft>
                <a:spcPts val="600"/>
              </a:spcAft>
              <a:buFont typeface="Arial"/>
              <a:buChar char="•"/>
            </a:pPr>
            <a:r>
              <a:rPr lang="pt-BR" b="0" dirty="0" smtClean="0">
                <a:solidFill>
                  <a:srgbClr val="92D050"/>
                </a:solidFill>
                <a:latin typeface="Tahoma" charset="0"/>
                <a:cs typeface="Tahoma" charset="0"/>
              </a:rPr>
              <a:t>ARGUMENTOS INSUSTENTÁVEIS: </a:t>
            </a:r>
            <a:r>
              <a:rPr lang="pt-BR" b="0" dirty="0" smtClean="0">
                <a:solidFill>
                  <a:srgbClr val="FFFFFF"/>
                </a:solidFill>
                <a:latin typeface="Tahoma" charset="0"/>
                <a:cs typeface="Tahoma" charset="0"/>
              </a:rPr>
              <a:t>A</a:t>
            </a:r>
            <a:r>
              <a:rPr lang="pt-BR" b="0" dirty="0" smtClean="0">
                <a:solidFill>
                  <a:srgbClr val="92D050"/>
                </a:solidFill>
                <a:latin typeface="Tahoma" charset="0"/>
                <a:cs typeface="Tahoma" charset="0"/>
              </a:rPr>
              <a:t> </a:t>
            </a:r>
            <a:r>
              <a:rPr lang="pt-BR" b="0" dirty="0">
                <a:solidFill>
                  <a:srgbClr val="FFFFFF"/>
                </a:solidFill>
                <a:latin typeface="Tahoma"/>
                <a:cs typeface="Tahoma"/>
              </a:rPr>
              <a:t>m</a:t>
            </a:r>
            <a:r>
              <a:rPr lang="pt-BR" b="0" dirty="0" smtClean="0">
                <a:solidFill>
                  <a:srgbClr val="FFFFFF"/>
                </a:solidFill>
                <a:latin typeface="Tahoma"/>
                <a:cs typeface="Tahoma"/>
              </a:rPr>
              <a:t>entira </a:t>
            </a:r>
            <a:r>
              <a:rPr lang="pt-BR" b="0" dirty="0">
                <a:solidFill>
                  <a:srgbClr val="FFFFFF"/>
                </a:solidFill>
                <a:latin typeface="Tahoma"/>
                <a:cs typeface="Tahoma"/>
              </a:rPr>
              <a:t>do “déficit</a:t>
            </a:r>
            <a:r>
              <a:rPr lang="pt-BR" b="0" dirty="0" smtClean="0">
                <a:solidFill>
                  <a:srgbClr val="FFFFFF"/>
                </a:solidFill>
                <a:latin typeface="Tahoma"/>
                <a:cs typeface="Tahoma"/>
              </a:rPr>
              <a:t>”; O </a:t>
            </a:r>
            <a:r>
              <a:rPr lang="pt-BR" b="0" dirty="0">
                <a:solidFill>
                  <a:srgbClr val="FFFFFF"/>
                </a:solidFill>
                <a:latin typeface="Tahoma"/>
                <a:cs typeface="Tahoma"/>
              </a:rPr>
              <a:t>povo está vivendo </a:t>
            </a:r>
            <a:r>
              <a:rPr lang="pt-BR" b="0" dirty="0" smtClean="0">
                <a:solidFill>
                  <a:srgbClr val="FFFFFF"/>
                </a:solidFill>
                <a:latin typeface="Tahoma"/>
                <a:cs typeface="Tahoma"/>
              </a:rPr>
              <a:t>mais; Mulheres </a:t>
            </a:r>
            <a:r>
              <a:rPr lang="pt-BR" b="0" dirty="0">
                <a:solidFill>
                  <a:srgbClr val="FFFFFF"/>
                </a:solidFill>
                <a:latin typeface="Tahoma"/>
                <a:cs typeface="Tahoma"/>
              </a:rPr>
              <a:t>não precisam ter tratamento </a:t>
            </a:r>
            <a:r>
              <a:rPr lang="pt-BR" b="0" dirty="0" smtClean="0">
                <a:solidFill>
                  <a:srgbClr val="FFFFFF"/>
                </a:solidFill>
                <a:latin typeface="Tahoma"/>
                <a:cs typeface="Tahoma"/>
              </a:rPr>
              <a:t>diferenciado; A </a:t>
            </a:r>
            <a:r>
              <a:rPr lang="pt-BR" b="0" dirty="0">
                <a:solidFill>
                  <a:srgbClr val="FFFFFF"/>
                </a:solidFill>
                <a:latin typeface="Tahoma"/>
                <a:cs typeface="Tahoma"/>
              </a:rPr>
              <a:t>Previdência é o maior item do gasto público no </a:t>
            </a:r>
            <a:r>
              <a:rPr lang="pt-BR" b="0" dirty="0" smtClean="0">
                <a:solidFill>
                  <a:srgbClr val="FFFFFF"/>
                </a:solidFill>
                <a:latin typeface="Tahoma"/>
                <a:cs typeface="Tahoma"/>
              </a:rPr>
              <a:t>Brasil</a:t>
            </a:r>
            <a:endParaRPr lang="pt-BR" b="0" dirty="0" smtClean="0">
              <a:solidFill>
                <a:srgbClr val="92D050"/>
              </a:solidFill>
              <a:latin typeface="Tahoma" charset="0"/>
              <a:cs typeface="Tahoma" charset="0"/>
            </a:endParaRPr>
          </a:p>
          <a:p>
            <a:pPr marL="342900" indent="-342900">
              <a:lnSpc>
                <a:spcPct val="120000"/>
              </a:lnSpc>
              <a:spcBef>
                <a:spcPts val="1200"/>
              </a:spcBef>
              <a:spcAft>
                <a:spcPts val="600"/>
              </a:spcAft>
              <a:buFont typeface="Arial"/>
              <a:buChar char="•"/>
            </a:pPr>
            <a:r>
              <a:rPr lang="pt-BR" b="0" dirty="0" smtClean="0">
                <a:solidFill>
                  <a:srgbClr val="92D050"/>
                </a:solidFill>
                <a:latin typeface="Tahoma" charset="0"/>
                <a:cs typeface="Tahoma" charset="0"/>
              </a:rPr>
              <a:t>PROPAGANDA ABUSIVA</a:t>
            </a:r>
            <a:r>
              <a:rPr lang="pt-BR" b="0" dirty="0" smtClean="0">
                <a:solidFill>
                  <a:srgbClr val="FFFFFF"/>
                </a:solidFill>
                <a:latin typeface="Tahoma"/>
                <a:cs typeface="Tahoma"/>
              </a:rPr>
              <a:t> </a:t>
            </a:r>
            <a:r>
              <a:rPr lang="pt-BR" b="0" dirty="0">
                <a:solidFill>
                  <a:srgbClr val="FFFFFF"/>
                </a:solidFill>
                <a:latin typeface="Tahoma"/>
                <a:cs typeface="Tahoma"/>
              </a:rPr>
              <a:t>fere </a:t>
            </a:r>
            <a:r>
              <a:rPr lang="pt-BR" b="0" dirty="0" smtClean="0">
                <a:solidFill>
                  <a:srgbClr val="FFFFFF"/>
                </a:solidFill>
                <a:latin typeface="Tahoma"/>
                <a:cs typeface="Tahoma"/>
              </a:rPr>
              <a:t>art. </a:t>
            </a:r>
            <a:r>
              <a:rPr lang="pt-BR" b="0" dirty="0">
                <a:solidFill>
                  <a:srgbClr val="FFFFFF"/>
                </a:solidFill>
                <a:latin typeface="Tahoma"/>
                <a:cs typeface="Tahoma"/>
              </a:rPr>
              <a:t>37, </a:t>
            </a:r>
            <a:r>
              <a:rPr lang="pt-BR" b="0" dirty="0" smtClean="0">
                <a:solidFill>
                  <a:srgbClr val="FFFFFF"/>
                </a:solidFill>
                <a:latin typeface="Tahoma"/>
                <a:cs typeface="Tahoma"/>
              </a:rPr>
              <a:t>§ 1º da</a:t>
            </a:r>
            <a:r>
              <a:rPr lang="pt-BR" b="0" dirty="0">
                <a:solidFill>
                  <a:srgbClr val="FFFFFF"/>
                </a:solidFill>
                <a:latin typeface="Tahoma"/>
                <a:cs typeface="Tahoma"/>
              </a:rPr>
              <a:t> </a:t>
            </a:r>
            <a:r>
              <a:rPr lang="pt-BR" b="0" dirty="0" smtClean="0">
                <a:solidFill>
                  <a:srgbClr val="FFFFFF"/>
                </a:solidFill>
                <a:latin typeface="Tahoma"/>
                <a:cs typeface="Tahoma"/>
              </a:rPr>
              <a:t>Constituição Federal, que limita a publicidade a peças de </a:t>
            </a:r>
            <a:r>
              <a:rPr lang="pt-BR" b="0" dirty="0">
                <a:solidFill>
                  <a:srgbClr val="FFFFFF"/>
                </a:solidFill>
                <a:latin typeface="Tahoma" charset="0"/>
                <a:cs typeface="Tahoma" charset="0"/>
              </a:rPr>
              <a:t>caráter educativo, informativo ou de orientação social. Entidades impetraram Ação </a:t>
            </a:r>
            <a:r>
              <a:rPr lang="pt-BR" b="0" dirty="0" smtClean="0">
                <a:solidFill>
                  <a:srgbClr val="FFFFFF"/>
                </a:solidFill>
                <a:latin typeface="Tahoma" charset="0"/>
                <a:cs typeface="Tahoma" charset="0"/>
              </a:rPr>
              <a:t>Popular.</a:t>
            </a:r>
            <a:endParaRPr lang="pt-BR" b="0" dirty="0">
              <a:solidFill>
                <a:srgbClr val="FFFFFF"/>
              </a:solidFill>
              <a:latin typeface="Tahoma" charset="0"/>
              <a:cs typeface="Tahoma" charset="0"/>
            </a:endParaRPr>
          </a:p>
          <a:p>
            <a:pPr>
              <a:lnSpc>
                <a:spcPct val="120000"/>
              </a:lnSpc>
            </a:pPr>
            <a:endParaRPr lang="pt-BR" b="0" dirty="0" smtClean="0">
              <a:solidFill>
                <a:srgbClr val="92D050"/>
              </a:solidFill>
              <a:latin typeface="Tahoma" charset="0"/>
              <a:cs typeface="Tahoma" charset="0"/>
            </a:endParaRPr>
          </a:p>
          <a:p>
            <a:pPr algn="just">
              <a:lnSpc>
                <a:spcPct val="110000"/>
              </a:lnSpc>
            </a:pPr>
            <a:endParaRPr lang="pt-BR" sz="1000" b="0" dirty="0" smtClean="0">
              <a:solidFill>
                <a:schemeClr val="tx1"/>
              </a:solidFill>
              <a:latin typeface="Tahoma" charset="0"/>
              <a:cs typeface="Tahoma" charset="0"/>
            </a:endParaRPr>
          </a:p>
          <a:p>
            <a:pPr algn="just">
              <a:lnSpc>
                <a:spcPct val="110000"/>
              </a:lnSpc>
            </a:pPr>
            <a:r>
              <a:rPr lang="pt-BR" b="0" dirty="0" smtClean="0">
                <a:solidFill>
                  <a:schemeClr val="tx1"/>
                </a:solidFill>
                <a:latin typeface="Tahoma" charset="0"/>
                <a:cs typeface="Tahoma" charset="0"/>
              </a:rPr>
              <a:t>	</a:t>
            </a:r>
            <a:endParaRPr lang="pt-BR" b="0" dirty="0">
              <a:solidFill>
                <a:schemeClr val="tx1"/>
              </a:solidFill>
              <a:latin typeface="Tahoma" charset="0"/>
              <a:cs typeface="Tahoma" charset="0"/>
            </a:endParaRPr>
          </a:p>
        </p:txBody>
      </p:sp>
    </p:spTree>
    <p:extLst>
      <p:ext uri="{BB962C8B-B14F-4D97-AF65-F5344CB8AC3E}">
        <p14:creationId xmlns:p14="http://schemas.microsoft.com/office/powerpoint/2010/main" val="39949045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0472" y="116632"/>
            <a:ext cx="9937104" cy="3416320"/>
          </a:xfrm>
          <a:prstGeom prst="rect">
            <a:avLst/>
          </a:prstGeom>
        </p:spPr>
        <p:txBody>
          <a:bodyPr wrap="square">
            <a:spAutoFit/>
          </a:bodyPr>
          <a:lstStyle/>
          <a:p>
            <a:pPr algn="ctr"/>
            <a:r>
              <a:rPr lang="pt-BR" sz="2800" dirty="0" smtClean="0">
                <a:solidFill>
                  <a:srgbClr val="92D050"/>
                </a:solidFill>
                <a:latin typeface="Tahoma"/>
                <a:cs typeface="Tahoma"/>
              </a:rPr>
              <a:t>Argumento do governo: A Mentira do “Déficit”</a:t>
            </a:r>
            <a:endParaRPr lang="pt-BR" sz="800" dirty="0" smtClean="0">
              <a:solidFill>
                <a:srgbClr val="92D050"/>
              </a:solidFill>
              <a:latin typeface="Tahoma"/>
              <a:cs typeface="Tahoma"/>
            </a:endParaRPr>
          </a:p>
          <a:p>
            <a:pPr marL="342900" indent="-342900">
              <a:buFontTx/>
              <a:buChar char="•"/>
            </a:pPr>
            <a:r>
              <a:rPr lang="pt-BR" b="0" dirty="0" smtClean="0">
                <a:solidFill>
                  <a:srgbClr val="FFFFFF"/>
                </a:solidFill>
                <a:latin typeface="Tahoma"/>
                <a:cs typeface="Tahoma"/>
              </a:rPr>
              <a:t>O “déficit” é fabricado por meio de conta distorcida que afronta a CF.</a:t>
            </a:r>
          </a:p>
          <a:p>
            <a:pPr marL="342900" indent="-342900">
              <a:buFontTx/>
              <a:buChar char="•"/>
            </a:pPr>
            <a:r>
              <a:rPr lang="pt-BR" b="0" dirty="0" smtClean="0">
                <a:solidFill>
                  <a:srgbClr val="FFFFFF"/>
                </a:solidFill>
                <a:latin typeface="Tahoma"/>
                <a:cs typeface="Tahoma"/>
              </a:rPr>
              <a:t>O governo compara apenas a receita do INSS e não considera todas as fontes de recursos da Seguridade Social (COFINS, CSLL, PIS, PASEP, contribuições sobre loterias, importações etc.). </a:t>
            </a:r>
          </a:p>
          <a:p>
            <a:endParaRPr lang="pt-BR" sz="2800" b="0" dirty="0">
              <a:solidFill>
                <a:srgbClr val="FFFFFF"/>
              </a:solidFill>
              <a:latin typeface="Tahoma"/>
              <a:cs typeface="Tahoma"/>
            </a:endParaRPr>
          </a:p>
          <a:p>
            <a:endParaRPr lang="pt-BR" sz="2800" dirty="0">
              <a:solidFill>
                <a:srgbClr val="92D050"/>
              </a:solidFill>
              <a:latin typeface="Tahoma"/>
              <a:cs typeface="Tahoma"/>
            </a:endParaRPr>
          </a:p>
          <a:p>
            <a:r>
              <a:rPr lang="pt-BR" sz="2800" b="0" dirty="0" smtClean="0">
                <a:solidFill>
                  <a:schemeClr val="tx1"/>
                </a:solidFill>
                <a:latin typeface="Tahoma"/>
                <a:cs typeface="Tahoma"/>
              </a:rPr>
              <a:t> </a:t>
            </a:r>
          </a:p>
        </p:txBody>
      </p:sp>
      <p:sp>
        <p:nvSpPr>
          <p:cNvPr id="6" name="TextBox 5"/>
          <p:cNvSpPr txBox="1"/>
          <p:nvPr/>
        </p:nvSpPr>
        <p:spPr>
          <a:xfrm>
            <a:off x="5817096" y="980728"/>
            <a:ext cx="4088904" cy="1015663"/>
          </a:xfrm>
          <a:prstGeom prst="rect">
            <a:avLst/>
          </a:prstGeom>
          <a:noFill/>
        </p:spPr>
        <p:txBody>
          <a:bodyPr wrap="square" rtlCol="0">
            <a:spAutoFit/>
          </a:bodyPr>
          <a:lstStyle/>
          <a:p>
            <a:endParaRPr lang="pt-BR" sz="2800" b="0" dirty="0" smtClean="0">
              <a:solidFill>
                <a:schemeClr val="tx1"/>
              </a:solidFill>
              <a:latin typeface="Tahoma"/>
              <a:cs typeface="Tahoma"/>
            </a:endParaRPr>
          </a:p>
          <a:p>
            <a:endParaRPr lang="en-US" sz="3200" b="0" dirty="0"/>
          </a:p>
        </p:txBody>
      </p:sp>
      <p:sp>
        <p:nvSpPr>
          <p:cNvPr id="12" name="TextBox 11"/>
          <p:cNvSpPr txBox="1"/>
          <p:nvPr/>
        </p:nvSpPr>
        <p:spPr>
          <a:xfrm>
            <a:off x="128464" y="2132856"/>
            <a:ext cx="3528392" cy="4524315"/>
          </a:xfrm>
          <a:prstGeom prst="rect">
            <a:avLst/>
          </a:prstGeom>
          <a:noFill/>
        </p:spPr>
        <p:txBody>
          <a:bodyPr wrap="square" rtlCol="0">
            <a:spAutoFit/>
          </a:bodyPr>
          <a:lstStyle/>
          <a:p>
            <a:pPr marL="342900" indent="-342900">
              <a:spcAft>
                <a:spcPts val="0"/>
              </a:spcAft>
              <a:buFont typeface="Arial"/>
              <a:buChar char="•"/>
            </a:pPr>
            <a:r>
              <a:rPr lang="pt-BR" b="0" dirty="0" smtClean="0">
                <a:solidFill>
                  <a:srgbClr val="FFFFFF"/>
                </a:solidFill>
                <a:latin typeface="Tahoma"/>
                <a:cs typeface="Tahoma"/>
              </a:rPr>
              <a:t>Quando computadas todas as fontes de recursos, sobram dezenas de bilhões de reais todo ano!</a:t>
            </a:r>
          </a:p>
          <a:p>
            <a:pPr marL="342900" indent="-342900">
              <a:spcAft>
                <a:spcPts val="0"/>
              </a:spcAft>
              <a:buFont typeface="Arial"/>
              <a:buChar char="•"/>
            </a:pPr>
            <a:r>
              <a:rPr lang="pt-BR" b="0" dirty="0" smtClean="0">
                <a:solidFill>
                  <a:srgbClr val="FFFFFF"/>
                </a:solidFill>
                <a:latin typeface="Tahoma"/>
                <a:cs typeface="Tahoma"/>
              </a:rPr>
              <a:t>A DRU absorve 30% dos recursos da Seguridade Social. </a:t>
            </a:r>
            <a:endParaRPr lang="pt-BR" b="0" dirty="0">
              <a:solidFill>
                <a:srgbClr val="FFFFFF"/>
              </a:solidFill>
              <a:latin typeface="Tahoma"/>
              <a:cs typeface="Tahoma"/>
            </a:endParaRPr>
          </a:p>
          <a:p>
            <a:pPr marL="342900" indent="-342900">
              <a:spcAft>
                <a:spcPts val="0"/>
              </a:spcAft>
              <a:buFont typeface="Arial"/>
              <a:buChar char="•"/>
            </a:pPr>
            <a:r>
              <a:rPr lang="pt-BR" b="0" dirty="0" smtClean="0">
                <a:solidFill>
                  <a:srgbClr val="FFFFFF"/>
                </a:solidFill>
                <a:latin typeface="Tahoma"/>
                <a:cs typeface="Tahoma"/>
              </a:rPr>
              <a:t>Se existisse déficit, que recursos haveriam para desvincular? </a:t>
            </a:r>
          </a:p>
        </p:txBody>
      </p:sp>
      <p:pic>
        <p:nvPicPr>
          <p:cNvPr id="2" name="Picture 1"/>
          <p:cNvPicPr>
            <a:picLocks noChangeAspect="1"/>
          </p:cNvPicPr>
          <p:nvPr/>
        </p:nvPicPr>
        <p:blipFill>
          <a:blip r:embed="rId2"/>
          <a:stretch>
            <a:fillRect/>
          </a:stretch>
        </p:blipFill>
        <p:spPr>
          <a:xfrm>
            <a:off x="3390735" y="2420888"/>
            <a:ext cx="6489700" cy="4152900"/>
          </a:xfrm>
          <a:prstGeom prst="rect">
            <a:avLst/>
          </a:prstGeom>
        </p:spPr>
      </p:pic>
    </p:spTree>
    <p:extLst>
      <p:ext uri="{BB962C8B-B14F-4D97-AF65-F5344CB8AC3E}">
        <p14:creationId xmlns:p14="http://schemas.microsoft.com/office/powerpoint/2010/main" val="42703125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2474" y="272416"/>
            <a:ext cx="7909111" cy="6468952"/>
          </a:xfrm>
          <a:prstGeom prst="rect">
            <a:avLst/>
          </a:prstGeom>
        </p:spPr>
      </p:pic>
      <p:sp>
        <p:nvSpPr>
          <p:cNvPr id="4" name="TextBox 3"/>
          <p:cNvSpPr txBox="1"/>
          <p:nvPr/>
        </p:nvSpPr>
        <p:spPr>
          <a:xfrm>
            <a:off x="8481392" y="908720"/>
            <a:ext cx="1584176" cy="5632310"/>
          </a:xfrm>
          <a:prstGeom prst="rect">
            <a:avLst/>
          </a:prstGeom>
          <a:noFill/>
        </p:spPr>
        <p:txBody>
          <a:bodyPr wrap="square" rtlCol="0">
            <a:spAutoFit/>
          </a:bodyPr>
          <a:lstStyle/>
          <a:p>
            <a:endParaRPr lang="pt-BR" b="0" dirty="0" smtClean="0">
              <a:solidFill>
                <a:schemeClr val="tx1"/>
              </a:solidFill>
            </a:endParaRPr>
          </a:p>
          <a:p>
            <a:endParaRPr lang="pt-BR" b="0" dirty="0">
              <a:solidFill>
                <a:schemeClr val="tx1"/>
              </a:solidFill>
            </a:endParaRPr>
          </a:p>
          <a:p>
            <a:endParaRPr lang="pt-BR" b="0" dirty="0" smtClean="0">
              <a:solidFill>
                <a:schemeClr val="tx1"/>
              </a:solidFill>
            </a:endParaRPr>
          </a:p>
          <a:p>
            <a:endParaRPr lang="pt-BR" b="0" dirty="0">
              <a:solidFill>
                <a:schemeClr val="tx1"/>
              </a:solidFill>
            </a:endParaRPr>
          </a:p>
          <a:p>
            <a:endParaRPr lang="pt-BR" b="0" dirty="0" smtClean="0">
              <a:solidFill>
                <a:schemeClr val="tx1"/>
              </a:solidFill>
            </a:endParaRPr>
          </a:p>
          <a:p>
            <a:endParaRPr lang="pt-BR" b="0" dirty="0">
              <a:solidFill>
                <a:schemeClr val="tx1"/>
              </a:solidFill>
            </a:endParaRPr>
          </a:p>
          <a:p>
            <a:endParaRPr lang="pt-BR" b="0" dirty="0" smtClean="0">
              <a:solidFill>
                <a:schemeClr val="tx1"/>
              </a:solidFill>
            </a:endParaRPr>
          </a:p>
          <a:p>
            <a:r>
              <a:rPr lang="pt-BR" b="0" dirty="0" smtClean="0">
                <a:solidFill>
                  <a:schemeClr val="tx1"/>
                </a:solidFill>
              </a:rPr>
              <a:t>Fonte:</a:t>
            </a:r>
            <a:endParaRPr lang="pt-BR" b="0" dirty="0">
              <a:solidFill>
                <a:schemeClr val="tx1"/>
              </a:solidFill>
            </a:endParaRPr>
          </a:p>
          <a:p>
            <a:r>
              <a:rPr lang="pt-BR" b="0" dirty="0" smtClean="0">
                <a:solidFill>
                  <a:schemeClr val="tx1"/>
                </a:solidFill>
              </a:rPr>
              <a:t>Análise </a:t>
            </a:r>
            <a:r>
              <a:rPr lang="pt-BR" b="0" dirty="0">
                <a:solidFill>
                  <a:schemeClr val="tx1"/>
                </a:solidFill>
              </a:rPr>
              <a:t>da Seguridade Social 2015 elaborada pela ANFIP </a:t>
            </a:r>
            <a:endParaRPr lang="en-US" b="0" dirty="0">
              <a:solidFill>
                <a:schemeClr val="tx1"/>
              </a:solidFill>
            </a:endParaRPr>
          </a:p>
        </p:txBody>
      </p:sp>
    </p:spTree>
    <p:extLst>
      <p:ext uri="{BB962C8B-B14F-4D97-AF65-F5344CB8AC3E}">
        <p14:creationId xmlns:p14="http://schemas.microsoft.com/office/powerpoint/2010/main" val="21226022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488" y="190397"/>
            <a:ext cx="7554817" cy="6667603"/>
          </a:xfrm>
          <a:prstGeom prst="rect">
            <a:avLst/>
          </a:prstGeom>
        </p:spPr>
      </p:pic>
      <p:sp>
        <p:nvSpPr>
          <p:cNvPr id="3" name="TextBox 2"/>
          <p:cNvSpPr txBox="1"/>
          <p:nvPr/>
        </p:nvSpPr>
        <p:spPr>
          <a:xfrm>
            <a:off x="8121352" y="3861048"/>
            <a:ext cx="1784648" cy="2677656"/>
          </a:xfrm>
          <a:prstGeom prst="rect">
            <a:avLst/>
          </a:prstGeom>
          <a:noFill/>
        </p:spPr>
        <p:txBody>
          <a:bodyPr wrap="square" rtlCol="0">
            <a:spAutoFit/>
          </a:bodyPr>
          <a:lstStyle/>
          <a:p>
            <a:r>
              <a:rPr lang="pt-BR" b="0" dirty="0">
                <a:solidFill>
                  <a:schemeClr val="tx1"/>
                </a:solidFill>
              </a:rPr>
              <a:t>Fonte:</a:t>
            </a:r>
          </a:p>
          <a:p>
            <a:r>
              <a:rPr lang="pt-BR" b="0" dirty="0">
                <a:solidFill>
                  <a:schemeClr val="tx1"/>
                </a:solidFill>
              </a:rPr>
              <a:t>Análise da Seguridade Social 2015 elaborada pela ANFIP </a:t>
            </a:r>
            <a:endParaRPr lang="en-US" b="0" dirty="0">
              <a:solidFill>
                <a:schemeClr val="tx1"/>
              </a:solidFill>
            </a:endParaRPr>
          </a:p>
          <a:p>
            <a:endParaRPr lang="en-US" dirty="0"/>
          </a:p>
        </p:txBody>
      </p:sp>
    </p:spTree>
    <p:extLst>
      <p:ext uri="{BB962C8B-B14F-4D97-AF65-F5344CB8AC3E}">
        <p14:creationId xmlns:p14="http://schemas.microsoft.com/office/powerpoint/2010/main" val="1012310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48543</TotalTime>
  <Words>2009</Words>
  <Application>Microsoft Macintosh PowerPoint</Application>
  <PresentationFormat>A4 Paper (210x297 mm)</PresentationFormat>
  <Paragraphs>357</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Pulso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Maria Lucia Fattorelli</cp:lastModifiedBy>
  <cp:revision>2052</cp:revision>
  <cp:lastPrinted>2008-11-20T19:12:03Z</cp:lastPrinted>
  <dcterms:created xsi:type="dcterms:W3CDTF">2001-11-19T18:24:28Z</dcterms:created>
  <dcterms:modified xsi:type="dcterms:W3CDTF">2017-04-07T13:34:46Z</dcterms:modified>
</cp:coreProperties>
</file>