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1" r:id="rId4"/>
    <p:sldMasterId id="2147483713" r:id="rId5"/>
    <p:sldMasterId id="2147483725" r:id="rId6"/>
    <p:sldMasterId id="2147483737" r:id="rId7"/>
    <p:sldMasterId id="2147483762" r:id="rId8"/>
    <p:sldMasterId id="2147483774" r:id="rId9"/>
    <p:sldMasterId id="2147483787" r:id="rId10"/>
    <p:sldMasterId id="2147483800" r:id="rId11"/>
    <p:sldMasterId id="2147483812" r:id="rId12"/>
    <p:sldMasterId id="2147483824" r:id="rId13"/>
    <p:sldMasterId id="2147483836" r:id="rId14"/>
    <p:sldMasterId id="2147483848" r:id="rId15"/>
    <p:sldMasterId id="2147483872" r:id="rId16"/>
    <p:sldMasterId id="2147483884" r:id="rId17"/>
    <p:sldMasterId id="2147483896" r:id="rId18"/>
    <p:sldMasterId id="2147483908" r:id="rId19"/>
  </p:sldMasterIdLst>
  <p:notesMasterIdLst>
    <p:notesMasterId r:id="rId48"/>
  </p:notesMasterIdLst>
  <p:sldIdLst>
    <p:sldId id="434" r:id="rId20"/>
    <p:sldId id="257" r:id="rId21"/>
    <p:sldId id="404" r:id="rId22"/>
    <p:sldId id="395" r:id="rId23"/>
    <p:sldId id="289" r:id="rId24"/>
    <p:sldId id="398" r:id="rId25"/>
    <p:sldId id="307" r:id="rId26"/>
    <p:sldId id="433" r:id="rId27"/>
    <p:sldId id="411" r:id="rId28"/>
    <p:sldId id="425" r:id="rId29"/>
    <p:sldId id="432" r:id="rId30"/>
    <p:sldId id="426" r:id="rId31"/>
    <p:sldId id="399" r:id="rId32"/>
    <p:sldId id="314" r:id="rId33"/>
    <p:sldId id="312" r:id="rId34"/>
    <p:sldId id="313" r:id="rId35"/>
    <p:sldId id="402" r:id="rId36"/>
    <p:sldId id="304" r:id="rId37"/>
    <p:sldId id="437" r:id="rId38"/>
    <p:sldId id="317" r:id="rId39"/>
    <p:sldId id="442" r:id="rId40"/>
    <p:sldId id="435" r:id="rId41"/>
    <p:sldId id="436" r:id="rId42"/>
    <p:sldId id="443" r:id="rId43"/>
    <p:sldId id="351" r:id="rId44"/>
    <p:sldId id="439" r:id="rId45"/>
    <p:sldId id="440" r:id="rId46"/>
    <p:sldId id="441" r:id="rId47"/>
  </p:sldIdLst>
  <p:sldSz cx="9144000" cy="6858000" type="screen4x3"/>
  <p:notesSz cx="6997700" cy="9283700"/>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1"/>
    <a:srgbClr val="17497B"/>
    <a:srgbClr val="EEEFF6"/>
    <a:srgbClr val="A2BCDC"/>
    <a:srgbClr val="E6F6FE"/>
    <a:srgbClr val="70C27A"/>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5" autoAdjust="0"/>
    <p:restoredTop sz="99744" autoAdjust="0"/>
  </p:normalViewPr>
  <p:slideViewPr>
    <p:cSldViewPr>
      <p:cViewPr varScale="1">
        <p:scale>
          <a:sx n="119" d="100"/>
          <a:sy n="119" d="100"/>
        </p:scale>
        <p:origin x="1374" y="108"/>
      </p:cViewPr>
      <p:guideLst>
        <p:guide orient="horz" pos="2160"/>
        <p:guide pos="2880"/>
      </p:guideLst>
    </p:cSldViewPr>
  </p:slideViewPr>
  <p:outlineViewPr>
    <p:cViewPr>
      <p:scale>
        <a:sx n="33" d="100"/>
        <a:sy n="33" d="100"/>
      </p:scale>
      <p:origin x="0" y="41274"/>
    </p:cViewPr>
  </p:outlineViewPr>
  <p:notesTextViewPr>
    <p:cViewPr>
      <p:scale>
        <a:sx n="1" d="1"/>
        <a:sy n="1" d="1"/>
      </p:scale>
      <p:origin x="0" y="0"/>
    </p:cViewPr>
  </p:notesTextViewPr>
  <p:sorterViewPr>
    <p:cViewPr>
      <p:scale>
        <a:sx n="100" d="100"/>
        <a:sy n="100" d="100"/>
      </p:scale>
      <p:origin x="0" y="7758"/>
    </p:cViewPr>
  </p:sorterViewPr>
  <p:notesViewPr>
    <p:cSldViewPr>
      <p:cViewPr>
        <p:scale>
          <a:sx n="126" d="100"/>
          <a:sy n="126" d="100"/>
        </p:scale>
        <p:origin x="-930" y="174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 /><Relationship Id="rId18" Type="http://schemas.openxmlformats.org/officeDocument/2006/relationships/slideMaster" Target="slideMasters/slideMaster18.xml" /><Relationship Id="rId26" Type="http://schemas.openxmlformats.org/officeDocument/2006/relationships/slide" Target="slides/slide7.xml" /><Relationship Id="rId39" Type="http://schemas.openxmlformats.org/officeDocument/2006/relationships/slide" Target="slides/slide20.xml" /><Relationship Id="rId3" Type="http://schemas.openxmlformats.org/officeDocument/2006/relationships/slideMaster" Target="slideMasters/slideMaster3.xml" /><Relationship Id="rId21" Type="http://schemas.openxmlformats.org/officeDocument/2006/relationships/slide" Target="slides/slide2.xml" /><Relationship Id="rId34" Type="http://schemas.openxmlformats.org/officeDocument/2006/relationships/slide" Target="slides/slide15.xml" /><Relationship Id="rId42" Type="http://schemas.openxmlformats.org/officeDocument/2006/relationships/slide" Target="slides/slide23.xml" /><Relationship Id="rId47" Type="http://schemas.openxmlformats.org/officeDocument/2006/relationships/slide" Target="slides/slide28.xml" /><Relationship Id="rId50" Type="http://schemas.openxmlformats.org/officeDocument/2006/relationships/viewProps" Target="viewProps.xml" /><Relationship Id="rId7" Type="http://schemas.openxmlformats.org/officeDocument/2006/relationships/slideMaster" Target="slideMasters/slideMaster7.xml" /><Relationship Id="rId12" Type="http://schemas.openxmlformats.org/officeDocument/2006/relationships/slideMaster" Target="slideMasters/slideMaster12.xml" /><Relationship Id="rId17" Type="http://schemas.openxmlformats.org/officeDocument/2006/relationships/slideMaster" Target="slideMasters/slideMaster17.xml" /><Relationship Id="rId25" Type="http://schemas.openxmlformats.org/officeDocument/2006/relationships/slide" Target="slides/slide6.xml" /><Relationship Id="rId33" Type="http://schemas.openxmlformats.org/officeDocument/2006/relationships/slide" Target="slides/slide14.xml" /><Relationship Id="rId38" Type="http://schemas.openxmlformats.org/officeDocument/2006/relationships/slide" Target="slides/slide19.xml" /><Relationship Id="rId46" Type="http://schemas.openxmlformats.org/officeDocument/2006/relationships/slide" Target="slides/slide27.xml" /><Relationship Id="rId2" Type="http://schemas.openxmlformats.org/officeDocument/2006/relationships/slideMaster" Target="slideMasters/slideMaster2.xml" /><Relationship Id="rId16" Type="http://schemas.openxmlformats.org/officeDocument/2006/relationships/slideMaster" Target="slideMasters/slideMaster16.xml" /><Relationship Id="rId20" Type="http://schemas.openxmlformats.org/officeDocument/2006/relationships/slide" Target="slides/slide1.xml" /><Relationship Id="rId29" Type="http://schemas.openxmlformats.org/officeDocument/2006/relationships/slide" Target="slides/slide10.xml" /><Relationship Id="rId41" Type="http://schemas.openxmlformats.org/officeDocument/2006/relationships/slide" Target="slides/slide22.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Master" Target="slideMasters/slideMaster11.xml" /><Relationship Id="rId24" Type="http://schemas.openxmlformats.org/officeDocument/2006/relationships/slide" Target="slides/slide5.xml" /><Relationship Id="rId32" Type="http://schemas.openxmlformats.org/officeDocument/2006/relationships/slide" Target="slides/slide13.xml" /><Relationship Id="rId37" Type="http://schemas.openxmlformats.org/officeDocument/2006/relationships/slide" Target="slides/slide18.xml" /><Relationship Id="rId40" Type="http://schemas.openxmlformats.org/officeDocument/2006/relationships/slide" Target="slides/slide21.xml" /><Relationship Id="rId45" Type="http://schemas.openxmlformats.org/officeDocument/2006/relationships/slide" Target="slides/slide26.xml" /><Relationship Id="rId5" Type="http://schemas.openxmlformats.org/officeDocument/2006/relationships/slideMaster" Target="slideMasters/slideMaster5.xml" /><Relationship Id="rId15" Type="http://schemas.openxmlformats.org/officeDocument/2006/relationships/slideMaster" Target="slideMasters/slideMaster15.xml" /><Relationship Id="rId23" Type="http://schemas.openxmlformats.org/officeDocument/2006/relationships/slide" Target="slides/slide4.xml" /><Relationship Id="rId28" Type="http://schemas.openxmlformats.org/officeDocument/2006/relationships/slide" Target="slides/slide9.xml" /><Relationship Id="rId36" Type="http://schemas.openxmlformats.org/officeDocument/2006/relationships/slide" Target="slides/slide17.xml" /><Relationship Id="rId49" Type="http://schemas.openxmlformats.org/officeDocument/2006/relationships/presProps" Target="presProps.xml" /><Relationship Id="rId10" Type="http://schemas.openxmlformats.org/officeDocument/2006/relationships/slideMaster" Target="slideMasters/slideMaster10.xml" /><Relationship Id="rId19" Type="http://schemas.openxmlformats.org/officeDocument/2006/relationships/slideMaster" Target="slideMasters/slideMaster19.xml" /><Relationship Id="rId31" Type="http://schemas.openxmlformats.org/officeDocument/2006/relationships/slide" Target="slides/slide12.xml" /><Relationship Id="rId44" Type="http://schemas.openxmlformats.org/officeDocument/2006/relationships/slide" Target="slides/slide25.xml" /><Relationship Id="rId52" Type="http://schemas.openxmlformats.org/officeDocument/2006/relationships/tableStyles" Target="tableStyles.xml" /><Relationship Id="rId4" Type="http://schemas.openxmlformats.org/officeDocument/2006/relationships/slideMaster" Target="slideMasters/slideMaster4.xml" /><Relationship Id="rId9" Type="http://schemas.openxmlformats.org/officeDocument/2006/relationships/slideMaster" Target="slideMasters/slideMaster9.xml" /><Relationship Id="rId14" Type="http://schemas.openxmlformats.org/officeDocument/2006/relationships/slideMaster" Target="slideMasters/slideMaster14.xml" /><Relationship Id="rId22" Type="http://schemas.openxmlformats.org/officeDocument/2006/relationships/slide" Target="slides/slide3.xml" /><Relationship Id="rId27" Type="http://schemas.openxmlformats.org/officeDocument/2006/relationships/slide" Target="slides/slide8.xml" /><Relationship Id="rId30" Type="http://schemas.openxmlformats.org/officeDocument/2006/relationships/slide" Target="slides/slide11.xml" /><Relationship Id="rId35" Type="http://schemas.openxmlformats.org/officeDocument/2006/relationships/slide" Target="slides/slide16.xml" /><Relationship Id="rId43" Type="http://schemas.openxmlformats.org/officeDocument/2006/relationships/slide" Target="slides/slide24.xml" /><Relationship Id="rId48" Type="http://schemas.openxmlformats.org/officeDocument/2006/relationships/notesMaster" Target="notesMasters/notesMaster1.xml" /><Relationship Id="rId8" Type="http://schemas.openxmlformats.org/officeDocument/2006/relationships/slideMaster" Target="slideMasters/slideMaster8.xml" /><Relationship Id="rId51" Type="http://schemas.openxmlformats.org/officeDocument/2006/relationships/theme" Target="theme/theme1.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 /></Relationships>
</file>

<file path=ppt/charts/_rels/chart2.xml.rels><?xml version="1.0" encoding="UTF-8" standalone="yes"?>
<Relationships xmlns="http://schemas.openxmlformats.org/package/2006/relationships"><Relationship Id="rId1" Type="http://schemas.openxmlformats.org/officeDocument/2006/relationships/oleObject" Target="file:///USFIDATA\S2$\teams\structured%20debt\02.%20Oil%20&amp;%20Gas\Rio%20Previd&#234;ncia%20Oil%20Royalties\1.%202014%20Issuance\Marketing\Graphs%20for%20historical%20royalties%20and%20SP.xlsx" TargetMode="External" /></Relationships>
</file>

<file path=ppt/charts/_rels/chart3.xml.rels><?xml version="1.0" encoding="UTF-8" standalone="yes"?>
<Relationships xmlns="http://schemas.openxmlformats.org/package/2006/relationships"><Relationship Id="rId1" Type="http://schemas.openxmlformats.org/officeDocument/2006/relationships/oleObject" Target="file:///C:\Users\pegonm\AppData\Local\Microsoft\Windows\Temporary%20Internet%20Files\Content.Outlook\SMS76ZKD\Aging%20Balance.xls" TargetMode="Externa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143433459706396E-3"/>
          <c:y val="3.0752839189287364E-2"/>
          <c:w val="0.86832494896471291"/>
          <c:h val="0.87788349142684829"/>
        </c:manualLayout>
      </c:layout>
      <c:barChart>
        <c:barDir val="col"/>
        <c:grouping val="percentStacked"/>
        <c:varyColors val="0"/>
        <c:ser>
          <c:idx val="0"/>
          <c:order val="0"/>
          <c:tx>
            <c:strRef>
              <c:f>Sheet1!$B$1</c:f>
              <c:strCache>
                <c:ptCount val="1"/>
                <c:pt idx="0">
                  <c:v>Municipalities</c:v>
                </c:pt>
              </c:strCache>
            </c:strRef>
          </c:tx>
          <c:spPr>
            <a:solidFill>
              <a:srgbClr val="007CB1"/>
            </a:solidFill>
          </c:spPr>
          <c:invertIfNegative val="0"/>
          <c:dLbls>
            <c:spPr>
              <a:noFill/>
              <a:ln>
                <a:noFill/>
              </a:ln>
              <a:effectLst/>
            </c:spPr>
            <c:txPr>
              <a:bodyPr/>
              <a:lstStyle/>
              <a:p>
                <a:pPr>
                  <a:defRPr sz="900">
                    <a:latin typeface="Arial Narrow" panose="020B0606020202030204"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Sea Drilling (≤ 5% revenues)</c:v>
                </c:pt>
                <c:pt idx="1">
                  <c:v>Sea Drilling (&gt; 5% revenues)</c:v>
                </c:pt>
                <c:pt idx="2">
                  <c:v>Special Participations</c:v>
                </c:pt>
                <c:pt idx="3">
                  <c:v>Sea Drilling</c:v>
                </c:pt>
              </c:strCache>
            </c:strRef>
          </c:cat>
          <c:val>
            <c:numRef>
              <c:f>Sheet1!$B$2:$B$5</c:f>
              <c:numCache>
                <c:formatCode>0.0%</c:formatCode>
                <c:ptCount val="4"/>
                <c:pt idx="0">
                  <c:v>0.4</c:v>
                </c:pt>
                <c:pt idx="1">
                  <c:v>0.3000000000000001</c:v>
                </c:pt>
                <c:pt idx="2">
                  <c:v>0.1</c:v>
                </c:pt>
                <c:pt idx="3">
                  <c:v>7.0000000000000021E-2</c:v>
                </c:pt>
              </c:numCache>
            </c:numRef>
          </c:val>
          <c:extLst>
            <c:ext xmlns:c16="http://schemas.microsoft.com/office/drawing/2014/chart" uri="{C3380CC4-5D6E-409C-BE32-E72D297353CC}">
              <c16:uniqueId val="{00000000-E551-44F5-BC8E-2FCD61DA4999}"/>
            </c:ext>
          </c:extLst>
        </c:ser>
        <c:ser>
          <c:idx val="1"/>
          <c:order val="1"/>
          <c:tx>
            <c:strRef>
              <c:f>Sheet1!$C$1</c:f>
              <c:strCache>
                <c:ptCount val="1"/>
                <c:pt idx="0">
                  <c:v>Federal Gov. (incl. Specific allocation to ministries)</c:v>
                </c:pt>
              </c:strCache>
            </c:strRef>
          </c:tx>
          <c:spPr>
            <a:solidFill>
              <a:srgbClr val="A2BCDC"/>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E551-44F5-BC8E-2FCD61DA4999}"/>
                </c:ext>
              </c:extLst>
            </c:dLbl>
            <c:spPr>
              <a:noFill/>
              <a:ln>
                <a:noFill/>
              </a:ln>
              <a:effectLst/>
            </c:spPr>
            <c:txPr>
              <a:bodyPr/>
              <a:lstStyle/>
              <a:p>
                <a:pPr>
                  <a:defRPr sz="900">
                    <a:latin typeface="Arial Narrow" panose="020B0606020202030204"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Sea Drilling (≤ 5% revenues)</c:v>
                </c:pt>
                <c:pt idx="1">
                  <c:v>Sea Drilling (&gt; 5% revenues)</c:v>
                </c:pt>
                <c:pt idx="2">
                  <c:v>Special Participations</c:v>
                </c:pt>
                <c:pt idx="3">
                  <c:v>Sea Drilling</c:v>
                </c:pt>
              </c:strCache>
            </c:strRef>
          </c:cat>
          <c:val>
            <c:numRef>
              <c:f>Sheet1!$C$2:$C$5</c:f>
              <c:numCache>
                <c:formatCode>0.0%</c:formatCode>
                <c:ptCount val="4"/>
                <c:pt idx="0">
                  <c:v>0.2</c:v>
                </c:pt>
                <c:pt idx="1">
                  <c:v>0.4</c:v>
                </c:pt>
                <c:pt idx="2">
                  <c:v>0.5</c:v>
                </c:pt>
              </c:numCache>
            </c:numRef>
          </c:val>
          <c:extLst>
            <c:ext xmlns:c16="http://schemas.microsoft.com/office/drawing/2014/chart" uri="{C3380CC4-5D6E-409C-BE32-E72D297353CC}">
              <c16:uniqueId val="{00000002-E551-44F5-BC8E-2FCD61DA4999}"/>
            </c:ext>
          </c:extLst>
        </c:ser>
        <c:ser>
          <c:idx val="2"/>
          <c:order val="2"/>
          <c:tx>
            <c:strRef>
              <c:f>Sheet1!$D$1</c:f>
              <c:strCache>
                <c:ptCount val="1"/>
                <c:pt idx="0">
                  <c:v>Special/Social Funds</c:v>
                </c:pt>
              </c:strCache>
            </c:strRef>
          </c:tx>
          <c:spPr>
            <a:solidFill>
              <a:srgbClr val="E6F6FE"/>
            </a:solidFill>
          </c:spPr>
          <c:invertIfNegative val="0"/>
          <c:dLbls>
            <c:dLbl>
              <c:idx val="0"/>
              <c:tx>
                <c:rich>
                  <a:bodyPr/>
                  <a:lstStyle/>
                  <a:p>
                    <a:r>
                      <a:rPr lang="fr-FR" dirty="0">
                        <a:solidFill>
                          <a:schemeClr val="tx1"/>
                        </a:solidFill>
                      </a:rPr>
                      <a:t>10.0%</a:t>
                    </a:r>
                    <a:endParaRPr lang="en-US" dirty="0">
                      <a:solidFill>
                        <a:schemeClr val="tx1"/>
                      </a:solidFill>
                    </a:endParaRP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51-44F5-BC8E-2FCD61DA4999}"/>
                </c:ext>
              </c:extLst>
            </c:dLbl>
            <c:spPr>
              <a:noFill/>
              <a:ln>
                <a:noFill/>
              </a:ln>
              <a:effectLst/>
            </c:spPr>
            <c:txPr>
              <a:bodyPr/>
              <a:lstStyle/>
              <a:p>
                <a:pPr>
                  <a:defRPr sz="900" b="0">
                    <a:solidFill>
                      <a:schemeClr val="tx1"/>
                    </a:solidFill>
                    <a:latin typeface="Arial Narrow" panose="020B0606020202030204"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Sea Drilling (≤ 5% revenues)</c:v>
                </c:pt>
                <c:pt idx="1">
                  <c:v>Sea Drilling (&gt; 5% revenues)</c:v>
                </c:pt>
                <c:pt idx="2">
                  <c:v>Special Participations</c:v>
                </c:pt>
                <c:pt idx="3">
                  <c:v>Sea Drilling</c:v>
                </c:pt>
              </c:strCache>
            </c:strRef>
          </c:cat>
          <c:val>
            <c:numRef>
              <c:f>Sheet1!$D$2:$D$5</c:f>
              <c:numCache>
                <c:formatCode>0.0%</c:formatCode>
                <c:ptCount val="4"/>
                <c:pt idx="0">
                  <c:v>0.1</c:v>
                </c:pt>
                <c:pt idx="1">
                  <c:v>7.5000000000000011E-2</c:v>
                </c:pt>
                <c:pt idx="3">
                  <c:v>0.71000000000000019</c:v>
                </c:pt>
              </c:numCache>
            </c:numRef>
          </c:val>
          <c:extLst>
            <c:ext xmlns:c16="http://schemas.microsoft.com/office/drawing/2014/chart" uri="{C3380CC4-5D6E-409C-BE32-E72D297353CC}">
              <c16:uniqueId val="{00000004-E551-44F5-BC8E-2FCD61DA4999}"/>
            </c:ext>
          </c:extLst>
        </c:ser>
        <c:ser>
          <c:idx val="3"/>
          <c:order val="3"/>
          <c:tx>
            <c:strRef>
              <c:f>Sheet1!$E$1</c:f>
              <c:strCache>
                <c:ptCount val="1"/>
                <c:pt idx="0">
                  <c:v>Producing State</c:v>
                </c:pt>
              </c:strCache>
            </c:strRef>
          </c:tx>
          <c:spPr>
            <a:solidFill>
              <a:srgbClr val="70C27A"/>
            </a:solidFill>
          </c:spPr>
          <c:invertIfNegative val="0"/>
          <c:dLbls>
            <c:dLbl>
              <c:idx val="0"/>
              <c:layout>
                <c:manualLayout>
                  <c:x val="1.5432098765432109E-3"/>
                  <c:y val="-5.55555334623663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51-44F5-BC8E-2FCD61DA4999}"/>
                </c:ext>
              </c:extLst>
            </c:dLbl>
            <c:spPr>
              <a:noFill/>
              <a:ln>
                <a:noFill/>
              </a:ln>
              <a:effectLst/>
            </c:spPr>
            <c:txPr>
              <a:bodyPr/>
              <a:lstStyle/>
              <a:p>
                <a:pPr>
                  <a:defRPr sz="1100" b="1">
                    <a:latin typeface="Arial Narrow" panose="020B0606020202030204" pitchFamily="34" charset="0"/>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Sea Drilling (≤ 5% revenues)</c:v>
                </c:pt>
                <c:pt idx="1">
                  <c:v>Sea Drilling (&gt; 5% revenues)</c:v>
                </c:pt>
                <c:pt idx="2">
                  <c:v>Special Participations</c:v>
                </c:pt>
                <c:pt idx="3">
                  <c:v>Sea Drilling</c:v>
                </c:pt>
              </c:strCache>
            </c:strRef>
          </c:cat>
          <c:val>
            <c:numRef>
              <c:f>Sheet1!$E$2:$E$5</c:f>
              <c:numCache>
                <c:formatCode>0.0%</c:formatCode>
                <c:ptCount val="4"/>
                <c:pt idx="0">
                  <c:v>0.3000000000000001</c:v>
                </c:pt>
                <c:pt idx="1">
                  <c:v>0.22500000000000003</c:v>
                </c:pt>
                <c:pt idx="2">
                  <c:v>0.4</c:v>
                </c:pt>
                <c:pt idx="3">
                  <c:v>0.22000000000000003</c:v>
                </c:pt>
              </c:numCache>
            </c:numRef>
          </c:val>
          <c:extLst>
            <c:ext xmlns:c16="http://schemas.microsoft.com/office/drawing/2014/chart" uri="{C3380CC4-5D6E-409C-BE32-E72D297353CC}">
              <c16:uniqueId val="{00000006-E551-44F5-BC8E-2FCD61DA4999}"/>
            </c:ext>
          </c:extLst>
        </c:ser>
        <c:dLbls>
          <c:showLegendKey val="0"/>
          <c:showVal val="1"/>
          <c:showCatName val="0"/>
          <c:showSerName val="0"/>
          <c:showPercent val="0"/>
          <c:showBubbleSize val="0"/>
        </c:dLbls>
        <c:gapWidth val="32"/>
        <c:overlap val="100"/>
        <c:axId val="58750080"/>
        <c:axId val="58751616"/>
      </c:barChart>
      <c:catAx>
        <c:axId val="58750080"/>
        <c:scaling>
          <c:orientation val="minMax"/>
        </c:scaling>
        <c:delete val="0"/>
        <c:axPos val="b"/>
        <c:numFmt formatCode="General" sourceLinked="0"/>
        <c:majorTickMark val="out"/>
        <c:minorTickMark val="none"/>
        <c:tickLblPos val="nextTo"/>
        <c:txPr>
          <a:bodyPr/>
          <a:lstStyle/>
          <a:p>
            <a:pPr>
              <a:defRPr sz="900">
                <a:latin typeface="Arial Narrow" panose="020B0606020202030204" pitchFamily="34" charset="0"/>
              </a:defRPr>
            </a:pPr>
            <a:endParaRPr lang="pt-BR"/>
          </a:p>
        </c:txPr>
        <c:crossAx val="58751616"/>
        <c:crosses val="autoZero"/>
        <c:auto val="1"/>
        <c:lblAlgn val="ctr"/>
        <c:lblOffset val="100"/>
        <c:noMultiLvlLbl val="0"/>
      </c:catAx>
      <c:valAx>
        <c:axId val="58751616"/>
        <c:scaling>
          <c:orientation val="minMax"/>
        </c:scaling>
        <c:delete val="1"/>
        <c:axPos val="l"/>
        <c:numFmt formatCode="0%" sourceLinked="1"/>
        <c:majorTickMark val="out"/>
        <c:minorTickMark val="none"/>
        <c:tickLblPos val="none"/>
        <c:crossAx val="58750080"/>
        <c:crosses val="autoZero"/>
        <c:crossBetween val="between"/>
      </c:valAx>
    </c:plotArea>
    <c:legend>
      <c:legendPos val="r"/>
      <c:legendEntry>
        <c:idx val="0"/>
        <c:txPr>
          <a:bodyPr/>
          <a:lstStyle/>
          <a:p>
            <a:pPr>
              <a:defRPr sz="900" b="1">
                <a:latin typeface="Arial Narrow" panose="020B0606020202030204" pitchFamily="34" charset="0"/>
              </a:defRPr>
            </a:pPr>
            <a:endParaRPr lang="pt-BR"/>
          </a:p>
        </c:txPr>
      </c:legendEntry>
      <c:legendEntry>
        <c:idx val="1"/>
        <c:txPr>
          <a:bodyPr/>
          <a:lstStyle/>
          <a:p>
            <a:pPr>
              <a:defRPr sz="900" b="0">
                <a:latin typeface="Arial Narrow" panose="020B0606020202030204" pitchFamily="34" charset="0"/>
              </a:defRPr>
            </a:pPr>
            <a:endParaRPr lang="pt-BR"/>
          </a:p>
        </c:txPr>
      </c:legendEntry>
      <c:layout>
        <c:manualLayout>
          <c:xMode val="edge"/>
          <c:yMode val="edge"/>
          <c:x val="0.8687633663847576"/>
          <c:y val="2.9352171577121E-2"/>
          <c:w val="0.11271809389355573"/>
          <c:h val="0.84713201020758389"/>
        </c:manualLayout>
      </c:layout>
      <c:overlay val="0"/>
      <c:txPr>
        <a:bodyPr/>
        <a:lstStyle/>
        <a:p>
          <a:pPr>
            <a:defRPr sz="900">
              <a:latin typeface="Arial Narrow" panose="020B0606020202030204" pitchFamily="34" charset="0"/>
            </a:defRPr>
          </a:pPr>
          <a:endParaRPr lang="pt-BR"/>
        </a:p>
      </c:txPr>
    </c:legend>
    <c:plotVisOnly val="1"/>
    <c:dispBlanksAs val="gap"/>
    <c:showDLblsOverMax val="0"/>
  </c:chart>
  <c:txPr>
    <a:bodyPr/>
    <a:lstStyle/>
    <a:p>
      <a:pPr>
        <a:defRPr sz="1800"/>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167075120827726E-2"/>
          <c:y val="2.9216467463479428E-2"/>
          <c:w val="0.8348681611909633"/>
          <c:h val="0.64188662984291112"/>
        </c:manualLayout>
      </c:layout>
      <c:barChart>
        <c:barDir val="col"/>
        <c:grouping val="stacked"/>
        <c:varyColors val="0"/>
        <c:ser>
          <c:idx val="0"/>
          <c:order val="0"/>
          <c:tx>
            <c:strRef>
              <c:f>Sheet1!$A$3</c:f>
              <c:strCache>
                <c:ptCount val="1"/>
                <c:pt idx="0">
                  <c:v>Albacora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Sheet1!$D$3:$X$3</c:f>
              <c:numCache>
                <c:formatCode>0.0</c:formatCode>
                <c:ptCount val="21"/>
                <c:pt idx="1">
                  <c:v>283.46388824098199</c:v>
                </c:pt>
                <c:pt idx="2">
                  <c:v>269.49271234703684</c:v>
                </c:pt>
                <c:pt idx="4">
                  <c:v>249.36605144987999</c:v>
                </c:pt>
                <c:pt idx="5">
                  <c:v>300.15425761735122</c:v>
                </c:pt>
                <c:pt idx="7">
                  <c:v>120.115601560253</c:v>
                </c:pt>
                <c:pt idx="8">
                  <c:v>196.96448554502305</c:v>
                </c:pt>
                <c:pt idx="10">
                  <c:v>122.59503665407998</c:v>
                </c:pt>
                <c:pt idx="11">
                  <c:v>227.35811179478901</c:v>
                </c:pt>
                <c:pt idx="13">
                  <c:v>151.80062135625505</c:v>
                </c:pt>
                <c:pt idx="14">
                  <c:v>287.84718931812</c:v>
                </c:pt>
                <c:pt idx="16">
                  <c:v>135.97223042846105</c:v>
                </c:pt>
                <c:pt idx="17">
                  <c:v>271.77609825770884</c:v>
                </c:pt>
                <c:pt idx="19">
                  <c:v>60.059602585578901</c:v>
                </c:pt>
                <c:pt idx="20">
                  <c:v>210.96033874794605</c:v>
                </c:pt>
              </c:numCache>
            </c:numRef>
          </c:val>
          <c:extLst>
            <c:ext xmlns:c16="http://schemas.microsoft.com/office/drawing/2014/chart" uri="{C3380CC4-5D6E-409C-BE32-E72D297353CC}">
              <c16:uniqueId val="{00000000-FEFA-4969-9026-CF3E781D036D}"/>
            </c:ext>
          </c:extLst>
        </c:ser>
        <c:ser>
          <c:idx val="1"/>
          <c:order val="1"/>
          <c:tx>
            <c:strRef>
              <c:f>Sheet1!$A$4</c:f>
              <c:strCache>
                <c:ptCount val="1"/>
                <c:pt idx="0">
                  <c:v>Albacora Leste</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Sheet1!$D$4:$X$4</c:f>
              <c:numCache>
                <c:formatCode>0.0</c:formatCode>
                <c:ptCount val="21"/>
                <c:pt idx="1">
                  <c:v>494.33266851971416</c:v>
                </c:pt>
                <c:pt idx="2">
                  <c:v>337.87495478805198</c:v>
                </c:pt>
                <c:pt idx="4">
                  <c:v>562.87294795981995</c:v>
                </c:pt>
                <c:pt idx="5">
                  <c:v>423.41741313403008</c:v>
                </c:pt>
                <c:pt idx="7">
                  <c:v>206.76443082194893</c:v>
                </c:pt>
                <c:pt idx="8">
                  <c:v>230.39160789447601</c:v>
                </c:pt>
                <c:pt idx="10">
                  <c:v>165.02534426144098</c:v>
                </c:pt>
                <c:pt idx="11">
                  <c:v>246.23070200428594</c:v>
                </c:pt>
                <c:pt idx="13">
                  <c:v>75.4482820268735</c:v>
                </c:pt>
                <c:pt idx="14">
                  <c:v>225.37602991509806</c:v>
                </c:pt>
                <c:pt idx="16">
                  <c:v>102.36792459018299</c:v>
                </c:pt>
                <c:pt idx="17">
                  <c:v>250.20873125634398</c:v>
                </c:pt>
                <c:pt idx="19">
                  <c:v>50.952759912736596</c:v>
                </c:pt>
                <c:pt idx="20">
                  <c:v>194.68305397670494</c:v>
                </c:pt>
              </c:numCache>
            </c:numRef>
          </c:val>
          <c:extLst>
            <c:ext xmlns:c16="http://schemas.microsoft.com/office/drawing/2014/chart" uri="{C3380CC4-5D6E-409C-BE32-E72D297353CC}">
              <c16:uniqueId val="{00000001-FEFA-4969-9026-CF3E781D036D}"/>
            </c:ext>
          </c:extLst>
        </c:ser>
        <c:ser>
          <c:idx val="2"/>
          <c:order val="2"/>
          <c:tx>
            <c:strRef>
              <c:f>Sheet1!$A$5</c:f>
              <c:strCache>
                <c:ptCount val="1"/>
                <c:pt idx="0">
                  <c:v>Barracuda Area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Sheet1!$D$5:$X$5</c:f>
              <c:numCache>
                <c:formatCode>0.0</c:formatCode>
                <c:ptCount val="21"/>
                <c:pt idx="1">
                  <c:v>479.43995065419699</c:v>
                </c:pt>
                <c:pt idx="2">
                  <c:v>321.5163586835809</c:v>
                </c:pt>
                <c:pt idx="4">
                  <c:v>610.83727321325375</c:v>
                </c:pt>
                <c:pt idx="5">
                  <c:v>408.21590687569199</c:v>
                </c:pt>
                <c:pt idx="7">
                  <c:v>313.51366081293298</c:v>
                </c:pt>
                <c:pt idx="8">
                  <c:v>256.35072149923502</c:v>
                </c:pt>
                <c:pt idx="10">
                  <c:v>287.99981605013591</c:v>
                </c:pt>
                <c:pt idx="11">
                  <c:v>285.53972843528589</c:v>
                </c:pt>
                <c:pt idx="13">
                  <c:v>544.36080148384576</c:v>
                </c:pt>
                <c:pt idx="14">
                  <c:v>444.1556447733613</c:v>
                </c:pt>
                <c:pt idx="16">
                  <c:v>561.93759735514573</c:v>
                </c:pt>
                <c:pt idx="17">
                  <c:v>448.85197641857076</c:v>
                </c:pt>
                <c:pt idx="19">
                  <c:v>393.73794220165894</c:v>
                </c:pt>
                <c:pt idx="20">
                  <c:v>380.34041298154398</c:v>
                </c:pt>
              </c:numCache>
            </c:numRef>
          </c:val>
          <c:extLst>
            <c:ext xmlns:c16="http://schemas.microsoft.com/office/drawing/2014/chart" uri="{C3380CC4-5D6E-409C-BE32-E72D297353CC}">
              <c16:uniqueId val="{00000002-FEFA-4969-9026-CF3E781D036D}"/>
            </c:ext>
          </c:extLst>
        </c:ser>
        <c:ser>
          <c:idx val="3"/>
          <c:order val="3"/>
          <c:tx>
            <c:strRef>
              <c:f>Sheet1!$A$6</c:f>
              <c:strCache>
                <c:ptCount val="1"/>
                <c:pt idx="0">
                  <c:v>Bijupira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Sheet1!$D$6:$X$6</c:f>
              <c:numCache>
                <c:formatCode>General</c:formatCode>
                <c:ptCount val="21"/>
                <c:pt idx="2" formatCode="0.0">
                  <c:v>31.614446558148799</c:v>
                </c:pt>
                <c:pt idx="5" formatCode="0.0">
                  <c:v>45.189867224978499</c:v>
                </c:pt>
                <c:pt idx="8" formatCode="0.0">
                  <c:v>27.6744309180832</c:v>
                </c:pt>
                <c:pt idx="11" formatCode="0.0">
                  <c:v>28.705656102027593</c:v>
                </c:pt>
                <c:pt idx="14" formatCode="0.0">
                  <c:v>53.665440502208597</c:v>
                </c:pt>
                <c:pt idx="17" formatCode="0.0">
                  <c:v>48.7860332519042</c:v>
                </c:pt>
                <c:pt idx="20" formatCode="0.0">
                  <c:v>30.848408738263693</c:v>
                </c:pt>
              </c:numCache>
            </c:numRef>
          </c:val>
          <c:extLst>
            <c:ext xmlns:c16="http://schemas.microsoft.com/office/drawing/2014/chart" uri="{C3380CC4-5D6E-409C-BE32-E72D297353CC}">
              <c16:uniqueId val="{00000003-FEFA-4969-9026-CF3E781D036D}"/>
            </c:ext>
          </c:extLst>
        </c:ser>
        <c:ser>
          <c:idx val="4"/>
          <c:order val="4"/>
          <c:tx>
            <c:strRef>
              <c:f>Sheet1!$A$7</c:f>
              <c:strCache>
                <c:ptCount val="1"/>
                <c:pt idx="0">
                  <c:v>Campos Basin Central Pole</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Sheet1!$D$7:$X$7</c:f>
              <c:numCache>
                <c:formatCode>0.0</c:formatCode>
                <c:ptCount val="21"/>
                <c:pt idx="1">
                  <c:v>31.797721960965788</c:v>
                </c:pt>
                <c:pt idx="2">
                  <c:v>115.58885555416897</c:v>
                </c:pt>
                <c:pt idx="4">
                  <c:v>45.063284393649383</c:v>
                </c:pt>
                <c:pt idx="5">
                  <c:v>118.49194965607705</c:v>
                </c:pt>
                <c:pt idx="7">
                  <c:v>16.474845266678706</c:v>
                </c:pt>
                <c:pt idx="8">
                  <c:v>69.089296970668798</c:v>
                </c:pt>
                <c:pt idx="10">
                  <c:v>20.234428828098306</c:v>
                </c:pt>
                <c:pt idx="11">
                  <c:v>85.211968344135727</c:v>
                </c:pt>
                <c:pt idx="13">
                  <c:v>16.1567008964102</c:v>
                </c:pt>
                <c:pt idx="14">
                  <c:v>96.208601035584564</c:v>
                </c:pt>
                <c:pt idx="16">
                  <c:v>8.6019207484868723</c:v>
                </c:pt>
                <c:pt idx="17">
                  <c:v>82.799960535399507</c:v>
                </c:pt>
                <c:pt idx="19">
                  <c:v>11.382552465789404</c:v>
                </c:pt>
                <c:pt idx="20">
                  <c:v>84.39101645984573</c:v>
                </c:pt>
              </c:numCache>
            </c:numRef>
          </c:val>
          <c:extLst>
            <c:ext xmlns:c16="http://schemas.microsoft.com/office/drawing/2014/chart" uri="{C3380CC4-5D6E-409C-BE32-E72D297353CC}">
              <c16:uniqueId val="{00000004-FEFA-4969-9026-CF3E781D036D}"/>
            </c:ext>
          </c:extLst>
        </c:ser>
        <c:ser>
          <c:idx val="5"/>
          <c:order val="5"/>
          <c:tx>
            <c:strRef>
              <c:f>Sheet1!$A$8</c:f>
              <c:strCache>
                <c:ptCount val="1"/>
                <c:pt idx="0">
                  <c:v>Campos Basin North East Pole</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Sheet1!$D$8:$X$8</c:f>
              <c:numCache>
                <c:formatCode>0.0</c:formatCode>
                <c:ptCount val="21"/>
                <c:pt idx="1">
                  <c:v>15.287933419297399</c:v>
                </c:pt>
                <c:pt idx="2">
                  <c:v>95.006960738727003</c:v>
                </c:pt>
                <c:pt idx="4">
                  <c:v>36.443456858846986</c:v>
                </c:pt>
                <c:pt idx="5">
                  <c:v>108.80496936443703</c:v>
                </c:pt>
                <c:pt idx="7">
                  <c:v>23.192353784639099</c:v>
                </c:pt>
                <c:pt idx="8">
                  <c:v>78.293793427453878</c:v>
                </c:pt>
                <c:pt idx="10">
                  <c:v>23.439273921093299</c:v>
                </c:pt>
                <c:pt idx="11">
                  <c:v>87.813473900000005</c:v>
                </c:pt>
                <c:pt idx="13">
                  <c:v>26.813750448037901</c:v>
                </c:pt>
                <c:pt idx="14">
                  <c:v>111.36169504710503</c:v>
                </c:pt>
                <c:pt idx="16">
                  <c:v>22.759238472600899</c:v>
                </c:pt>
                <c:pt idx="17">
                  <c:v>106.04547763135598</c:v>
                </c:pt>
                <c:pt idx="19">
                  <c:v>8.7035998999799737</c:v>
                </c:pt>
                <c:pt idx="20">
                  <c:v>84.758850613323972</c:v>
                </c:pt>
              </c:numCache>
            </c:numRef>
          </c:val>
          <c:extLst>
            <c:ext xmlns:c16="http://schemas.microsoft.com/office/drawing/2014/chart" uri="{C3380CC4-5D6E-409C-BE32-E72D297353CC}">
              <c16:uniqueId val="{00000005-FEFA-4969-9026-CF3E781D036D}"/>
            </c:ext>
          </c:extLst>
        </c:ser>
        <c:ser>
          <c:idx val="6"/>
          <c:order val="6"/>
          <c:tx>
            <c:strRef>
              <c:f>Sheet1!$A$9</c:f>
              <c:strCache>
                <c:ptCount val="1"/>
                <c:pt idx="0">
                  <c:v>Campos Basin North Pole</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Sheet1!$D$9:$X$9</c:f>
              <c:numCache>
                <c:formatCode>0.0</c:formatCode>
                <c:ptCount val="21"/>
                <c:pt idx="1">
                  <c:v>59.955374865363275</c:v>
                </c:pt>
                <c:pt idx="2">
                  <c:v>149.99115920158198</c:v>
                </c:pt>
                <c:pt idx="4">
                  <c:v>115.369168683686</c:v>
                </c:pt>
                <c:pt idx="5">
                  <c:v>183.321155239299</c:v>
                </c:pt>
                <c:pt idx="7">
                  <c:v>71.558621528902805</c:v>
                </c:pt>
                <c:pt idx="8">
                  <c:v>131.44039534600699</c:v>
                </c:pt>
                <c:pt idx="10">
                  <c:v>98.782231776727372</c:v>
                </c:pt>
                <c:pt idx="11">
                  <c:v>165.14098010376694</c:v>
                </c:pt>
                <c:pt idx="13">
                  <c:v>72.330210213948504</c:v>
                </c:pt>
                <c:pt idx="14">
                  <c:v>178.36751291791606</c:v>
                </c:pt>
                <c:pt idx="16">
                  <c:v>54.275480513349294</c:v>
                </c:pt>
                <c:pt idx="17">
                  <c:v>155.06488815</c:v>
                </c:pt>
                <c:pt idx="19">
                  <c:v>55.022365965139315</c:v>
                </c:pt>
                <c:pt idx="20">
                  <c:v>154.22691750000001</c:v>
                </c:pt>
              </c:numCache>
            </c:numRef>
          </c:val>
          <c:extLst>
            <c:ext xmlns:c16="http://schemas.microsoft.com/office/drawing/2014/chart" uri="{C3380CC4-5D6E-409C-BE32-E72D297353CC}">
              <c16:uniqueId val="{00000006-FEFA-4969-9026-CF3E781D036D}"/>
            </c:ext>
          </c:extLst>
        </c:ser>
        <c:ser>
          <c:idx val="7"/>
          <c:order val="7"/>
          <c:tx>
            <c:strRef>
              <c:f>Sheet1!$A$10</c:f>
              <c:strCache>
                <c:ptCount val="1"/>
                <c:pt idx="0">
                  <c:v>Campos Basin South Pole</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Sheet1!$D$10:$X$10</c:f>
              <c:numCache>
                <c:formatCode>0.0</c:formatCode>
                <c:ptCount val="21"/>
                <c:pt idx="1">
                  <c:v>53.434214541749483</c:v>
                </c:pt>
                <c:pt idx="2">
                  <c:v>141.83348042963101</c:v>
                </c:pt>
                <c:pt idx="4">
                  <c:v>98.303149687123494</c:v>
                </c:pt>
                <c:pt idx="5">
                  <c:v>173.873191248713</c:v>
                </c:pt>
                <c:pt idx="7">
                  <c:v>41.573013354329717</c:v>
                </c:pt>
                <c:pt idx="8">
                  <c:v>110.10616186299397</c:v>
                </c:pt>
                <c:pt idx="10">
                  <c:v>50.836731200430002</c:v>
                </c:pt>
                <c:pt idx="11">
                  <c:v>127.38738828084098</c:v>
                </c:pt>
                <c:pt idx="13">
                  <c:v>40.626190054459315</c:v>
                </c:pt>
                <c:pt idx="14">
                  <c:v>128.00651816368199</c:v>
                </c:pt>
                <c:pt idx="16">
                  <c:v>38.133933345941017</c:v>
                </c:pt>
                <c:pt idx="17">
                  <c:v>122.85880865588896</c:v>
                </c:pt>
                <c:pt idx="19">
                  <c:v>33.223268803907914</c:v>
                </c:pt>
                <c:pt idx="20">
                  <c:v>117.62097030871297</c:v>
                </c:pt>
              </c:numCache>
            </c:numRef>
          </c:val>
          <c:extLst>
            <c:ext xmlns:c16="http://schemas.microsoft.com/office/drawing/2014/chart" uri="{C3380CC4-5D6E-409C-BE32-E72D297353CC}">
              <c16:uniqueId val="{00000007-FEFA-4969-9026-CF3E781D036D}"/>
            </c:ext>
          </c:extLst>
        </c:ser>
        <c:ser>
          <c:idx val="8"/>
          <c:order val="8"/>
          <c:tx>
            <c:strRef>
              <c:f>Sheet1!$A$11</c:f>
              <c:strCache>
                <c:ptCount val="1"/>
                <c:pt idx="0">
                  <c:v>Caratinga Area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Sheet1!$D$11:$X$11</c:f>
              <c:numCache>
                <c:formatCode>0.0</c:formatCode>
                <c:ptCount val="21"/>
                <c:pt idx="1">
                  <c:v>237.22559771723101</c:v>
                </c:pt>
                <c:pt idx="2">
                  <c:v>219.34209452745901</c:v>
                </c:pt>
                <c:pt idx="4">
                  <c:v>122.14512850010098</c:v>
                </c:pt>
                <c:pt idx="5">
                  <c:v>195.74913273507792</c:v>
                </c:pt>
                <c:pt idx="7">
                  <c:v>35.723029202053503</c:v>
                </c:pt>
                <c:pt idx="8">
                  <c:v>111.76476504548502</c:v>
                </c:pt>
                <c:pt idx="10">
                  <c:v>34.378043637611682</c:v>
                </c:pt>
                <c:pt idx="11">
                  <c:v>125.30186372606498</c:v>
                </c:pt>
                <c:pt idx="13">
                  <c:v>54.637921856164802</c:v>
                </c:pt>
                <c:pt idx="14">
                  <c:v>176.34084869638599</c:v>
                </c:pt>
                <c:pt idx="16">
                  <c:v>34.335272480016684</c:v>
                </c:pt>
                <c:pt idx="17">
                  <c:v>150.15714286391801</c:v>
                </c:pt>
                <c:pt idx="19">
                  <c:v>17.261298660148899</c:v>
                </c:pt>
                <c:pt idx="20">
                  <c:v>124.69600721335701</c:v>
                </c:pt>
              </c:numCache>
            </c:numRef>
          </c:val>
          <c:extLst>
            <c:ext xmlns:c16="http://schemas.microsoft.com/office/drawing/2014/chart" uri="{C3380CC4-5D6E-409C-BE32-E72D297353CC}">
              <c16:uniqueId val="{00000008-FEFA-4969-9026-CF3E781D036D}"/>
            </c:ext>
          </c:extLst>
        </c:ser>
        <c:ser>
          <c:idx val="9"/>
          <c:order val="9"/>
          <c:tx>
            <c:strRef>
              <c:f>Sheet1!$A$12</c:f>
              <c:strCache>
                <c:ptCount val="1"/>
                <c:pt idx="0">
                  <c:v>Espadarte Area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Sheet1!$D$12:$X$12</c:f>
              <c:numCache>
                <c:formatCode>0.0</c:formatCode>
                <c:ptCount val="21"/>
                <c:pt idx="1">
                  <c:v>22.617500780873598</c:v>
                </c:pt>
                <c:pt idx="2">
                  <c:v>110.089272784065</c:v>
                </c:pt>
                <c:pt idx="4">
                  <c:v>110.00768076511606</c:v>
                </c:pt>
                <c:pt idx="5">
                  <c:v>207.22892330970899</c:v>
                </c:pt>
                <c:pt idx="7">
                  <c:v>25.011609274254599</c:v>
                </c:pt>
                <c:pt idx="8">
                  <c:v>112.42875148061502</c:v>
                </c:pt>
                <c:pt idx="10">
                  <c:v>14.532929744593901</c:v>
                </c:pt>
                <c:pt idx="11">
                  <c:v>107.29670211625294</c:v>
                </c:pt>
                <c:pt idx="13">
                  <c:v>0</c:v>
                </c:pt>
                <c:pt idx="14">
                  <c:v>91.926461761682305</c:v>
                </c:pt>
                <c:pt idx="16">
                  <c:v>0</c:v>
                </c:pt>
                <c:pt idx="17">
                  <c:v>94.077893564142428</c:v>
                </c:pt>
                <c:pt idx="19">
                  <c:v>0</c:v>
                </c:pt>
                <c:pt idx="20">
                  <c:v>53.139216597255</c:v>
                </c:pt>
              </c:numCache>
            </c:numRef>
          </c:val>
          <c:extLst>
            <c:ext xmlns:c16="http://schemas.microsoft.com/office/drawing/2014/chart" uri="{C3380CC4-5D6E-409C-BE32-E72D297353CC}">
              <c16:uniqueId val="{00000009-FEFA-4969-9026-CF3E781D036D}"/>
            </c:ext>
          </c:extLst>
        </c:ser>
        <c:ser>
          <c:idx val="10"/>
          <c:order val="10"/>
          <c:tx>
            <c:strRef>
              <c:f>Sheet1!$A$13</c:f>
              <c:strCache>
                <c:ptCount val="1"/>
                <c:pt idx="0">
                  <c:v>Frade</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Sheet1!$D$13:$X$13</c:f>
              <c:numCache>
                <c:formatCode>0.0</c:formatCode>
                <c:ptCount val="21"/>
                <c:pt idx="1">
                  <c:v>0</c:v>
                </c:pt>
                <c:pt idx="2">
                  <c:v>0</c:v>
                </c:pt>
                <c:pt idx="4">
                  <c:v>0</c:v>
                </c:pt>
                <c:pt idx="5">
                  <c:v>0</c:v>
                </c:pt>
                <c:pt idx="7">
                  <c:v>0</c:v>
                </c:pt>
                <c:pt idx="8">
                  <c:v>12.567863829862899</c:v>
                </c:pt>
                <c:pt idx="10">
                  <c:v>0</c:v>
                </c:pt>
                <c:pt idx="11">
                  <c:v>138.43784620559205</c:v>
                </c:pt>
                <c:pt idx="13">
                  <c:v>65.884756852816636</c:v>
                </c:pt>
                <c:pt idx="14">
                  <c:v>266.67739856152394</c:v>
                </c:pt>
                <c:pt idx="16">
                  <c:v>0</c:v>
                </c:pt>
                <c:pt idx="17">
                  <c:v>51.392551814738013</c:v>
                </c:pt>
                <c:pt idx="19">
                  <c:v>0</c:v>
                </c:pt>
                <c:pt idx="20">
                  <c:v>40.230665000000002</c:v>
                </c:pt>
              </c:numCache>
            </c:numRef>
          </c:val>
          <c:extLst>
            <c:ext xmlns:c16="http://schemas.microsoft.com/office/drawing/2014/chart" uri="{C3380CC4-5D6E-409C-BE32-E72D297353CC}">
              <c16:uniqueId val="{0000000A-FEFA-4969-9026-CF3E781D036D}"/>
            </c:ext>
          </c:extLst>
        </c:ser>
        <c:ser>
          <c:idx val="11"/>
          <c:order val="11"/>
          <c:tx>
            <c:strRef>
              <c:f>Sheet1!$A$14</c:f>
              <c:strCache>
                <c:ptCount val="1"/>
                <c:pt idx="0">
                  <c:v>Franco</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Sheet1!$D$14:$X$14</c:f>
              <c:numCache>
                <c:formatCode>General</c:formatCode>
                <c:ptCount val="21"/>
                <c:pt idx="2" formatCode="0.0">
                  <c:v>0</c:v>
                </c:pt>
                <c:pt idx="5" formatCode="0.0">
                  <c:v>0</c:v>
                </c:pt>
                <c:pt idx="8" formatCode="0.0">
                  <c:v>0</c:v>
                </c:pt>
                <c:pt idx="11" formatCode="0.0">
                  <c:v>0</c:v>
                </c:pt>
                <c:pt idx="14" formatCode="0.0">
                  <c:v>0</c:v>
                </c:pt>
                <c:pt idx="17" formatCode="0.0">
                  <c:v>0</c:v>
                </c:pt>
                <c:pt idx="20" formatCode="0.0">
                  <c:v>47.822957000000002</c:v>
                </c:pt>
              </c:numCache>
            </c:numRef>
          </c:val>
          <c:extLst>
            <c:ext xmlns:c16="http://schemas.microsoft.com/office/drawing/2014/chart" uri="{C3380CC4-5D6E-409C-BE32-E72D297353CC}">
              <c16:uniqueId val="{0000000B-FEFA-4969-9026-CF3E781D036D}"/>
            </c:ext>
          </c:extLst>
        </c:ser>
        <c:ser>
          <c:idx val="12"/>
          <c:order val="12"/>
          <c:tx>
            <c:strRef>
              <c:f>Sheet1!$A$15</c:f>
              <c:strCache>
                <c:ptCount val="1"/>
                <c:pt idx="0">
                  <c:v>Lula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Sheet1!$D$15:$X$15</c:f>
              <c:numCache>
                <c:formatCode>0.0</c:formatCode>
                <c:ptCount val="21"/>
                <c:pt idx="1">
                  <c:v>0</c:v>
                </c:pt>
                <c:pt idx="2">
                  <c:v>0</c:v>
                </c:pt>
                <c:pt idx="4">
                  <c:v>0</c:v>
                </c:pt>
                <c:pt idx="5">
                  <c:v>0</c:v>
                </c:pt>
                <c:pt idx="7">
                  <c:v>0</c:v>
                </c:pt>
                <c:pt idx="8">
                  <c:v>17.568216499999984</c:v>
                </c:pt>
                <c:pt idx="10">
                  <c:v>0</c:v>
                </c:pt>
                <c:pt idx="11">
                  <c:v>53.872366009883685</c:v>
                </c:pt>
                <c:pt idx="13">
                  <c:v>0</c:v>
                </c:pt>
                <c:pt idx="14">
                  <c:v>152.09370875344794</c:v>
                </c:pt>
                <c:pt idx="16">
                  <c:v>0</c:v>
                </c:pt>
                <c:pt idx="17">
                  <c:v>353.23853421248373</c:v>
                </c:pt>
                <c:pt idx="19">
                  <c:v>215.84560397065599</c:v>
                </c:pt>
                <c:pt idx="20">
                  <c:v>431.16150599999986</c:v>
                </c:pt>
              </c:numCache>
            </c:numRef>
          </c:val>
          <c:extLst>
            <c:ext xmlns:c16="http://schemas.microsoft.com/office/drawing/2014/chart" uri="{C3380CC4-5D6E-409C-BE32-E72D297353CC}">
              <c16:uniqueId val="{0000000C-FEFA-4969-9026-CF3E781D036D}"/>
            </c:ext>
          </c:extLst>
        </c:ser>
        <c:ser>
          <c:idx val="13"/>
          <c:order val="13"/>
          <c:tx>
            <c:strRef>
              <c:f>Sheet1!$A$16</c:f>
              <c:strCache>
                <c:ptCount val="1"/>
                <c:pt idx="0">
                  <c:v>Marimba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Sheet1!$D$16:$X$16</c:f>
              <c:numCache>
                <c:formatCode>General</c:formatCode>
                <c:ptCount val="21"/>
                <c:pt idx="2" formatCode="0.0">
                  <c:v>43.864345366962702</c:v>
                </c:pt>
                <c:pt idx="5" formatCode="0.0">
                  <c:v>50.01394778461227</c:v>
                </c:pt>
                <c:pt idx="8" formatCode="0.0">
                  <c:v>37.6581791101625</c:v>
                </c:pt>
                <c:pt idx="11" formatCode="0.0">
                  <c:v>43.630957173466001</c:v>
                </c:pt>
                <c:pt idx="14" formatCode="0.0">
                  <c:v>71.969495426328393</c:v>
                </c:pt>
                <c:pt idx="17" formatCode="0.0">
                  <c:v>60.45434142122847</c:v>
                </c:pt>
                <c:pt idx="20" formatCode="0.0">
                  <c:v>67.366583755306195</c:v>
                </c:pt>
              </c:numCache>
            </c:numRef>
          </c:val>
          <c:extLst>
            <c:ext xmlns:c16="http://schemas.microsoft.com/office/drawing/2014/chart" uri="{C3380CC4-5D6E-409C-BE32-E72D297353CC}">
              <c16:uniqueId val="{0000000D-FEFA-4969-9026-CF3E781D036D}"/>
            </c:ext>
          </c:extLst>
        </c:ser>
        <c:ser>
          <c:idx val="14"/>
          <c:order val="14"/>
          <c:tx>
            <c:strRef>
              <c:f>Sheet1!$A$17</c:f>
              <c:strCache>
                <c:ptCount val="1"/>
                <c:pt idx="0">
                  <c:v>Marlim</c:v>
                </c:pt>
              </c:strCache>
            </c:strRef>
          </c:tx>
          <c:spPr>
            <a:solidFill>
              <a:srgbClr val="17497B"/>
            </a:solidFill>
          </c:spPr>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Sheet1!$D$17:$X$17</c:f>
              <c:numCache>
                <c:formatCode>0.0</c:formatCode>
                <c:ptCount val="21"/>
                <c:pt idx="1">
                  <c:v>1836.0846366264095</c:v>
                </c:pt>
                <c:pt idx="2">
                  <c:v>810.88966455059619</c:v>
                </c:pt>
                <c:pt idx="4">
                  <c:v>2917.8612446738707</c:v>
                </c:pt>
                <c:pt idx="5">
                  <c:v>1206.3491237570099</c:v>
                </c:pt>
                <c:pt idx="7">
                  <c:v>1350.8498309982999</c:v>
                </c:pt>
                <c:pt idx="8">
                  <c:v>659.95569347446462</c:v>
                </c:pt>
                <c:pt idx="10">
                  <c:v>1320.8079388991498</c:v>
                </c:pt>
                <c:pt idx="11">
                  <c:v>685.87020681485478</c:v>
                </c:pt>
                <c:pt idx="13">
                  <c:v>1557.82700339801</c:v>
                </c:pt>
                <c:pt idx="14">
                  <c:v>826.669587867735</c:v>
                </c:pt>
                <c:pt idx="16">
                  <c:v>1425.0306890001705</c:v>
                </c:pt>
                <c:pt idx="17">
                  <c:v>789.05327072141597</c:v>
                </c:pt>
                <c:pt idx="19">
                  <c:v>1077.8140998005999</c:v>
                </c:pt>
                <c:pt idx="20">
                  <c:v>668.25822154201001</c:v>
                </c:pt>
              </c:numCache>
            </c:numRef>
          </c:val>
          <c:extLst>
            <c:ext xmlns:c16="http://schemas.microsoft.com/office/drawing/2014/chart" uri="{C3380CC4-5D6E-409C-BE32-E72D297353CC}">
              <c16:uniqueId val="{0000000E-FEFA-4969-9026-CF3E781D036D}"/>
            </c:ext>
          </c:extLst>
        </c:ser>
        <c:ser>
          <c:idx val="15"/>
          <c:order val="15"/>
          <c:tx>
            <c:strRef>
              <c:f>Sheet1!$A$18</c:f>
              <c:strCache>
                <c:ptCount val="1"/>
                <c:pt idx="0">
                  <c:v>Marlim Leste Area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Sheet1!$D$18:$X$18</c:f>
              <c:numCache>
                <c:formatCode>0.0</c:formatCode>
                <c:ptCount val="21"/>
                <c:pt idx="1">
                  <c:v>0</c:v>
                </c:pt>
                <c:pt idx="2">
                  <c:v>0</c:v>
                </c:pt>
                <c:pt idx="4">
                  <c:v>0</c:v>
                </c:pt>
                <c:pt idx="5">
                  <c:v>16.1211375</c:v>
                </c:pt>
                <c:pt idx="7">
                  <c:v>119.66372789089201</c:v>
                </c:pt>
                <c:pt idx="8">
                  <c:v>236.71024847418599</c:v>
                </c:pt>
                <c:pt idx="10">
                  <c:v>487.91463202693501</c:v>
                </c:pt>
                <c:pt idx="11">
                  <c:v>396.33916588610396</c:v>
                </c:pt>
                <c:pt idx="13">
                  <c:v>894.77285678499379</c:v>
                </c:pt>
                <c:pt idx="14">
                  <c:v>594.84633062703404</c:v>
                </c:pt>
                <c:pt idx="16">
                  <c:v>418.99974536629088</c:v>
                </c:pt>
                <c:pt idx="17">
                  <c:v>423.18935338706501</c:v>
                </c:pt>
                <c:pt idx="19">
                  <c:v>383.24689156076511</c:v>
                </c:pt>
                <c:pt idx="20">
                  <c:v>408.61353015755196</c:v>
                </c:pt>
              </c:numCache>
            </c:numRef>
          </c:val>
          <c:extLst>
            <c:ext xmlns:c16="http://schemas.microsoft.com/office/drawing/2014/chart" uri="{C3380CC4-5D6E-409C-BE32-E72D297353CC}">
              <c16:uniqueId val="{0000000F-FEFA-4969-9026-CF3E781D036D}"/>
            </c:ext>
          </c:extLst>
        </c:ser>
        <c:ser>
          <c:idx val="16"/>
          <c:order val="16"/>
          <c:tx>
            <c:strRef>
              <c:f>Sheet1!$A$19</c:f>
              <c:strCache>
                <c:ptCount val="1"/>
                <c:pt idx="0">
                  <c:v>Marlim Sul</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Sheet1!$D$19:$X$19</c:f>
              <c:numCache>
                <c:formatCode>0.0</c:formatCode>
                <c:ptCount val="21"/>
                <c:pt idx="1">
                  <c:v>486.14536655109799</c:v>
                </c:pt>
                <c:pt idx="2">
                  <c:v>363.91060202537301</c:v>
                </c:pt>
                <c:pt idx="4">
                  <c:v>415.62059720496597</c:v>
                </c:pt>
                <c:pt idx="5">
                  <c:v>388.0820751525809</c:v>
                </c:pt>
                <c:pt idx="7">
                  <c:v>541.91417338294696</c:v>
                </c:pt>
                <c:pt idx="8">
                  <c:v>415.85789644277696</c:v>
                </c:pt>
                <c:pt idx="10">
                  <c:v>1225.3581988057099</c:v>
                </c:pt>
                <c:pt idx="11">
                  <c:v>680.56034033653225</c:v>
                </c:pt>
                <c:pt idx="13">
                  <c:v>1746.17955293916</c:v>
                </c:pt>
                <c:pt idx="14">
                  <c:v>914.21280641499573</c:v>
                </c:pt>
                <c:pt idx="16">
                  <c:v>2332.2661196037398</c:v>
                </c:pt>
                <c:pt idx="17">
                  <c:v>1095.6432200928293</c:v>
                </c:pt>
                <c:pt idx="19">
                  <c:v>2158.97523506582</c:v>
                </c:pt>
                <c:pt idx="20">
                  <c:v>1047.3900931815301</c:v>
                </c:pt>
              </c:numCache>
            </c:numRef>
          </c:val>
          <c:extLst>
            <c:ext xmlns:c16="http://schemas.microsoft.com/office/drawing/2014/chart" uri="{C3380CC4-5D6E-409C-BE32-E72D297353CC}">
              <c16:uniqueId val="{00000010-FEFA-4969-9026-CF3E781D036D}"/>
            </c:ext>
          </c:extLst>
        </c:ser>
        <c:ser>
          <c:idx val="17"/>
          <c:order val="17"/>
          <c:tx>
            <c:strRef>
              <c:f>Sheet1!$A$20</c:f>
              <c:strCache>
                <c:ptCount val="1"/>
                <c:pt idx="0">
                  <c:v>Papa-Terra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Sheet1!$D$20:$X$20</c:f>
              <c:numCache>
                <c:formatCode>General</c:formatCode>
                <c:ptCount val="21"/>
                <c:pt idx="2" formatCode="0.0">
                  <c:v>0</c:v>
                </c:pt>
                <c:pt idx="5" formatCode="0.0">
                  <c:v>0</c:v>
                </c:pt>
                <c:pt idx="8" formatCode="0.0">
                  <c:v>0</c:v>
                </c:pt>
                <c:pt idx="11" formatCode="0.0">
                  <c:v>0</c:v>
                </c:pt>
                <c:pt idx="14" formatCode="0.0">
                  <c:v>0</c:v>
                </c:pt>
                <c:pt idx="17" formatCode="0.0">
                  <c:v>0</c:v>
                </c:pt>
                <c:pt idx="20" formatCode="0.0">
                  <c:v>6.7975774999999983</c:v>
                </c:pt>
              </c:numCache>
            </c:numRef>
          </c:val>
          <c:extLst>
            <c:ext xmlns:c16="http://schemas.microsoft.com/office/drawing/2014/chart" uri="{C3380CC4-5D6E-409C-BE32-E72D297353CC}">
              <c16:uniqueId val="{00000011-FEFA-4969-9026-CF3E781D036D}"/>
            </c:ext>
          </c:extLst>
        </c:ser>
        <c:ser>
          <c:idx val="18"/>
          <c:order val="18"/>
          <c:tx>
            <c:strRef>
              <c:f>Sheet1!$A$21</c:f>
              <c:strCache>
                <c:ptCount val="1"/>
                <c:pt idx="0">
                  <c:v>Peregrino</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Sheet1!$D$21:$X$21</c:f>
              <c:numCache>
                <c:formatCode>0.0</c:formatCode>
                <c:ptCount val="21"/>
                <c:pt idx="1">
                  <c:v>0</c:v>
                </c:pt>
                <c:pt idx="2">
                  <c:v>0</c:v>
                </c:pt>
                <c:pt idx="4">
                  <c:v>0</c:v>
                </c:pt>
                <c:pt idx="5">
                  <c:v>0</c:v>
                </c:pt>
                <c:pt idx="7">
                  <c:v>0</c:v>
                </c:pt>
                <c:pt idx="8">
                  <c:v>0</c:v>
                </c:pt>
                <c:pt idx="10">
                  <c:v>0</c:v>
                </c:pt>
                <c:pt idx="11">
                  <c:v>0</c:v>
                </c:pt>
                <c:pt idx="13">
                  <c:v>0</c:v>
                </c:pt>
                <c:pt idx="14">
                  <c:v>93.541791107260778</c:v>
                </c:pt>
                <c:pt idx="16">
                  <c:v>25.025199920992591</c:v>
                </c:pt>
                <c:pt idx="17">
                  <c:v>224.29382532209598</c:v>
                </c:pt>
                <c:pt idx="19">
                  <c:v>100.13495869245996</c:v>
                </c:pt>
                <c:pt idx="20">
                  <c:v>239.79526343310093</c:v>
                </c:pt>
              </c:numCache>
            </c:numRef>
          </c:val>
          <c:extLst>
            <c:ext xmlns:c16="http://schemas.microsoft.com/office/drawing/2014/chart" uri="{C3380CC4-5D6E-409C-BE32-E72D297353CC}">
              <c16:uniqueId val="{00000012-FEFA-4969-9026-CF3E781D036D}"/>
            </c:ext>
          </c:extLst>
        </c:ser>
        <c:ser>
          <c:idx val="19"/>
          <c:order val="19"/>
          <c:tx>
            <c:strRef>
              <c:f>Sheet1!$A$22</c:f>
              <c:strCache>
                <c:ptCount val="1"/>
                <c:pt idx="0">
                  <c:v>Polvo</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Sheet1!$D$22:$X$22</c:f>
              <c:numCache>
                <c:formatCode>General</c:formatCode>
                <c:ptCount val="21"/>
                <c:pt idx="2" formatCode="0.0">
                  <c:v>0</c:v>
                </c:pt>
                <c:pt idx="5" formatCode="0.0">
                  <c:v>21.012663072727186</c:v>
                </c:pt>
                <c:pt idx="8" formatCode="0.0">
                  <c:v>35.174569981930006</c:v>
                </c:pt>
                <c:pt idx="11" formatCode="0.0">
                  <c:v>50.630278178074313</c:v>
                </c:pt>
                <c:pt idx="14" formatCode="0.0">
                  <c:v>58.148633576180202</c:v>
                </c:pt>
                <c:pt idx="17" formatCode="0.0">
                  <c:v>45.848182547984813</c:v>
                </c:pt>
                <c:pt idx="20" formatCode="0.0">
                  <c:v>42.516344718693986</c:v>
                </c:pt>
              </c:numCache>
            </c:numRef>
          </c:val>
          <c:extLst>
            <c:ext xmlns:c16="http://schemas.microsoft.com/office/drawing/2014/chart" uri="{C3380CC4-5D6E-409C-BE32-E72D297353CC}">
              <c16:uniqueId val="{00000013-FEFA-4969-9026-CF3E781D036D}"/>
            </c:ext>
          </c:extLst>
        </c:ser>
        <c:ser>
          <c:idx val="20"/>
          <c:order val="20"/>
          <c:tx>
            <c:strRef>
              <c:f>Sheet1!$A$23</c:f>
              <c:strCache>
                <c:ptCount val="1"/>
                <c:pt idx="0">
                  <c:v>Roncador</c:v>
                </c:pt>
              </c:strCache>
            </c:strRef>
          </c:tx>
          <c:spPr>
            <a:solidFill>
              <a:srgbClr val="007CB1"/>
            </a:solidFill>
          </c:spPr>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Sheet1!$D$23:$X$23</c:f>
              <c:numCache>
                <c:formatCode>0.0</c:formatCode>
                <c:ptCount val="21"/>
                <c:pt idx="1">
                  <c:v>93.655325620980577</c:v>
                </c:pt>
                <c:pt idx="2">
                  <c:v>208.58066542689394</c:v>
                </c:pt>
                <c:pt idx="4">
                  <c:v>1694.9127231293801</c:v>
                </c:pt>
                <c:pt idx="5">
                  <c:v>881.41378120436832</c:v>
                </c:pt>
                <c:pt idx="7">
                  <c:v>1654.74238335113</c:v>
                </c:pt>
                <c:pt idx="8">
                  <c:v>790.51227494679404</c:v>
                </c:pt>
                <c:pt idx="10">
                  <c:v>2055.2634640192391</c:v>
                </c:pt>
                <c:pt idx="11">
                  <c:v>946.16389010034095</c:v>
                </c:pt>
                <c:pt idx="13">
                  <c:v>2487.432352047671</c:v>
                </c:pt>
                <c:pt idx="14">
                  <c:v>1148.1215780893499</c:v>
                </c:pt>
                <c:pt idx="16">
                  <c:v>2032.2755447447605</c:v>
                </c:pt>
                <c:pt idx="17">
                  <c:v>1030.0276102943001</c:v>
                </c:pt>
                <c:pt idx="19">
                  <c:v>1815.99457205047</c:v>
                </c:pt>
                <c:pt idx="20">
                  <c:v>981.68252876252598</c:v>
                </c:pt>
              </c:numCache>
            </c:numRef>
          </c:val>
          <c:extLst>
            <c:ext xmlns:c16="http://schemas.microsoft.com/office/drawing/2014/chart" uri="{C3380CC4-5D6E-409C-BE32-E72D297353CC}">
              <c16:uniqueId val="{00000014-FEFA-4969-9026-CF3E781D036D}"/>
            </c:ext>
          </c:extLst>
        </c:ser>
        <c:ser>
          <c:idx val="21"/>
          <c:order val="21"/>
          <c:tx>
            <c:strRef>
              <c:f>Sheet1!$A$24</c:f>
              <c:strCache>
                <c:ptCount val="1"/>
                <c:pt idx="0">
                  <c:v>Salema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Sheet1!$D$24:$X$24</c:f>
              <c:numCache>
                <c:formatCode>General</c:formatCode>
                <c:ptCount val="21"/>
                <c:pt idx="2" formatCode="0.0">
                  <c:v>32.8968503099982</c:v>
                </c:pt>
                <c:pt idx="5" formatCode="0.0">
                  <c:v>45.192282727922716</c:v>
                </c:pt>
                <c:pt idx="8" formatCode="0.0">
                  <c:v>25.628083504289702</c:v>
                </c:pt>
                <c:pt idx="11" formatCode="0.0">
                  <c:v>26.6966821911988</c:v>
                </c:pt>
                <c:pt idx="14" formatCode="0.0">
                  <c:v>23.654379107582706</c:v>
                </c:pt>
                <c:pt idx="17" formatCode="0.0">
                  <c:v>15.131384485739998</c:v>
                </c:pt>
                <c:pt idx="20" formatCode="0.0">
                  <c:v>10.708979667535095</c:v>
                </c:pt>
              </c:numCache>
            </c:numRef>
          </c:val>
          <c:extLst>
            <c:ext xmlns:c16="http://schemas.microsoft.com/office/drawing/2014/chart" uri="{C3380CC4-5D6E-409C-BE32-E72D297353CC}">
              <c16:uniqueId val="{00000015-FEFA-4969-9026-CF3E781D036D}"/>
            </c:ext>
          </c:extLst>
        </c:ser>
        <c:ser>
          <c:idx val="22"/>
          <c:order val="22"/>
          <c:tx>
            <c:strRef>
              <c:f>Sheet1!$A$25</c:f>
              <c:strCache>
                <c:ptCount val="1"/>
                <c:pt idx="0">
                  <c:v>Tambau</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Sheet1!$D$25:$X$25</c:f>
              <c:numCache>
                <c:formatCode>General</c:formatCode>
                <c:ptCount val="21"/>
                <c:pt idx="2" formatCode="0.0">
                  <c:v>0</c:v>
                </c:pt>
                <c:pt idx="5" formatCode="0.0">
                  <c:v>0</c:v>
                </c:pt>
                <c:pt idx="8" formatCode="0.0">
                  <c:v>0</c:v>
                </c:pt>
                <c:pt idx="11" formatCode="0.0">
                  <c:v>0</c:v>
                </c:pt>
                <c:pt idx="14" formatCode="0.0">
                  <c:v>0</c:v>
                </c:pt>
                <c:pt idx="17" formatCode="0.0">
                  <c:v>4.6875060775278863</c:v>
                </c:pt>
                <c:pt idx="20" formatCode="0.0">
                  <c:v>3.5089262246810899</c:v>
                </c:pt>
              </c:numCache>
            </c:numRef>
          </c:val>
          <c:extLst>
            <c:ext xmlns:c16="http://schemas.microsoft.com/office/drawing/2014/chart" uri="{C3380CC4-5D6E-409C-BE32-E72D297353CC}">
              <c16:uniqueId val="{00000016-FEFA-4969-9026-CF3E781D036D}"/>
            </c:ext>
          </c:extLst>
        </c:ser>
        <c:ser>
          <c:idx val="23"/>
          <c:order val="23"/>
          <c:tx>
            <c:strRef>
              <c:f>Sheet1!$A$26</c:f>
              <c:strCache>
                <c:ptCount val="1"/>
                <c:pt idx="0">
                  <c:v>Tartaruga Mestica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Sheet1!$D$26:$X$26</c:f>
              <c:numCache>
                <c:formatCode>General</c:formatCode>
                <c:ptCount val="21"/>
                <c:pt idx="2" formatCode="0.0">
                  <c:v>0</c:v>
                </c:pt>
                <c:pt idx="5" formatCode="0.0">
                  <c:v>0</c:v>
                </c:pt>
                <c:pt idx="8" formatCode="0.0">
                  <c:v>0</c:v>
                </c:pt>
                <c:pt idx="11" formatCode="0.0">
                  <c:v>0</c:v>
                </c:pt>
                <c:pt idx="14" formatCode="0.0">
                  <c:v>0</c:v>
                </c:pt>
                <c:pt idx="17" formatCode="0.0">
                  <c:v>2.8130394659649998</c:v>
                </c:pt>
                <c:pt idx="20" formatCode="0.0">
                  <c:v>19.625986763749999</c:v>
                </c:pt>
              </c:numCache>
            </c:numRef>
          </c:val>
          <c:extLst>
            <c:ext xmlns:c16="http://schemas.microsoft.com/office/drawing/2014/chart" uri="{C3380CC4-5D6E-409C-BE32-E72D297353CC}">
              <c16:uniqueId val="{00000017-FEFA-4969-9026-CF3E781D036D}"/>
            </c:ext>
          </c:extLst>
        </c:ser>
        <c:ser>
          <c:idx val="24"/>
          <c:order val="24"/>
          <c:tx>
            <c:strRef>
              <c:f>Sheet1!$A$27</c:f>
              <c:strCache>
                <c:ptCount val="1"/>
                <c:pt idx="0">
                  <c:v>Tartaruga Verde</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Sheet1!$D$27:$X$27</c:f>
              <c:numCache>
                <c:formatCode>General</c:formatCode>
                <c:ptCount val="21"/>
                <c:pt idx="2" formatCode="0.0">
                  <c:v>0</c:v>
                </c:pt>
                <c:pt idx="5" formatCode="0.0">
                  <c:v>0</c:v>
                </c:pt>
                <c:pt idx="8" formatCode="0.0">
                  <c:v>0</c:v>
                </c:pt>
                <c:pt idx="11" formatCode="0.0">
                  <c:v>0</c:v>
                </c:pt>
                <c:pt idx="14" formatCode="0.0">
                  <c:v>23.472885285210001</c:v>
                </c:pt>
                <c:pt idx="17" formatCode="0.0">
                  <c:v>31.63632659005</c:v>
                </c:pt>
                <c:pt idx="20" formatCode="0.0">
                  <c:v>0</c:v>
                </c:pt>
              </c:numCache>
            </c:numRef>
          </c:val>
          <c:extLst>
            <c:ext xmlns:c16="http://schemas.microsoft.com/office/drawing/2014/chart" uri="{C3380CC4-5D6E-409C-BE32-E72D297353CC}">
              <c16:uniqueId val="{00000018-FEFA-4969-9026-CF3E781D036D}"/>
            </c:ext>
          </c:extLst>
        </c:ser>
        <c:ser>
          <c:idx val="25"/>
          <c:order val="25"/>
          <c:tx>
            <c:strRef>
              <c:f>Sheet1!$A$28</c:f>
              <c:strCache>
                <c:ptCount val="1"/>
                <c:pt idx="0">
                  <c:v>Tubarao Azul</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Sheet1!$D$28:$X$28</c:f>
              <c:numCache>
                <c:formatCode>General</c:formatCode>
                <c:ptCount val="21"/>
                <c:pt idx="2" formatCode="0.0">
                  <c:v>0</c:v>
                </c:pt>
                <c:pt idx="5" formatCode="0.0">
                  <c:v>0</c:v>
                </c:pt>
                <c:pt idx="8" formatCode="0.0">
                  <c:v>0</c:v>
                </c:pt>
                <c:pt idx="11" formatCode="0.0">
                  <c:v>0</c:v>
                </c:pt>
                <c:pt idx="14" formatCode="0.0">
                  <c:v>0</c:v>
                </c:pt>
                <c:pt idx="17" formatCode="0.0">
                  <c:v>31.122261055433999</c:v>
                </c:pt>
                <c:pt idx="20" formatCode="0.0">
                  <c:v>16.041804501994601</c:v>
                </c:pt>
              </c:numCache>
            </c:numRef>
          </c:val>
          <c:extLst>
            <c:ext xmlns:c16="http://schemas.microsoft.com/office/drawing/2014/chart" uri="{C3380CC4-5D6E-409C-BE32-E72D297353CC}">
              <c16:uniqueId val="{00000019-FEFA-4969-9026-CF3E781D036D}"/>
            </c:ext>
          </c:extLst>
        </c:ser>
        <c:ser>
          <c:idx val="26"/>
          <c:order val="26"/>
          <c:tx>
            <c:strRef>
              <c:f>Sheet1!$A$29</c:f>
              <c:strCache>
                <c:ptCount val="1"/>
                <c:pt idx="0">
                  <c:v>Tubarao Martelo</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Sheet1!$D$29:$X$29</c:f>
              <c:numCache>
                <c:formatCode>General</c:formatCode>
                <c:ptCount val="21"/>
                <c:pt idx="2" formatCode="0.0">
                  <c:v>0</c:v>
                </c:pt>
                <c:pt idx="5" formatCode="0.0">
                  <c:v>0</c:v>
                </c:pt>
                <c:pt idx="8" formatCode="0.0">
                  <c:v>0</c:v>
                </c:pt>
                <c:pt idx="11" formatCode="0.0">
                  <c:v>0</c:v>
                </c:pt>
                <c:pt idx="14" formatCode="0.0">
                  <c:v>0</c:v>
                </c:pt>
                <c:pt idx="17" formatCode="0.0">
                  <c:v>0</c:v>
                </c:pt>
                <c:pt idx="20" formatCode="0.0">
                  <c:v>5.11337771</c:v>
                </c:pt>
              </c:numCache>
            </c:numRef>
          </c:val>
          <c:extLst>
            <c:ext xmlns:c16="http://schemas.microsoft.com/office/drawing/2014/chart" uri="{C3380CC4-5D6E-409C-BE32-E72D297353CC}">
              <c16:uniqueId val="{0000001A-FEFA-4969-9026-CF3E781D036D}"/>
            </c:ext>
          </c:extLst>
        </c:ser>
        <c:ser>
          <c:idx val="27"/>
          <c:order val="27"/>
          <c:tx>
            <c:strRef>
              <c:f>Sheet1!$A$30</c:f>
              <c:strCache>
                <c:ptCount val="1"/>
                <c:pt idx="0">
                  <c:v>Urugua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Sheet1!$D$30:$X$30</c:f>
              <c:numCache>
                <c:formatCode>General</c:formatCode>
                <c:ptCount val="21"/>
                <c:pt idx="2" formatCode="0.0">
                  <c:v>0</c:v>
                </c:pt>
                <c:pt idx="5" formatCode="0.0">
                  <c:v>0</c:v>
                </c:pt>
                <c:pt idx="8" formatCode="0.0">
                  <c:v>0</c:v>
                </c:pt>
                <c:pt idx="11" formatCode="0.0">
                  <c:v>21.938042913770687</c:v>
                </c:pt>
                <c:pt idx="14" formatCode="0.0">
                  <c:v>39.838286892873903</c:v>
                </c:pt>
                <c:pt idx="17" formatCode="0.0">
                  <c:v>41.088746583462886</c:v>
                </c:pt>
                <c:pt idx="20" formatCode="0.0">
                  <c:v>36.329145248830216</c:v>
                </c:pt>
              </c:numCache>
            </c:numRef>
          </c:val>
          <c:extLst>
            <c:ext xmlns:c16="http://schemas.microsoft.com/office/drawing/2014/chart" uri="{C3380CC4-5D6E-409C-BE32-E72D297353CC}">
              <c16:uniqueId val="{0000001B-FEFA-4969-9026-CF3E781D036D}"/>
            </c:ext>
          </c:extLst>
        </c:ser>
        <c:ser>
          <c:idx val="28"/>
          <c:order val="28"/>
          <c:tx>
            <c:strRef>
              <c:f>Sheet1!$A$31</c:f>
              <c:strCache>
                <c:ptCount val="1"/>
                <c:pt idx="0">
                  <c:v>Voador</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Sheet1!$D$31:$X$31</c:f>
              <c:numCache>
                <c:formatCode>General</c:formatCode>
                <c:ptCount val="21"/>
                <c:pt idx="2" formatCode="0.0">
                  <c:v>15.070035251814703</c:v>
                </c:pt>
                <c:pt idx="5" formatCode="0.0">
                  <c:v>19.012465240556001</c:v>
                </c:pt>
                <c:pt idx="8" formatCode="0.0">
                  <c:v>22.231350005675701</c:v>
                </c:pt>
                <c:pt idx="11" formatCode="0.0">
                  <c:v>17.032453659000005</c:v>
                </c:pt>
                <c:pt idx="14" formatCode="0.0">
                  <c:v>23.140844580959094</c:v>
                </c:pt>
                <c:pt idx="17" formatCode="0.0">
                  <c:v>31.174076344471391</c:v>
                </c:pt>
                <c:pt idx="20" formatCode="0.0">
                  <c:v>31.821851214461006</c:v>
                </c:pt>
              </c:numCache>
            </c:numRef>
          </c:val>
          <c:extLst>
            <c:ext xmlns:c16="http://schemas.microsoft.com/office/drawing/2014/chart" uri="{C3380CC4-5D6E-409C-BE32-E72D297353CC}">
              <c16:uniqueId val="{0000001C-FEFA-4969-9026-CF3E781D036D}"/>
            </c:ext>
          </c:extLst>
        </c:ser>
        <c:ser>
          <c:idx val="29"/>
          <c:order val="29"/>
          <c:tx>
            <c:strRef>
              <c:f>Sheet1!$A$32</c:f>
              <c:strCache>
                <c:ptCount val="1"/>
                <c:pt idx="0">
                  <c:v>Carapeba</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Sheet1!$D$32:$X$32</c:f>
              <c:numCache>
                <c:formatCode>General</c:formatCode>
                <c:ptCount val="21"/>
                <c:pt idx="2" formatCode="0.0">
                  <c:v>52.671007578586583</c:v>
                </c:pt>
                <c:pt idx="5" formatCode="0.0">
                  <c:v>59.806269481558374</c:v>
                </c:pt>
                <c:pt idx="8" formatCode="0.0">
                  <c:v>36.857785875127483</c:v>
                </c:pt>
                <c:pt idx="11" formatCode="0.0">
                  <c:v>40.781047122468095</c:v>
                </c:pt>
                <c:pt idx="14" formatCode="0.0">
                  <c:v>54.335114812225314</c:v>
                </c:pt>
                <c:pt idx="17" formatCode="0.0">
                  <c:v>52.466457166532997</c:v>
                </c:pt>
                <c:pt idx="20" formatCode="0.0">
                  <c:v>40.991338071320911</c:v>
                </c:pt>
              </c:numCache>
            </c:numRef>
          </c:val>
          <c:extLst>
            <c:ext xmlns:c16="http://schemas.microsoft.com/office/drawing/2014/chart" uri="{C3380CC4-5D6E-409C-BE32-E72D297353CC}">
              <c16:uniqueId val="{0000001D-FEFA-4969-9026-CF3E781D036D}"/>
            </c:ext>
          </c:extLst>
        </c:ser>
        <c:ser>
          <c:idx val="30"/>
          <c:order val="30"/>
          <c:tx>
            <c:strRef>
              <c:f>Sheet1!$A$33</c:f>
              <c:strCache>
                <c:ptCount val="1"/>
                <c:pt idx="0">
                  <c:v>Cherne</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Sheet1!$D$33:$X$33</c:f>
              <c:numCache>
                <c:formatCode>General</c:formatCode>
                <c:ptCount val="21"/>
                <c:pt idx="2" formatCode="0.0">
                  <c:v>49.808607119134798</c:v>
                </c:pt>
                <c:pt idx="5" formatCode="0.0">
                  <c:v>65.69562411755507</c:v>
                </c:pt>
                <c:pt idx="8" formatCode="0.0">
                  <c:v>48.565260678253594</c:v>
                </c:pt>
                <c:pt idx="11" formatCode="0.0">
                  <c:v>59.941639695842269</c:v>
                </c:pt>
                <c:pt idx="14" formatCode="0.0">
                  <c:v>62.349043911876997</c:v>
                </c:pt>
                <c:pt idx="17" formatCode="0.0">
                  <c:v>57.869330341782302</c:v>
                </c:pt>
                <c:pt idx="20" formatCode="0.0">
                  <c:v>51.372687051956667</c:v>
                </c:pt>
              </c:numCache>
            </c:numRef>
          </c:val>
          <c:extLst>
            <c:ext xmlns:c16="http://schemas.microsoft.com/office/drawing/2014/chart" uri="{C3380CC4-5D6E-409C-BE32-E72D297353CC}">
              <c16:uniqueId val="{0000001E-FEFA-4969-9026-CF3E781D036D}"/>
            </c:ext>
          </c:extLst>
        </c:ser>
        <c:ser>
          <c:idx val="31"/>
          <c:order val="31"/>
          <c:tx>
            <c:strRef>
              <c:f>Sheet1!$A$34</c:f>
              <c:strCache>
                <c:ptCount val="1"/>
                <c:pt idx="0">
                  <c:v>Namorado</c:v>
                </c:pt>
              </c:strCache>
            </c:strRef>
          </c:tx>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Sheet1!$D$34:$X$34</c:f>
              <c:numCache>
                <c:formatCode>General</c:formatCode>
                <c:ptCount val="21"/>
                <c:pt idx="2" formatCode="0.0">
                  <c:v>56.737657602912684</c:v>
                </c:pt>
                <c:pt idx="5" formatCode="0.0">
                  <c:v>58.339292180145101</c:v>
                </c:pt>
                <c:pt idx="8" formatCode="0.0">
                  <c:v>41.003872946568116</c:v>
                </c:pt>
                <c:pt idx="11" formatCode="0.0">
                  <c:v>51.069266680836684</c:v>
                </c:pt>
                <c:pt idx="14" formatCode="0.0">
                  <c:v>55.316280836012183</c:v>
                </c:pt>
                <c:pt idx="17" formatCode="0.0">
                  <c:v>47.072540244901617</c:v>
                </c:pt>
                <c:pt idx="20" formatCode="0.0">
                  <c:v>37.073552150279717</c:v>
                </c:pt>
              </c:numCache>
            </c:numRef>
          </c:val>
          <c:extLst>
            <c:ext xmlns:c16="http://schemas.microsoft.com/office/drawing/2014/chart" uri="{C3380CC4-5D6E-409C-BE32-E72D297353CC}">
              <c16:uniqueId val="{0000001F-FEFA-4969-9026-CF3E781D036D}"/>
            </c:ext>
          </c:extLst>
        </c:ser>
        <c:ser>
          <c:idx val="32"/>
          <c:order val="32"/>
          <c:tx>
            <c:strRef>
              <c:f>Sheet1!$A$35</c:f>
              <c:strCache>
                <c:ptCount val="1"/>
                <c:pt idx="0">
                  <c:v>Pampo</c:v>
                </c:pt>
              </c:strCache>
            </c:strRef>
          </c:tx>
          <c:spPr>
            <a:solidFill>
              <a:schemeClr val="accent1">
                <a:lumMod val="40000"/>
                <a:lumOff val="60000"/>
              </a:schemeClr>
            </a:solidFill>
          </c:spPr>
          <c:invertIfNegative val="0"/>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Sheet1!$D$35:$X$35</c:f>
              <c:numCache>
                <c:formatCode>General</c:formatCode>
                <c:ptCount val="21"/>
                <c:pt idx="2" formatCode="0.0">
                  <c:v>51.635109678829018</c:v>
                </c:pt>
                <c:pt idx="5" formatCode="0.0">
                  <c:v>58.442315068226002</c:v>
                </c:pt>
                <c:pt idx="8" formatCode="0.0">
                  <c:v>40.156564655443667</c:v>
                </c:pt>
                <c:pt idx="11" formatCode="0.0">
                  <c:v>49.657577011549094</c:v>
                </c:pt>
                <c:pt idx="14" formatCode="0.0">
                  <c:v>65.745354728521889</c:v>
                </c:pt>
                <c:pt idx="17" formatCode="0.0">
                  <c:v>77.346278326120839</c:v>
                </c:pt>
                <c:pt idx="20" formatCode="0.0">
                  <c:v>63.784538478164812</c:v>
                </c:pt>
              </c:numCache>
            </c:numRef>
          </c:val>
          <c:extLst>
            <c:ext xmlns:c16="http://schemas.microsoft.com/office/drawing/2014/chart" uri="{C3380CC4-5D6E-409C-BE32-E72D297353CC}">
              <c16:uniqueId val="{00000020-FEFA-4969-9026-CF3E781D036D}"/>
            </c:ext>
          </c:extLst>
        </c:ser>
        <c:dLbls>
          <c:showLegendKey val="0"/>
          <c:showVal val="0"/>
          <c:showCatName val="0"/>
          <c:showSerName val="0"/>
          <c:showPercent val="0"/>
          <c:showBubbleSize val="0"/>
        </c:dLbls>
        <c:gapWidth val="96"/>
        <c:overlap val="100"/>
        <c:axId val="64691200"/>
        <c:axId val="64725760"/>
      </c:barChart>
      <c:lineChart>
        <c:grouping val="standard"/>
        <c:varyColors val="0"/>
        <c:ser>
          <c:idx val="33"/>
          <c:order val="33"/>
          <c:tx>
            <c:strRef>
              <c:f>Sheet1!$A$36</c:f>
              <c:strCache>
                <c:ptCount val="1"/>
                <c:pt idx="0">
                  <c:v>RJS Gross Oil Revenue</c:v>
                </c:pt>
              </c:strCache>
            </c:strRef>
          </c:tx>
          <c:spPr>
            <a:ln w="25400" cap="flat" cmpd="sng" algn="ctr">
              <a:solidFill>
                <a:schemeClr val="dk1"/>
              </a:solidFill>
              <a:prstDash val="solid"/>
            </a:ln>
            <a:effectLst/>
          </c:spPr>
          <c:marker>
            <c:symbol val="none"/>
          </c:marker>
          <c:trendline>
            <c:spPr>
              <a:ln w="28575">
                <a:solidFill>
                  <a:schemeClr val="tx1"/>
                </a:solidFill>
              </a:ln>
            </c:spPr>
            <c:trendlineType val="movingAvg"/>
            <c:period val="2"/>
            <c:dispRSqr val="0"/>
            <c:dispEq val="0"/>
          </c:trendline>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Sheet1!$D$36:$X$36</c:f>
              <c:numCache>
                <c:formatCode>#,##0.0</c:formatCode>
                <c:ptCount val="21"/>
                <c:pt idx="1">
                  <c:v>2239.8973042362018</c:v>
                </c:pt>
                <c:pt idx="4">
                  <c:v>3661.3430720593055</c:v>
                </c:pt>
                <c:pt idx="7">
                  <c:v>2341.4597517020425</c:v>
                </c:pt>
                <c:pt idx="10">
                  <c:v>3277.7240948104359</c:v>
                </c:pt>
                <c:pt idx="13">
                  <c:v>4151.0662445493144</c:v>
                </c:pt>
                <c:pt idx="16">
                  <c:v>4210.7416879795392</c:v>
                </c:pt>
                <c:pt idx="19">
                  <c:v>3805.6931265910689</c:v>
                </c:pt>
              </c:numCache>
            </c:numRef>
          </c:val>
          <c:smooth val="0"/>
          <c:extLst>
            <c:ext xmlns:c16="http://schemas.microsoft.com/office/drawing/2014/chart" uri="{C3380CC4-5D6E-409C-BE32-E72D297353CC}">
              <c16:uniqueId val="{00000022-FEFA-4969-9026-CF3E781D036D}"/>
            </c:ext>
          </c:extLst>
        </c:ser>
        <c:ser>
          <c:idx val="34"/>
          <c:order val="34"/>
          <c:tx>
            <c:strRef>
              <c:f>Sheet1!$A$37</c:f>
              <c:strCache>
                <c:ptCount val="1"/>
                <c:pt idx="0">
                  <c:v>RJS Net Oil Revenue</c:v>
                </c:pt>
              </c:strCache>
            </c:strRef>
          </c:tx>
          <c:spPr>
            <a:ln w="25400" cap="flat" cmpd="sng" algn="ctr">
              <a:solidFill>
                <a:srgbClr val="FF0000"/>
              </a:solidFill>
              <a:prstDash val="solid"/>
            </a:ln>
            <a:effectLst/>
          </c:spPr>
          <c:marker>
            <c:symbol val="none"/>
          </c:marker>
          <c:trendline>
            <c:spPr>
              <a:ln w="28575">
                <a:solidFill>
                  <a:srgbClr val="FF0000"/>
                </a:solidFill>
              </a:ln>
            </c:spPr>
            <c:trendlineType val="movingAvg"/>
            <c:period val="2"/>
            <c:dispRSqr val="0"/>
            <c:dispEq val="0"/>
          </c:trendline>
          <c:cat>
            <c:strRef>
              <c:f>Sheet1!$D$2:$X$2</c:f>
              <c:strCache>
                <c:ptCount val="21"/>
                <c:pt idx="1">
                  <c:v>2007 SP</c:v>
                </c:pt>
                <c:pt idx="2">
                  <c:v>2007 Royalties</c:v>
                </c:pt>
                <c:pt idx="4">
                  <c:v>2008 SP</c:v>
                </c:pt>
                <c:pt idx="5">
                  <c:v>2008 Royalties</c:v>
                </c:pt>
                <c:pt idx="7">
                  <c:v>2009 SP</c:v>
                </c:pt>
                <c:pt idx="8">
                  <c:v>2009 Royalties</c:v>
                </c:pt>
                <c:pt idx="10">
                  <c:v>2010 SP</c:v>
                </c:pt>
                <c:pt idx="11">
                  <c:v>2010 Royalties</c:v>
                </c:pt>
                <c:pt idx="13">
                  <c:v>2011 SP</c:v>
                </c:pt>
                <c:pt idx="14">
                  <c:v>2011 Royalties</c:v>
                </c:pt>
                <c:pt idx="16">
                  <c:v>2012 SP</c:v>
                </c:pt>
                <c:pt idx="17">
                  <c:v>2012 Royalties</c:v>
                </c:pt>
                <c:pt idx="19">
                  <c:v>2013 SP</c:v>
                </c:pt>
                <c:pt idx="20">
                  <c:v>2013 Royalties</c:v>
                </c:pt>
              </c:strCache>
            </c:strRef>
          </c:cat>
          <c:val>
            <c:numRef>
              <c:f>Sheet1!$D$37:$X$37</c:f>
              <c:numCache>
                <c:formatCode>General</c:formatCode>
                <c:ptCount val="21"/>
                <c:pt idx="1">
                  <c:v>1099.2554557124524</c:v>
                </c:pt>
                <c:pt idx="4">
                  <c:v>2344.6527853483049</c:v>
                </c:pt>
                <c:pt idx="7">
                  <c:v>1264.7677212655185</c:v>
                </c:pt>
                <c:pt idx="10">
                  <c:v>2077.1329506053553</c:v>
                </c:pt>
                <c:pt idx="13">
                  <c:v>2679.4695657368138</c:v>
                </c:pt>
                <c:pt idx="16">
                  <c:v>2646.1892583120207</c:v>
                </c:pt>
                <c:pt idx="19">
                  <c:v>2237.7690349456143</c:v>
                </c:pt>
              </c:numCache>
            </c:numRef>
          </c:val>
          <c:smooth val="0"/>
          <c:extLst>
            <c:ext xmlns:c16="http://schemas.microsoft.com/office/drawing/2014/chart" uri="{C3380CC4-5D6E-409C-BE32-E72D297353CC}">
              <c16:uniqueId val="{00000024-FEFA-4969-9026-CF3E781D036D}"/>
            </c:ext>
          </c:extLst>
        </c:ser>
        <c:dLbls>
          <c:showLegendKey val="0"/>
          <c:showVal val="0"/>
          <c:showCatName val="0"/>
          <c:showSerName val="0"/>
          <c:showPercent val="0"/>
          <c:showBubbleSize val="0"/>
        </c:dLbls>
        <c:marker val="1"/>
        <c:smooth val="0"/>
        <c:axId val="64738048"/>
        <c:axId val="64727680"/>
      </c:lineChart>
      <c:catAx>
        <c:axId val="64691200"/>
        <c:scaling>
          <c:orientation val="minMax"/>
        </c:scaling>
        <c:delete val="0"/>
        <c:axPos val="b"/>
        <c:numFmt formatCode="General" sourceLinked="1"/>
        <c:majorTickMark val="out"/>
        <c:minorTickMark val="none"/>
        <c:tickLblPos val="nextTo"/>
        <c:txPr>
          <a:bodyPr rot="1500000" vert="horz"/>
          <a:lstStyle/>
          <a:p>
            <a:pPr>
              <a:defRPr/>
            </a:pPr>
            <a:endParaRPr lang="pt-BR"/>
          </a:p>
        </c:txPr>
        <c:crossAx val="64725760"/>
        <c:crosses val="autoZero"/>
        <c:auto val="1"/>
        <c:lblAlgn val="ctr"/>
        <c:lblOffset val="100"/>
        <c:noMultiLvlLbl val="0"/>
      </c:catAx>
      <c:valAx>
        <c:axId val="64725760"/>
        <c:scaling>
          <c:orientation val="minMax"/>
        </c:scaling>
        <c:delete val="0"/>
        <c:axPos val="l"/>
        <c:majorGridlines/>
        <c:title>
          <c:tx>
            <c:rich>
              <a:bodyPr rot="-5400000" vert="horz"/>
              <a:lstStyle/>
              <a:p>
                <a:pPr>
                  <a:defRPr/>
                </a:pPr>
                <a:r>
                  <a:rPr lang="en-US" dirty="0"/>
                  <a:t>Royalties and SPs for RJS Fields Before Allocation </a:t>
                </a:r>
              </a:p>
            </c:rich>
          </c:tx>
          <c:overlay val="0"/>
        </c:title>
        <c:numFmt formatCode="&quot;$&quot;#,##0" sourceLinked="0"/>
        <c:majorTickMark val="out"/>
        <c:minorTickMark val="none"/>
        <c:tickLblPos val="nextTo"/>
        <c:crossAx val="64691200"/>
        <c:crosses val="autoZero"/>
        <c:crossBetween val="between"/>
      </c:valAx>
      <c:valAx>
        <c:axId val="64727680"/>
        <c:scaling>
          <c:orientation val="minMax"/>
        </c:scaling>
        <c:delete val="0"/>
        <c:axPos val="r"/>
        <c:title>
          <c:tx>
            <c:rich>
              <a:bodyPr rot="-5400000" vert="horz"/>
              <a:lstStyle/>
              <a:p>
                <a:pPr>
                  <a:defRPr/>
                </a:pPr>
                <a:r>
                  <a:rPr lang="en-US" dirty="0"/>
                  <a:t>RJS Gross and Net Oil Revenues</a:t>
                </a:r>
              </a:p>
            </c:rich>
          </c:tx>
          <c:overlay val="0"/>
        </c:title>
        <c:numFmt formatCode="&quot;$&quot;#,##0" sourceLinked="0"/>
        <c:majorTickMark val="out"/>
        <c:minorTickMark val="none"/>
        <c:tickLblPos val="nextTo"/>
        <c:crossAx val="64738048"/>
        <c:crosses val="max"/>
        <c:crossBetween val="between"/>
      </c:valAx>
      <c:catAx>
        <c:axId val="64738048"/>
        <c:scaling>
          <c:orientation val="minMax"/>
        </c:scaling>
        <c:delete val="1"/>
        <c:axPos val="b"/>
        <c:numFmt formatCode="General" sourceLinked="1"/>
        <c:majorTickMark val="out"/>
        <c:minorTickMark val="none"/>
        <c:tickLblPos val="none"/>
        <c:crossAx val="64727680"/>
        <c:crosses val="autoZero"/>
        <c:auto val="1"/>
        <c:lblAlgn val="ctr"/>
        <c:lblOffset val="100"/>
        <c:noMultiLvlLbl val="0"/>
      </c:catAx>
      <c:spPr>
        <a:noFill/>
      </c:spPr>
    </c:plotArea>
    <c:legend>
      <c:legendPos val="b"/>
      <c:legendEntry>
        <c:idx val="35"/>
        <c:delete val="1"/>
      </c:legendEntry>
      <c:legendEntry>
        <c:idx val="36"/>
        <c:delete val="1"/>
      </c:legendEntry>
      <c:layout>
        <c:manualLayout>
          <c:xMode val="edge"/>
          <c:yMode val="edge"/>
          <c:x val="4.3549053659197312E-2"/>
          <c:y val="0.77549124456457907"/>
          <c:w val="0.88313998443241271"/>
          <c:h val="0.20958338230109308"/>
        </c:manualLayout>
      </c:layout>
      <c:overlay val="0"/>
      <c:txPr>
        <a:bodyPr/>
        <a:lstStyle/>
        <a:p>
          <a:pPr>
            <a:defRPr sz="800"/>
          </a:pPr>
          <a:endParaRPr lang="pt-BR"/>
        </a:p>
      </c:txPr>
    </c:legend>
    <c:plotVisOnly val="1"/>
    <c:dispBlanksAs val="gap"/>
    <c:showDLblsOverMax val="0"/>
  </c:chart>
  <c:spPr>
    <a:noFill/>
    <a:ln>
      <a:noFill/>
    </a:ln>
  </c:spPr>
  <c:txPr>
    <a:bodyPr/>
    <a:lstStyle/>
    <a:p>
      <a:pPr>
        <a:defRPr>
          <a:latin typeface="Arial Narrow" panose="020B0606020202030204" pitchFamily="34" charset="0"/>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7397700194671"/>
          <c:y val="4.95749577264364E-2"/>
          <c:w val="0.82085468958094354"/>
          <c:h val="0.61435686517350363"/>
        </c:manualLayout>
      </c:layout>
      <c:barChart>
        <c:barDir val="col"/>
        <c:grouping val="clustered"/>
        <c:varyColors val="0"/>
        <c:ser>
          <c:idx val="0"/>
          <c:order val="0"/>
          <c:tx>
            <c:strRef>
              <c:f>'TOTAIS (3)'!$AA$3</c:f>
              <c:strCache>
                <c:ptCount val="1"/>
                <c:pt idx="0">
                  <c:v>Royalties</c:v>
                </c:pt>
              </c:strCache>
            </c:strRef>
          </c:tx>
          <c:invertIfNegative val="0"/>
          <c:cat>
            <c:numRef>
              <c:f>'TOTAIS (3)'!$Z$22:$Z$118</c:f>
              <c:numCache>
                <c:formatCode>m/d/yyyy</c:formatCode>
                <c:ptCount val="97"/>
                <c:pt idx="0">
                  <c:v>38796</c:v>
                </c:pt>
                <c:pt idx="1">
                  <c:v>38827</c:v>
                </c:pt>
                <c:pt idx="2">
                  <c:v>38857</c:v>
                </c:pt>
                <c:pt idx="3">
                  <c:v>38888</c:v>
                </c:pt>
                <c:pt idx="4">
                  <c:v>38918</c:v>
                </c:pt>
                <c:pt idx="5">
                  <c:v>38949</c:v>
                </c:pt>
                <c:pt idx="6">
                  <c:v>38980</c:v>
                </c:pt>
                <c:pt idx="7">
                  <c:v>39010</c:v>
                </c:pt>
                <c:pt idx="8">
                  <c:v>39041</c:v>
                </c:pt>
                <c:pt idx="9">
                  <c:v>39071</c:v>
                </c:pt>
                <c:pt idx="10">
                  <c:v>39102</c:v>
                </c:pt>
                <c:pt idx="11">
                  <c:v>39133</c:v>
                </c:pt>
                <c:pt idx="12">
                  <c:v>39161</c:v>
                </c:pt>
                <c:pt idx="13">
                  <c:v>39192</c:v>
                </c:pt>
                <c:pt idx="14">
                  <c:v>39222</c:v>
                </c:pt>
                <c:pt idx="15">
                  <c:v>39253</c:v>
                </c:pt>
                <c:pt idx="16">
                  <c:v>39283</c:v>
                </c:pt>
                <c:pt idx="17">
                  <c:v>39314</c:v>
                </c:pt>
                <c:pt idx="18">
                  <c:v>39345</c:v>
                </c:pt>
                <c:pt idx="19">
                  <c:v>39375</c:v>
                </c:pt>
                <c:pt idx="20">
                  <c:v>39406</c:v>
                </c:pt>
                <c:pt idx="21">
                  <c:v>39436</c:v>
                </c:pt>
                <c:pt idx="22">
                  <c:v>39467</c:v>
                </c:pt>
                <c:pt idx="23">
                  <c:v>39498</c:v>
                </c:pt>
                <c:pt idx="24">
                  <c:v>39527</c:v>
                </c:pt>
                <c:pt idx="25">
                  <c:v>39558</c:v>
                </c:pt>
                <c:pt idx="26">
                  <c:v>39588</c:v>
                </c:pt>
                <c:pt idx="27">
                  <c:v>39619</c:v>
                </c:pt>
                <c:pt idx="28">
                  <c:v>39649</c:v>
                </c:pt>
                <c:pt idx="29">
                  <c:v>39680</c:v>
                </c:pt>
                <c:pt idx="30">
                  <c:v>39711</c:v>
                </c:pt>
                <c:pt idx="31">
                  <c:v>39741</c:v>
                </c:pt>
                <c:pt idx="32">
                  <c:v>39772</c:v>
                </c:pt>
                <c:pt idx="33">
                  <c:v>39802</c:v>
                </c:pt>
                <c:pt idx="34">
                  <c:v>39833</c:v>
                </c:pt>
                <c:pt idx="35">
                  <c:v>39864</c:v>
                </c:pt>
                <c:pt idx="36">
                  <c:v>39892</c:v>
                </c:pt>
                <c:pt idx="37">
                  <c:v>39923</c:v>
                </c:pt>
                <c:pt idx="38">
                  <c:v>39953</c:v>
                </c:pt>
                <c:pt idx="39">
                  <c:v>39984</c:v>
                </c:pt>
                <c:pt idx="40">
                  <c:v>40014</c:v>
                </c:pt>
                <c:pt idx="41">
                  <c:v>40045</c:v>
                </c:pt>
                <c:pt idx="42">
                  <c:v>40076</c:v>
                </c:pt>
                <c:pt idx="43">
                  <c:v>40106</c:v>
                </c:pt>
                <c:pt idx="44">
                  <c:v>40137</c:v>
                </c:pt>
                <c:pt idx="45">
                  <c:v>40167</c:v>
                </c:pt>
                <c:pt idx="46">
                  <c:v>40198</c:v>
                </c:pt>
                <c:pt idx="47">
                  <c:v>40229</c:v>
                </c:pt>
                <c:pt idx="48">
                  <c:v>40257</c:v>
                </c:pt>
                <c:pt idx="49">
                  <c:v>40288</c:v>
                </c:pt>
                <c:pt idx="50">
                  <c:v>40318</c:v>
                </c:pt>
                <c:pt idx="51">
                  <c:v>40349</c:v>
                </c:pt>
                <c:pt idx="52">
                  <c:v>40379</c:v>
                </c:pt>
                <c:pt idx="53">
                  <c:v>40410</c:v>
                </c:pt>
                <c:pt idx="54">
                  <c:v>40441</c:v>
                </c:pt>
                <c:pt idx="55">
                  <c:v>40471</c:v>
                </c:pt>
                <c:pt idx="56">
                  <c:v>40502</c:v>
                </c:pt>
                <c:pt idx="57">
                  <c:v>40532</c:v>
                </c:pt>
                <c:pt idx="58">
                  <c:v>40563</c:v>
                </c:pt>
                <c:pt idx="59">
                  <c:v>40594</c:v>
                </c:pt>
                <c:pt idx="60">
                  <c:v>40622</c:v>
                </c:pt>
                <c:pt idx="61">
                  <c:v>40653</c:v>
                </c:pt>
                <c:pt idx="62">
                  <c:v>40683</c:v>
                </c:pt>
                <c:pt idx="63">
                  <c:v>40714</c:v>
                </c:pt>
                <c:pt idx="64">
                  <c:v>40744</c:v>
                </c:pt>
                <c:pt idx="65">
                  <c:v>40775</c:v>
                </c:pt>
                <c:pt idx="66">
                  <c:v>40806</c:v>
                </c:pt>
                <c:pt idx="67">
                  <c:v>40836</c:v>
                </c:pt>
                <c:pt idx="68">
                  <c:v>40867</c:v>
                </c:pt>
                <c:pt idx="69">
                  <c:v>40897</c:v>
                </c:pt>
                <c:pt idx="70">
                  <c:v>40928</c:v>
                </c:pt>
                <c:pt idx="71">
                  <c:v>40959</c:v>
                </c:pt>
                <c:pt idx="72">
                  <c:v>40988</c:v>
                </c:pt>
                <c:pt idx="73">
                  <c:v>41019</c:v>
                </c:pt>
                <c:pt idx="74">
                  <c:v>41049</c:v>
                </c:pt>
                <c:pt idx="75">
                  <c:v>41080</c:v>
                </c:pt>
                <c:pt idx="76">
                  <c:v>41110</c:v>
                </c:pt>
                <c:pt idx="77">
                  <c:v>41141</c:v>
                </c:pt>
                <c:pt idx="78">
                  <c:v>41172</c:v>
                </c:pt>
                <c:pt idx="79">
                  <c:v>41202</c:v>
                </c:pt>
                <c:pt idx="80">
                  <c:v>41233</c:v>
                </c:pt>
                <c:pt idx="81">
                  <c:v>41263</c:v>
                </c:pt>
                <c:pt idx="82">
                  <c:v>41294</c:v>
                </c:pt>
                <c:pt idx="83">
                  <c:v>41325</c:v>
                </c:pt>
                <c:pt idx="84">
                  <c:v>41353</c:v>
                </c:pt>
                <c:pt idx="85">
                  <c:v>41384</c:v>
                </c:pt>
                <c:pt idx="86">
                  <c:v>41414</c:v>
                </c:pt>
                <c:pt idx="87">
                  <c:v>41445</c:v>
                </c:pt>
                <c:pt idx="88">
                  <c:v>41475</c:v>
                </c:pt>
                <c:pt idx="89">
                  <c:v>41506</c:v>
                </c:pt>
                <c:pt idx="90">
                  <c:v>41537</c:v>
                </c:pt>
                <c:pt idx="91">
                  <c:v>41567</c:v>
                </c:pt>
                <c:pt idx="92">
                  <c:v>41598</c:v>
                </c:pt>
                <c:pt idx="93">
                  <c:v>41628</c:v>
                </c:pt>
                <c:pt idx="94">
                  <c:v>41659</c:v>
                </c:pt>
                <c:pt idx="95">
                  <c:v>41690</c:v>
                </c:pt>
                <c:pt idx="96">
                  <c:v>41718</c:v>
                </c:pt>
              </c:numCache>
            </c:numRef>
          </c:cat>
          <c:val>
            <c:numRef>
              <c:f>'TOTAIS (3)'!$AA$22:$AA$118</c:f>
              <c:numCache>
                <c:formatCode>General</c:formatCode>
                <c:ptCount val="97"/>
                <c:pt idx="0">
                  <c:v>10</c:v>
                </c:pt>
                <c:pt idx="1">
                  <c:v>12</c:v>
                </c:pt>
                <c:pt idx="2">
                  <c:v>12</c:v>
                </c:pt>
                <c:pt idx="3">
                  <c:v>12</c:v>
                </c:pt>
                <c:pt idx="4">
                  <c:v>12</c:v>
                </c:pt>
                <c:pt idx="5">
                  <c:v>11</c:v>
                </c:pt>
                <c:pt idx="6">
                  <c:v>12</c:v>
                </c:pt>
                <c:pt idx="7">
                  <c:v>13</c:v>
                </c:pt>
                <c:pt idx="8">
                  <c:v>13</c:v>
                </c:pt>
                <c:pt idx="9">
                  <c:v>13</c:v>
                </c:pt>
                <c:pt idx="10">
                  <c:v>12</c:v>
                </c:pt>
                <c:pt idx="11">
                  <c:v>13</c:v>
                </c:pt>
                <c:pt idx="12">
                  <c:v>12</c:v>
                </c:pt>
                <c:pt idx="13">
                  <c:v>12</c:v>
                </c:pt>
                <c:pt idx="14">
                  <c:v>11</c:v>
                </c:pt>
                <c:pt idx="15">
                  <c:v>12</c:v>
                </c:pt>
                <c:pt idx="16">
                  <c:v>12</c:v>
                </c:pt>
                <c:pt idx="17">
                  <c:v>13</c:v>
                </c:pt>
                <c:pt idx="18">
                  <c:v>13</c:v>
                </c:pt>
                <c:pt idx="19">
                  <c:v>15</c:v>
                </c:pt>
                <c:pt idx="20">
                  <c:v>14</c:v>
                </c:pt>
                <c:pt idx="21">
                  <c:v>13</c:v>
                </c:pt>
                <c:pt idx="22">
                  <c:v>14</c:v>
                </c:pt>
                <c:pt idx="23">
                  <c:v>15</c:v>
                </c:pt>
                <c:pt idx="24">
                  <c:v>13</c:v>
                </c:pt>
                <c:pt idx="25">
                  <c:v>14</c:v>
                </c:pt>
                <c:pt idx="26">
                  <c:v>14</c:v>
                </c:pt>
                <c:pt idx="27">
                  <c:v>17</c:v>
                </c:pt>
                <c:pt idx="28">
                  <c:v>15</c:v>
                </c:pt>
                <c:pt idx="29">
                  <c:v>13</c:v>
                </c:pt>
                <c:pt idx="30">
                  <c:v>11</c:v>
                </c:pt>
                <c:pt idx="31">
                  <c:v>14</c:v>
                </c:pt>
                <c:pt idx="32">
                  <c:v>13</c:v>
                </c:pt>
                <c:pt idx="33">
                  <c:v>12</c:v>
                </c:pt>
                <c:pt idx="34">
                  <c:v>15</c:v>
                </c:pt>
                <c:pt idx="35">
                  <c:v>12</c:v>
                </c:pt>
                <c:pt idx="36">
                  <c:v>12</c:v>
                </c:pt>
                <c:pt idx="37">
                  <c:v>14</c:v>
                </c:pt>
                <c:pt idx="38">
                  <c:v>15</c:v>
                </c:pt>
                <c:pt idx="39">
                  <c:v>12</c:v>
                </c:pt>
                <c:pt idx="40">
                  <c:v>14</c:v>
                </c:pt>
                <c:pt idx="41">
                  <c:v>14</c:v>
                </c:pt>
                <c:pt idx="42">
                  <c:v>14</c:v>
                </c:pt>
                <c:pt idx="43">
                  <c:v>14</c:v>
                </c:pt>
                <c:pt idx="44">
                  <c:v>13</c:v>
                </c:pt>
                <c:pt idx="45">
                  <c:v>11</c:v>
                </c:pt>
                <c:pt idx="46">
                  <c:v>14</c:v>
                </c:pt>
                <c:pt idx="47">
                  <c:v>12</c:v>
                </c:pt>
                <c:pt idx="48">
                  <c:v>12</c:v>
                </c:pt>
                <c:pt idx="49">
                  <c:v>14</c:v>
                </c:pt>
                <c:pt idx="50">
                  <c:v>14</c:v>
                </c:pt>
                <c:pt idx="51">
                  <c:v>14</c:v>
                </c:pt>
                <c:pt idx="52">
                  <c:v>13</c:v>
                </c:pt>
                <c:pt idx="53">
                  <c:v>13</c:v>
                </c:pt>
                <c:pt idx="54">
                  <c:v>14</c:v>
                </c:pt>
                <c:pt idx="55">
                  <c:v>14</c:v>
                </c:pt>
                <c:pt idx="56">
                  <c:v>12</c:v>
                </c:pt>
                <c:pt idx="57">
                  <c:v>13</c:v>
                </c:pt>
                <c:pt idx="58">
                  <c:v>14</c:v>
                </c:pt>
                <c:pt idx="59">
                  <c:v>14</c:v>
                </c:pt>
                <c:pt idx="60">
                  <c:v>15</c:v>
                </c:pt>
                <c:pt idx="61">
                  <c:v>13</c:v>
                </c:pt>
                <c:pt idx="62">
                  <c:v>13</c:v>
                </c:pt>
                <c:pt idx="63">
                  <c:v>14</c:v>
                </c:pt>
                <c:pt idx="64">
                  <c:v>14</c:v>
                </c:pt>
                <c:pt idx="65">
                  <c:v>12</c:v>
                </c:pt>
                <c:pt idx="66">
                  <c:v>15</c:v>
                </c:pt>
                <c:pt idx="67">
                  <c:v>17</c:v>
                </c:pt>
                <c:pt idx="68">
                  <c:v>14</c:v>
                </c:pt>
                <c:pt idx="69">
                  <c:v>13</c:v>
                </c:pt>
                <c:pt idx="70">
                  <c:v>13</c:v>
                </c:pt>
                <c:pt idx="71">
                  <c:v>14</c:v>
                </c:pt>
                <c:pt idx="72">
                  <c:v>14</c:v>
                </c:pt>
                <c:pt idx="73">
                  <c:v>13</c:v>
                </c:pt>
                <c:pt idx="74">
                  <c:v>15</c:v>
                </c:pt>
                <c:pt idx="75">
                  <c:v>14</c:v>
                </c:pt>
                <c:pt idx="76">
                  <c:v>13</c:v>
                </c:pt>
                <c:pt idx="77">
                  <c:v>13</c:v>
                </c:pt>
                <c:pt idx="78">
                  <c:v>14</c:v>
                </c:pt>
                <c:pt idx="79">
                  <c:v>15</c:v>
                </c:pt>
                <c:pt idx="80">
                  <c:v>13</c:v>
                </c:pt>
                <c:pt idx="81">
                  <c:v>14</c:v>
                </c:pt>
                <c:pt idx="82">
                  <c:v>14</c:v>
                </c:pt>
                <c:pt idx="83">
                  <c:v>18</c:v>
                </c:pt>
                <c:pt idx="84">
                  <c:v>18</c:v>
                </c:pt>
                <c:pt idx="85">
                  <c:v>12</c:v>
                </c:pt>
                <c:pt idx="86">
                  <c:v>16</c:v>
                </c:pt>
                <c:pt idx="87">
                  <c:v>14</c:v>
                </c:pt>
                <c:pt idx="88">
                  <c:v>11</c:v>
                </c:pt>
                <c:pt idx="89">
                  <c:v>16</c:v>
                </c:pt>
                <c:pt idx="90">
                  <c:v>12</c:v>
                </c:pt>
                <c:pt idx="91">
                  <c:v>14</c:v>
                </c:pt>
                <c:pt idx="92">
                  <c:v>12</c:v>
                </c:pt>
                <c:pt idx="93">
                  <c:v>17</c:v>
                </c:pt>
                <c:pt idx="94">
                  <c:v>16</c:v>
                </c:pt>
                <c:pt idx="95">
                  <c:v>17</c:v>
                </c:pt>
                <c:pt idx="96">
                  <c:v>18</c:v>
                </c:pt>
              </c:numCache>
            </c:numRef>
          </c:val>
          <c:extLst>
            <c:ext xmlns:c16="http://schemas.microsoft.com/office/drawing/2014/chart" uri="{C3380CC4-5D6E-409C-BE32-E72D297353CC}">
              <c16:uniqueId val="{00000000-A5DC-4409-9FD1-56929C39F8F3}"/>
            </c:ext>
          </c:extLst>
        </c:ser>
        <c:ser>
          <c:idx val="1"/>
          <c:order val="1"/>
          <c:tx>
            <c:strRef>
              <c:f>'TOTAIS (3)'!$AB$3</c:f>
              <c:strCache>
                <c:ptCount val="1"/>
                <c:pt idx="0">
                  <c:v>Special Participations</c:v>
                </c:pt>
              </c:strCache>
            </c:strRef>
          </c:tx>
          <c:spPr>
            <a:solidFill>
              <a:schemeClr val="accent3">
                <a:lumMod val="75000"/>
              </a:schemeClr>
            </a:solidFill>
          </c:spPr>
          <c:invertIfNegative val="0"/>
          <c:cat>
            <c:numRef>
              <c:f>'TOTAIS (3)'!$Z$22:$Z$118</c:f>
              <c:numCache>
                <c:formatCode>m/d/yyyy</c:formatCode>
                <c:ptCount val="97"/>
                <c:pt idx="0">
                  <c:v>38796</c:v>
                </c:pt>
                <c:pt idx="1">
                  <c:v>38827</c:v>
                </c:pt>
                <c:pt idx="2">
                  <c:v>38857</c:v>
                </c:pt>
                <c:pt idx="3">
                  <c:v>38888</c:v>
                </c:pt>
                <c:pt idx="4">
                  <c:v>38918</c:v>
                </c:pt>
                <c:pt idx="5">
                  <c:v>38949</c:v>
                </c:pt>
                <c:pt idx="6">
                  <c:v>38980</c:v>
                </c:pt>
                <c:pt idx="7">
                  <c:v>39010</c:v>
                </c:pt>
                <c:pt idx="8">
                  <c:v>39041</c:v>
                </c:pt>
                <c:pt idx="9">
                  <c:v>39071</c:v>
                </c:pt>
                <c:pt idx="10">
                  <c:v>39102</c:v>
                </c:pt>
                <c:pt idx="11">
                  <c:v>39133</c:v>
                </c:pt>
                <c:pt idx="12">
                  <c:v>39161</c:v>
                </c:pt>
                <c:pt idx="13">
                  <c:v>39192</c:v>
                </c:pt>
                <c:pt idx="14">
                  <c:v>39222</c:v>
                </c:pt>
                <c:pt idx="15">
                  <c:v>39253</c:v>
                </c:pt>
                <c:pt idx="16">
                  <c:v>39283</c:v>
                </c:pt>
                <c:pt idx="17">
                  <c:v>39314</c:v>
                </c:pt>
                <c:pt idx="18">
                  <c:v>39345</c:v>
                </c:pt>
                <c:pt idx="19">
                  <c:v>39375</c:v>
                </c:pt>
                <c:pt idx="20">
                  <c:v>39406</c:v>
                </c:pt>
                <c:pt idx="21">
                  <c:v>39436</c:v>
                </c:pt>
                <c:pt idx="22">
                  <c:v>39467</c:v>
                </c:pt>
                <c:pt idx="23">
                  <c:v>39498</c:v>
                </c:pt>
                <c:pt idx="24">
                  <c:v>39527</c:v>
                </c:pt>
                <c:pt idx="25">
                  <c:v>39558</c:v>
                </c:pt>
                <c:pt idx="26">
                  <c:v>39588</c:v>
                </c:pt>
                <c:pt idx="27">
                  <c:v>39619</c:v>
                </c:pt>
                <c:pt idx="28">
                  <c:v>39649</c:v>
                </c:pt>
                <c:pt idx="29">
                  <c:v>39680</c:v>
                </c:pt>
                <c:pt idx="30">
                  <c:v>39711</c:v>
                </c:pt>
                <c:pt idx="31">
                  <c:v>39741</c:v>
                </c:pt>
                <c:pt idx="32">
                  <c:v>39772</c:v>
                </c:pt>
                <c:pt idx="33">
                  <c:v>39802</c:v>
                </c:pt>
                <c:pt idx="34">
                  <c:v>39833</c:v>
                </c:pt>
                <c:pt idx="35">
                  <c:v>39864</c:v>
                </c:pt>
                <c:pt idx="36">
                  <c:v>39892</c:v>
                </c:pt>
                <c:pt idx="37">
                  <c:v>39923</c:v>
                </c:pt>
                <c:pt idx="38">
                  <c:v>39953</c:v>
                </c:pt>
                <c:pt idx="39">
                  <c:v>39984</c:v>
                </c:pt>
                <c:pt idx="40">
                  <c:v>40014</c:v>
                </c:pt>
                <c:pt idx="41">
                  <c:v>40045</c:v>
                </c:pt>
                <c:pt idx="42">
                  <c:v>40076</c:v>
                </c:pt>
                <c:pt idx="43">
                  <c:v>40106</c:v>
                </c:pt>
                <c:pt idx="44">
                  <c:v>40137</c:v>
                </c:pt>
                <c:pt idx="45">
                  <c:v>40167</c:v>
                </c:pt>
                <c:pt idx="46">
                  <c:v>40198</c:v>
                </c:pt>
                <c:pt idx="47">
                  <c:v>40229</c:v>
                </c:pt>
                <c:pt idx="48">
                  <c:v>40257</c:v>
                </c:pt>
                <c:pt idx="49">
                  <c:v>40288</c:v>
                </c:pt>
                <c:pt idx="50">
                  <c:v>40318</c:v>
                </c:pt>
                <c:pt idx="51">
                  <c:v>40349</c:v>
                </c:pt>
                <c:pt idx="52">
                  <c:v>40379</c:v>
                </c:pt>
                <c:pt idx="53">
                  <c:v>40410</c:v>
                </c:pt>
                <c:pt idx="54">
                  <c:v>40441</c:v>
                </c:pt>
                <c:pt idx="55">
                  <c:v>40471</c:v>
                </c:pt>
                <c:pt idx="56">
                  <c:v>40502</c:v>
                </c:pt>
                <c:pt idx="57">
                  <c:v>40532</c:v>
                </c:pt>
                <c:pt idx="58">
                  <c:v>40563</c:v>
                </c:pt>
                <c:pt idx="59">
                  <c:v>40594</c:v>
                </c:pt>
                <c:pt idx="60">
                  <c:v>40622</c:v>
                </c:pt>
                <c:pt idx="61">
                  <c:v>40653</c:v>
                </c:pt>
                <c:pt idx="62">
                  <c:v>40683</c:v>
                </c:pt>
                <c:pt idx="63">
                  <c:v>40714</c:v>
                </c:pt>
                <c:pt idx="64">
                  <c:v>40744</c:v>
                </c:pt>
                <c:pt idx="65">
                  <c:v>40775</c:v>
                </c:pt>
                <c:pt idx="66">
                  <c:v>40806</c:v>
                </c:pt>
                <c:pt idx="67">
                  <c:v>40836</c:v>
                </c:pt>
                <c:pt idx="68">
                  <c:v>40867</c:v>
                </c:pt>
                <c:pt idx="69">
                  <c:v>40897</c:v>
                </c:pt>
                <c:pt idx="70">
                  <c:v>40928</c:v>
                </c:pt>
                <c:pt idx="71">
                  <c:v>40959</c:v>
                </c:pt>
                <c:pt idx="72">
                  <c:v>40988</c:v>
                </c:pt>
                <c:pt idx="73">
                  <c:v>41019</c:v>
                </c:pt>
                <c:pt idx="74">
                  <c:v>41049</c:v>
                </c:pt>
                <c:pt idx="75">
                  <c:v>41080</c:v>
                </c:pt>
                <c:pt idx="76">
                  <c:v>41110</c:v>
                </c:pt>
                <c:pt idx="77">
                  <c:v>41141</c:v>
                </c:pt>
                <c:pt idx="78">
                  <c:v>41172</c:v>
                </c:pt>
                <c:pt idx="79">
                  <c:v>41202</c:v>
                </c:pt>
                <c:pt idx="80">
                  <c:v>41233</c:v>
                </c:pt>
                <c:pt idx="81">
                  <c:v>41263</c:v>
                </c:pt>
                <c:pt idx="82">
                  <c:v>41294</c:v>
                </c:pt>
                <c:pt idx="83">
                  <c:v>41325</c:v>
                </c:pt>
                <c:pt idx="84">
                  <c:v>41353</c:v>
                </c:pt>
                <c:pt idx="85">
                  <c:v>41384</c:v>
                </c:pt>
                <c:pt idx="86">
                  <c:v>41414</c:v>
                </c:pt>
                <c:pt idx="87">
                  <c:v>41445</c:v>
                </c:pt>
                <c:pt idx="88">
                  <c:v>41475</c:v>
                </c:pt>
                <c:pt idx="89">
                  <c:v>41506</c:v>
                </c:pt>
                <c:pt idx="90">
                  <c:v>41537</c:v>
                </c:pt>
                <c:pt idx="91">
                  <c:v>41567</c:v>
                </c:pt>
                <c:pt idx="92">
                  <c:v>41598</c:v>
                </c:pt>
                <c:pt idx="93">
                  <c:v>41628</c:v>
                </c:pt>
                <c:pt idx="94">
                  <c:v>41659</c:v>
                </c:pt>
                <c:pt idx="95">
                  <c:v>41690</c:v>
                </c:pt>
                <c:pt idx="96">
                  <c:v>41718</c:v>
                </c:pt>
              </c:numCache>
            </c:numRef>
          </c:cat>
          <c:val>
            <c:numRef>
              <c:f>'TOTAIS (3)'!$AB$22:$AB$118</c:f>
              <c:numCache>
                <c:formatCode>General</c:formatCode>
                <c:ptCount val="97"/>
                <c:pt idx="0">
                  <c:v>10</c:v>
                </c:pt>
                <c:pt idx="1">
                  <c:v>12</c:v>
                </c:pt>
                <c:pt idx="2">
                  <c:v>12</c:v>
                </c:pt>
                <c:pt idx="3">
                  <c:v>12</c:v>
                </c:pt>
                <c:pt idx="4">
                  <c:v>12</c:v>
                </c:pt>
                <c:pt idx="5">
                  <c:v>11</c:v>
                </c:pt>
                <c:pt idx="6">
                  <c:v>12</c:v>
                </c:pt>
                <c:pt idx="7">
                  <c:v>13</c:v>
                </c:pt>
                <c:pt idx="8">
                  <c:v>13</c:v>
                </c:pt>
                <c:pt idx="9">
                  <c:v>13</c:v>
                </c:pt>
                <c:pt idx="10">
                  <c:v>12</c:v>
                </c:pt>
                <c:pt idx="11">
                  <c:v>13</c:v>
                </c:pt>
                <c:pt idx="12">
                  <c:v>12</c:v>
                </c:pt>
                <c:pt idx="13">
                  <c:v>12</c:v>
                </c:pt>
                <c:pt idx="14">
                  <c:v>11</c:v>
                </c:pt>
                <c:pt idx="15">
                  <c:v>12</c:v>
                </c:pt>
                <c:pt idx="16">
                  <c:v>12</c:v>
                </c:pt>
                <c:pt idx="17">
                  <c:v>13</c:v>
                </c:pt>
                <c:pt idx="18">
                  <c:v>13</c:v>
                </c:pt>
                <c:pt idx="19">
                  <c:v>15</c:v>
                </c:pt>
                <c:pt idx="20">
                  <c:v>14</c:v>
                </c:pt>
                <c:pt idx="21">
                  <c:v>13</c:v>
                </c:pt>
                <c:pt idx="22">
                  <c:v>14</c:v>
                </c:pt>
                <c:pt idx="23">
                  <c:v>15</c:v>
                </c:pt>
                <c:pt idx="24">
                  <c:v>13</c:v>
                </c:pt>
                <c:pt idx="25">
                  <c:v>14</c:v>
                </c:pt>
                <c:pt idx="26">
                  <c:v>14</c:v>
                </c:pt>
                <c:pt idx="27">
                  <c:v>17</c:v>
                </c:pt>
                <c:pt idx="28">
                  <c:v>15</c:v>
                </c:pt>
                <c:pt idx="29">
                  <c:v>13</c:v>
                </c:pt>
                <c:pt idx="30">
                  <c:v>11</c:v>
                </c:pt>
                <c:pt idx="31">
                  <c:v>14</c:v>
                </c:pt>
                <c:pt idx="32">
                  <c:v>13</c:v>
                </c:pt>
                <c:pt idx="33">
                  <c:v>12</c:v>
                </c:pt>
                <c:pt idx="34">
                  <c:v>15</c:v>
                </c:pt>
                <c:pt idx="35">
                  <c:v>12</c:v>
                </c:pt>
                <c:pt idx="36">
                  <c:v>12</c:v>
                </c:pt>
                <c:pt idx="37">
                  <c:v>14</c:v>
                </c:pt>
                <c:pt idx="38">
                  <c:v>15</c:v>
                </c:pt>
                <c:pt idx="39">
                  <c:v>12</c:v>
                </c:pt>
                <c:pt idx="40">
                  <c:v>14</c:v>
                </c:pt>
                <c:pt idx="41">
                  <c:v>14</c:v>
                </c:pt>
                <c:pt idx="42">
                  <c:v>14</c:v>
                </c:pt>
                <c:pt idx="43">
                  <c:v>14</c:v>
                </c:pt>
                <c:pt idx="44">
                  <c:v>13</c:v>
                </c:pt>
                <c:pt idx="45">
                  <c:v>11</c:v>
                </c:pt>
                <c:pt idx="46">
                  <c:v>20</c:v>
                </c:pt>
                <c:pt idx="47">
                  <c:v>10</c:v>
                </c:pt>
                <c:pt idx="48">
                  <c:v>10</c:v>
                </c:pt>
                <c:pt idx="49">
                  <c:v>14</c:v>
                </c:pt>
                <c:pt idx="50">
                  <c:v>12</c:v>
                </c:pt>
                <c:pt idx="51">
                  <c:v>9</c:v>
                </c:pt>
                <c:pt idx="53">
                  <c:v>11</c:v>
                </c:pt>
                <c:pt idx="54">
                  <c:v>13</c:v>
                </c:pt>
                <c:pt idx="56">
                  <c:v>12</c:v>
                </c:pt>
                <c:pt idx="57">
                  <c:v>14</c:v>
                </c:pt>
                <c:pt idx="58">
                  <c:v>20</c:v>
                </c:pt>
                <c:pt idx="59">
                  <c:v>11</c:v>
                </c:pt>
                <c:pt idx="60">
                  <c:v>18</c:v>
                </c:pt>
                <c:pt idx="61">
                  <c:v>14</c:v>
                </c:pt>
                <c:pt idx="62">
                  <c:v>11</c:v>
                </c:pt>
                <c:pt idx="63">
                  <c:v>10</c:v>
                </c:pt>
                <c:pt idx="64">
                  <c:v>11</c:v>
                </c:pt>
                <c:pt idx="65">
                  <c:v>10</c:v>
                </c:pt>
                <c:pt idx="66">
                  <c:v>14</c:v>
                </c:pt>
                <c:pt idx="68">
                  <c:v>11</c:v>
                </c:pt>
                <c:pt idx="69">
                  <c:v>8</c:v>
                </c:pt>
                <c:pt idx="70">
                  <c:v>10</c:v>
                </c:pt>
                <c:pt idx="71">
                  <c:v>9</c:v>
                </c:pt>
                <c:pt idx="72">
                  <c:v>12</c:v>
                </c:pt>
                <c:pt idx="74">
                  <c:v>11</c:v>
                </c:pt>
                <c:pt idx="75">
                  <c:v>18</c:v>
                </c:pt>
                <c:pt idx="77">
                  <c:v>10</c:v>
                </c:pt>
                <c:pt idx="79">
                  <c:v>22</c:v>
                </c:pt>
                <c:pt idx="80">
                  <c:v>20</c:v>
                </c:pt>
                <c:pt idx="81">
                  <c:v>7</c:v>
                </c:pt>
                <c:pt idx="82">
                  <c:v>7</c:v>
                </c:pt>
                <c:pt idx="83">
                  <c:v>13</c:v>
                </c:pt>
                <c:pt idx="85">
                  <c:v>19</c:v>
                </c:pt>
                <c:pt idx="86">
                  <c:v>10</c:v>
                </c:pt>
                <c:pt idx="89">
                  <c:v>9</c:v>
                </c:pt>
                <c:pt idx="92">
                  <c:v>11</c:v>
                </c:pt>
                <c:pt idx="95">
                  <c:v>11</c:v>
                </c:pt>
                <c:pt idx="96">
                  <c:v>5</c:v>
                </c:pt>
              </c:numCache>
            </c:numRef>
          </c:val>
          <c:extLst>
            <c:ext xmlns:c16="http://schemas.microsoft.com/office/drawing/2014/chart" uri="{C3380CC4-5D6E-409C-BE32-E72D297353CC}">
              <c16:uniqueId val="{00000001-A5DC-4409-9FD1-56929C39F8F3}"/>
            </c:ext>
          </c:extLst>
        </c:ser>
        <c:dLbls>
          <c:showLegendKey val="0"/>
          <c:showVal val="0"/>
          <c:showCatName val="0"/>
          <c:showSerName val="0"/>
          <c:showPercent val="0"/>
          <c:showBubbleSize val="0"/>
        </c:dLbls>
        <c:gapWidth val="82"/>
        <c:overlap val="-81"/>
        <c:axId val="65028864"/>
        <c:axId val="65030400"/>
      </c:barChart>
      <c:dateAx>
        <c:axId val="65028864"/>
        <c:scaling>
          <c:orientation val="minMax"/>
        </c:scaling>
        <c:delete val="0"/>
        <c:axPos val="b"/>
        <c:numFmt formatCode="mm/yy" sourceLinked="0"/>
        <c:majorTickMark val="none"/>
        <c:minorTickMark val="none"/>
        <c:tickLblPos val="nextTo"/>
        <c:txPr>
          <a:bodyPr rot="-3000000"/>
          <a:lstStyle/>
          <a:p>
            <a:pPr>
              <a:defRPr>
                <a:latin typeface="Arial Narrow" panose="020B0606020202030204" pitchFamily="34" charset="0"/>
              </a:defRPr>
            </a:pPr>
            <a:endParaRPr lang="pt-BR"/>
          </a:p>
        </c:txPr>
        <c:crossAx val="65030400"/>
        <c:crosses val="autoZero"/>
        <c:auto val="1"/>
        <c:lblOffset val="100"/>
        <c:baseTimeUnit val="months"/>
      </c:dateAx>
      <c:valAx>
        <c:axId val="65030400"/>
        <c:scaling>
          <c:orientation val="minMax"/>
        </c:scaling>
        <c:delete val="0"/>
        <c:axPos val="l"/>
        <c:majorGridlines/>
        <c:title>
          <c:tx>
            <c:rich>
              <a:bodyPr rot="-5400000" vert="horz"/>
              <a:lstStyle/>
              <a:p>
                <a:pPr>
                  <a:defRPr sz="800" b="0"/>
                </a:pPr>
                <a:r>
                  <a:rPr lang="en-US" sz="800" b="0" dirty="0"/>
                  <a:t>Day of the Month</a:t>
                </a:r>
              </a:p>
            </c:rich>
          </c:tx>
          <c:overlay val="0"/>
        </c:title>
        <c:numFmt formatCode="General" sourceLinked="1"/>
        <c:majorTickMark val="none"/>
        <c:minorTickMark val="none"/>
        <c:tickLblPos val="nextTo"/>
        <c:spPr>
          <a:ln w="9525">
            <a:noFill/>
          </a:ln>
        </c:spPr>
        <c:txPr>
          <a:bodyPr/>
          <a:lstStyle/>
          <a:p>
            <a:pPr>
              <a:defRPr>
                <a:latin typeface="Arial Narrow" panose="020B0606020202030204" pitchFamily="34" charset="0"/>
              </a:defRPr>
            </a:pPr>
            <a:endParaRPr lang="pt-BR"/>
          </a:p>
        </c:txPr>
        <c:crossAx val="65028864"/>
        <c:crosses val="autoZero"/>
        <c:crossBetween val="between"/>
      </c:valAx>
    </c:plotArea>
    <c:legend>
      <c:legendPos val="b"/>
      <c:overlay val="0"/>
      <c:txPr>
        <a:bodyPr/>
        <a:lstStyle/>
        <a:p>
          <a:pPr>
            <a:defRPr>
              <a:latin typeface="Arial Narrow" panose="020B0606020202030204" pitchFamily="34" charset="0"/>
            </a:defRPr>
          </a:pPr>
          <a:endParaRPr lang="pt-BR"/>
        </a:p>
      </c:txPr>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 /></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25" tIns="46513" rIns="93025" bIns="46513" rtlCol="0"/>
          <a:lstStyle>
            <a:lvl1pPr algn="l" defTabSz="914162"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3025" tIns="46513" rIns="93025" bIns="46513" rtlCol="0"/>
          <a:lstStyle>
            <a:lvl1pPr algn="r" defTabSz="914162" fontAlgn="auto">
              <a:spcBef>
                <a:spcPts val="0"/>
              </a:spcBef>
              <a:spcAft>
                <a:spcPts val="0"/>
              </a:spcAft>
              <a:defRPr sz="1200" smtClean="0">
                <a:latin typeface="+mn-lt"/>
                <a:cs typeface="+mn-cs"/>
              </a:defRPr>
            </a:lvl1pPr>
          </a:lstStyle>
          <a:p>
            <a:pPr>
              <a:defRPr/>
            </a:pPr>
            <a:fld id="{9F59C984-198F-497C-8D5B-76631E9A27E4}" type="datetimeFigureOut">
              <a:rPr lang="en-US"/>
              <a:pPr>
                <a:defRPr/>
              </a:pPr>
              <a:t>10/24/2019</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25" tIns="46513" rIns="93025" bIns="46513" rtlCol="0" anchor="ctr"/>
          <a:lstStyle/>
          <a:p>
            <a:pPr lvl="0"/>
            <a:endParaRPr lang="en-US" noProof="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3025" tIns="46513" rIns="93025" bIns="4651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lIns="93025" tIns="46513" rIns="93025" bIns="46513" rtlCol="0" anchor="b"/>
          <a:lstStyle>
            <a:lvl1pPr algn="l" defTabSz="914162"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lIns="93025" tIns="46513" rIns="93025" bIns="46513" rtlCol="0" anchor="b"/>
          <a:lstStyle>
            <a:lvl1pPr algn="r" defTabSz="914162" fontAlgn="auto">
              <a:spcBef>
                <a:spcPts val="0"/>
              </a:spcBef>
              <a:spcAft>
                <a:spcPts val="0"/>
              </a:spcAft>
              <a:defRPr sz="1200" smtClean="0">
                <a:latin typeface="+mn-lt"/>
                <a:cs typeface="+mn-cs"/>
              </a:defRPr>
            </a:lvl1pPr>
          </a:lstStyle>
          <a:p>
            <a:pPr>
              <a:defRPr/>
            </a:pPr>
            <a:fld id="{34143DD5-7D6D-45BB-87B0-49B46882B8C7}"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p:cNvSpPr>
          <p:nvPr>
            <p:ph type="sldImg"/>
          </p:nvPr>
        </p:nvSpPr>
        <p:spPr bwMode="auto">
          <a:noFill/>
          <a:ln>
            <a:solidFill>
              <a:srgbClr val="000000"/>
            </a:solidFill>
            <a:miter lim="800000"/>
            <a:headEnd/>
            <a:tailEnd/>
          </a:ln>
        </p:spPr>
      </p:sp>
      <p:sp>
        <p:nvSpPr>
          <p:cNvPr id="260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260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ED9298-25B3-4BA4-884E-01F76A7A986E}" type="slidenum">
              <a:rPr lang="en-US">
                <a:cs typeface="Arial" charset="0"/>
              </a:rPr>
              <a:pPr defTabSz="912813"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lgn="just" fontAlgn="auto">
              <a:spcBef>
                <a:spcPts val="0"/>
              </a:spcBef>
              <a:spcAft>
                <a:spcPts val="0"/>
              </a:spcAft>
              <a:defRPr/>
            </a:pPr>
            <a:r>
              <a:rPr lang="en-US" u="sng" dirty="0">
                <a:solidFill>
                  <a:srgbClr val="007CB1"/>
                </a:solidFill>
              </a:rPr>
              <a:t>Speaker: RJS or </a:t>
            </a:r>
            <a:r>
              <a:rPr lang="en-US" u="sng" dirty="0" err="1">
                <a:solidFill>
                  <a:srgbClr val="007CB1"/>
                </a:solidFill>
              </a:rPr>
              <a:t>RioPrev</a:t>
            </a:r>
            <a:endParaRPr lang="en-US" u="sng" dirty="0">
              <a:solidFill>
                <a:srgbClr val="007CB1"/>
              </a:solidFill>
            </a:endParaRPr>
          </a:p>
          <a:p>
            <a:pPr algn="just" fontAlgn="auto">
              <a:spcBef>
                <a:spcPts val="0"/>
              </a:spcBef>
              <a:spcAft>
                <a:spcPts val="0"/>
              </a:spcAft>
              <a:defRPr/>
            </a:pPr>
            <a:endParaRPr lang="en-US" dirty="0"/>
          </a:p>
          <a:p>
            <a:pPr algn="just" fontAlgn="auto">
              <a:spcBef>
                <a:spcPts val="0"/>
              </a:spcBef>
              <a:spcAft>
                <a:spcPts val="0"/>
              </a:spcAft>
              <a:defRPr/>
            </a:pPr>
            <a:r>
              <a:rPr lang="en-US" dirty="0"/>
              <a:t>Royalties are paid for each field, as a percentage varying from 5 to 10% of the production multiplied by the reference oil price of such field. Those are paid monthly.</a:t>
            </a:r>
          </a:p>
          <a:p>
            <a:pPr algn="just" fontAlgn="auto">
              <a:spcBef>
                <a:spcPts val="0"/>
              </a:spcBef>
              <a:spcAft>
                <a:spcPts val="0"/>
              </a:spcAft>
              <a:defRPr/>
            </a:pPr>
            <a:endParaRPr lang="en-US" dirty="0"/>
          </a:p>
          <a:p>
            <a:pPr algn="just" fontAlgn="auto">
              <a:spcBef>
                <a:spcPts val="0"/>
              </a:spcBef>
              <a:spcAft>
                <a:spcPts val="0"/>
              </a:spcAft>
              <a:defRPr/>
            </a:pPr>
            <a:r>
              <a:rPr lang="en-US" dirty="0"/>
              <a:t>Special Participations are a special type of additional levy for certain large, very profitable fields. They vary from 10% to 40% of the net revenues of such fields and are paid on a quarterly basis.</a:t>
            </a:r>
          </a:p>
          <a:p>
            <a:pPr algn="just" fontAlgn="auto">
              <a:spcBef>
                <a:spcPts val="0"/>
              </a:spcBef>
              <a:spcAft>
                <a:spcPts val="0"/>
              </a:spcAft>
              <a:defRPr/>
            </a:pPr>
            <a:endParaRPr lang="en-US" dirty="0"/>
          </a:p>
          <a:p>
            <a:pPr algn="just" fontAlgn="auto">
              <a:spcBef>
                <a:spcPts val="0"/>
              </a:spcBef>
              <a:spcAft>
                <a:spcPts val="0"/>
              </a:spcAft>
              <a:defRPr/>
            </a:pPr>
            <a:r>
              <a:rPr lang="en-US" dirty="0"/>
              <a:t>As mentioned before, all these calculations are reviewed and audited by the ANP and are publicly available. It’s important to point out that the oil reference price for both calculations is based on international prices, so we are talking about a dollarized stream of cash flows. </a:t>
            </a:r>
          </a:p>
          <a:p>
            <a:pPr algn="just" fontAlgn="auto">
              <a:spcBef>
                <a:spcPts val="0"/>
              </a:spcBef>
              <a:spcAft>
                <a:spcPts val="0"/>
              </a:spcAft>
              <a:defRPr/>
            </a:pPr>
            <a:endParaRPr lang="en-US" dirty="0"/>
          </a:p>
          <a:p>
            <a:pPr algn="just" fontAlgn="auto">
              <a:spcBef>
                <a:spcPts val="0"/>
              </a:spcBef>
              <a:spcAft>
                <a:spcPts val="0"/>
              </a:spcAft>
              <a:defRPr/>
            </a:pPr>
            <a:r>
              <a:rPr lang="en-US" dirty="0"/>
              <a:t>Now how are these oil revenues allocated to the various beneficiaries? For royalties, there this a distinction of royalties up to the 5% rate and royalties from 5 to 10%. In the first case, 30% of the flow is allocated to the producing State, on which the State allocates 25% to its Municipalities, receiving therefore a net percentage of 22.5%. In the second case, the allocation for the producing state is a straight 22.5%. Assuming implementation of Law 12,734, this percentage would decrease to 20%. </a:t>
            </a:r>
          </a:p>
          <a:p>
            <a:pPr algn="just" fontAlgn="auto">
              <a:spcBef>
                <a:spcPts val="0"/>
              </a:spcBef>
              <a:spcAft>
                <a:spcPts val="0"/>
              </a:spcAft>
              <a:defRPr/>
            </a:pPr>
            <a:endParaRPr lang="en-US" dirty="0"/>
          </a:p>
          <a:p>
            <a:pPr algn="just" fontAlgn="auto">
              <a:spcBef>
                <a:spcPts val="0"/>
              </a:spcBef>
              <a:spcAft>
                <a:spcPts val="0"/>
              </a:spcAft>
              <a:defRPr/>
            </a:pPr>
            <a:r>
              <a:rPr lang="en-US" dirty="0"/>
              <a:t>For special participations, the allocation percentage is currently 40% for the producing State, and would gradually decrease to 20% should the Law 12,734 be implemented.</a:t>
            </a:r>
          </a:p>
          <a:p>
            <a:pPr algn="just" fontAlgn="auto">
              <a:spcBef>
                <a:spcPts val="0"/>
              </a:spcBef>
              <a:spcAft>
                <a:spcPts val="0"/>
              </a:spcAft>
              <a:defRPr/>
            </a:pPr>
            <a:endParaRPr lang="en-US" dirty="0"/>
          </a:p>
          <a:p>
            <a:pPr algn="just" fontAlgn="auto">
              <a:spcBef>
                <a:spcPts val="0"/>
              </a:spcBef>
              <a:spcAft>
                <a:spcPts val="0"/>
              </a:spcAft>
              <a:defRPr/>
            </a:pPr>
            <a:r>
              <a:rPr lang="en-US" dirty="0"/>
              <a:t>Again, all these calculations, and the resulting payments are audited by the ANP and are disclosed publicly.</a:t>
            </a:r>
          </a:p>
        </p:txBody>
      </p:sp>
      <p:sp>
        <p:nvSpPr>
          <p:cNvPr id="280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5B1F99A-E4CC-4805-81C3-594ED4BDCB1E}" type="slidenum">
              <a:rPr lang="en-US">
                <a:cs typeface="Arial" charset="0"/>
              </a:rPr>
              <a:pPr defTabSz="912813"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p:cNvSpPr>
            <a:spLocks noGrp="1" noRot="1" noChangeAspect="1"/>
          </p:cNvSpPr>
          <p:nvPr>
            <p:ph type="sldImg"/>
          </p:nvPr>
        </p:nvSpPr>
        <p:spPr bwMode="auto">
          <a:noFill/>
          <a:ln>
            <a:solidFill>
              <a:srgbClr val="000000"/>
            </a:solidFill>
            <a:miter lim="800000"/>
            <a:headEnd/>
            <a:tailEnd/>
          </a:ln>
        </p:spPr>
      </p:sp>
      <p:sp>
        <p:nvSpPr>
          <p:cNvPr id="282626"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n-US" u="sng">
                <a:solidFill>
                  <a:srgbClr val="007CB1"/>
                </a:solidFill>
              </a:rPr>
              <a:t>Speaker: RJS or RioPrev</a:t>
            </a:r>
          </a:p>
          <a:p>
            <a:pPr algn="just">
              <a:spcBef>
                <a:spcPct val="0"/>
              </a:spcBef>
            </a:pPr>
            <a:endParaRPr lang="en-US"/>
          </a:p>
          <a:p>
            <a:pPr algn="just">
              <a:spcBef>
                <a:spcPct val="0"/>
              </a:spcBef>
            </a:pPr>
            <a:r>
              <a:rPr lang="en-US"/>
              <a:t>We show in this slide the historical royalties and special participations evidencing the contribution of all fields to the totals for Rio. What is interesting to note is that Special Participations tend to exceed straight line royalties on a consistent basis. </a:t>
            </a:r>
          </a:p>
          <a:p>
            <a:pPr algn="just">
              <a:spcBef>
                <a:spcPct val="0"/>
              </a:spcBef>
            </a:pPr>
            <a:endParaRPr lang="en-US"/>
          </a:p>
          <a:p>
            <a:pPr algn="just">
              <a:spcBef>
                <a:spcPct val="0"/>
              </a:spcBef>
            </a:pPr>
            <a:r>
              <a:rPr lang="en-US"/>
              <a:t>For comparison purposes, we have also included the gross amount of these oil revenues that have been allocated to the State, as evidenced by the upper black line. For instance, such gross revenues amounted to US$ 3.6 billion in 2013. </a:t>
            </a:r>
          </a:p>
          <a:p>
            <a:pPr algn="just">
              <a:spcBef>
                <a:spcPct val="0"/>
              </a:spcBef>
            </a:pPr>
            <a:endParaRPr lang="en-US"/>
          </a:p>
          <a:p>
            <a:pPr algn="just">
              <a:spcBef>
                <a:spcPct val="0"/>
              </a:spcBef>
            </a:pPr>
            <a:r>
              <a:rPr lang="en-US"/>
              <a:t>The red line represents the net revenues received by Rio, meaning gross revenues minus mandatory deductions at the State level and repayment of the Federal Debt. In other words, this red line represents the net flows that are owned by RioPrevidência and assigned to this transaction. </a:t>
            </a:r>
          </a:p>
        </p:txBody>
      </p:sp>
      <p:sp>
        <p:nvSpPr>
          <p:cNvPr id="282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E995F159-BFA9-4E79-8534-1EA22E9BE209}" type="slidenum">
              <a:rPr lang="en-US">
                <a:cs typeface="Arial" charset="0"/>
              </a:rPr>
              <a:pPr defTabSz="912813"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lgn="just" fontAlgn="auto">
              <a:spcBef>
                <a:spcPts val="0"/>
              </a:spcBef>
              <a:spcAft>
                <a:spcPts val="0"/>
              </a:spcAft>
              <a:defRPr/>
            </a:pPr>
            <a:r>
              <a:rPr lang="en-US" u="sng" dirty="0">
                <a:solidFill>
                  <a:srgbClr val="007CB1"/>
                </a:solidFill>
              </a:rPr>
              <a:t>Speaker: RJS or </a:t>
            </a:r>
            <a:r>
              <a:rPr lang="en-US" u="sng" dirty="0" err="1">
                <a:solidFill>
                  <a:srgbClr val="007CB1"/>
                </a:solidFill>
              </a:rPr>
              <a:t>RioPrev</a:t>
            </a:r>
            <a:endParaRPr lang="en-US" u="sng" dirty="0">
              <a:solidFill>
                <a:srgbClr val="007CB1"/>
              </a:solidFill>
            </a:endParaRPr>
          </a:p>
          <a:p>
            <a:pPr algn="just" fontAlgn="auto">
              <a:spcBef>
                <a:spcPts val="0"/>
              </a:spcBef>
              <a:spcAft>
                <a:spcPts val="0"/>
              </a:spcAft>
              <a:defRPr/>
            </a:pPr>
            <a:endParaRPr lang="en-US" dirty="0"/>
          </a:p>
          <a:p>
            <a:pPr algn="just" fontAlgn="auto">
              <a:spcBef>
                <a:spcPts val="0"/>
              </a:spcBef>
              <a:spcAft>
                <a:spcPts val="0"/>
              </a:spcAft>
              <a:defRPr/>
            </a:pPr>
            <a:r>
              <a:rPr lang="en-US" dirty="0"/>
              <a:t>The following slide details the timing of payments. Royalties and Special Participations are payable to the National Treasury no later than the end of the month following the month (for royalties) or the quarter (for Special Participations) of production. Then payments to all beneficiaries are made no later than the end of the following month. </a:t>
            </a:r>
          </a:p>
          <a:p>
            <a:pPr algn="just" fontAlgn="auto">
              <a:spcBef>
                <a:spcPts val="0"/>
              </a:spcBef>
              <a:spcAft>
                <a:spcPts val="0"/>
              </a:spcAft>
              <a:defRPr/>
            </a:pPr>
            <a:endParaRPr lang="en-US" dirty="0"/>
          </a:p>
          <a:p>
            <a:pPr algn="just" fontAlgn="auto">
              <a:spcBef>
                <a:spcPts val="0"/>
              </a:spcBef>
              <a:spcAft>
                <a:spcPts val="0"/>
              </a:spcAft>
              <a:defRPr/>
            </a:pPr>
            <a:r>
              <a:rPr lang="en-US" dirty="0"/>
              <a:t>The main takeaway here is the consistency of such payments, as shown in the chart on the right, where payments are actually made between the 10</a:t>
            </a:r>
            <a:r>
              <a:rPr lang="en-US" baseline="30000" dirty="0"/>
              <a:t>th</a:t>
            </a:r>
            <a:r>
              <a:rPr lang="en-US" dirty="0"/>
              <a:t> and the 20</a:t>
            </a:r>
            <a:r>
              <a:rPr lang="en-US" baseline="30000" dirty="0"/>
              <a:t>th</a:t>
            </a:r>
            <a:r>
              <a:rPr lang="en-US" dirty="0"/>
              <a:t> of every month.</a:t>
            </a:r>
          </a:p>
          <a:p>
            <a:pPr algn="just" fontAlgn="auto">
              <a:spcBef>
                <a:spcPts val="0"/>
              </a:spcBef>
              <a:spcAft>
                <a:spcPts val="0"/>
              </a:spcAft>
              <a:defRPr/>
            </a:pPr>
            <a:endParaRPr lang="en-US" dirty="0"/>
          </a:p>
          <a:p>
            <a:pPr algn="just" fontAlgn="auto">
              <a:spcBef>
                <a:spcPts val="0"/>
              </a:spcBef>
              <a:spcAft>
                <a:spcPts val="0"/>
              </a:spcAft>
              <a:defRPr/>
            </a:pPr>
            <a:r>
              <a:rPr lang="en-US" dirty="0"/>
              <a:t>Unless you would like us to focus more on that we can move to the next section.</a:t>
            </a:r>
          </a:p>
          <a:p>
            <a:pPr algn="just" fontAlgn="auto">
              <a:spcBef>
                <a:spcPts val="0"/>
              </a:spcBef>
              <a:spcAft>
                <a:spcPts val="0"/>
              </a:spcAft>
              <a:defRPr/>
            </a:pPr>
            <a:endParaRPr lang="en-US" dirty="0"/>
          </a:p>
          <a:p>
            <a:pPr algn="just" fontAlgn="auto">
              <a:spcBef>
                <a:spcPts val="0"/>
              </a:spcBef>
              <a:spcAft>
                <a:spcPts val="0"/>
              </a:spcAft>
              <a:defRPr/>
            </a:pPr>
            <a:r>
              <a:rPr lang="en-US" dirty="0">
                <a:solidFill>
                  <a:srgbClr val="007CB1"/>
                </a:solidFill>
              </a:rPr>
              <a:t>[Move to next section unless investor(s) want(s) more details on the payment mechanism]</a:t>
            </a:r>
          </a:p>
          <a:p>
            <a:pPr algn="just" fontAlgn="auto">
              <a:spcBef>
                <a:spcPts val="0"/>
              </a:spcBef>
              <a:spcAft>
                <a:spcPts val="0"/>
              </a:spcAft>
              <a:defRPr/>
            </a:pPr>
            <a:endParaRPr lang="en-US" dirty="0"/>
          </a:p>
          <a:p>
            <a:pPr algn="just" fontAlgn="auto">
              <a:spcBef>
                <a:spcPts val="0"/>
              </a:spcBef>
              <a:spcAft>
                <a:spcPts val="0"/>
              </a:spcAft>
              <a:defRPr/>
            </a:pPr>
            <a:r>
              <a:rPr lang="en-US" dirty="0"/>
              <a:t>Let’s take as an example royalties flows. Flows for Special Participations are essentially the same although they are paid on a quarterly basis and not on a monthly basis. So looking a the chart on the left, after any given month of production, let’s call it month zero, concessionaire must provide within 15 business day a monthly production report to the relevant authority and within the end of the month, that’s month one, must pay the royalties to the National Treasury.  All of that is done within one month of month zero. Within 5 business day of the following month, that’s month two, the concessionaire must provide a royalties calculation sheet detailing the calculation for the royalties payment. All these information are reviewed by the ANP and within the 20</a:t>
            </a:r>
            <a:r>
              <a:rPr lang="en-US" baseline="30000" dirty="0"/>
              <a:t>th</a:t>
            </a:r>
            <a:r>
              <a:rPr lang="en-US" dirty="0"/>
              <a:t> of month two the royalties are allocated to the various beneficiaries.</a:t>
            </a:r>
          </a:p>
        </p:txBody>
      </p:sp>
      <p:sp>
        <p:nvSpPr>
          <p:cNvPr id="284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9921FDA-BD2D-4EB3-8730-D58BD8EC1AF8}" type="slidenum">
              <a:rPr lang="en-US">
                <a:cs typeface="Arial" charset="0"/>
              </a:rPr>
              <a:pPr defTabSz="912813"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p:cNvSpPr>
            <a:spLocks noGrp="1" noRot="1" noChangeAspect="1"/>
          </p:cNvSpPr>
          <p:nvPr>
            <p:ph type="sldImg"/>
          </p:nvPr>
        </p:nvSpPr>
        <p:spPr bwMode="auto">
          <a:noFill/>
          <a:ln>
            <a:solidFill>
              <a:srgbClr val="000000"/>
            </a:solidFill>
            <a:miter lim="800000"/>
            <a:headEnd/>
            <a:tailEnd/>
          </a:ln>
        </p:spPr>
      </p:sp>
      <p:sp>
        <p:nvSpPr>
          <p:cNvPr id="287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287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0F3D34C-FDE3-4E02-9F50-3FCF931F2A5F}" type="slidenum">
              <a:rPr lang="en-US">
                <a:cs typeface="Arial" charset="0"/>
              </a:rPr>
              <a:pPr defTabSz="912813"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Image Placeholder 1"/>
          <p:cNvSpPr>
            <a:spLocks noGrp="1" noRot="1" noChangeAspect="1"/>
          </p:cNvSpPr>
          <p:nvPr>
            <p:ph type="sldImg"/>
          </p:nvPr>
        </p:nvSpPr>
        <p:spPr bwMode="auto">
          <a:noFill/>
          <a:ln>
            <a:solidFill>
              <a:srgbClr val="000000"/>
            </a:solidFill>
            <a:miter lim="800000"/>
            <a:headEnd/>
            <a:tailEnd/>
          </a:ln>
        </p:spPr>
      </p:sp>
      <p:sp>
        <p:nvSpPr>
          <p:cNvPr id="289794"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n-US" u="sng">
                <a:solidFill>
                  <a:srgbClr val="007CB1"/>
                </a:solidFill>
              </a:rPr>
              <a:t>Speaker: RJS or RioPrev</a:t>
            </a:r>
          </a:p>
          <a:p>
            <a:pPr algn="just">
              <a:spcBef>
                <a:spcPct val="0"/>
              </a:spcBef>
            </a:pPr>
            <a:endParaRPr lang="en-US"/>
          </a:p>
          <a:p>
            <a:pPr algn="just">
              <a:spcBef>
                <a:spcPct val="0"/>
              </a:spcBef>
            </a:pPr>
            <a:r>
              <a:rPr lang="en-US"/>
              <a:t>Here we show a map of the main fields offshore Rio, the two largest areas being the Campos and the Santos Basins. </a:t>
            </a:r>
          </a:p>
          <a:p>
            <a:pPr algn="just">
              <a:spcBef>
                <a:spcPct val="0"/>
              </a:spcBef>
            </a:pPr>
            <a:endParaRPr lang="en-US"/>
          </a:p>
          <a:p>
            <a:pPr algn="just">
              <a:spcBef>
                <a:spcPct val="0"/>
              </a:spcBef>
            </a:pPr>
            <a:r>
              <a:rPr lang="en-US"/>
              <a:t>As you can see in the bottom pie chart, in 2013 Rio was the largest oil producing State with [74]% of total production in Brazil and approx 80% of all proven oil reserves in Brazil.</a:t>
            </a:r>
          </a:p>
          <a:p>
            <a:pPr algn="just">
              <a:spcBef>
                <a:spcPct val="0"/>
              </a:spcBef>
            </a:pPr>
            <a:endParaRPr lang="en-US"/>
          </a:p>
        </p:txBody>
      </p:sp>
      <p:sp>
        <p:nvSpPr>
          <p:cNvPr id="289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946C97F-F96B-46D4-8483-B511B4322A1E}" type="slidenum">
              <a:rPr lang="en-US">
                <a:cs typeface="Arial" charset="0"/>
              </a:rPr>
              <a:pPr defTabSz="912813"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Image Placeholder 1"/>
          <p:cNvSpPr>
            <a:spLocks noGrp="1" noRot="1" noChangeAspect="1"/>
          </p:cNvSpPr>
          <p:nvPr>
            <p:ph type="sldImg"/>
          </p:nvPr>
        </p:nvSpPr>
        <p:spPr bwMode="auto">
          <a:noFill/>
          <a:ln>
            <a:solidFill>
              <a:srgbClr val="000000"/>
            </a:solidFill>
            <a:miter lim="800000"/>
            <a:headEnd/>
            <a:tailEnd/>
          </a:ln>
        </p:spPr>
      </p:sp>
      <p:sp>
        <p:nvSpPr>
          <p:cNvPr id="291842"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n-US" u="sng">
                <a:solidFill>
                  <a:srgbClr val="007CB1"/>
                </a:solidFill>
              </a:rPr>
              <a:t>Speaker: RJS or RioPrev</a:t>
            </a:r>
          </a:p>
          <a:p>
            <a:pPr algn="just">
              <a:spcBef>
                <a:spcPct val="0"/>
              </a:spcBef>
            </a:pPr>
            <a:endParaRPr lang="en-US"/>
          </a:p>
          <a:p>
            <a:pPr algn="just">
              <a:spcBef>
                <a:spcPct val="0"/>
              </a:spcBef>
            </a:pPr>
            <a:r>
              <a:rPr lang="en-US"/>
              <a:t>On slide 15, we provide you with a summarized overview of Petrobras. You may probably have already a good knowledge of it and therefore there is no need to spend much time on this. </a:t>
            </a:r>
          </a:p>
          <a:p>
            <a:pPr algn="just">
              <a:spcBef>
                <a:spcPct val="0"/>
              </a:spcBef>
            </a:pPr>
            <a:endParaRPr lang="en-US"/>
          </a:p>
          <a:p>
            <a:pPr algn="just">
              <a:spcBef>
                <a:spcPct val="0"/>
              </a:spcBef>
            </a:pPr>
            <a:r>
              <a:rPr lang="en-US"/>
              <a:t>However, please note that Petrobras produces 91% of Brazilian oil, and generates 93%  of the Royalties and Special Participations securing the transaction.</a:t>
            </a:r>
          </a:p>
        </p:txBody>
      </p:sp>
      <p:sp>
        <p:nvSpPr>
          <p:cNvPr id="291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8F23875-126B-4123-B13D-E1A6C0C42D2D}" type="slidenum">
              <a:rPr lang="en-US">
                <a:cs typeface="Arial" charset="0"/>
              </a:rPr>
              <a:pPr defTabSz="912813"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p:cNvSpPr>
            <a:spLocks noGrp="1" noRot="1" noChangeAspect="1"/>
          </p:cNvSpPr>
          <p:nvPr>
            <p:ph type="sldImg"/>
          </p:nvPr>
        </p:nvSpPr>
        <p:spPr bwMode="auto">
          <a:noFill/>
          <a:ln>
            <a:solidFill>
              <a:srgbClr val="000000"/>
            </a:solidFill>
            <a:miter lim="800000"/>
            <a:headEnd/>
            <a:tailEnd/>
          </a:ln>
        </p:spPr>
      </p:sp>
      <p:sp>
        <p:nvSpPr>
          <p:cNvPr id="293890"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n-US" u="sng">
                <a:solidFill>
                  <a:srgbClr val="007CB1"/>
                </a:solidFill>
              </a:rPr>
              <a:t>Speaker: RJS or RioPrev</a:t>
            </a:r>
          </a:p>
          <a:p>
            <a:pPr algn="just">
              <a:spcBef>
                <a:spcPct val="0"/>
              </a:spcBef>
            </a:pPr>
            <a:endParaRPr lang="en-US"/>
          </a:p>
          <a:p>
            <a:pPr algn="just">
              <a:spcBef>
                <a:spcPct val="0"/>
              </a:spcBef>
            </a:pPr>
            <a:r>
              <a:rPr lang="en-US"/>
              <a:t>Moving on to the next page, this is an interesting slide that comes from Petrobras  strategic plan.</a:t>
            </a:r>
          </a:p>
          <a:p>
            <a:pPr algn="just">
              <a:spcBef>
                <a:spcPct val="0"/>
              </a:spcBef>
            </a:pPr>
            <a:endParaRPr lang="en-US"/>
          </a:p>
          <a:p>
            <a:pPr algn="just">
              <a:spcBef>
                <a:spcPct val="0"/>
              </a:spcBef>
            </a:pPr>
            <a:r>
              <a:rPr lang="en-US"/>
              <a:t>As you can see, Petrobras expects to more than double oil production by 2020 thanks to a USD154 billion capex program in exploration and production activities.</a:t>
            </a:r>
          </a:p>
          <a:p>
            <a:pPr algn="just">
              <a:spcBef>
                <a:spcPct val="0"/>
              </a:spcBef>
            </a:pPr>
            <a:endParaRPr lang="en-US"/>
          </a:p>
          <a:p>
            <a:pPr algn="just">
              <a:spcBef>
                <a:spcPct val="0"/>
              </a:spcBef>
            </a:pPr>
            <a:r>
              <a:rPr lang="en-US"/>
              <a:t>Production is expected to significantly increase in the upcoming years as the various fields mentioned here, most of them being located in RJS, will begin production. Also note the consistency of long term forecast from recognized third party sources, such as the US Department of Energy or the International Energy Agency. All of these point towards a 2020-2030 average production in Brazil between 4.9 and 5.2 million barrels per day. The transaction will benefit directly from this upside.</a:t>
            </a:r>
          </a:p>
          <a:p>
            <a:pPr algn="just">
              <a:spcBef>
                <a:spcPct val="0"/>
              </a:spcBef>
            </a:pPr>
            <a:endParaRPr lang="en-US"/>
          </a:p>
          <a:p>
            <a:pPr algn="just">
              <a:spcBef>
                <a:spcPct val="0"/>
              </a:spcBef>
            </a:pPr>
            <a:r>
              <a:rPr lang="en-US"/>
              <a:t>We have also included in the graph the forecast from our independent consultant for the transaction Wood Mackenzie, which shows 30% lower production for 2020.</a:t>
            </a:r>
          </a:p>
        </p:txBody>
      </p:sp>
      <p:sp>
        <p:nvSpPr>
          <p:cNvPr id="293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5C272F1-23C3-4854-A132-9B5D09179348}" type="slidenum">
              <a:rPr lang="en-US">
                <a:cs typeface="Arial" charset="0"/>
              </a:rPr>
              <a:pPr defTabSz="912813"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p:cNvSpPr>
          <p:nvPr>
            <p:ph type="sldImg"/>
          </p:nvPr>
        </p:nvSpPr>
        <p:spPr bwMode="auto">
          <a:noFill/>
          <a:ln>
            <a:solidFill>
              <a:srgbClr val="000000"/>
            </a:solidFill>
            <a:miter lim="800000"/>
            <a:headEnd/>
            <a:tailEnd/>
          </a:ln>
        </p:spPr>
      </p:sp>
      <p:sp>
        <p:nvSpPr>
          <p:cNvPr id="296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296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775A1B6-20C3-421C-A3CB-111D7673F189}" type="slidenum">
              <a:rPr lang="en-US">
                <a:cs typeface="Arial" charset="0"/>
              </a:rPr>
              <a:pPr defTabSz="912813"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n-US" u="sng">
                <a:solidFill>
                  <a:srgbClr val="007CB1"/>
                </a:solidFill>
              </a:rPr>
              <a:t>Speaker: BB/BNP</a:t>
            </a:r>
          </a:p>
          <a:p>
            <a:pPr algn="just">
              <a:spcBef>
                <a:spcPct val="0"/>
              </a:spcBef>
            </a:pPr>
            <a:endParaRPr lang="en-US"/>
          </a:p>
          <a:p>
            <a:pPr algn="just">
              <a:spcBef>
                <a:spcPct val="0"/>
              </a:spcBef>
            </a:pPr>
            <a:r>
              <a:rPr lang="en-US"/>
              <a:t>In slide 18 we show a summary of the legal structure.</a:t>
            </a:r>
          </a:p>
          <a:p>
            <a:pPr algn="just">
              <a:spcBef>
                <a:spcPct val="0"/>
              </a:spcBef>
            </a:pPr>
            <a:endParaRPr lang="en-US"/>
          </a:p>
          <a:p>
            <a:pPr algn="just">
              <a:spcBef>
                <a:spcPct val="0"/>
              </a:spcBef>
            </a:pPr>
            <a:r>
              <a:rPr lang="en-US"/>
              <a:t>RioPrevidencia (on the left) will sell and assign 100% of its royalties to the Issuer pursuant to a Royalties Sale Agreement and a Bill of Sale. The Issuer will finance the purchase of Royalties with the issuance of the 2014-1 Notes</a:t>
            </a:r>
          </a:p>
          <a:p>
            <a:pPr algn="just">
              <a:spcBef>
                <a:spcPct val="0"/>
              </a:spcBef>
            </a:pPr>
            <a:endParaRPr lang="en-US"/>
          </a:p>
          <a:p>
            <a:pPr algn="just">
              <a:spcBef>
                <a:spcPct val="0"/>
              </a:spcBef>
            </a:pPr>
            <a:r>
              <a:rPr lang="en-US"/>
              <a:t>A portion of the issuance proceeds will also be used to repurchase certain oil royalties previously assigned to Banco do Brasil and Caixa Economica Federal in 2013. The current outstanding amount under these facilities is R$1.1bn to Banco do Brasil and R$1.9bn Caixa Economica Federal.   </a:t>
            </a:r>
          </a:p>
          <a:p>
            <a:pPr algn="just">
              <a:spcBef>
                <a:spcPct val="0"/>
              </a:spcBef>
            </a:pPr>
            <a:endParaRPr lang="en-US"/>
          </a:p>
          <a:p>
            <a:pPr algn="just">
              <a:spcBef>
                <a:spcPct val="0"/>
              </a:spcBef>
            </a:pPr>
            <a:r>
              <a:rPr lang="en-US"/>
              <a:t>Assuming US$1bn issuance, approx 10% of these facilities will be prepaid and the balance will be refinanced through a local debenture issuance in Reais via a local securitization vehicle (Securitizadora); The debentures will rank pari passu with the 2014-1 Notes in rights of payments and collateral. They will be secured by a pro-rata interest certificate issued by the issuer and for which all payments thereunder will be applied according to the same waterfall of the 2014-1 Notes. </a:t>
            </a:r>
          </a:p>
          <a:p>
            <a:pPr algn="just">
              <a:spcBef>
                <a:spcPct val="0"/>
              </a:spcBef>
            </a:pPr>
            <a:endParaRPr lang="en-US"/>
          </a:p>
          <a:p>
            <a:pPr algn="just">
              <a:spcBef>
                <a:spcPct val="0"/>
              </a:spcBef>
            </a:pPr>
            <a:r>
              <a:rPr lang="en-US"/>
              <a:t>For further reference since this is a program, if and when the outstanding amount issued thereunder reaches US$2.5bn, 50% of these facilites would have been taken out. </a:t>
            </a:r>
          </a:p>
          <a:p>
            <a:pPr algn="just">
              <a:spcBef>
                <a:spcPct val="0"/>
              </a:spcBef>
            </a:pPr>
            <a:endParaRPr lang="en-US"/>
          </a:p>
          <a:p>
            <a:pPr algn="just">
              <a:spcBef>
                <a:spcPct val="0"/>
              </a:spcBef>
            </a:pPr>
            <a:r>
              <a:rPr lang="en-US"/>
              <a:t>Citibank will be the Indenture trustee for the Notes and Banco do Brasil will act as Bond Administrator and Servicer.</a:t>
            </a:r>
          </a:p>
        </p:txBody>
      </p:sp>
      <p:sp>
        <p:nvSpPr>
          <p:cNvPr id="299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94A949-E33C-4B2C-B466-46CAA5297640}" type="slidenum">
              <a:rPr lang="en-US">
                <a:cs typeface="Arial" charset="0"/>
              </a:rPr>
              <a:pPr defTabSz="912813"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lgn="just" fontAlgn="auto">
              <a:spcBef>
                <a:spcPts val="0"/>
              </a:spcBef>
              <a:spcAft>
                <a:spcPts val="0"/>
              </a:spcAft>
              <a:defRPr/>
            </a:pPr>
            <a:r>
              <a:rPr lang="en-US" u="sng" dirty="0">
                <a:solidFill>
                  <a:srgbClr val="007CB1"/>
                </a:solidFill>
              </a:rPr>
              <a:t>Speaker: BB/BNP</a:t>
            </a:r>
          </a:p>
          <a:p>
            <a:pPr algn="just" fontAlgn="auto">
              <a:spcBef>
                <a:spcPts val="0"/>
              </a:spcBef>
              <a:spcAft>
                <a:spcPts val="0"/>
              </a:spcAft>
              <a:defRPr/>
            </a:pPr>
            <a:endParaRPr lang="en-US" dirty="0"/>
          </a:p>
          <a:p>
            <a:pPr algn="just" fontAlgn="auto">
              <a:spcBef>
                <a:spcPts val="0"/>
              </a:spcBef>
              <a:spcAft>
                <a:spcPts val="0"/>
              </a:spcAft>
              <a:defRPr/>
            </a:pPr>
            <a:r>
              <a:rPr lang="en-US" dirty="0"/>
              <a:t>The left side of the diagram shows the flow of royalties and SPs from the oil and gas concessionaires to the National Royalties Account of the Central Bank of </a:t>
            </a:r>
            <a:r>
              <a:rPr lang="en-US" dirty="0" err="1"/>
              <a:t>Brasil</a:t>
            </a:r>
            <a:r>
              <a:rPr lang="en-US" dirty="0"/>
              <a:t>, then the transfer of the RJS allocation to the dedicated account of RJS at </a:t>
            </a:r>
            <a:r>
              <a:rPr lang="en-US" dirty="0" err="1"/>
              <a:t>Banco</a:t>
            </a:r>
            <a:r>
              <a:rPr lang="en-US" dirty="0"/>
              <a:t> do </a:t>
            </a:r>
            <a:r>
              <a:rPr lang="en-US" dirty="0" err="1"/>
              <a:t>Brasil</a:t>
            </a:r>
            <a:r>
              <a:rPr lang="en-US" dirty="0"/>
              <a:t>, where the percentage allocations to PASEP, FECAM, Municipalities and repayment of Federal Debt are made.</a:t>
            </a:r>
          </a:p>
          <a:p>
            <a:pPr algn="just" fontAlgn="auto">
              <a:spcBef>
                <a:spcPts val="0"/>
              </a:spcBef>
              <a:spcAft>
                <a:spcPts val="0"/>
              </a:spcAft>
              <a:defRPr/>
            </a:pPr>
            <a:r>
              <a:rPr lang="en-US" dirty="0"/>
              <a:t> </a:t>
            </a:r>
          </a:p>
          <a:p>
            <a:pPr algn="just" fontAlgn="auto">
              <a:spcBef>
                <a:spcPts val="0"/>
              </a:spcBef>
              <a:spcAft>
                <a:spcPts val="0"/>
              </a:spcAft>
              <a:defRPr/>
            </a:pPr>
            <a:r>
              <a:rPr lang="en-US" dirty="0"/>
              <a:t>On the same day of receipt, </a:t>
            </a:r>
            <a:r>
              <a:rPr lang="en-US" dirty="0" err="1"/>
              <a:t>Banco</a:t>
            </a:r>
            <a:r>
              <a:rPr lang="en-US" dirty="0"/>
              <a:t> do </a:t>
            </a:r>
            <a:r>
              <a:rPr lang="en-US" dirty="0" err="1"/>
              <a:t>Brasil</a:t>
            </a:r>
            <a:r>
              <a:rPr lang="en-US" dirty="0"/>
              <a:t> will deposit all amounts received into the Collections Account, also controlled by </a:t>
            </a:r>
            <a:r>
              <a:rPr lang="en-US" dirty="0" err="1"/>
              <a:t>Banco</a:t>
            </a:r>
            <a:r>
              <a:rPr lang="en-US" dirty="0"/>
              <a:t> do </a:t>
            </a:r>
            <a:r>
              <a:rPr lang="en-US" dirty="0" err="1"/>
              <a:t>Brasil</a:t>
            </a:r>
            <a:r>
              <a:rPr lang="en-US" dirty="0"/>
              <a:t> and held in the name of the Issuer for the benefit of the Indenture Trustee. </a:t>
            </a:r>
          </a:p>
          <a:p>
            <a:pPr algn="just" fontAlgn="auto">
              <a:spcBef>
                <a:spcPts val="0"/>
              </a:spcBef>
              <a:spcAft>
                <a:spcPts val="0"/>
              </a:spcAft>
              <a:defRPr/>
            </a:pPr>
            <a:r>
              <a:rPr lang="en-US" dirty="0"/>
              <a:t> </a:t>
            </a:r>
          </a:p>
          <a:p>
            <a:pPr algn="just" fontAlgn="auto">
              <a:spcBef>
                <a:spcPts val="0"/>
              </a:spcBef>
              <a:spcAft>
                <a:spcPts val="0"/>
              </a:spcAft>
              <a:defRPr/>
            </a:pPr>
            <a:r>
              <a:rPr lang="en-US" dirty="0"/>
              <a:t>It is important to distinguish between the allocation of payments to all Senior Series and the actual cash transfers to each account:</a:t>
            </a:r>
          </a:p>
          <a:p>
            <a:pPr algn="just" fontAlgn="auto">
              <a:spcBef>
                <a:spcPts val="0"/>
              </a:spcBef>
              <a:spcAft>
                <a:spcPts val="0"/>
              </a:spcAft>
              <a:defRPr/>
            </a:pPr>
            <a:endParaRPr lang="en-US" dirty="0"/>
          </a:p>
          <a:p>
            <a:pPr algn="just" fontAlgn="auto">
              <a:spcBef>
                <a:spcPts val="0"/>
              </a:spcBef>
              <a:spcAft>
                <a:spcPts val="0"/>
              </a:spcAft>
              <a:defRPr/>
            </a:pPr>
            <a:r>
              <a:rPr lang="en-US" dirty="0"/>
              <a:t>The amounts in the </a:t>
            </a:r>
            <a:r>
              <a:rPr lang="en-US" dirty="0" err="1"/>
              <a:t>Reais</a:t>
            </a:r>
            <a:r>
              <a:rPr lang="en-US" dirty="0"/>
              <a:t>-denominated Collections Account will be used, among other things, to pay taxes, servicing and bond administration fees, and to fund the Dollar-denominated Revenue Account. Specifically, on each business day following a business day when there are funds available for transfer in the Collections Account, the Indenture Trustee will, after deducting certain amounts to pay taxes and servicer and similar fees, transfer funds into the Revenue Account to fund various accounts for the payment of items specified in the Revenue Account Waterfall.</a:t>
            </a:r>
          </a:p>
          <a:p>
            <a:pPr algn="just" fontAlgn="auto">
              <a:spcBef>
                <a:spcPts val="0"/>
              </a:spcBef>
              <a:spcAft>
                <a:spcPts val="0"/>
              </a:spcAft>
              <a:defRPr/>
            </a:pPr>
            <a:endParaRPr lang="en-US" dirty="0"/>
          </a:p>
          <a:p>
            <a:pPr algn="just" fontAlgn="auto">
              <a:spcBef>
                <a:spcPts val="0"/>
              </a:spcBef>
              <a:spcAft>
                <a:spcPts val="0"/>
              </a:spcAft>
              <a:defRPr/>
            </a:pPr>
            <a:r>
              <a:rPr lang="en-US" dirty="0"/>
              <a:t>When funds are transferred from the Collections Account to the Revenue Account, if the funds are for the payment of items associated with any </a:t>
            </a:r>
            <a:r>
              <a:rPr lang="en-US" dirty="0" err="1"/>
              <a:t>Reais</a:t>
            </a:r>
            <a:r>
              <a:rPr lang="en-US" dirty="0"/>
              <a:t>-denominated securities, then these amounts will not actually be transferred into the Revenue Account in order to limit the foreign exchange costs associated with converting amounts from </a:t>
            </a:r>
            <a:r>
              <a:rPr lang="en-US" dirty="0" err="1"/>
              <a:t>Reais</a:t>
            </a:r>
            <a:r>
              <a:rPr lang="en-US" dirty="0"/>
              <a:t> to Dollars (which would occur if the transfer from the Collections Account to the Revenue Account were actually made) only to convert those amounts back from Dollars to </a:t>
            </a:r>
            <a:r>
              <a:rPr lang="en-US" dirty="0" err="1"/>
              <a:t>Reais</a:t>
            </a:r>
            <a:r>
              <a:rPr lang="en-US" dirty="0"/>
              <a:t>. </a:t>
            </a:r>
          </a:p>
          <a:p>
            <a:pPr algn="just" fontAlgn="auto">
              <a:spcBef>
                <a:spcPts val="0"/>
              </a:spcBef>
              <a:spcAft>
                <a:spcPts val="0"/>
              </a:spcAft>
              <a:defRPr/>
            </a:pPr>
            <a:endParaRPr lang="en-US" dirty="0"/>
          </a:p>
          <a:p>
            <a:pPr algn="just" fontAlgn="auto">
              <a:spcBef>
                <a:spcPts val="0"/>
              </a:spcBef>
              <a:spcAft>
                <a:spcPts val="0"/>
              </a:spcAft>
              <a:defRPr/>
            </a:pPr>
            <a:r>
              <a:rPr lang="en-US" dirty="0"/>
              <a:t>Instead, the equivalent amounts will be held by </a:t>
            </a:r>
            <a:r>
              <a:rPr lang="en-US" dirty="0" err="1"/>
              <a:t>Banco</a:t>
            </a:r>
            <a:r>
              <a:rPr lang="en-US" dirty="0"/>
              <a:t> do </a:t>
            </a:r>
            <a:r>
              <a:rPr lang="en-US" dirty="0" err="1"/>
              <a:t>Brasil</a:t>
            </a:r>
            <a:r>
              <a:rPr lang="en-US" dirty="0"/>
              <a:t>, S.A. as bond administrator, in </a:t>
            </a:r>
            <a:r>
              <a:rPr lang="en-US" dirty="0" err="1"/>
              <a:t>Reais</a:t>
            </a:r>
            <a:r>
              <a:rPr lang="en-US" dirty="0"/>
              <a:t>-denominated senior series accounts associated with the 2014-2 interest certificate (called Special Indebtedness Interest). The payments associated with the </a:t>
            </a:r>
            <a:r>
              <a:rPr lang="en-US" dirty="0" err="1"/>
              <a:t>Reais</a:t>
            </a:r>
            <a:r>
              <a:rPr lang="en-US" dirty="0"/>
              <a:t>-denominated Notes, like the payments associated with the Dollar-denominated Notes, will still be paid according to the order listed in the Revenue Account Waterfall; however, the actual amounts to make these payments will be not be drawn from the Revenue Account.</a:t>
            </a:r>
          </a:p>
          <a:p>
            <a:pPr algn="just" fontAlgn="auto">
              <a:spcBef>
                <a:spcPts val="0"/>
              </a:spcBef>
              <a:spcAft>
                <a:spcPts val="0"/>
              </a:spcAft>
              <a:defRPr/>
            </a:pPr>
            <a:endParaRPr lang="en-US" dirty="0"/>
          </a:p>
          <a:p>
            <a:pPr algn="just" fontAlgn="auto">
              <a:spcBef>
                <a:spcPts val="0"/>
              </a:spcBef>
              <a:spcAft>
                <a:spcPts val="0"/>
              </a:spcAft>
              <a:defRPr/>
            </a:pPr>
            <a:r>
              <a:rPr lang="en-US" dirty="0"/>
              <a:t>The right side of the diagram depicts the priority of payment allocation to all Senior Series (including 2014-1 and 2014-2 Notes) in one single currency and on a pro-rata basis among all series; after payment of issuer expenses, the next debt quarterly service is allocated to each Senior series, then the Reserves Account and the Liquidity Reserve Account are replenished (when needed); If an Early Amortization Period has been voted by at least 50% all Senior Series (following an Event of Default), 60% of all remaining fund are applied to prepay the Senior Notes; if a Trigger Event has occurred (DSCR&lt;2.00x back-looking and forward looking) but no early Amortization Period has been declared, 60% of all the remaining funds are trapped into the Trigger Reserve Account [add mechanism for release of funds].</a:t>
            </a:r>
          </a:p>
          <a:p>
            <a:pPr algn="just" fontAlgn="auto">
              <a:spcBef>
                <a:spcPts val="0"/>
              </a:spcBef>
              <a:spcAft>
                <a:spcPts val="0"/>
              </a:spcAft>
              <a:defRPr/>
            </a:pPr>
            <a:r>
              <a:rPr lang="en-US" dirty="0"/>
              <a:t> </a:t>
            </a:r>
          </a:p>
          <a:p>
            <a:pPr algn="just" fontAlgn="auto">
              <a:spcBef>
                <a:spcPts val="0"/>
              </a:spcBef>
              <a:spcAft>
                <a:spcPts val="0"/>
              </a:spcAft>
              <a:defRPr/>
            </a:pPr>
            <a:r>
              <a:rPr lang="en-US" dirty="0"/>
              <a:t>Once the allocated amounts to each senior Series have been determined in the order depicted on the right side of the diagram, BB (as Bond Administrator), and Citibank NA (as Paying Agent of the 2014-1 Notes), credit all relevant amounts to the respective accounts of each Senior Series. </a:t>
            </a:r>
          </a:p>
          <a:p>
            <a:pPr algn="just" fontAlgn="auto">
              <a:spcBef>
                <a:spcPts val="0"/>
              </a:spcBef>
              <a:spcAft>
                <a:spcPts val="0"/>
              </a:spcAft>
              <a:defRPr/>
            </a:pPr>
            <a:r>
              <a:rPr lang="en-US" dirty="0"/>
              <a:t> </a:t>
            </a:r>
          </a:p>
          <a:p>
            <a:pPr algn="just" fontAlgn="auto">
              <a:spcBef>
                <a:spcPts val="0"/>
              </a:spcBef>
              <a:spcAft>
                <a:spcPts val="0"/>
              </a:spcAft>
              <a:defRPr/>
            </a:pPr>
            <a:r>
              <a:rPr lang="en-US" dirty="0"/>
              <a:t>At the bottom of the waterfall, </a:t>
            </a:r>
            <a:r>
              <a:rPr lang="en-US" dirty="0" err="1"/>
              <a:t>RioPrevidencia</a:t>
            </a:r>
            <a:r>
              <a:rPr lang="en-US" dirty="0"/>
              <a:t> receives all excess funds.</a:t>
            </a:r>
          </a:p>
          <a:p>
            <a:pPr algn="just" fontAlgn="auto">
              <a:spcBef>
                <a:spcPts val="0"/>
              </a:spcBef>
              <a:spcAft>
                <a:spcPts val="0"/>
              </a:spcAft>
              <a:defRPr/>
            </a:pPr>
            <a:endParaRPr lang="en-US" dirty="0"/>
          </a:p>
        </p:txBody>
      </p:sp>
      <p:sp>
        <p:nvSpPr>
          <p:cNvPr id="301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CD39395-4546-425E-88AC-404023F66CCE}" type="slidenum">
              <a:rPr lang="en-US">
                <a:cs typeface="Arial" charset="0"/>
              </a:rPr>
              <a:pPr defTabSz="912813"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0088" y="4413250"/>
            <a:ext cx="5597525" cy="4648200"/>
          </a:xfrm>
        </p:spPr>
        <p:txBody>
          <a:bodyPr>
            <a:normAutofit lnSpcReduction="10000"/>
          </a:bodyPr>
          <a:lstStyle/>
          <a:p>
            <a:pPr algn="just" fontAlgn="auto">
              <a:spcBef>
                <a:spcPts val="0"/>
              </a:spcBef>
              <a:spcAft>
                <a:spcPts val="0"/>
              </a:spcAft>
              <a:defRPr/>
            </a:pPr>
            <a:r>
              <a:rPr lang="en-US" u="sng" dirty="0">
                <a:solidFill>
                  <a:srgbClr val="007CB1"/>
                </a:solidFill>
              </a:rPr>
              <a:t>Speaker: BB/BNP</a:t>
            </a:r>
          </a:p>
          <a:p>
            <a:pPr algn="just" fontAlgn="auto">
              <a:spcBef>
                <a:spcPts val="0"/>
              </a:spcBef>
              <a:spcAft>
                <a:spcPts val="0"/>
              </a:spcAft>
              <a:defRPr/>
            </a:pPr>
            <a:endParaRPr lang="en-US" dirty="0"/>
          </a:p>
          <a:p>
            <a:pPr algn="just" fontAlgn="auto">
              <a:spcBef>
                <a:spcPts val="0"/>
              </a:spcBef>
              <a:spcAft>
                <a:spcPts val="0"/>
              </a:spcAft>
              <a:defRPr/>
            </a:pPr>
            <a:r>
              <a:rPr lang="en-US" dirty="0"/>
              <a:t>[First, intro of Team and update on roadshow activities]</a:t>
            </a:r>
          </a:p>
          <a:p>
            <a:pPr algn="just" fontAlgn="auto">
              <a:spcBef>
                <a:spcPts val="0"/>
              </a:spcBef>
              <a:spcAft>
                <a:spcPts val="0"/>
              </a:spcAft>
              <a:defRPr/>
            </a:pPr>
            <a:endParaRPr lang="en-US" dirty="0"/>
          </a:p>
          <a:p>
            <a:pPr algn="just" fontAlgn="auto">
              <a:spcBef>
                <a:spcPts val="0"/>
              </a:spcBef>
              <a:spcAft>
                <a:spcPts val="0"/>
              </a:spcAft>
              <a:defRPr/>
            </a:pPr>
            <a:r>
              <a:rPr lang="en-US" dirty="0"/>
              <a:t>The Issuer is Rio Oil Finance Trust, a trust incorporated in Delaware; The Issuer will issue up to 1 billion dollars of fixed rated senior secured Notes pursuant to a master trust Indenture. New Issuances will be subject to rating reaffirmation and minimum pro-forma coverage ratios.</a:t>
            </a:r>
          </a:p>
          <a:p>
            <a:pPr algn="just" fontAlgn="auto">
              <a:spcBef>
                <a:spcPts val="0"/>
              </a:spcBef>
              <a:spcAft>
                <a:spcPts val="0"/>
              </a:spcAft>
              <a:defRPr/>
            </a:pPr>
            <a:endParaRPr lang="en-US" dirty="0"/>
          </a:p>
          <a:p>
            <a:pPr algn="just" fontAlgn="auto">
              <a:spcBef>
                <a:spcPts val="0"/>
              </a:spcBef>
              <a:spcAft>
                <a:spcPts val="0"/>
              </a:spcAft>
              <a:defRPr/>
            </a:pPr>
            <a:r>
              <a:rPr lang="en-US" dirty="0"/>
              <a:t>Final maturity is 2024. This is a fully amortizing structure, with a 3-year interest only period followed by a sculpted amortization profile.  Weighted average life is approximately 7.5 years.</a:t>
            </a:r>
          </a:p>
          <a:p>
            <a:pPr algn="just" fontAlgn="auto">
              <a:spcBef>
                <a:spcPts val="0"/>
              </a:spcBef>
              <a:spcAft>
                <a:spcPts val="0"/>
              </a:spcAft>
              <a:defRPr/>
            </a:pPr>
            <a:endParaRPr lang="en-US" dirty="0"/>
          </a:p>
          <a:p>
            <a:pPr algn="just" fontAlgn="auto">
              <a:spcBef>
                <a:spcPts val="0"/>
              </a:spcBef>
              <a:spcAft>
                <a:spcPts val="0"/>
              </a:spcAft>
              <a:defRPr/>
            </a:pPr>
            <a:r>
              <a:rPr lang="en-US" dirty="0"/>
              <a:t>The Notes are expected to be rated BBB- by S&amp;P and BBB by Fitch. Pre-sale reports are available on the rating agencies websites.</a:t>
            </a:r>
            <a:endParaRPr lang="en-US" dirty="0">
              <a:solidFill>
                <a:srgbClr val="FF0000"/>
              </a:solidFill>
            </a:endParaRPr>
          </a:p>
          <a:p>
            <a:pPr algn="just" fontAlgn="auto">
              <a:spcBef>
                <a:spcPts val="0"/>
              </a:spcBef>
              <a:spcAft>
                <a:spcPts val="0"/>
              </a:spcAft>
              <a:defRPr/>
            </a:pPr>
            <a:endParaRPr lang="en-US" dirty="0"/>
          </a:p>
          <a:p>
            <a:pPr algn="just" fontAlgn="auto">
              <a:spcBef>
                <a:spcPts val="0"/>
              </a:spcBef>
              <a:spcAft>
                <a:spcPts val="0"/>
              </a:spcAft>
              <a:defRPr/>
            </a:pPr>
            <a:r>
              <a:rPr lang="en-US" dirty="0"/>
              <a:t>The Notes proceeds will be used to pay transaction expenses, fund the reserve accounts, repurchase certain bilateral transactions from </a:t>
            </a:r>
            <a:r>
              <a:rPr lang="en-US" dirty="0" err="1"/>
              <a:t>Banco</a:t>
            </a:r>
            <a:r>
              <a:rPr lang="en-US" dirty="0"/>
              <a:t> do </a:t>
            </a:r>
            <a:r>
              <a:rPr lang="en-US" dirty="0" err="1"/>
              <a:t>Brasil</a:t>
            </a:r>
            <a:r>
              <a:rPr lang="en-US" dirty="0"/>
              <a:t> and </a:t>
            </a:r>
            <a:r>
              <a:rPr lang="en-US" dirty="0" err="1"/>
              <a:t>Caixa</a:t>
            </a:r>
            <a:r>
              <a:rPr lang="en-US" dirty="0"/>
              <a:t> </a:t>
            </a:r>
            <a:r>
              <a:rPr lang="en-US" dirty="0" err="1"/>
              <a:t>Economica</a:t>
            </a:r>
            <a:r>
              <a:rPr lang="en-US" dirty="0"/>
              <a:t> Federal and the balance will be used by </a:t>
            </a:r>
            <a:r>
              <a:rPr lang="en-US" dirty="0" err="1"/>
              <a:t>RioPrevidência</a:t>
            </a:r>
            <a:r>
              <a:rPr lang="en-US" dirty="0"/>
              <a:t> to fund its ongoing pension liabilities.</a:t>
            </a:r>
          </a:p>
          <a:p>
            <a:pPr algn="just" fontAlgn="auto">
              <a:spcBef>
                <a:spcPts val="0"/>
              </a:spcBef>
              <a:spcAft>
                <a:spcPts val="0"/>
              </a:spcAft>
              <a:defRPr/>
            </a:pPr>
            <a:endParaRPr lang="en-US" dirty="0"/>
          </a:p>
          <a:p>
            <a:pPr algn="just" fontAlgn="auto">
              <a:spcBef>
                <a:spcPts val="0"/>
              </a:spcBef>
              <a:spcAft>
                <a:spcPts val="0"/>
              </a:spcAft>
              <a:defRPr/>
            </a:pPr>
            <a:r>
              <a:rPr lang="en-US" dirty="0"/>
              <a:t>The Sponsor and Originator is </a:t>
            </a:r>
            <a:r>
              <a:rPr lang="en-US" dirty="0" err="1"/>
              <a:t>RioPrevidência</a:t>
            </a:r>
            <a:r>
              <a:rPr lang="en-US" dirty="0"/>
              <a:t>, the pension fund of the State of Rio, which will assign 100% of its royalty rights as collateral for the Notes. The transaction also contemplates a 3-month debt service reserve account, a liquidity reserve account, cash flow performance-based triggers and other protections customary for this type of transaction. We will go through the structure in more details later in the presentation.</a:t>
            </a:r>
          </a:p>
        </p:txBody>
      </p:sp>
      <p:sp>
        <p:nvSpPr>
          <p:cNvPr id="262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B32541D-1373-481D-8069-7D4AAF2B727C}" type="slidenum">
              <a:rPr lang="en-US">
                <a:cs typeface="Arial" charset="0"/>
              </a:rPr>
              <a:pPr defTabSz="912813"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lgn="just" fontAlgn="auto">
              <a:spcBef>
                <a:spcPts val="0"/>
              </a:spcBef>
              <a:spcAft>
                <a:spcPts val="0"/>
              </a:spcAft>
              <a:defRPr/>
            </a:pPr>
            <a:r>
              <a:rPr lang="en-US" sz="1000" u="sng" dirty="0">
                <a:solidFill>
                  <a:srgbClr val="007CB1"/>
                </a:solidFill>
              </a:rPr>
              <a:t>Speaker: BB/BNP</a:t>
            </a:r>
          </a:p>
          <a:p>
            <a:pPr algn="just" fontAlgn="auto">
              <a:spcBef>
                <a:spcPts val="0"/>
              </a:spcBef>
              <a:spcAft>
                <a:spcPts val="0"/>
              </a:spcAft>
              <a:defRPr/>
            </a:pPr>
            <a:endParaRPr lang="en-US" sz="1000" dirty="0"/>
          </a:p>
          <a:p>
            <a:pPr algn="just" fontAlgn="auto">
              <a:spcBef>
                <a:spcPts val="0"/>
              </a:spcBef>
              <a:spcAft>
                <a:spcPts val="0"/>
              </a:spcAft>
              <a:defRPr/>
            </a:pPr>
            <a:r>
              <a:rPr lang="en-US" sz="1000" dirty="0"/>
              <a:t>Here we show the main structural protections in the transaction.</a:t>
            </a:r>
          </a:p>
          <a:p>
            <a:pPr algn="just" fontAlgn="auto">
              <a:spcBef>
                <a:spcPts val="0"/>
              </a:spcBef>
              <a:spcAft>
                <a:spcPts val="0"/>
              </a:spcAft>
              <a:defRPr/>
            </a:pPr>
            <a:endParaRPr lang="en-US" sz="1000" dirty="0"/>
          </a:p>
          <a:p>
            <a:pPr algn="just" fontAlgn="auto">
              <a:spcBef>
                <a:spcPts val="0"/>
              </a:spcBef>
              <a:spcAft>
                <a:spcPts val="0"/>
              </a:spcAft>
              <a:defRPr/>
            </a:pPr>
            <a:r>
              <a:rPr lang="en-US" sz="1000" dirty="0"/>
              <a:t>First of all the Notes will be secured by 100% of the Royalties and Special Participations payable to RJS. As part of the collateral we also have two reserve accounts. The first one is worth 3 months of debt service and will be funded at closing. The second is a Liquidity Reserve Account which will be funded with excess cash during the last few months of every year to cover lower net collections during the first few months of the year (this is due to the fact that the repayment of the Federal Debt, which is deducted from the gross royalty proceeds, takes place during the first months of the year).</a:t>
            </a:r>
          </a:p>
          <a:p>
            <a:pPr algn="just" fontAlgn="auto">
              <a:spcBef>
                <a:spcPts val="0"/>
              </a:spcBef>
              <a:spcAft>
                <a:spcPts val="0"/>
              </a:spcAft>
              <a:defRPr/>
            </a:pPr>
            <a:endParaRPr lang="en-US" sz="1000" dirty="0"/>
          </a:p>
          <a:p>
            <a:pPr algn="just" fontAlgn="auto">
              <a:spcBef>
                <a:spcPts val="0"/>
              </a:spcBef>
              <a:spcAft>
                <a:spcPts val="0"/>
              </a:spcAft>
              <a:defRPr/>
            </a:pPr>
            <a:r>
              <a:rPr lang="en-US" sz="1000" dirty="0"/>
              <a:t>The Sponsor or RJS (as applicable) will be obligated to make a refund to the Issuer in the event that certain representations and warranties or covenants that it gave under the Transaction are no longer true, including with respect to the continuing existence and entitlement of the Royalties and Special Participations, or the occurrence of a change in Brazilian law  adversely affecting the assigned collateral and resulting in an Oil Revenue Rights Impairment.   </a:t>
            </a:r>
          </a:p>
          <a:p>
            <a:pPr algn="just" fontAlgn="auto">
              <a:spcBef>
                <a:spcPts val="0"/>
              </a:spcBef>
              <a:spcAft>
                <a:spcPts val="0"/>
              </a:spcAft>
              <a:defRPr/>
            </a:pPr>
            <a:endParaRPr lang="en-US" sz="1000" dirty="0"/>
          </a:p>
          <a:p>
            <a:pPr algn="just" fontAlgn="auto">
              <a:spcBef>
                <a:spcPts val="0"/>
              </a:spcBef>
              <a:spcAft>
                <a:spcPts val="0"/>
              </a:spcAft>
              <a:defRPr/>
            </a:pPr>
            <a:r>
              <a:rPr lang="en-US" sz="1000" dirty="0"/>
              <a:t>An Oil Revenue Rights Impairment exists if as a result of a change in law, Minimum FLDSCRs calculated after taking the new law into account, fall (a) by more than 15%, from the same calculation using allocation percentages at closing assuming implementation of Law 12734, and (b) below 1.75x.  </a:t>
            </a:r>
          </a:p>
          <a:p>
            <a:pPr algn="just" fontAlgn="auto">
              <a:spcBef>
                <a:spcPts val="0"/>
              </a:spcBef>
              <a:spcAft>
                <a:spcPts val="0"/>
              </a:spcAft>
              <a:defRPr/>
            </a:pPr>
            <a:endParaRPr lang="en-US" sz="1000" dirty="0"/>
          </a:p>
          <a:p>
            <a:pPr algn="just" fontAlgn="auto">
              <a:spcBef>
                <a:spcPts val="0"/>
              </a:spcBef>
              <a:spcAft>
                <a:spcPts val="0"/>
              </a:spcAft>
              <a:defRPr/>
            </a:pPr>
            <a:r>
              <a:rPr lang="en-US" sz="1000" dirty="0"/>
              <a:t>There are also some restrictions for the Issuer to incur additional senior debt, which is basically subject to a rating reaffirmation and a pro-forma DSCR of at least 2.50x.</a:t>
            </a:r>
          </a:p>
          <a:p>
            <a:pPr algn="just" fontAlgn="auto">
              <a:spcBef>
                <a:spcPts val="0"/>
              </a:spcBef>
              <a:spcAft>
                <a:spcPts val="0"/>
              </a:spcAft>
              <a:defRPr/>
            </a:pPr>
            <a:endParaRPr lang="en-US" sz="1000" dirty="0"/>
          </a:p>
          <a:p>
            <a:pPr algn="just" fontAlgn="auto">
              <a:spcBef>
                <a:spcPts val="0"/>
              </a:spcBef>
              <a:spcAft>
                <a:spcPts val="0"/>
              </a:spcAft>
              <a:defRPr/>
            </a:pPr>
            <a:r>
              <a:rPr lang="en-US" sz="1000" dirty="0"/>
              <a:t>The structure also includes a cash retention trigger of 60% of all excess funds (after debt service payment and reserve replenishment) of the DSCR falls below 2.00x and a mandatory redemption trigger upon occurrence of any Event of Default and majority vote of the controlling parties. Events of defaults include the DSCR falling below 1.50x and the occurrence of any Oil Revenue Rights Impairment which we described previously.</a:t>
            </a:r>
          </a:p>
          <a:p>
            <a:pPr algn="just" fontAlgn="auto">
              <a:spcBef>
                <a:spcPts val="0"/>
              </a:spcBef>
              <a:spcAft>
                <a:spcPts val="0"/>
              </a:spcAft>
              <a:defRPr/>
            </a:pPr>
            <a:endParaRPr lang="en-US" sz="1000" dirty="0"/>
          </a:p>
          <a:p>
            <a:pPr algn="just" fontAlgn="auto">
              <a:spcBef>
                <a:spcPts val="0"/>
              </a:spcBef>
              <a:spcAft>
                <a:spcPts val="0"/>
              </a:spcAft>
              <a:defRPr/>
            </a:pPr>
            <a:r>
              <a:rPr lang="en-US" sz="1000" dirty="0"/>
              <a:t>It is important to stress that the Forward Looking DSCR is calculated through the remaining life of the Notes based on original production forecast by </a:t>
            </a:r>
            <a:r>
              <a:rPr lang="en-US" sz="1000" dirty="0" err="1"/>
              <a:t>WoodMacKenzie</a:t>
            </a:r>
            <a:r>
              <a:rPr lang="en-US" sz="1000" dirty="0"/>
              <a:t> and updated on an ongoing basis as ANP actual production numbers for each relevant field becomes available.</a:t>
            </a:r>
          </a:p>
          <a:p>
            <a:pPr algn="just" fontAlgn="auto">
              <a:spcBef>
                <a:spcPts val="0"/>
              </a:spcBef>
              <a:spcAft>
                <a:spcPts val="0"/>
              </a:spcAft>
              <a:defRPr/>
            </a:pPr>
            <a:endParaRPr lang="en-US" sz="1000" dirty="0"/>
          </a:p>
        </p:txBody>
      </p:sp>
      <p:sp>
        <p:nvSpPr>
          <p:cNvPr id="303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1462CDC-B811-480D-85D9-78B34F84A044}" type="slidenum">
              <a:rPr lang="en-US">
                <a:cs typeface="Arial" charset="0"/>
              </a:rPr>
              <a:pPr defTabSz="912813"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n-US" u="sng"/>
              <a:t>Speakers: BB/BNP</a:t>
            </a:r>
          </a:p>
          <a:p>
            <a:pPr algn="just">
              <a:spcBef>
                <a:spcPct val="0"/>
              </a:spcBef>
            </a:pPr>
            <a:endParaRPr lang="en-US"/>
          </a:p>
          <a:p>
            <a:pPr algn="just">
              <a:spcBef>
                <a:spcPct val="0"/>
              </a:spcBef>
            </a:pPr>
            <a:r>
              <a:rPr lang="en-US"/>
              <a:t>Before going over the DSCR projections, let’s have a look at the transaction cash flow structure. We have discussed a number of these items so this is really to provide you a consolidated view of the flows.</a:t>
            </a:r>
          </a:p>
          <a:p>
            <a:pPr algn="just">
              <a:spcBef>
                <a:spcPct val="0"/>
              </a:spcBef>
            </a:pPr>
            <a:endParaRPr lang="en-US"/>
          </a:p>
          <a:p>
            <a:pPr algn="just">
              <a:spcBef>
                <a:spcPct val="0"/>
              </a:spcBef>
            </a:pPr>
            <a:r>
              <a:rPr lang="en-US"/>
              <a:t>On the top left you have the gross oil revenues allocated to Rio de Janeiro. This is monthly royalties plus quarterly special participations. In our base case without application of Law 12,734, based on Wood Mackenzie projections, this would amount to 4.4 billion dollars in 2014 and 10.5 billion in 2024. </a:t>
            </a:r>
          </a:p>
          <a:p>
            <a:pPr algn="just">
              <a:spcBef>
                <a:spcPct val="0"/>
              </a:spcBef>
            </a:pPr>
            <a:endParaRPr lang="en-US"/>
          </a:p>
          <a:p>
            <a:pPr algn="just">
              <a:spcBef>
                <a:spcPct val="0"/>
              </a:spcBef>
            </a:pPr>
            <a:r>
              <a:rPr lang="en-US"/>
              <a:t>Then you have the mandatory deductions and repayment of Federal Debt. Using the same scenario, this would account to 1.1 billion dollars in 2014 and 3.4 billion in 2024.</a:t>
            </a:r>
          </a:p>
          <a:p>
            <a:pPr algn="just">
              <a:spcBef>
                <a:spcPct val="0"/>
              </a:spcBef>
            </a:pPr>
            <a:endParaRPr lang="en-US"/>
          </a:p>
          <a:p>
            <a:pPr algn="just">
              <a:spcBef>
                <a:spcPct val="0"/>
              </a:spcBef>
            </a:pPr>
            <a:r>
              <a:rPr lang="en-US"/>
              <a:t>The difference between the two is what we have previously defined as RioPrevidencial Oil Revenues and is also the cash available for debt service as we will be assigning to the issuer 100% of these RioPrevidencia Oil Revenues. Taking the numbers above, you would then have 3.2 billion dollars in 2014 and 7 billion in 2024 to service our debt for this transaction.</a:t>
            </a:r>
          </a:p>
          <a:p>
            <a:pPr algn="just">
              <a:spcBef>
                <a:spcPct val="0"/>
              </a:spcBef>
            </a:pPr>
            <a:endParaRPr lang="en-US"/>
          </a:p>
          <a:p>
            <a:pPr>
              <a:spcBef>
                <a:spcPct val="0"/>
              </a:spcBef>
            </a:pPr>
            <a:endParaRPr lang="en-US"/>
          </a:p>
        </p:txBody>
      </p:sp>
      <p:sp>
        <p:nvSpPr>
          <p:cNvPr id="305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9692973-35C0-47BC-BBC7-BF9D5C38528A}" type="slidenum">
              <a:rPr lang="en-US">
                <a:cs typeface="Arial" charset="0"/>
              </a:rPr>
              <a:pPr defTabSz="912813"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p:cNvSpPr>
            <a:spLocks noGrp="1" noRot="1" noChangeAspect="1"/>
          </p:cNvSpPr>
          <p:nvPr>
            <p:ph type="sldImg"/>
          </p:nvPr>
        </p:nvSpPr>
        <p:spPr bwMode="auto">
          <a:noFill/>
          <a:ln>
            <a:solidFill>
              <a:srgbClr val="000000"/>
            </a:solidFill>
            <a:miter lim="800000"/>
            <a:headEnd/>
            <a:tailEnd/>
          </a:ln>
        </p:spPr>
      </p:sp>
      <p:sp>
        <p:nvSpPr>
          <p:cNvPr id="307202"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n-US" u="sng">
                <a:solidFill>
                  <a:srgbClr val="007CB1"/>
                </a:solidFill>
              </a:rPr>
              <a:t>Speaker: BB/BNP</a:t>
            </a:r>
          </a:p>
          <a:p>
            <a:pPr algn="just">
              <a:spcBef>
                <a:spcPct val="0"/>
              </a:spcBef>
            </a:pPr>
            <a:endParaRPr lang="en-US"/>
          </a:p>
          <a:p>
            <a:pPr algn="just">
              <a:spcBef>
                <a:spcPct val="0"/>
              </a:spcBef>
            </a:pPr>
            <a:r>
              <a:rPr lang="en-US"/>
              <a:t>Going over DSCR coverage, this is slide 22. In this page, we are assuming that Law 12,734 is not implemented, which is where things stand currently. On the chart in the left we show the composition of gross oil revenues and net oil revenues, our so called RioPrevidencia Oil Revenues. On the right you have a cost analysis of the transaction where you can see there is a hefty buffer to repay the debt, even assuming a securitization program including  2.5 billion  of US$ bonds.</a:t>
            </a:r>
          </a:p>
          <a:p>
            <a:pPr algn="just">
              <a:spcBef>
                <a:spcPct val="0"/>
              </a:spcBef>
            </a:pPr>
            <a:endParaRPr lang="en-US"/>
          </a:p>
          <a:p>
            <a:pPr algn="just">
              <a:spcBef>
                <a:spcPct val="0"/>
              </a:spcBef>
            </a:pPr>
            <a:r>
              <a:rPr lang="en-US"/>
              <a:t>This translates into robust DSCR levels throughout the life of the transaction, as evidenced in the chart in the bottom. For instance, you would have a DSCR coverage starting at 8.9 in 2014 and steadily increasing thereafter.</a:t>
            </a:r>
          </a:p>
        </p:txBody>
      </p:sp>
      <p:sp>
        <p:nvSpPr>
          <p:cNvPr id="307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A036C23-357E-485D-8524-4F05FBA1810E}" type="slidenum">
              <a:rPr lang="en-US">
                <a:cs typeface="Arial" charset="0"/>
              </a:rPr>
              <a:pPr defTabSz="912813"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p:cNvSpPr>
          <p:nvPr>
            <p:ph type="sldImg"/>
          </p:nvPr>
        </p:nvSpPr>
        <p:spPr bwMode="auto">
          <a:noFill/>
          <a:ln>
            <a:solidFill>
              <a:srgbClr val="000000"/>
            </a:solidFill>
            <a:miter lim="800000"/>
            <a:headEnd/>
            <a:tailEnd/>
          </a:ln>
        </p:spPr>
      </p:sp>
      <p:sp>
        <p:nvSpPr>
          <p:cNvPr id="309250"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n-US" u="sng">
                <a:solidFill>
                  <a:srgbClr val="007CB1"/>
                </a:solidFill>
              </a:rPr>
              <a:t>Speaker: BNP/BB</a:t>
            </a:r>
          </a:p>
          <a:p>
            <a:pPr algn="just">
              <a:spcBef>
                <a:spcPct val="0"/>
              </a:spcBef>
            </a:pPr>
            <a:endParaRPr lang="en-US"/>
          </a:p>
          <a:p>
            <a:pPr algn="just">
              <a:spcBef>
                <a:spcPct val="0"/>
              </a:spcBef>
            </a:pPr>
            <a:r>
              <a:rPr lang="en-US"/>
              <a:t>In the next slide, slide 23, these are the same charts assuming implementation of Law 12,734. Although logically cash flow allocated to Rio de Janeiro decrease, you still have a strong buffer to repay the debt. In this case DSCR would start at 7.3 in 2014 versus 8.9 in the previous slide, and here again, would steadily increase thereafter.</a:t>
            </a:r>
          </a:p>
          <a:p>
            <a:pPr algn="just">
              <a:spcBef>
                <a:spcPct val="0"/>
              </a:spcBef>
            </a:pPr>
            <a:endParaRPr lang="en-US"/>
          </a:p>
          <a:p>
            <a:pPr algn="just">
              <a:spcBef>
                <a:spcPct val="0"/>
              </a:spcBef>
            </a:pPr>
            <a:r>
              <a:rPr lang="en-US"/>
              <a:t>In other words, although average DSCR decreases with application of the Law, especially at the back end of the deal, the impact in term of minimum DSCR is limited to 1.6x with this minimum DSCR at 7.3.</a:t>
            </a:r>
          </a:p>
        </p:txBody>
      </p:sp>
      <p:sp>
        <p:nvSpPr>
          <p:cNvPr id="309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7E9FC06-2702-4BD0-800A-61709D0D8B8F}" type="slidenum">
              <a:rPr lang="en-US">
                <a:cs typeface="Arial" charset="0"/>
              </a:rPr>
              <a:pPr defTabSz="912813" fontAlgn="base">
                <a:spcBef>
                  <a:spcPct val="0"/>
                </a:spcBef>
                <a:spcAft>
                  <a:spcPct val="0"/>
                </a:spcAft>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lgn="just" fontAlgn="auto">
              <a:spcBef>
                <a:spcPts val="0"/>
              </a:spcBef>
              <a:spcAft>
                <a:spcPts val="0"/>
              </a:spcAft>
              <a:defRPr/>
            </a:pPr>
            <a:r>
              <a:rPr lang="en-US" u="sng" dirty="0"/>
              <a:t>Speaker: BB/BNP</a:t>
            </a:r>
          </a:p>
          <a:p>
            <a:pPr algn="just" fontAlgn="auto">
              <a:spcBef>
                <a:spcPts val="0"/>
              </a:spcBef>
              <a:spcAft>
                <a:spcPts val="0"/>
              </a:spcAft>
              <a:defRPr/>
            </a:pPr>
            <a:endParaRPr lang="en-US" dirty="0"/>
          </a:p>
          <a:p>
            <a:pPr algn="just" fontAlgn="auto">
              <a:spcBef>
                <a:spcPts val="0"/>
              </a:spcBef>
              <a:spcAft>
                <a:spcPts val="0"/>
              </a:spcAft>
              <a:defRPr/>
            </a:pPr>
            <a:r>
              <a:rPr lang="en-US" dirty="0"/>
              <a:t>Here we show a summary of the cash flow sensitivities to downside scenarios for oil and gas production and prices. The initial debt sizing and the downside scenarios are based on Wood </a:t>
            </a:r>
            <a:r>
              <a:rPr lang="en-US" dirty="0" err="1"/>
              <a:t>MacKenzie’s</a:t>
            </a:r>
            <a:r>
              <a:rPr lang="en-US" dirty="0"/>
              <a:t> forecast and, as mentioned before, the forward-looking DSCR will take into consideration actual production and reference prices published by the ANP on on-going basis. </a:t>
            </a:r>
          </a:p>
          <a:p>
            <a:pPr algn="just" fontAlgn="auto">
              <a:spcBef>
                <a:spcPts val="0"/>
              </a:spcBef>
              <a:spcAft>
                <a:spcPts val="0"/>
              </a:spcAft>
              <a:defRPr/>
            </a:pPr>
            <a:endParaRPr lang="en-US" dirty="0"/>
          </a:p>
          <a:p>
            <a:pPr algn="just" fontAlgn="auto">
              <a:spcBef>
                <a:spcPts val="0"/>
              </a:spcBef>
              <a:spcAft>
                <a:spcPts val="0"/>
              </a:spcAft>
              <a:defRPr/>
            </a:pPr>
            <a:r>
              <a:rPr lang="en-US" dirty="0"/>
              <a:t>Scenario A1 is the base case which assumes US$90/</a:t>
            </a:r>
            <a:r>
              <a:rPr lang="en-US" dirty="0" err="1"/>
              <a:t>bbl</a:t>
            </a:r>
            <a:r>
              <a:rPr lang="en-US" dirty="0"/>
              <a:t> Brent price.</a:t>
            </a:r>
          </a:p>
          <a:p>
            <a:pPr algn="just" fontAlgn="auto">
              <a:spcBef>
                <a:spcPts val="0"/>
              </a:spcBef>
              <a:spcAft>
                <a:spcPts val="0"/>
              </a:spcAft>
              <a:defRPr/>
            </a:pPr>
            <a:endParaRPr lang="en-US" dirty="0"/>
          </a:p>
          <a:p>
            <a:pPr algn="just" fontAlgn="auto">
              <a:spcBef>
                <a:spcPts val="0"/>
              </a:spcBef>
              <a:spcAft>
                <a:spcPts val="0"/>
              </a:spcAft>
              <a:defRPr/>
            </a:pPr>
            <a:r>
              <a:rPr lang="en-US" dirty="0"/>
              <a:t>Scenario A2 is the downside price scenario assuming US$70/</a:t>
            </a:r>
            <a:r>
              <a:rPr lang="en-US" dirty="0" err="1"/>
              <a:t>bbl</a:t>
            </a:r>
            <a:r>
              <a:rPr lang="en-US" dirty="0"/>
              <a:t> </a:t>
            </a:r>
            <a:r>
              <a:rPr lang="en-US" dirty="0" err="1"/>
              <a:t>brent</a:t>
            </a:r>
            <a:r>
              <a:rPr lang="en-US" dirty="0"/>
              <a:t> price</a:t>
            </a:r>
          </a:p>
          <a:p>
            <a:pPr algn="just" fontAlgn="auto">
              <a:spcBef>
                <a:spcPts val="0"/>
              </a:spcBef>
              <a:spcAft>
                <a:spcPts val="0"/>
              </a:spcAft>
              <a:defRPr/>
            </a:pPr>
            <a:endParaRPr lang="en-US" dirty="0"/>
          </a:p>
          <a:p>
            <a:pPr algn="just" fontAlgn="auto">
              <a:spcBef>
                <a:spcPts val="0"/>
              </a:spcBef>
              <a:spcAft>
                <a:spcPts val="0"/>
              </a:spcAft>
              <a:defRPr/>
            </a:pPr>
            <a:r>
              <a:rPr lang="en-US" dirty="0"/>
              <a:t>Scenario A3 is the downside production scenario which reduces base case production forecast by 10% from 2015</a:t>
            </a:r>
          </a:p>
          <a:p>
            <a:pPr algn="just" fontAlgn="auto">
              <a:spcBef>
                <a:spcPts val="0"/>
              </a:spcBef>
              <a:spcAft>
                <a:spcPts val="0"/>
              </a:spcAft>
              <a:defRPr/>
            </a:pPr>
            <a:endParaRPr lang="en-US" dirty="0"/>
          </a:p>
          <a:p>
            <a:pPr algn="just" fontAlgn="auto">
              <a:spcBef>
                <a:spcPts val="0"/>
              </a:spcBef>
              <a:spcAft>
                <a:spcPts val="0"/>
              </a:spcAft>
              <a:defRPr/>
            </a:pPr>
            <a:r>
              <a:rPr lang="en-US" dirty="0"/>
              <a:t>We show the results assuming the proposed US$1bn issuance size and a US$2.5bn program issuance, with and without application of Law 12,734. We also assume at all times the parallel existence of local debentures as mentioned previously, for instance R$2.7b in the case of a US$1bn issuance and R$1.5b if and when US$2.5bn become outstanding under the program. </a:t>
            </a:r>
          </a:p>
          <a:p>
            <a:pPr algn="just" fontAlgn="auto">
              <a:spcBef>
                <a:spcPts val="0"/>
              </a:spcBef>
              <a:spcAft>
                <a:spcPts val="0"/>
              </a:spcAft>
              <a:defRPr/>
            </a:pPr>
            <a:endParaRPr lang="en-US" dirty="0"/>
          </a:p>
          <a:p>
            <a:pPr algn="just" fontAlgn="auto">
              <a:spcBef>
                <a:spcPts val="0"/>
              </a:spcBef>
              <a:spcAft>
                <a:spcPts val="0"/>
              </a:spcAft>
              <a:defRPr/>
            </a:pPr>
            <a:r>
              <a:rPr lang="en-US" dirty="0"/>
              <a:t>As you can observe the cash flows are very resilient to the downside scenarios with min DSCR at [   ] in the [  ] scenario.</a:t>
            </a:r>
          </a:p>
          <a:p>
            <a:pPr algn="just" fontAlgn="auto">
              <a:spcBef>
                <a:spcPts val="0"/>
              </a:spcBef>
              <a:spcAft>
                <a:spcPts val="0"/>
              </a:spcAft>
              <a:defRPr/>
            </a:pPr>
            <a:endParaRPr lang="en-US" dirty="0"/>
          </a:p>
          <a:p>
            <a:pPr algn="just" fontAlgn="auto">
              <a:spcBef>
                <a:spcPts val="0"/>
              </a:spcBef>
              <a:spcAft>
                <a:spcPts val="0"/>
              </a:spcAft>
              <a:defRPr/>
            </a:pPr>
            <a:r>
              <a:rPr lang="en-US" dirty="0"/>
              <a:t>We have run additional sensitivities and the coverage continues to be very strong in the most extreme scenarios:</a:t>
            </a:r>
          </a:p>
          <a:p>
            <a:pPr algn="just" fontAlgn="auto">
              <a:spcBef>
                <a:spcPts val="0"/>
              </a:spcBef>
              <a:spcAft>
                <a:spcPts val="0"/>
              </a:spcAft>
              <a:defRPr/>
            </a:pPr>
            <a:endParaRPr lang="en-US" dirty="0"/>
          </a:p>
          <a:p>
            <a:pPr algn="just" fontAlgn="auto">
              <a:spcBef>
                <a:spcPts val="0"/>
              </a:spcBef>
              <a:spcAft>
                <a:spcPts val="0"/>
              </a:spcAft>
              <a:defRPr/>
            </a:pPr>
            <a:r>
              <a:rPr lang="en-US" dirty="0"/>
              <a:t>[describe other sensitivities]</a:t>
            </a:r>
          </a:p>
        </p:txBody>
      </p:sp>
      <p:sp>
        <p:nvSpPr>
          <p:cNvPr id="311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94D49D9-052A-4632-80E7-E576C4BC3F66}" type="slidenum">
              <a:rPr lang="en-US">
                <a:cs typeface="Arial" charset="0"/>
              </a:rPr>
              <a:pPr defTabSz="912813" fontAlgn="base">
                <a:spcBef>
                  <a:spcPct val="0"/>
                </a:spcBef>
                <a:spcAft>
                  <a:spcPct val="0"/>
                </a:spcAft>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p:cNvSpPr>
          <p:nvPr>
            <p:ph type="sldImg"/>
          </p:nvPr>
        </p:nvSpPr>
        <p:spPr bwMode="auto">
          <a:noFill/>
          <a:ln>
            <a:solidFill>
              <a:srgbClr val="000000"/>
            </a:solidFill>
            <a:miter lim="800000"/>
            <a:headEnd/>
            <a:tailEnd/>
          </a:ln>
        </p:spPr>
      </p:sp>
      <p:sp>
        <p:nvSpPr>
          <p:cNvPr id="313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313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1B629A2-13B3-493F-987F-21808BE1B991}" type="slidenum">
              <a:rPr lang="en-US">
                <a:cs typeface="Arial" charset="0"/>
              </a:rPr>
              <a:pPr defTabSz="912813"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p:cNvSpPr>
            <a:spLocks noGrp="1" noRot="1" noChangeAspect="1"/>
          </p:cNvSpPr>
          <p:nvPr>
            <p:ph type="sldImg"/>
          </p:nvPr>
        </p:nvSpPr>
        <p:spPr bwMode="auto">
          <a:noFill/>
          <a:ln>
            <a:solidFill>
              <a:srgbClr val="000000"/>
            </a:solidFill>
            <a:miter lim="800000"/>
            <a:headEnd/>
            <a:tailEnd/>
          </a:ln>
        </p:spPr>
      </p:sp>
      <p:sp>
        <p:nvSpPr>
          <p:cNvPr id="315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z="1100"/>
          </a:p>
        </p:txBody>
      </p:sp>
      <p:sp>
        <p:nvSpPr>
          <p:cNvPr id="315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4E9DE51-36DD-49D4-9BFF-9CB84CABB5AC}" type="slidenum">
              <a:rPr lang="en-US">
                <a:cs typeface="Arial" charset="0"/>
              </a:rPr>
              <a:pPr defTabSz="912813" fontAlgn="base">
                <a:spcBef>
                  <a:spcPct val="0"/>
                </a:spcBef>
                <a:spcAft>
                  <a:spcPct val="0"/>
                </a:spcAft>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Slide Image Placeholder 1"/>
          <p:cNvSpPr>
            <a:spLocks noGrp="1" noRot="1" noChangeAspect="1"/>
          </p:cNvSpPr>
          <p:nvPr>
            <p:ph type="sldImg"/>
          </p:nvPr>
        </p:nvSpPr>
        <p:spPr bwMode="auto">
          <a:noFill/>
          <a:ln>
            <a:solidFill>
              <a:srgbClr val="000000"/>
            </a:solidFill>
            <a:miter lim="800000"/>
            <a:headEnd/>
            <a:tailEnd/>
          </a:ln>
        </p:spPr>
      </p:sp>
      <p:sp>
        <p:nvSpPr>
          <p:cNvPr id="317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z="1100"/>
          </a:p>
        </p:txBody>
      </p:sp>
      <p:sp>
        <p:nvSpPr>
          <p:cNvPr id="317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84F5D2D-F296-4063-A890-9ED793766DA3}" type="slidenum">
              <a:rPr lang="en-US">
                <a:cs typeface="Arial" charset="0"/>
              </a:rPr>
              <a:pPr defTabSz="912813" fontAlgn="base">
                <a:spcBef>
                  <a:spcPct val="0"/>
                </a:spcBef>
                <a:spcAft>
                  <a:spcPct val="0"/>
                </a:spcAft>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Image Placeholder 1"/>
          <p:cNvSpPr>
            <a:spLocks noGrp="1" noRot="1" noChangeAspect="1"/>
          </p:cNvSpPr>
          <p:nvPr>
            <p:ph type="sldImg"/>
          </p:nvPr>
        </p:nvSpPr>
        <p:spPr bwMode="auto">
          <a:noFill/>
          <a:ln>
            <a:solidFill>
              <a:srgbClr val="000000"/>
            </a:solidFill>
            <a:miter lim="800000"/>
            <a:headEnd/>
            <a:tailEnd/>
          </a:ln>
        </p:spPr>
      </p:sp>
      <p:sp>
        <p:nvSpPr>
          <p:cNvPr id="319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319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0A95CB-4CD6-4161-A0F9-10C0AC0681F0}" type="slidenum">
              <a:rPr lang="en-US">
                <a:cs typeface="Arial" charset="0"/>
              </a:rPr>
              <a:pPr defTabSz="912813" fontAlgn="base">
                <a:spcBef>
                  <a:spcPct val="0"/>
                </a:spcBef>
                <a:spcAft>
                  <a:spcPct val="0"/>
                </a:spcAft>
              </a:pPr>
              <a:t>28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lgn="just" fontAlgn="auto">
              <a:spcBef>
                <a:spcPts val="0"/>
              </a:spcBef>
              <a:spcAft>
                <a:spcPts val="0"/>
              </a:spcAft>
              <a:defRPr/>
            </a:pPr>
            <a:r>
              <a:rPr lang="en-US" u="sng" dirty="0">
                <a:solidFill>
                  <a:srgbClr val="007CB1"/>
                </a:solidFill>
              </a:rPr>
              <a:t>Speaker: BB/BNP or RJS</a:t>
            </a:r>
          </a:p>
          <a:p>
            <a:pPr algn="just" fontAlgn="auto">
              <a:spcBef>
                <a:spcPts val="0"/>
              </a:spcBef>
              <a:spcAft>
                <a:spcPts val="0"/>
              </a:spcAft>
              <a:defRPr/>
            </a:pPr>
            <a:endParaRPr lang="en-US" dirty="0"/>
          </a:p>
          <a:p>
            <a:pPr algn="just" fontAlgn="auto">
              <a:spcBef>
                <a:spcPts val="0"/>
              </a:spcBef>
              <a:spcAft>
                <a:spcPts val="0"/>
              </a:spcAft>
              <a:defRPr/>
            </a:pPr>
            <a:r>
              <a:rPr lang="en-US" dirty="0"/>
              <a:t>In slide 3, we show a summary of the main parties involved in this offering. </a:t>
            </a:r>
          </a:p>
          <a:p>
            <a:pPr algn="just" fontAlgn="auto">
              <a:spcBef>
                <a:spcPts val="0"/>
              </a:spcBef>
              <a:spcAft>
                <a:spcPts val="0"/>
              </a:spcAft>
              <a:defRPr/>
            </a:pPr>
            <a:endParaRPr lang="en-US" dirty="0"/>
          </a:p>
          <a:p>
            <a:pPr algn="just" fontAlgn="auto">
              <a:spcBef>
                <a:spcPts val="0"/>
              </a:spcBef>
              <a:spcAft>
                <a:spcPts val="0"/>
              </a:spcAft>
              <a:defRPr/>
            </a:pPr>
            <a:r>
              <a:rPr lang="en-US" dirty="0"/>
              <a:t>The transaction is a securitization of oil and gas royalties payable to the State of RJ by oil and gas producers that operate fields in the State. These royalties are payable on a monthly or quarterly basis to the National Treasury as per Federal Law, based on a determined set of formulas based on production, reference prices and net profit of each field. All these items are determined and/or audited by the ANP, Brazil’s national agency for oil and gas, and are publicly available. This is a very transparent system, benefitting from the aligned interest with the Federal Government.</a:t>
            </a:r>
          </a:p>
          <a:p>
            <a:pPr algn="just" fontAlgn="auto">
              <a:spcBef>
                <a:spcPts val="0"/>
              </a:spcBef>
              <a:spcAft>
                <a:spcPts val="0"/>
              </a:spcAft>
              <a:defRPr/>
            </a:pPr>
            <a:endParaRPr lang="en-US" dirty="0"/>
          </a:p>
          <a:p>
            <a:pPr algn="just" fontAlgn="auto">
              <a:spcBef>
                <a:spcPts val="0"/>
              </a:spcBef>
              <a:spcAft>
                <a:spcPts val="0"/>
              </a:spcAft>
              <a:defRPr/>
            </a:pPr>
            <a:r>
              <a:rPr lang="en-US" dirty="0"/>
              <a:t>The Law also establishes the allocations of thee royalties to all beneficiaries, including the federal government and the producing states. </a:t>
            </a:r>
          </a:p>
          <a:p>
            <a:pPr algn="just" fontAlgn="auto">
              <a:spcBef>
                <a:spcPts val="0"/>
              </a:spcBef>
              <a:spcAft>
                <a:spcPts val="0"/>
              </a:spcAft>
              <a:defRPr/>
            </a:pPr>
            <a:endParaRPr lang="en-US" dirty="0"/>
          </a:p>
          <a:p>
            <a:pPr algn="just" fontAlgn="auto">
              <a:spcBef>
                <a:spcPts val="0"/>
              </a:spcBef>
              <a:spcAft>
                <a:spcPts val="0"/>
              </a:spcAft>
              <a:defRPr/>
            </a:pPr>
            <a:r>
              <a:rPr lang="en-US" dirty="0" err="1"/>
              <a:t>Banco</a:t>
            </a:r>
            <a:r>
              <a:rPr lang="en-US" dirty="0"/>
              <a:t> do </a:t>
            </a:r>
            <a:r>
              <a:rPr lang="en-US" dirty="0" err="1"/>
              <a:t>Brasil</a:t>
            </a:r>
            <a:r>
              <a:rPr lang="en-US" dirty="0"/>
              <a:t> has been appointed by Law as paying agent for the royalties and maintains and controls dedicated accounts for each beneficiary. These accounts, apart from being controlled by </a:t>
            </a:r>
            <a:r>
              <a:rPr lang="en-US" dirty="0" err="1"/>
              <a:t>Banco</a:t>
            </a:r>
            <a:r>
              <a:rPr lang="en-US" dirty="0"/>
              <a:t> do </a:t>
            </a:r>
            <a:r>
              <a:rPr lang="en-US" dirty="0" err="1"/>
              <a:t>Brasil</a:t>
            </a:r>
            <a:r>
              <a:rPr lang="en-US" dirty="0"/>
              <a:t>, are considered public assets and therefore cannot be pledged by Law.</a:t>
            </a:r>
          </a:p>
          <a:p>
            <a:pPr algn="just" fontAlgn="auto">
              <a:spcBef>
                <a:spcPts val="0"/>
              </a:spcBef>
              <a:spcAft>
                <a:spcPts val="0"/>
              </a:spcAft>
              <a:defRPr/>
            </a:pPr>
            <a:endParaRPr lang="en-US" dirty="0"/>
          </a:p>
          <a:p>
            <a:pPr algn="just" fontAlgn="auto">
              <a:spcBef>
                <a:spcPts val="0"/>
              </a:spcBef>
              <a:spcAft>
                <a:spcPts val="0"/>
              </a:spcAft>
              <a:defRPr/>
            </a:pPr>
            <a:r>
              <a:rPr lang="en-US" dirty="0"/>
              <a:t>RJS allocated royalties are used to pay certain mandatory allocations and to repay a loan due to the Federal Government, which is based on a fixed schedule fully amortizing and maturing in 2021 </a:t>
            </a:r>
          </a:p>
          <a:p>
            <a:pPr algn="just" fontAlgn="auto">
              <a:spcBef>
                <a:spcPts val="0"/>
              </a:spcBef>
              <a:spcAft>
                <a:spcPts val="0"/>
              </a:spcAft>
              <a:defRPr/>
            </a:pPr>
            <a:endParaRPr lang="en-US" dirty="0"/>
          </a:p>
          <a:p>
            <a:pPr algn="just" fontAlgn="auto">
              <a:spcBef>
                <a:spcPts val="0"/>
              </a:spcBef>
              <a:spcAft>
                <a:spcPts val="0"/>
              </a:spcAft>
              <a:defRPr/>
            </a:pPr>
            <a:r>
              <a:rPr lang="en-US" dirty="0"/>
              <a:t>In 2006, In order to enable its pension fund to better balance its long term liabilities with a consistent, dedicated and predictable long term asset, RJS assigned all its net royalty rights to </a:t>
            </a:r>
            <a:r>
              <a:rPr lang="en-US" dirty="0" err="1"/>
              <a:t>RioPrevidência</a:t>
            </a:r>
            <a:r>
              <a:rPr lang="en-US" dirty="0"/>
              <a:t>. These payment rights will constitute the main collateral for the Notes. </a:t>
            </a:r>
          </a:p>
        </p:txBody>
      </p:sp>
      <p:sp>
        <p:nvSpPr>
          <p:cNvPr id="264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46BA42D-8D4E-4F8E-A766-0323CF154D58}" type="slidenum">
              <a:rPr lang="en-US">
                <a:cs typeface="Arial" charset="0"/>
              </a:rPr>
              <a:pPr defTabSz="912813"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lgn="just" fontAlgn="auto">
              <a:spcBef>
                <a:spcPts val="0"/>
              </a:spcBef>
              <a:spcAft>
                <a:spcPts val="0"/>
              </a:spcAft>
              <a:defRPr/>
            </a:pPr>
            <a:r>
              <a:rPr lang="en-US" u="sng" dirty="0">
                <a:solidFill>
                  <a:srgbClr val="007CB1"/>
                </a:solidFill>
              </a:rPr>
              <a:t>Speaker: BB/BNP</a:t>
            </a:r>
          </a:p>
          <a:p>
            <a:pPr algn="just" fontAlgn="auto">
              <a:spcBef>
                <a:spcPts val="0"/>
              </a:spcBef>
              <a:spcAft>
                <a:spcPts val="0"/>
              </a:spcAft>
              <a:defRPr/>
            </a:pPr>
            <a:endParaRPr lang="en-US" dirty="0"/>
          </a:p>
          <a:p>
            <a:pPr algn="just" fontAlgn="auto">
              <a:spcBef>
                <a:spcPts val="0"/>
              </a:spcBef>
              <a:spcAft>
                <a:spcPts val="0"/>
              </a:spcAft>
              <a:defRPr/>
            </a:pPr>
            <a:r>
              <a:rPr lang="en-US" dirty="0"/>
              <a:t>Slide 4, I would like to go quickly over the main investment highlights, as we will go more in details into these.</a:t>
            </a:r>
          </a:p>
          <a:p>
            <a:pPr algn="just" fontAlgn="auto">
              <a:spcBef>
                <a:spcPts val="0"/>
              </a:spcBef>
              <a:spcAft>
                <a:spcPts val="0"/>
              </a:spcAft>
              <a:defRPr/>
            </a:pPr>
            <a:endParaRPr lang="en-US" dirty="0"/>
          </a:p>
          <a:p>
            <a:pPr algn="just" fontAlgn="auto">
              <a:spcBef>
                <a:spcPts val="0"/>
              </a:spcBef>
              <a:spcAft>
                <a:spcPts val="0"/>
              </a:spcAft>
              <a:defRPr/>
            </a:pPr>
            <a:endParaRPr lang="en-US" dirty="0"/>
          </a:p>
          <a:p>
            <a:pPr marL="171450" indent="-171450" algn="just" fontAlgn="auto">
              <a:spcBef>
                <a:spcPts val="0"/>
              </a:spcBef>
              <a:spcAft>
                <a:spcPts val="0"/>
              </a:spcAft>
              <a:buFontTx/>
              <a:buChar char="-"/>
              <a:defRPr/>
            </a:pPr>
            <a:r>
              <a:rPr lang="en-US" dirty="0"/>
              <a:t>The transaction relies on a diversified and high quality collateral pool, comprised of royalties derived from oil and gas produced in more than 40 fields, accounting for over 70% of total oil production in Brazil</a:t>
            </a:r>
          </a:p>
          <a:p>
            <a:pPr marL="171450" indent="-171450" algn="just" fontAlgn="auto">
              <a:spcBef>
                <a:spcPts val="0"/>
              </a:spcBef>
              <a:spcAft>
                <a:spcPts val="0"/>
              </a:spcAft>
              <a:buFontTx/>
              <a:buChar char="-"/>
              <a:defRPr/>
            </a:pPr>
            <a:endParaRPr lang="en-US" dirty="0"/>
          </a:p>
          <a:p>
            <a:pPr marL="171450" indent="-171450" algn="just" fontAlgn="auto">
              <a:spcBef>
                <a:spcPts val="0"/>
              </a:spcBef>
              <a:spcAft>
                <a:spcPts val="0"/>
              </a:spcAft>
              <a:buFontTx/>
              <a:buChar char="-"/>
              <a:defRPr/>
            </a:pPr>
            <a:r>
              <a:rPr lang="en-US" dirty="0"/>
              <a:t>The transaction presents a strong link to </a:t>
            </a:r>
            <a:r>
              <a:rPr lang="en-US" dirty="0" err="1"/>
              <a:t>Petrobras</a:t>
            </a:r>
            <a:r>
              <a:rPr lang="en-US" dirty="0"/>
              <a:t>, since it is the largest player in the Brazilian upstream sector responsible for more than 90% of total oil production in Brazil. </a:t>
            </a:r>
          </a:p>
          <a:p>
            <a:pPr marL="171450" indent="-171450" algn="just" fontAlgn="auto">
              <a:spcBef>
                <a:spcPts val="0"/>
              </a:spcBef>
              <a:spcAft>
                <a:spcPts val="0"/>
              </a:spcAft>
              <a:buFontTx/>
              <a:buChar char="-"/>
              <a:defRPr/>
            </a:pPr>
            <a:endParaRPr lang="en-US" dirty="0"/>
          </a:p>
          <a:p>
            <a:pPr marL="171450" indent="-171450" algn="just" fontAlgn="auto">
              <a:spcBef>
                <a:spcPts val="0"/>
              </a:spcBef>
              <a:spcAft>
                <a:spcPts val="0"/>
              </a:spcAft>
              <a:buFontTx/>
              <a:buChar char="-"/>
              <a:defRPr/>
            </a:pPr>
            <a:r>
              <a:rPr lang="en-US" dirty="0"/>
              <a:t>Also, the transaction benefits from a transparent legal and regulatory regime. Oil revenues are established by the Constitution and regulated by Federal Law, and royalty determination, calculation and monitoring activities are performed by the national regulator which reports all relevant information and parameters publicly. </a:t>
            </a:r>
          </a:p>
          <a:p>
            <a:pPr marL="171450" indent="-171450" algn="just" fontAlgn="auto">
              <a:spcBef>
                <a:spcPts val="0"/>
              </a:spcBef>
              <a:spcAft>
                <a:spcPts val="0"/>
              </a:spcAft>
              <a:buFontTx/>
              <a:buChar char="-"/>
              <a:defRPr/>
            </a:pPr>
            <a:endParaRPr lang="en-US" dirty="0"/>
          </a:p>
          <a:p>
            <a:pPr marL="171450" indent="-171450" algn="just" fontAlgn="auto">
              <a:spcBef>
                <a:spcPts val="0"/>
              </a:spcBef>
              <a:spcAft>
                <a:spcPts val="0"/>
              </a:spcAft>
              <a:buFontTx/>
              <a:buChar char="-"/>
              <a:defRPr/>
            </a:pPr>
            <a:r>
              <a:rPr lang="en-US" dirty="0" err="1"/>
              <a:t>Petrobras</a:t>
            </a:r>
            <a:r>
              <a:rPr lang="en-US" dirty="0"/>
              <a:t> Royalty payments must be made before any other payments, in order for them to be allowed to operate the fields. Failure to pay results in substantial fines (up to the full amount of the defaulted payment) and loss of the concession. In other words, the royalty payments by </a:t>
            </a:r>
            <a:r>
              <a:rPr lang="en-US" dirty="0" err="1"/>
              <a:t>Petrobras</a:t>
            </a:r>
            <a:r>
              <a:rPr lang="en-US" dirty="0"/>
              <a:t> which secure this transaction can be viewed as [super] senior payment obligations when compared to other payments, such as debt service on </a:t>
            </a:r>
            <a:r>
              <a:rPr lang="en-US" dirty="0" err="1"/>
              <a:t>Petrobras</a:t>
            </a:r>
            <a:r>
              <a:rPr lang="en-US" dirty="0"/>
              <a:t>’  corporate bonds, or even </a:t>
            </a:r>
            <a:r>
              <a:rPr lang="en-US" dirty="0" err="1"/>
              <a:t>opex</a:t>
            </a:r>
            <a:r>
              <a:rPr lang="en-US" dirty="0"/>
              <a:t> such as charter payments.</a:t>
            </a:r>
          </a:p>
          <a:p>
            <a:pPr marL="171450" indent="-171450" algn="just" fontAlgn="auto">
              <a:spcBef>
                <a:spcPts val="0"/>
              </a:spcBef>
              <a:spcAft>
                <a:spcPts val="0"/>
              </a:spcAft>
              <a:buFontTx/>
              <a:buChar char="-"/>
              <a:defRPr/>
            </a:pPr>
            <a:endParaRPr lang="en-US" dirty="0"/>
          </a:p>
          <a:p>
            <a:pPr marL="171450" indent="-171450" algn="just" fontAlgn="auto">
              <a:spcBef>
                <a:spcPts val="0"/>
              </a:spcBef>
              <a:spcAft>
                <a:spcPts val="0"/>
              </a:spcAft>
              <a:buFontTx/>
              <a:buChar char="-"/>
              <a:defRPr/>
            </a:pPr>
            <a:r>
              <a:rPr lang="en-US" dirty="0"/>
              <a:t>Finally, the Transaction features strong protections with DSCR triggers calculated on a backward- and forward-looking basis, reserve and liquidity accounts and a put to the Sponsor or RJS in case of discontinued existence of the collateral or change in law resulting in reduced allocation of oil revenues to RJS.</a:t>
            </a:r>
          </a:p>
        </p:txBody>
      </p:sp>
      <p:sp>
        <p:nvSpPr>
          <p:cNvPr id="266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733DF18-91E0-44FF-9F43-C39E2936CD7A}" type="slidenum">
              <a:rPr lang="en-US">
                <a:cs typeface="Arial" charset="0"/>
              </a:rPr>
              <a:pPr defTabSz="912813"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p:cNvSpPr>
            <a:spLocks noGrp="1" noRot="1" noChangeAspect="1"/>
          </p:cNvSpPr>
          <p:nvPr>
            <p:ph type="sldImg"/>
          </p:nvPr>
        </p:nvSpPr>
        <p:spPr bwMode="auto">
          <a:noFill/>
          <a:ln>
            <a:solidFill>
              <a:srgbClr val="000000"/>
            </a:solidFill>
            <a:miter lim="800000"/>
            <a:headEnd/>
            <a:tailEnd/>
          </a:ln>
        </p:spPr>
      </p:sp>
      <p:sp>
        <p:nvSpPr>
          <p:cNvPr id="269314" name="Notes Placeholder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endParaRPr lang="pt-BR"/>
          </a:p>
        </p:txBody>
      </p:sp>
      <p:sp>
        <p:nvSpPr>
          <p:cNvPr id="269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1EB4A9D-5FE3-4ADE-B295-95CE4368DF6D}" type="slidenum">
              <a:rPr lang="en-US">
                <a:cs typeface="Arial" charset="0"/>
              </a:rPr>
              <a:pPr defTabSz="912813"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lgn="just" fontAlgn="auto">
              <a:spcBef>
                <a:spcPts val="0"/>
              </a:spcBef>
              <a:spcAft>
                <a:spcPts val="0"/>
              </a:spcAft>
              <a:defRPr/>
            </a:pPr>
            <a:r>
              <a:rPr lang="fr-FR" u="sng" dirty="0">
                <a:solidFill>
                  <a:srgbClr val="007CB1"/>
                </a:solidFill>
              </a:rPr>
              <a:t>Speaker: RJS</a:t>
            </a:r>
          </a:p>
          <a:p>
            <a:pPr algn="just" fontAlgn="auto">
              <a:spcBef>
                <a:spcPts val="0"/>
              </a:spcBef>
              <a:spcAft>
                <a:spcPts val="0"/>
              </a:spcAft>
              <a:defRPr/>
            </a:pPr>
            <a:endParaRPr lang="fr-FR" dirty="0"/>
          </a:p>
          <a:p>
            <a:pPr algn="just" fontAlgn="auto">
              <a:spcBef>
                <a:spcPts val="0"/>
              </a:spcBef>
              <a:spcAft>
                <a:spcPts val="0"/>
              </a:spcAft>
              <a:defRPr/>
            </a:pPr>
            <a:r>
              <a:rPr lang="fr-FR" dirty="0" err="1"/>
              <a:t>Now</a:t>
            </a:r>
            <a:r>
              <a:rPr lang="fr-FR" dirty="0"/>
              <a:t> let me </a:t>
            </a:r>
            <a:r>
              <a:rPr lang="fr-FR" dirty="0" err="1"/>
              <a:t>give</a:t>
            </a:r>
            <a:r>
              <a:rPr lang="fr-FR" dirty="0"/>
              <a:t> </a:t>
            </a:r>
            <a:r>
              <a:rPr lang="fr-FR" dirty="0" err="1"/>
              <a:t>you</a:t>
            </a:r>
            <a:r>
              <a:rPr lang="fr-FR" dirty="0"/>
              <a:t> </a:t>
            </a:r>
            <a:r>
              <a:rPr lang="fr-FR" dirty="0" err="1"/>
              <a:t>some</a:t>
            </a:r>
            <a:r>
              <a:rPr lang="fr-FR" dirty="0"/>
              <a:t> information on the State of Rio de Janeiro and </a:t>
            </a:r>
            <a:r>
              <a:rPr lang="fr-FR" dirty="0" err="1"/>
              <a:t>RioPrevidência</a:t>
            </a:r>
            <a:endParaRPr lang="en-US" dirty="0"/>
          </a:p>
          <a:p>
            <a:pPr algn="just" fontAlgn="auto">
              <a:spcBef>
                <a:spcPts val="0"/>
              </a:spcBef>
              <a:spcAft>
                <a:spcPts val="0"/>
              </a:spcAft>
              <a:defRPr/>
            </a:pPr>
            <a:endParaRPr lang="en-US" dirty="0"/>
          </a:p>
          <a:p>
            <a:pPr algn="just" fontAlgn="auto">
              <a:spcBef>
                <a:spcPts val="0"/>
              </a:spcBef>
              <a:spcAft>
                <a:spcPts val="0"/>
              </a:spcAft>
              <a:defRPr/>
            </a:pPr>
            <a:r>
              <a:rPr lang="en-US" dirty="0"/>
              <a:t>As you all know I am sure,  The State of Rio de Janeiro will be hosting the final game of the World Cup and we will also be hosting the 2016 Olympic Games.</a:t>
            </a:r>
          </a:p>
          <a:p>
            <a:pPr algn="just" fontAlgn="auto">
              <a:spcBef>
                <a:spcPts val="0"/>
              </a:spcBef>
              <a:spcAft>
                <a:spcPts val="0"/>
              </a:spcAft>
              <a:defRPr/>
            </a:pPr>
            <a:endParaRPr lang="en-US" dirty="0"/>
          </a:p>
          <a:p>
            <a:pPr algn="just" fontAlgn="auto">
              <a:spcBef>
                <a:spcPts val="0"/>
              </a:spcBef>
              <a:spcAft>
                <a:spcPts val="0"/>
              </a:spcAft>
              <a:defRPr/>
            </a:pPr>
            <a:r>
              <a:rPr lang="en-US" dirty="0"/>
              <a:t>But the State is also economically one of the largest State in the country, accounting for 10% of Brazil GDP with a diversified economy. To put into perspective, the GDP of RJS is higher than that of Peru. We are rated BBB- by S&amp;P and Fitch.</a:t>
            </a:r>
          </a:p>
          <a:p>
            <a:pPr algn="just" fontAlgn="auto">
              <a:spcBef>
                <a:spcPts val="0"/>
              </a:spcBef>
              <a:spcAft>
                <a:spcPts val="0"/>
              </a:spcAft>
              <a:defRPr/>
            </a:pPr>
            <a:endParaRPr lang="en-US" dirty="0"/>
          </a:p>
          <a:p>
            <a:pPr algn="just" fontAlgn="auto">
              <a:spcBef>
                <a:spcPts val="0"/>
              </a:spcBef>
              <a:spcAft>
                <a:spcPts val="0"/>
              </a:spcAft>
              <a:defRPr/>
            </a:pPr>
            <a:r>
              <a:rPr lang="en-US" dirty="0"/>
              <a:t>A key component of the State economy is the oil &amp; gas sector. We are by far the largest oil producing State in Brazil, responsible for more than 70% of overall production and close to 80% of proven reserves, deriving mostly from offshore fields. </a:t>
            </a:r>
          </a:p>
          <a:p>
            <a:pPr algn="just" fontAlgn="auto">
              <a:spcBef>
                <a:spcPts val="0"/>
              </a:spcBef>
              <a:spcAft>
                <a:spcPts val="0"/>
              </a:spcAft>
              <a:defRPr/>
            </a:pPr>
            <a:endParaRPr lang="en-US" dirty="0"/>
          </a:p>
          <a:p>
            <a:pPr algn="just" fontAlgn="auto">
              <a:spcBef>
                <a:spcPts val="0"/>
              </a:spcBef>
              <a:spcAft>
                <a:spcPts val="0"/>
              </a:spcAft>
              <a:defRPr/>
            </a:pPr>
            <a:r>
              <a:rPr lang="en-US" dirty="0"/>
              <a:t>As a Brazilian State, Rio has to comply with an important set of fiscal responsibility rules dating from the late 1990s (when States renegotiated their debt with the Federal Government), including regarding debt incurrence. For instance, States may not issue debt in the capital markets nor finance current expenditures. Those rules contributed to reducing state debt and generally strengthening the fiscal performance of the public sector in Brazil. As a result, approximately 80% of the State indebtedness is owed to the Federal government and long-term, and Federal Law limits overall debt indebtedness to 2 times the operating expenses; In the case of Rio, such ratio is at 1.54x for 2013. </a:t>
            </a:r>
          </a:p>
          <a:p>
            <a:pPr algn="just" fontAlgn="auto">
              <a:spcBef>
                <a:spcPts val="0"/>
              </a:spcBef>
              <a:spcAft>
                <a:spcPts val="0"/>
              </a:spcAft>
              <a:defRPr/>
            </a:pPr>
            <a:endParaRPr lang="en-US" dirty="0"/>
          </a:p>
          <a:p>
            <a:pPr algn="just" fontAlgn="auto">
              <a:spcBef>
                <a:spcPts val="0"/>
              </a:spcBef>
              <a:spcAft>
                <a:spcPts val="0"/>
              </a:spcAft>
              <a:defRPr/>
            </a:pPr>
            <a:r>
              <a:rPr lang="en-US" dirty="0"/>
              <a:t>Similarly, expected infrastructure </a:t>
            </a:r>
            <a:r>
              <a:rPr lang="en-US" dirty="0" err="1"/>
              <a:t>capex</a:t>
            </a:r>
            <a:r>
              <a:rPr lang="en-US" dirty="0"/>
              <a:t> are expected to be significant in the near future but are capped by Federal law at levels which remain inferior to international rated peers. </a:t>
            </a:r>
            <a:endParaRPr lang="en-US" dirty="0">
              <a:solidFill>
                <a:srgbClr val="0070C0"/>
              </a:solidFill>
            </a:endParaRPr>
          </a:p>
        </p:txBody>
      </p:sp>
      <p:sp>
        <p:nvSpPr>
          <p:cNvPr id="271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258C446-F067-4993-9D50-56074892A357}" type="slidenum">
              <a:rPr lang="en-US">
                <a:cs typeface="Arial" charset="0"/>
              </a:rPr>
              <a:pPr defTabSz="912813"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lgn="just" fontAlgn="auto">
              <a:spcBef>
                <a:spcPts val="0"/>
              </a:spcBef>
              <a:spcAft>
                <a:spcPts val="0"/>
              </a:spcAft>
              <a:defRPr/>
            </a:pPr>
            <a:r>
              <a:rPr lang="en-US" u="sng" dirty="0">
                <a:solidFill>
                  <a:srgbClr val="007CB1"/>
                </a:solidFill>
              </a:rPr>
              <a:t>Speaker: </a:t>
            </a:r>
            <a:r>
              <a:rPr lang="en-US" u="sng" dirty="0" err="1">
                <a:solidFill>
                  <a:srgbClr val="007CB1"/>
                </a:solidFill>
              </a:rPr>
              <a:t>RioPrev</a:t>
            </a:r>
            <a:endParaRPr lang="en-US" u="sng" dirty="0">
              <a:solidFill>
                <a:srgbClr val="007CB1"/>
              </a:solidFill>
            </a:endParaRPr>
          </a:p>
          <a:p>
            <a:pPr algn="just" fontAlgn="auto">
              <a:spcBef>
                <a:spcPts val="0"/>
              </a:spcBef>
              <a:spcAft>
                <a:spcPts val="0"/>
              </a:spcAft>
              <a:defRPr/>
            </a:pPr>
            <a:endParaRPr lang="en-US" dirty="0"/>
          </a:p>
          <a:p>
            <a:pPr algn="just" fontAlgn="auto">
              <a:spcBef>
                <a:spcPts val="0"/>
              </a:spcBef>
              <a:spcAft>
                <a:spcPts val="0"/>
              </a:spcAft>
              <a:defRPr/>
            </a:pPr>
            <a:r>
              <a:rPr lang="en-US" dirty="0" err="1"/>
              <a:t>RioPrevidencia</a:t>
            </a:r>
            <a:r>
              <a:rPr lang="en-US" dirty="0"/>
              <a:t> is an autonomous government agency handling social security benefits and contributions for the employees of the State.</a:t>
            </a:r>
          </a:p>
          <a:p>
            <a:pPr algn="just" fontAlgn="auto">
              <a:spcBef>
                <a:spcPts val="0"/>
              </a:spcBef>
              <a:spcAft>
                <a:spcPts val="0"/>
              </a:spcAft>
              <a:defRPr/>
            </a:pPr>
            <a:endParaRPr lang="en-US" dirty="0"/>
          </a:p>
          <a:p>
            <a:pPr algn="just" fontAlgn="auto">
              <a:spcBef>
                <a:spcPts val="0"/>
              </a:spcBef>
              <a:spcAft>
                <a:spcPts val="0"/>
              </a:spcAft>
              <a:defRPr/>
            </a:pPr>
            <a:r>
              <a:rPr lang="en-US" dirty="0"/>
              <a:t>Its sources of income are wage contributions and the oil revenues owed to the State of Rio de Janeiro. As you can see, royalties represented 68% of total revenues in 2013.</a:t>
            </a:r>
          </a:p>
          <a:p>
            <a:pPr algn="just" fontAlgn="auto">
              <a:spcBef>
                <a:spcPts val="0"/>
              </a:spcBef>
              <a:spcAft>
                <a:spcPts val="0"/>
              </a:spcAft>
              <a:defRPr/>
            </a:pPr>
            <a:endParaRPr lang="en-US" dirty="0"/>
          </a:p>
          <a:p>
            <a:pPr algn="just" fontAlgn="auto">
              <a:spcBef>
                <a:spcPts val="0"/>
              </a:spcBef>
              <a:spcAft>
                <a:spcPts val="0"/>
              </a:spcAft>
              <a:defRPr/>
            </a:pPr>
            <a:r>
              <a:rPr lang="en-US" dirty="0"/>
              <a:t>Two things I would like to underline here.</a:t>
            </a:r>
          </a:p>
          <a:p>
            <a:pPr algn="just" fontAlgn="auto">
              <a:spcBef>
                <a:spcPts val="0"/>
              </a:spcBef>
              <a:spcAft>
                <a:spcPts val="0"/>
              </a:spcAft>
              <a:defRPr/>
            </a:pPr>
            <a:endParaRPr lang="en-US" dirty="0"/>
          </a:p>
          <a:p>
            <a:pPr algn="just" fontAlgn="auto">
              <a:spcBef>
                <a:spcPts val="0"/>
              </a:spcBef>
              <a:spcAft>
                <a:spcPts val="0"/>
              </a:spcAft>
              <a:defRPr/>
            </a:pPr>
            <a:r>
              <a:rPr lang="en-US" dirty="0"/>
              <a:t>As just mentioned, the State of Rio de Janeiro renegotiated in 1999 its debt with the Federal Government allowing amongst other things </a:t>
            </a:r>
            <a:r>
              <a:rPr lang="en-US" dirty="0" err="1"/>
              <a:t>RioPrevidência</a:t>
            </a:r>
            <a:r>
              <a:rPr lang="en-US" dirty="0"/>
              <a:t> to fund its ongoing deficits. Part of this renegotiated debt which amortizes and is fully repaid in 2021 is secured by a capped portion of the oil revenues received by </a:t>
            </a:r>
            <a:r>
              <a:rPr lang="en-US" dirty="0" err="1"/>
              <a:t>RioPrevidência</a:t>
            </a:r>
            <a:r>
              <a:rPr lang="en-US" dirty="0"/>
              <a:t>. </a:t>
            </a:r>
          </a:p>
          <a:p>
            <a:pPr algn="just" fontAlgn="auto">
              <a:spcBef>
                <a:spcPts val="0"/>
              </a:spcBef>
              <a:spcAft>
                <a:spcPts val="0"/>
              </a:spcAft>
              <a:defRPr/>
            </a:pPr>
            <a:endParaRPr lang="en-US" dirty="0"/>
          </a:p>
          <a:p>
            <a:pPr algn="just" fontAlgn="auto">
              <a:spcBef>
                <a:spcPts val="0"/>
              </a:spcBef>
              <a:spcAft>
                <a:spcPts val="0"/>
              </a:spcAft>
              <a:defRPr/>
            </a:pPr>
            <a:r>
              <a:rPr lang="en-US" dirty="0"/>
              <a:t>Also, the State reformed its social security system in 2012. We have now two segregated funds, one for new employees that is self-sustaining, and another one servicing existing employees and retirees. In the long term, this will make the overall system more stable. In the near horizon however, we will have to cover ongoing deficits at the fund for existing employees, where employee contributions will logically decrease over time as existing employees retire, while pension and other payments will decrease later in time. To fund this mismatch, it is important to mention that the State is the guarantor of all of the obligations of </a:t>
            </a:r>
            <a:r>
              <a:rPr lang="en-US" dirty="0" err="1"/>
              <a:t>RioPrevidência</a:t>
            </a:r>
            <a:r>
              <a:rPr lang="en-US" dirty="0"/>
              <a:t> to meet any of its obligations with respect to retirement benefits; In addition or as an alternative, we will rely on the </a:t>
            </a:r>
            <a:r>
              <a:rPr lang="en-US" dirty="0" err="1"/>
              <a:t>RioPrevidência</a:t>
            </a:r>
            <a:r>
              <a:rPr lang="en-US" dirty="0"/>
              <a:t> oil revenues as well as any monetization resulting from the implementation of this securitization program.</a:t>
            </a:r>
          </a:p>
        </p:txBody>
      </p:sp>
      <p:sp>
        <p:nvSpPr>
          <p:cNvPr id="273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F7E95FA-D0B9-4E18-A073-8564AF68BA79}" type="slidenum">
              <a:rPr lang="en-US">
                <a:cs typeface="Arial" charset="0"/>
              </a:rPr>
              <a:pPr defTabSz="912813"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p:cNvSpPr>
            <a:spLocks noGrp="1" noRot="1" noChangeAspect="1"/>
          </p:cNvSpPr>
          <p:nvPr>
            <p:ph type="sldImg"/>
          </p:nvPr>
        </p:nvSpPr>
        <p:spPr bwMode="auto">
          <a:noFill/>
          <a:ln>
            <a:solidFill>
              <a:srgbClr val="000000"/>
            </a:solidFill>
            <a:miter lim="800000"/>
            <a:headEnd/>
            <a:tailEnd/>
          </a:ln>
        </p:spPr>
      </p:sp>
      <p:sp>
        <p:nvSpPr>
          <p:cNvPr id="276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276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18597CF-E7C8-4C63-BBDF-F3C81DADABD2}" type="slidenum">
              <a:rPr lang="en-US">
                <a:cs typeface="Arial" charset="0"/>
              </a:rPr>
              <a:pPr defTabSz="912813"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lgn="just" fontAlgn="auto">
              <a:spcBef>
                <a:spcPts val="0"/>
              </a:spcBef>
              <a:spcAft>
                <a:spcPts val="0"/>
              </a:spcAft>
              <a:defRPr/>
            </a:pPr>
            <a:r>
              <a:rPr lang="en-US" u="sng" dirty="0">
                <a:solidFill>
                  <a:srgbClr val="007CB1"/>
                </a:solidFill>
              </a:rPr>
              <a:t>Speaker: RJS or </a:t>
            </a:r>
            <a:r>
              <a:rPr lang="en-US" u="sng" dirty="0" err="1">
                <a:solidFill>
                  <a:srgbClr val="007CB1"/>
                </a:solidFill>
              </a:rPr>
              <a:t>RioPrev</a:t>
            </a:r>
            <a:endParaRPr lang="en-US" u="sng" dirty="0">
              <a:solidFill>
                <a:srgbClr val="007CB1"/>
              </a:solidFill>
            </a:endParaRPr>
          </a:p>
          <a:p>
            <a:pPr algn="just" fontAlgn="auto">
              <a:spcBef>
                <a:spcPts val="0"/>
              </a:spcBef>
              <a:spcAft>
                <a:spcPts val="0"/>
              </a:spcAft>
              <a:defRPr/>
            </a:pPr>
            <a:endParaRPr lang="en-US" dirty="0"/>
          </a:p>
          <a:p>
            <a:pPr algn="just" fontAlgn="auto">
              <a:spcBef>
                <a:spcPts val="0"/>
              </a:spcBef>
              <a:spcAft>
                <a:spcPts val="0"/>
              </a:spcAft>
              <a:defRPr/>
            </a:pPr>
            <a:r>
              <a:rPr lang="en-US" dirty="0"/>
              <a:t>Brazil’s Constitution establishes that all natural resources on the Brazilian territory are property of the Federal Government and the Constitution guarantees that individual producing States such as Rio should receive proceeds from the exploitation of such resources.</a:t>
            </a:r>
          </a:p>
          <a:p>
            <a:pPr algn="just" fontAlgn="auto">
              <a:spcBef>
                <a:spcPts val="0"/>
              </a:spcBef>
              <a:spcAft>
                <a:spcPts val="0"/>
              </a:spcAft>
              <a:defRPr/>
            </a:pPr>
            <a:endParaRPr lang="en-US" dirty="0"/>
          </a:p>
          <a:p>
            <a:pPr algn="just" fontAlgn="auto">
              <a:spcBef>
                <a:spcPts val="0"/>
              </a:spcBef>
              <a:spcAft>
                <a:spcPts val="0"/>
              </a:spcAft>
              <a:defRPr/>
            </a:pPr>
            <a:r>
              <a:rPr lang="en-US" dirty="0"/>
              <a:t>Though royalties have existed in Brazil since 1953 (pursuant to the Law that also created </a:t>
            </a:r>
            <a:r>
              <a:rPr lang="en-US" dirty="0" err="1"/>
              <a:t>Petrobras</a:t>
            </a:r>
            <a:r>
              <a:rPr lang="en-US" dirty="0"/>
              <a:t>), the main legal framework was established in 1997 by the Petroleum Law and its subsequent amendments. The Petroleum Law created the concession regime  whereby the Government grants concessions to operators which have to pay an initial fee upon signing and royalties and special participations calculated on actual production on an on-going basis .</a:t>
            </a:r>
          </a:p>
          <a:p>
            <a:pPr algn="just" fontAlgn="auto">
              <a:spcBef>
                <a:spcPts val="0"/>
              </a:spcBef>
              <a:spcAft>
                <a:spcPts val="0"/>
              </a:spcAft>
              <a:defRPr/>
            </a:pPr>
            <a:endParaRPr lang="en-US" dirty="0"/>
          </a:p>
          <a:p>
            <a:pPr algn="just" fontAlgn="auto">
              <a:spcBef>
                <a:spcPts val="0"/>
              </a:spcBef>
              <a:spcAft>
                <a:spcPts val="0"/>
              </a:spcAft>
              <a:defRPr/>
            </a:pPr>
            <a:r>
              <a:rPr lang="en-US" dirty="0"/>
              <a:t>More recently, two other regimes were implemented in connection with new fields located in the pre-salt area offshore Rio, with different rules applying to royalty payments. Today most of the royalties received by RJS come from fields operated under the Concession Regime.</a:t>
            </a:r>
          </a:p>
          <a:p>
            <a:pPr algn="just" fontAlgn="auto">
              <a:spcBef>
                <a:spcPts val="0"/>
              </a:spcBef>
              <a:spcAft>
                <a:spcPts val="0"/>
              </a:spcAft>
              <a:defRPr/>
            </a:pPr>
            <a:endParaRPr lang="en-US" dirty="0"/>
          </a:p>
          <a:p>
            <a:pPr algn="just" fontAlgn="auto">
              <a:spcBef>
                <a:spcPts val="0"/>
              </a:spcBef>
              <a:spcAft>
                <a:spcPts val="0"/>
              </a:spcAft>
              <a:defRPr/>
            </a:pPr>
            <a:r>
              <a:rPr lang="en-US" dirty="0"/>
              <a:t>The most recent amendment to the Petroleum Law has been voted under Law 12,734, which originated from the lobbying of non-producing States, logically forming a majority at the Senate and Congress, to participate in what is expected to be a sizeable upside in future royalties. Such upside would be the result of significant future production from the newly discovered pre-salt reserves. Not only did the new Law set the rules for the new Sharing Regime, but it also changed the existing allocation percentage for the existing concession regime. </a:t>
            </a:r>
          </a:p>
          <a:p>
            <a:pPr algn="just" fontAlgn="auto">
              <a:spcBef>
                <a:spcPts val="0"/>
              </a:spcBef>
              <a:spcAft>
                <a:spcPts val="0"/>
              </a:spcAft>
              <a:defRPr/>
            </a:pPr>
            <a:endParaRPr lang="en-US" dirty="0"/>
          </a:p>
          <a:p>
            <a:pPr algn="just" fontAlgn="auto">
              <a:spcBef>
                <a:spcPts val="0"/>
              </a:spcBef>
              <a:spcAft>
                <a:spcPts val="0"/>
              </a:spcAft>
              <a:defRPr/>
            </a:pPr>
            <a:r>
              <a:rPr lang="en-US" dirty="0"/>
              <a:t>The Law has been voted but is currently suspended  by the Federal Supreme Court in response to a claim of unconstitutionality filed by the State of Rio. The Supreme Court has still to deliver a final ruling on the matter. As there is some level of uncertainty here as to whether this Law is ever going to be implemented, I would like to point out that all our projections for the transaction, for debt sizing and coverage ratios, as well as the rating agencies analysis, take into account the two possibilities.</a:t>
            </a:r>
          </a:p>
        </p:txBody>
      </p:sp>
      <p:sp>
        <p:nvSpPr>
          <p:cNvPr id="278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7D85FE6-03AA-483E-AB7B-95489B755401}" type="slidenum">
              <a:rPr lang="en-US">
                <a:cs typeface="Arial" charset="0"/>
              </a:rPr>
              <a:pPr defTabSz="912813"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1.xml" /><Relationship Id="rId4" Type="http://schemas.openxmlformats.org/officeDocument/2006/relationships/image" Target="../media/image4.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22.bin" /><Relationship Id="rId2" Type="http://schemas.openxmlformats.org/officeDocument/2006/relationships/slideMaster" Target="../slideMasters/slideMaster9.xml" /><Relationship Id="rId1" Type="http://schemas.openxmlformats.org/officeDocument/2006/relationships/vmlDrawing" Target="../drawings/vmlDrawing22.vml" /><Relationship Id="rId4" Type="http://schemas.openxmlformats.org/officeDocument/2006/relationships/image" Target="../media/image1.png" /></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10.xml" /><Relationship Id="rId4" Type="http://schemas.openxmlformats.org/officeDocument/2006/relationships/image" Target="../media/image4.png" /></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24.bin" /><Relationship Id="rId2" Type="http://schemas.openxmlformats.org/officeDocument/2006/relationships/slideMaster" Target="../slideMasters/slideMaster10.xml" /><Relationship Id="rId1" Type="http://schemas.openxmlformats.org/officeDocument/2006/relationships/vmlDrawing" Target="../drawings/vmlDrawing24.vml" /><Relationship Id="rId4" Type="http://schemas.openxmlformats.org/officeDocument/2006/relationships/image" Target="../media/image1.png" /></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11.xml" /><Relationship Id="rId4" Type="http://schemas.openxmlformats.org/officeDocument/2006/relationships/image" Target="../media/image4.png" /></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2.xml" /><Relationship Id="rId4" Type="http://schemas.openxmlformats.org/officeDocument/2006/relationships/image" Target="../media/image4.png" /></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12.xml" /><Relationship Id="rId4" Type="http://schemas.openxmlformats.org/officeDocument/2006/relationships/image" Target="../media/image4.png"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13.xml" /><Relationship Id="rId4" Type="http://schemas.openxmlformats.org/officeDocument/2006/relationships/image" Target="../media/image4.png" /></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14.xml" /><Relationship Id="rId4" Type="http://schemas.openxmlformats.org/officeDocument/2006/relationships/image" Target="../media/image4.png" /></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15.xml" /><Relationship Id="rId4" Type="http://schemas.openxmlformats.org/officeDocument/2006/relationships/image" Target="../media/image4.png" /></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16.xml" /><Relationship Id="rId4" Type="http://schemas.openxmlformats.org/officeDocument/2006/relationships/image" Target="../media/image4.png" /></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17.xml" /><Relationship Id="rId4" Type="http://schemas.openxmlformats.org/officeDocument/2006/relationships/image" Target="../media/image4.png" /></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18.xml" /><Relationship Id="rId4" Type="http://schemas.openxmlformats.org/officeDocument/2006/relationships/image" Target="../media/image4.png" /></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 /></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19.xml" /><Relationship Id="rId4" Type="http://schemas.openxmlformats.org/officeDocument/2006/relationships/image" Target="../media/image4.png" /></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 /></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34.bin" /><Relationship Id="rId2" Type="http://schemas.openxmlformats.org/officeDocument/2006/relationships/slideMaster" Target="../slideMasters/slideMaster19.xml" /><Relationship Id="rId1" Type="http://schemas.openxmlformats.org/officeDocument/2006/relationships/vmlDrawing" Target="../drawings/vmlDrawing34.vml" /><Relationship Id="rId4" Type="http://schemas.openxmlformats.org/officeDocument/2006/relationships/image" Target="../media/image1.png"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Master" Target="../slideMasters/slideMaster3.xml" /><Relationship Id="rId4" Type="http://schemas.openxmlformats.org/officeDocument/2006/relationships/image" Target="../media/image7.png" /></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3.bin" /><Relationship Id="rId2" Type="http://schemas.openxmlformats.org/officeDocument/2006/relationships/slideMaster" Target="../slideMasters/slideMaster3.xml" /><Relationship Id="rId1" Type="http://schemas.openxmlformats.org/officeDocument/2006/relationships/vmlDrawing" Target="../drawings/vmlDrawing3.vml" /><Relationship Id="rId4" Type="http://schemas.openxmlformats.org/officeDocument/2006/relationships/image" Target="../media/image1.png" /></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4.bin" /><Relationship Id="rId2" Type="http://schemas.openxmlformats.org/officeDocument/2006/relationships/slideMaster" Target="../slideMasters/slideMaster3.xml" /><Relationship Id="rId1" Type="http://schemas.openxmlformats.org/officeDocument/2006/relationships/vmlDrawing" Target="../drawings/vmlDrawing4.vml" /><Relationship Id="rId4" Type="http://schemas.openxmlformats.org/officeDocument/2006/relationships/image" Target="../media/image1.png" /></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5.bin" /><Relationship Id="rId2" Type="http://schemas.openxmlformats.org/officeDocument/2006/relationships/slideMaster" Target="../slideMasters/slideMaster3.xml" /><Relationship Id="rId1" Type="http://schemas.openxmlformats.org/officeDocument/2006/relationships/vmlDrawing" Target="../drawings/vmlDrawing5.vml" /><Relationship Id="rId4" Type="http://schemas.openxmlformats.org/officeDocument/2006/relationships/image" Target="../media/image1.png" /></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6.bin" /><Relationship Id="rId2" Type="http://schemas.openxmlformats.org/officeDocument/2006/relationships/slideMaster" Target="../slideMasters/slideMaster3.xml" /><Relationship Id="rId1" Type="http://schemas.openxmlformats.org/officeDocument/2006/relationships/vmlDrawing" Target="../drawings/vmlDrawing6.vml" /><Relationship Id="rId4" Type="http://schemas.openxmlformats.org/officeDocument/2006/relationships/image" Target="../media/image1.png" /></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7.bin" /><Relationship Id="rId2" Type="http://schemas.openxmlformats.org/officeDocument/2006/relationships/slideMaster" Target="../slideMasters/slideMaster3.xml" /><Relationship Id="rId1" Type="http://schemas.openxmlformats.org/officeDocument/2006/relationships/vmlDrawing" Target="../drawings/vmlDrawing7.vml" /><Relationship Id="rId4" Type="http://schemas.openxmlformats.org/officeDocument/2006/relationships/image" Target="../media/image1.png" /></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8.bin" /><Relationship Id="rId2" Type="http://schemas.openxmlformats.org/officeDocument/2006/relationships/slideMaster" Target="../slideMasters/slideMaster3.xml" /><Relationship Id="rId1" Type="http://schemas.openxmlformats.org/officeDocument/2006/relationships/vmlDrawing" Target="../drawings/vmlDrawing8.vml" /><Relationship Id="rId4" Type="http://schemas.openxmlformats.org/officeDocument/2006/relationships/image" Target="../media/image1.png"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9.bin" /><Relationship Id="rId2" Type="http://schemas.openxmlformats.org/officeDocument/2006/relationships/slideMaster" Target="../slideMasters/slideMaster3.xml" /><Relationship Id="rId1" Type="http://schemas.openxmlformats.org/officeDocument/2006/relationships/vmlDrawing" Target="../drawings/vmlDrawing9.vml" /><Relationship Id="rId4" Type="http://schemas.openxmlformats.org/officeDocument/2006/relationships/image" Target="../media/image1.png" /></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0.bin" /><Relationship Id="rId2" Type="http://schemas.openxmlformats.org/officeDocument/2006/relationships/slideMaster" Target="../slideMasters/slideMaster3.xml" /><Relationship Id="rId1" Type="http://schemas.openxmlformats.org/officeDocument/2006/relationships/vmlDrawing" Target="../drawings/vmlDrawing10.vml" /><Relationship Id="rId4" Type="http://schemas.openxmlformats.org/officeDocument/2006/relationships/image" Target="../media/image1.png" /></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1.bin" /><Relationship Id="rId2" Type="http://schemas.openxmlformats.org/officeDocument/2006/relationships/slideMaster" Target="../slideMasters/slideMaster3.xml" /><Relationship Id="rId1" Type="http://schemas.openxmlformats.org/officeDocument/2006/relationships/vmlDrawing" Target="../drawings/vmlDrawing11.vml" /><Relationship Id="rId4" Type="http://schemas.openxmlformats.org/officeDocument/2006/relationships/image" Target="../media/image1.png" /></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2.bin" /><Relationship Id="rId2" Type="http://schemas.openxmlformats.org/officeDocument/2006/relationships/slideMaster" Target="../slideMasters/slideMaster3.xml" /><Relationship Id="rId1" Type="http://schemas.openxmlformats.org/officeDocument/2006/relationships/vmlDrawing" Target="../drawings/vmlDrawing12.vml" /><Relationship Id="rId4" Type="http://schemas.openxmlformats.org/officeDocument/2006/relationships/image" Target="../media/image1.png" /></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3.bin" /><Relationship Id="rId2" Type="http://schemas.openxmlformats.org/officeDocument/2006/relationships/slideMaster" Target="../slideMasters/slideMaster3.xml" /><Relationship Id="rId1" Type="http://schemas.openxmlformats.org/officeDocument/2006/relationships/vmlDrawing" Target="../drawings/vmlDrawing13.vml" /><Relationship Id="rId4" Type="http://schemas.openxmlformats.org/officeDocument/2006/relationships/image" Target="../media/image1.png" /></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4.bin" /><Relationship Id="rId2" Type="http://schemas.openxmlformats.org/officeDocument/2006/relationships/slideMaster" Target="../slideMasters/slideMaster3.xml" /><Relationship Id="rId1" Type="http://schemas.openxmlformats.org/officeDocument/2006/relationships/vmlDrawing" Target="../drawings/vmlDrawing14.vml" /><Relationship Id="rId4" Type="http://schemas.openxmlformats.org/officeDocument/2006/relationships/image" Target="../media/image1.png" /></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5.bin" /><Relationship Id="rId2" Type="http://schemas.openxmlformats.org/officeDocument/2006/relationships/slideMaster" Target="../slideMasters/slideMaster3.xml" /><Relationship Id="rId1" Type="http://schemas.openxmlformats.org/officeDocument/2006/relationships/vmlDrawing" Target="../drawings/vmlDrawing15.vml" /><Relationship Id="rId4" Type="http://schemas.openxmlformats.org/officeDocument/2006/relationships/image" Target="../media/image1.png" /></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6.bin" /><Relationship Id="rId2" Type="http://schemas.openxmlformats.org/officeDocument/2006/relationships/slideMaster" Target="../slideMasters/slideMaster3.xml" /><Relationship Id="rId1" Type="http://schemas.openxmlformats.org/officeDocument/2006/relationships/vmlDrawing" Target="../drawings/vmlDrawing16.vml" /><Relationship Id="rId4" Type="http://schemas.openxmlformats.org/officeDocument/2006/relationships/image" Target="../media/image1.png" /></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7.bin" /><Relationship Id="rId2" Type="http://schemas.openxmlformats.org/officeDocument/2006/relationships/slideMaster" Target="../slideMasters/slideMaster3.xml" /><Relationship Id="rId1" Type="http://schemas.openxmlformats.org/officeDocument/2006/relationships/vmlDrawing" Target="../drawings/vmlDrawing17.vml" /><Relationship Id="rId4" Type="http://schemas.openxmlformats.org/officeDocument/2006/relationships/image" Target="../media/image1.png" /></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4.xml" /><Relationship Id="rId4" Type="http://schemas.openxmlformats.org/officeDocument/2006/relationships/image" Target="../media/image4.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5.xml" /><Relationship Id="rId4" Type="http://schemas.openxmlformats.org/officeDocument/2006/relationships/image" Target="../media/image4.png"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6.xml" /><Relationship Id="rId4" Type="http://schemas.openxmlformats.org/officeDocument/2006/relationships/image" Target="../media/image4.png"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7.xml" /><Relationship Id="rId4" Type="http://schemas.openxmlformats.org/officeDocument/2006/relationships/image" Target="../media/image4.png"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8.xml" /><Relationship Id="rId4" Type="http://schemas.openxmlformats.org/officeDocument/2006/relationships/image" Target="../media/image4.png"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Master" Target="../slideMasters/slideMaster9.xml" /><Relationship Id="rId4" Type="http://schemas.openxmlformats.org/officeDocument/2006/relationships/image" Target="../media/image4.png"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2D0634A2-B56F-4852-BDD0-158391C31BC2}" type="slidenum">
              <a:rPr lang="en-GB"/>
              <a:pPr>
                <a:defRPr/>
              </a:pPr>
              <a:t>‹nº›</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57B41B26-79F2-412B-B7D3-D7C4362EBD6E}" type="slidenum">
              <a:rPr lang="en-GB"/>
              <a:pPr>
                <a:defRPr/>
              </a:pPr>
              <a:t>‹nº›</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7E578FF5-DAFF-443A-ABF4-7F9F0232B0B1}" type="slidenum">
              <a:rPr lang="en-GB"/>
              <a:pPr>
                <a:defRPr/>
              </a:pPr>
              <a:t>‹nº›</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B187F460-587E-41C8-BF66-E5181419E972}" type="slidenum">
              <a:rPr lang="en-GB"/>
              <a:pPr>
                <a:defRPr/>
              </a:pPr>
              <a:t>‹nº›</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7F9C1AA2-D82A-4F70-8637-D752ED15CC6A}" type="slidenum">
              <a:rPr lang="en-GB"/>
              <a:pPr>
                <a:defRPr/>
              </a:pPr>
              <a:t>‹nº›</a:t>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8BDA9FEE-EE43-4CAC-ABBE-B25199DC9744}" type="slidenum">
              <a:rPr lang="en-GB"/>
              <a:pPr>
                <a:defRPr/>
              </a:pPr>
              <a:t>‹nº›</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6"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8"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9"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10" name="Object 1"/>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22529" name="Photo Editor Photo" r:id="rId3" imgW="857143" imgH="819048" progId="">
                  <p:embed/>
                </p:oleObj>
              </mc:Choice>
              <mc:Fallback>
                <p:oleObj name="Photo Editor Photo" r:id="rId3" imgW="857143" imgH="819048" progId="">
                  <p:embed/>
                  <p:pic>
                    <p:nvPicPr>
                      <p:cNvPr id="1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708636" y="205619"/>
            <a:ext cx="7135948" cy="287262"/>
          </a:xfrm>
        </p:spPr>
        <p:txBody>
          <a:bodyPr/>
          <a:lstStyle/>
          <a:p>
            <a:r>
              <a:rPr lang="en-US"/>
              <a:t>Click to edit Master title style</a:t>
            </a:r>
          </a:p>
        </p:txBody>
      </p:sp>
      <p:sp>
        <p:nvSpPr>
          <p:cNvPr id="3" name="Text Placeholder 2"/>
          <p:cNvSpPr>
            <a:spLocks noGrp="1"/>
          </p:cNvSpPr>
          <p:nvPr>
            <p:ph type="body" sz="half" idx="1"/>
          </p:nvPr>
        </p:nvSpPr>
        <p:spPr>
          <a:xfrm>
            <a:off x="708636" y="1096132"/>
            <a:ext cx="3983539" cy="5036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41032" y="1096132"/>
            <a:ext cx="3985091" cy="244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41032" y="3686024"/>
            <a:ext cx="3985091" cy="244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10"/>
          </p:nvPr>
        </p:nvSpPr>
        <p:spPr/>
        <p:txBody>
          <a:bodyPr/>
          <a:lstStyle>
            <a:lvl1pPr>
              <a:defRPr/>
            </a:lvl1pPr>
          </a:lstStyle>
          <a:p>
            <a:pPr>
              <a:defRPr/>
            </a:pPr>
            <a:r>
              <a:rPr lang="en-GB"/>
              <a:t>March 2012</a:t>
            </a:r>
          </a:p>
        </p:txBody>
      </p:sp>
      <p:sp>
        <p:nvSpPr>
          <p:cNvPr id="12" name="Rectangle 6"/>
          <p:cNvSpPr>
            <a:spLocks noGrp="1" noChangeArrowheads="1"/>
          </p:cNvSpPr>
          <p:nvPr>
            <p:ph type="sldNum" sz="quarter" idx="11"/>
          </p:nvPr>
        </p:nvSpPr>
        <p:spPr/>
        <p:txBody>
          <a:bodyPr/>
          <a:lstStyle>
            <a:lvl1pPr>
              <a:defRPr/>
            </a:lvl1pPr>
          </a:lstStyle>
          <a:p>
            <a:pPr>
              <a:defRPr/>
            </a:pPr>
            <a:fld id="{01E3C892-B394-4562-B517-A7C5B1FF155D}" type="slidenum">
              <a:rPr lang="en-GB"/>
              <a:pPr>
                <a:defRPr/>
              </a:pPr>
              <a:t>‹nº›</a:t>
            </a:fld>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B7B57EC2-6104-4231-A1E9-9307039700FD}" type="slidenum">
              <a:rPr lang="en-GB"/>
              <a:pPr>
                <a:defRPr/>
              </a:pPr>
              <a:t>‹nº›</a:t>
            </a:fld>
            <a:endParaRPr lang="en-GB"/>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2AEFBC7A-2F5C-4AC3-B3F4-81EBA9A4C2CE}" type="slidenum">
              <a:rPr lang="en-GB"/>
              <a:pPr>
                <a:defRPr/>
              </a:pPr>
              <a:t>‹nº›</a:t>
            </a:fld>
            <a:endParaRPr lang="en-GB"/>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C17609AA-62F5-4F97-9515-A5B3626AFC8A}" type="slidenum">
              <a:rPr lang="en-GB"/>
              <a:pPr>
                <a:defRPr/>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D2B8010A-328F-4035-95CB-537F608CB6F3}" type="slidenum">
              <a:rPr lang="en-GB"/>
              <a:pPr>
                <a:defRPr/>
              </a:pPr>
              <a:t>‹nº›</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BED488AA-6066-4675-A89E-8C4F57C6AD5D}" type="slidenum">
              <a:rPr lang="en-GB"/>
              <a:pPr>
                <a:defRPr/>
              </a:pPr>
              <a:t>‹nº›</a:t>
            </a:fld>
            <a:endParaRPr lang="en-GB"/>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E906B1DB-CA2C-4751-ABC5-00F419DFA993}" type="slidenum">
              <a:rPr lang="en-GB"/>
              <a:pPr>
                <a:defRPr/>
              </a:pPr>
              <a:t>‹nº›</a:t>
            </a:fld>
            <a:endParaRPr lang="en-GB"/>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C96E497B-36E4-48FD-B65E-09B40DB6A025}" type="slidenum">
              <a:rPr lang="en-GB"/>
              <a:pPr>
                <a:defRPr/>
              </a:pPr>
              <a:t>‹nº›</a:t>
            </a:fld>
            <a:endParaRPr lang="en-GB"/>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390021E9-CB47-4034-BF85-5502033113D0}" type="slidenum">
              <a:rPr lang="en-GB"/>
              <a:pPr>
                <a:defRPr/>
              </a:pPr>
              <a:t>‹nº›</a:t>
            </a:fld>
            <a:endParaRPr lang="en-GB"/>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F91081EC-AC6B-47B4-B8F9-28DE590452FF}" type="slidenum">
              <a:rPr lang="en-GB"/>
              <a:pPr>
                <a:defRPr/>
              </a:pPr>
              <a:t>‹nº›</a:t>
            </a:fld>
            <a:endParaRPr lang="en-GB"/>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5031A706-DECB-479D-9E31-94C38BA68E2A}" type="slidenum">
              <a:rPr lang="en-GB"/>
              <a:pPr>
                <a:defRPr/>
              </a:pPr>
              <a:t>‹nº›</a:t>
            </a:fld>
            <a:endParaRPr lang="en-GB"/>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D9D1A397-6677-4636-B36C-48067C62B6FA}" type="slidenum">
              <a:rPr lang="en-GB"/>
              <a:pPr>
                <a:defRPr/>
              </a:pPr>
              <a:t>‹nº›</a:t>
            </a:fld>
            <a:endParaRPr lang="en-GB"/>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6"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8"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9"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10" name="Object 1"/>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24577" name="Photo Editor Photo" r:id="rId3" imgW="857143" imgH="819048" progId="">
                  <p:embed/>
                </p:oleObj>
              </mc:Choice>
              <mc:Fallback>
                <p:oleObj name="Photo Editor Photo" r:id="rId3" imgW="857143" imgH="819048" progId="">
                  <p:embed/>
                  <p:pic>
                    <p:nvPicPr>
                      <p:cNvPr id="1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708636" y="205619"/>
            <a:ext cx="7135948" cy="287262"/>
          </a:xfrm>
        </p:spPr>
        <p:txBody>
          <a:bodyPr/>
          <a:lstStyle/>
          <a:p>
            <a:r>
              <a:rPr lang="en-US"/>
              <a:t>Click to edit Master title style</a:t>
            </a:r>
          </a:p>
        </p:txBody>
      </p:sp>
      <p:sp>
        <p:nvSpPr>
          <p:cNvPr id="3" name="Text Placeholder 2"/>
          <p:cNvSpPr>
            <a:spLocks noGrp="1"/>
          </p:cNvSpPr>
          <p:nvPr>
            <p:ph type="body" sz="half" idx="1"/>
          </p:nvPr>
        </p:nvSpPr>
        <p:spPr>
          <a:xfrm>
            <a:off x="708636" y="1096132"/>
            <a:ext cx="3983539" cy="5036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41032" y="1096132"/>
            <a:ext cx="3985091" cy="244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41032" y="3686024"/>
            <a:ext cx="3985091" cy="244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10"/>
          </p:nvPr>
        </p:nvSpPr>
        <p:spPr/>
        <p:txBody>
          <a:bodyPr/>
          <a:lstStyle>
            <a:lvl1pPr>
              <a:defRPr/>
            </a:lvl1pPr>
          </a:lstStyle>
          <a:p>
            <a:pPr>
              <a:defRPr/>
            </a:pPr>
            <a:r>
              <a:rPr lang="en-GB"/>
              <a:t>March 2012</a:t>
            </a:r>
          </a:p>
        </p:txBody>
      </p:sp>
      <p:sp>
        <p:nvSpPr>
          <p:cNvPr id="12" name="Rectangle 6"/>
          <p:cNvSpPr>
            <a:spLocks noGrp="1" noChangeArrowheads="1"/>
          </p:cNvSpPr>
          <p:nvPr>
            <p:ph type="sldNum" sz="quarter" idx="11"/>
          </p:nvPr>
        </p:nvSpPr>
        <p:spPr/>
        <p:txBody>
          <a:bodyPr/>
          <a:lstStyle>
            <a:lvl1pPr>
              <a:defRPr/>
            </a:lvl1pPr>
          </a:lstStyle>
          <a:p>
            <a:pPr>
              <a:defRPr/>
            </a:pPr>
            <a:fld id="{9329EAA7-9439-4241-9987-7C863C59C924}" type="slidenum">
              <a:rPr lang="en-GB"/>
              <a:pPr>
                <a:defRPr/>
              </a:pPr>
              <a:t>‹nº›</a:t>
            </a:fld>
            <a:endParaRPr lang="en-GB"/>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72421DC-06A9-45AB-9D50-390937DA7E5F}" type="slidenum">
              <a:rPr lang="en-GB"/>
              <a:pPr>
                <a:defRPr/>
              </a:pPr>
              <a:t>‹nº›</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F09FA8-17B8-4167-B0FE-82DD036A4B23}" type="slidenum">
              <a:rPr lang="en-GB"/>
              <a:pPr>
                <a:defRPr/>
              </a:pPr>
              <a:t>‹nº›</a:t>
            </a:fld>
            <a:endParaRPr lang="en-GB"/>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8C27B93-1F1D-4DE5-A8F2-0C30DD6BEFF4}" type="slidenum">
              <a:rPr lang="en-GB"/>
              <a:pPr>
                <a:defRPr/>
              </a:pPr>
              <a:t>‹nº›</a:t>
            </a:fld>
            <a:endParaRPr lang="en-GB"/>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7D1A679-F0C6-4612-9B68-B6D01961DB78}" type="slidenum">
              <a:rPr lang="en-GB"/>
              <a:pPr>
                <a:defRPr/>
              </a:pPr>
              <a:t>‹nº›</a:t>
            </a:fld>
            <a:endParaRPr lang="en-GB"/>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F65F2FE-943D-4CAD-8B90-18EF07961AD8}" type="slidenum">
              <a:rPr lang="en-GB"/>
              <a:pPr>
                <a:defRPr/>
              </a:pPr>
              <a:t>‹nº›</a:t>
            </a:fld>
            <a:endParaRPr lang="en-GB"/>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7F55210-F29F-4E05-A985-94A98421F5EC}" type="slidenum">
              <a:rPr lang="en-GB"/>
              <a:pPr>
                <a:defRPr/>
              </a:pPr>
              <a:t>‹nº›</a:t>
            </a:fld>
            <a:endParaRPr lang="en-GB"/>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12C1ED0-B269-4E9D-9E02-9ECD961D6CFD}" type="slidenum">
              <a:rPr lang="en-GB"/>
              <a:pPr>
                <a:defRPr/>
              </a:pPr>
              <a:t>‹nº›</a:t>
            </a:fld>
            <a:endParaRPr lang="en-GB"/>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5DF2756-39C3-4751-9353-60134A80C8AA}" type="slidenum">
              <a:rPr lang="en-GB"/>
              <a:pPr>
                <a:defRPr/>
              </a:pPr>
              <a:t>‹nº›</a:t>
            </a:fld>
            <a:endParaRPr lang="en-GB"/>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221C6E-6C08-45AA-87CC-19A90698BA24}" type="slidenum">
              <a:rPr lang="en-GB"/>
              <a:pPr>
                <a:defRPr/>
              </a:pPr>
              <a:t>‹nº›</a:t>
            </a:fld>
            <a:endParaRPr lang="en-GB"/>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5BC301-6B11-4777-8060-4D72B1067958}" type="slidenum">
              <a:rPr lang="en-GB"/>
              <a:pPr>
                <a:defRPr/>
              </a:pPr>
              <a:t>‹nº›</a:t>
            </a:fld>
            <a:endParaRPr lang="en-GB"/>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BDCF2FDC-3F86-42CC-B017-18357DF10BCF}" type="slidenum">
              <a:rPr lang="en-GB"/>
              <a:pPr>
                <a:defRPr/>
              </a:pPr>
              <a:t>‹nº›</a:t>
            </a:fld>
            <a:endParaRPr lang="en-GB"/>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D9CD548-F88C-4109-8A91-76708D1BAC87}" type="slidenum">
              <a:rPr lang="en-GB"/>
              <a:pPr>
                <a:defRPr/>
              </a:pPr>
              <a:t>‹nº›</a:t>
            </a:fld>
            <a:endParaRPr lang="en-GB"/>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F850A5D-5B7C-4EBF-B6DC-E76F8EEA4CA2}" type="slidenum">
              <a:rPr lang="en-GB"/>
              <a:pPr>
                <a:defRPr/>
              </a:pPr>
              <a:t>‹nº›</a:t>
            </a:fld>
            <a:endParaRPr lang="en-GB"/>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1F9AF9F-DD83-46C3-A9FA-D6690934BB5A}" type="slidenum">
              <a:rPr lang="en-GB"/>
              <a:pPr>
                <a:defRPr/>
              </a:pPr>
              <a:t>‹nº›</a:t>
            </a:fld>
            <a:endParaRPr lang="en-GB"/>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F2FF17E-1DA3-4E02-8C5A-9666FC8DF4D1}" type="slidenum">
              <a:rPr lang="en-GB"/>
              <a:pPr>
                <a:defRPr/>
              </a:pPr>
              <a:t>‹nº›</a:t>
            </a:fld>
            <a:endParaRPr lang="en-GB"/>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34EEF8A-427B-4AD4-A31F-79300385E107}" type="slidenum">
              <a:rPr lang="en-GB"/>
              <a:pPr>
                <a:defRPr/>
              </a:pPr>
              <a:t>‹nº›</a:t>
            </a:fld>
            <a:endParaRPr lang="en-GB"/>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F160682-D2F4-4BCF-BAAD-1211DEAA37BA}" type="slidenum">
              <a:rPr lang="en-GB"/>
              <a:pPr>
                <a:defRPr/>
              </a:pPr>
              <a:t>‹nº›</a:t>
            </a:fld>
            <a:endParaRPr lang="en-GB"/>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82C4529-7296-4718-891F-ED1EE2FE44DA}" type="slidenum">
              <a:rPr lang="en-GB"/>
              <a:pPr>
                <a:defRPr/>
              </a:pPr>
              <a:t>‹nº›</a:t>
            </a:fld>
            <a:endParaRPr lang="en-GB"/>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3ADDD95-C0AC-4C1F-96A1-F0405632FA97}" type="slidenum">
              <a:rPr lang="en-GB"/>
              <a:pPr>
                <a:defRPr/>
              </a:pPr>
              <a:t>‹nº›</a:t>
            </a:fld>
            <a:endParaRPr lang="en-GB"/>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52ED60D-AF9E-422D-A1C2-5A011FB26F4F}" type="slidenum">
              <a:rPr lang="en-GB"/>
              <a:pPr>
                <a:defRPr/>
              </a:pPr>
              <a:t>‹nº›</a:t>
            </a:fld>
            <a:endParaRPr lang="en-GB"/>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979C0B-20E7-4F2E-AADD-8D19C3556166}" type="slidenum">
              <a:rPr lang="en-GB"/>
              <a:pPr>
                <a:defRPr/>
              </a:pPr>
              <a:t>‹nº›</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E3952618-FB27-40B4-8823-0276B0C85036}" type="slidenum">
              <a:rPr lang="en-GB"/>
              <a:pPr>
                <a:defRPr/>
              </a:pPr>
              <a:t>‹nº›</a:t>
            </a:fld>
            <a:endParaRPr lang="en-GB"/>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F9A848-9AE9-495F-B9EF-B14209EA8092}" type="slidenum">
              <a:rPr lang="en-GB"/>
              <a:pPr>
                <a:defRPr/>
              </a:pPr>
              <a:t>‹nº›</a:t>
            </a:fld>
            <a:endParaRPr lang="en-GB"/>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23AEC5-B5E8-4661-A250-1E0AE31ECBD0}" type="slidenum">
              <a:rPr lang="en-GB"/>
              <a:pPr>
                <a:defRPr/>
              </a:pPr>
              <a:t>‹nº›</a:t>
            </a:fld>
            <a:endParaRPr lang="en-GB"/>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DF80462-3FE8-4C91-AADC-8B5FCE5080A3}" type="slidenum">
              <a:rPr lang="en-GB"/>
              <a:pPr>
                <a:defRPr/>
              </a:pPr>
              <a:t>‹nº›</a:t>
            </a:fld>
            <a:endParaRPr lang="en-GB"/>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75EA213-8A3B-4BF3-8CB1-91362F72A110}" type="slidenum">
              <a:rPr lang="en-GB"/>
              <a:pPr>
                <a:defRPr/>
              </a:pPr>
              <a:t>‹nº›</a:t>
            </a:fld>
            <a:endParaRPr lang="en-GB"/>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90E088E-AE7D-47B2-9327-EF8739CB4200}" type="slidenum">
              <a:rPr lang="en-GB"/>
              <a:pPr>
                <a:defRPr/>
              </a:pPr>
              <a:t>‹nº›</a:t>
            </a:fld>
            <a:endParaRPr lang="en-GB"/>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98A744B-CBF8-4705-9435-1A0025DA6DA0}" type="slidenum">
              <a:rPr lang="en-GB"/>
              <a:pPr>
                <a:defRPr/>
              </a:pPr>
              <a:t>‹nº›</a:t>
            </a:fld>
            <a:endParaRPr lang="en-GB"/>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81A721A-4516-42BF-A55D-579802BF4A2A}" type="slidenum">
              <a:rPr lang="en-GB"/>
              <a:pPr>
                <a:defRPr/>
              </a:pPr>
              <a:t>‹nº›</a:t>
            </a:fld>
            <a:endParaRPr lang="en-GB"/>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73BEF6D-C468-48FE-8B3C-57B0165B8858}" type="slidenum">
              <a:rPr lang="en-GB"/>
              <a:pPr>
                <a:defRPr/>
              </a:pPr>
              <a:t>‹nº›</a:t>
            </a:fld>
            <a:endParaRPr lang="en-GB"/>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9672A9F-2B2C-419E-87CE-8AC91448CAA3}" type="slidenum">
              <a:rPr lang="en-GB"/>
              <a:pPr>
                <a:defRPr/>
              </a:pPr>
              <a:t>‹nº›</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4513C594-491E-4289-B23C-97C393C52E87}" type="slidenum">
              <a:rPr lang="en-GB"/>
              <a:pPr>
                <a:defRPr/>
              </a:pPr>
              <a:t>‹nº›</a:t>
            </a:fld>
            <a:endParaRPr lang="en-GB"/>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83F5396-C1B6-4624-88E7-4C22D313B1CC}" type="slidenum">
              <a:rPr lang="en-GB"/>
              <a:pPr>
                <a:defRPr/>
              </a:pPr>
              <a:t>‹nº›</a:t>
            </a:fld>
            <a:endParaRPr lang="en-GB"/>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B0B20A4-9984-4037-8F50-138F3922686E}" type="slidenum">
              <a:rPr lang="en-GB"/>
              <a:pPr>
                <a:defRPr/>
              </a:pPr>
              <a:t>‹nº›</a:t>
            </a:fld>
            <a:endParaRPr lang="en-GB"/>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903189-94C8-4345-A091-CA58F8DA6C2B}" type="slidenum">
              <a:rPr lang="en-GB"/>
              <a:pPr>
                <a:defRPr/>
              </a:pPr>
              <a:t>‹nº›</a:t>
            </a:fld>
            <a:endParaRPr lang="en-GB"/>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9210077-EDFB-44F7-806C-84C5879D4CEA}" type="slidenum">
              <a:rPr lang="en-GB"/>
              <a:pPr>
                <a:defRPr/>
              </a:pPr>
              <a:t>‹nº›</a:t>
            </a:fld>
            <a:endParaRPr lang="en-GB"/>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B357CB1-21BE-4D02-8BA3-2D6B5A5CBABA}" type="slidenum">
              <a:rPr lang="en-GB"/>
              <a:pPr>
                <a:defRPr/>
              </a:pPr>
              <a:t>‹nº›</a:t>
            </a:fld>
            <a:endParaRPr lang="en-GB"/>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6429E2C-F3C7-4A72-A3FC-922A88C57F54}" type="slidenum">
              <a:rPr lang="en-GB"/>
              <a:pPr>
                <a:defRPr/>
              </a:pPr>
              <a:t>‹nº›</a:t>
            </a:fld>
            <a:endParaRPr lang="en-GB"/>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8A7B9D3-8CCE-4FBB-BF44-83B85B151D0A}" type="slidenum">
              <a:rPr lang="en-GB"/>
              <a:pPr>
                <a:defRPr/>
              </a:pPr>
              <a:t>‹nº›</a:t>
            </a:fld>
            <a:endParaRPr lang="en-GB"/>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4745EC4-F4B6-4D9F-A520-D983FF1EF837}" type="slidenum">
              <a:rPr lang="en-GB"/>
              <a:pPr>
                <a:defRPr/>
              </a:pPr>
              <a:t>‹nº›</a:t>
            </a:fld>
            <a:endParaRPr lang="en-GB"/>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7A068B7-B8C2-474A-B379-B68E7FF42A52}" type="slidenum">
              <a:rPr lang="en-GB"/>
              <a:pPr>
                <a:defRPr/>
              </a:pPr>
              <a:t>‹nº›</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D524186B-2ECC-467E-BAF3-237F1351F500}" type="slidenum">
              <a:rPr lang="en-GB"/>
              <a:pPr>
                <a:defRPr/>
              </a:pPr>
              <a:t>‹nº›</a:t>
            </a:fld>
            <a:endParaRPr lang="en-GB"/>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350A1C9-C505-446C-A00F-30D5CC004273}" type="slidenum">
              <a:rPr lang="en-GB"/>
              <a:pPr>
                <a:defRPr/>
              </a:pPr>
              <a:t>‹nº›</a:t>
            </a:fld>
            <a:endParaRPr lang="en-GB"/>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492391-08DF-44F1-ACA2-2E99F8486A93}" type="slidenum">
              <a:rPr lang="en-GB"/>
              <a:pPr>
                <a:defRPr/>
              </a:pPr>
              <a:t>‹nº›</a:t>
            </a:fld>
            <a:endParaRPr lang="en-GB"/>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27804B-AE2A-4771-8C6F-96B654E5E6D4}" type="slidenum">
              <a:rPr lang="en-GB"/>
              <a:pPr>
                <a:defRPr/>
              </a:pPr>
              <a:t>‹nº›</a:t>
            </a:fld>
            <a:endParaRPr lang="en-GB"/>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2B1C59-7EC9-4FA8-AF7D-9E36468B5DE0}" type="slidenum">
              <a:rPr lang="en-GB"/>
              <a:pPr>
                <a:defRPr/>
              </a:pPr>
              <a:t>‹nº›</a:t>
            </a:fld>
            <a:endParaRPr lang="en-GB"/>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8E03D45-B702-47D9-B8BA-F400637BBC0C}" type="slidenum">
              <a:rPr lang="en-GB"/>
              <a:pPr>
                <a:defRPr/>
              </a:pPr>
              <a:t>‹nº›</a:t>
            </a:fld>
            <a:endParaRPr lang="en-GB"/>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9559F78-02C8-4ECB-8B5B-328BD890E099}" type="slidenum">
              <a:rPr lang="en-GB"/>
              <a:pPr>
                <a:defRPr/>
              </a:pPr>
              <a:t>‹nº›</a:t>
            </a:fld>
            <a:endParaRPr lang="en-GB"/>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2515DBB-2BEF-41FB-9A44-25B4BE7C664B}" type="slidenum">
              <a:rPr lang="en-GB"/>
              <a:pPr>
                <a:defRPr/>
              </a:pPr>
              <a:t>‹nº›</a:t>
            </a:fld>
            <a:endParaRPr lang="en-GB"/>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25D26E0-1661-4417-B3C0-D2074EEC60E3}" type="slidenum">
              <a:rPr lang="en-GB"/>
              <a:pPr>
                <a:defRPr/>
              </a:pPr>
              <a:t>‹nº›</a:t>
            </a:fld>
            <a:endParaRPr lang="en-GB"/>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7EAB79B-FCC6-4D92-AFCD-3F78A17539CF}" type="slidenum">
              <a:rPr lang="en-GB"/>
              <a:pPr>
                <a:defRPr/>
              </a:pPr>
              <a:t>‹nº›</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EF46D9AA-0FE2-4684-8FE2-3E25FEB6FEEE}" type="slidenum">
              <a:rPr lang="en-GB"/>
              <a:pPr>
                <a:defRPr/>
              </a:pPr>
              <a:t>‹nº›</a:t>
            </a:fld>
            <a:endParaRPr lang="en-GB"/>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6030644-4CE3-4554-9E04-ECDD0A56AF10}" type="slidenum">
              <a:rPr lang="en-GB"/>
              <a:pPr>
                <a:defRPr/>
              </a:pPr>
              <a:t>‹nº›</a:t>
            </a:fld>
            <a:endParaRPr lang="en-GB"/>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ADE1372-BFEB-41D0-963C-06DDEE19EAA4}" type="slidenum">
              <a:rPr lang="en-GB"/>
              <a:pPr>
                <a:defRPr/>
              </a:pPr>
              <a:t>‹nº›</a:t>
            </a:fld>
            <a:endParaRPr lang="en-GB"/>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596AB81-69CC-404D-A153-F2B9FBCB7E8F}" type="slidenum">
              <a:rPr lang="en-GB"/>
              <a:pPr>
                <a:defRPr/>
              </a:pPr>
              <a:t>‹nº›</a:t>
            </a:fld>
            <a:endParaRPr lang="en-GB"/>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9BD3AA23-4786-44FB-921C-AA97ED5C84B4}" type="slidenum">
              <a:rPr lang="en-GB"/>
              <a:pPr>
                <a:defRPr/>
              </a:pPr>
              <a:t>‹nº›</a:t>
            </a:fld>
            <a:endParaRPr lang="en-GB"/>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D29FE349-4278-464E-8088-B7D4119A646D}" type="slidenum">
              <a:rPr lang="en-GB"/>
              <a:pPr>
                <a:defRPr/>
              </a:pPr>
              <a:t>‹nº›</a:t>
            </a:fld>
            <a:endParaRPr lang="en-GB"/>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B3C996FC-D106-4AFA-A7AB-9FF03254D90E}" type="slidenum">
              <a:rPr lang="en-GB"/>
              <a:pPr>
                <a:defRPr/>
              </a:pPr>
              <a:t>‹nº›</a:t>
            </a:fld>
            <a:endParaRPr lang="en-GB"/>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63F0E055-8707-4528-A149-AEC75990C82A}" type="slidenum">
              <a:rPr lang="en-GB"/>
              <a:pPr>
                <a:defRPr/>
              </a:pPr>
              <a:t>‹nº›</a:t>
            </a:fld>
            <a:endParaRPr lang="en-GB"/>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C3F00A19-781F-4A6D-AA7E-70A29F410D67}" type="slidenum">
              <a:rPr lang="en-GB"/>
              <a:pPr>
                <a:defRPr/>
              </a:pPr>
              <a:t>‹nº›</a:t>
            </a:fld>
            <a:endParaRPr lang="en-GB"/>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AD364098-8D69-42AC-A5E7-B2C19025BF0C}" type="slidenum">
              <a:rPr lang="en-GB"/>
              <a:pPr>
                <a:defRPr/>
              </a:pPr>
              <a:t>‹nº›</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BCD9F7F0-13CD-44CD-87F2-26BDE232317C}" type="slidenum">
              <a:rPr lang="en-GB"/>
              <a:pPr>
                <a:defRPr/>
              </a:pPr>
              <a:t>‹nº›</a:t>
            </a:fld>
            <a:endParaRPr lang="en-GB"/>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EC41B558-E4A5-4818-AAA8-A3B1C1A36A71}" type="slidenum">
              <a:rPr lang="en-GB"/>
              <a:pPr>
                <a:defRPr/>
              </a:pPr>
              <a:t>‹nº›</a:t>
            </a:fld>
            <a:endParaRPr lang="en-GB"/>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3E67037C-EEB5-49DD-A725-B7EC574A5128}" type="slidenum">
              <a:rPr lang="en-GB"/>
              <a:pPr>
                <a:defRPr/>
              </a:pPr>
              <a:t>‹nº›</a:t>
            </a:fld>
            <a:endParaRPr lang="en-GB"/>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D1CC4CE3-92A4-4F4C-8F49-48399F32C95C}" type="slidenum">
              <a:rPr lang="en-GB"/>
              <a:pPr>
                <a:defRPr/>
              </a:pPr>
              <a:t>‹nº›</a:t>
            </a:fld>
            <a:endParaRPr lang="en-GB"/>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9A1140B1-4998-492A-A3E3-49B5B600D5D9}" type="slidenum">
              <a:rPr lang="en-GB"/>
              <a:pPr>
                <a:defRPr/>
              </a:pPr>
              <a:t>‹nº›</a:t>
            </a:fld>
            <a:endParaRPr lang="en-GB"/>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7D85783A-BC75-41B4-876B-BE8DFB81B74A}" type="slidenum">
              <a:rPr lang="en-GB"/>
              <a:pPr>
                <a:defRPr/>
              </a:pPr>
              <a:t>‹nº›</a:t>
            </a:fld>
            <a:endParaRPr lang="en-GB"/>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0C882327-5553-459D-9C78-40635C6E90D9}" type="slidenum">
              <a:rPr lang="en-GB"/>
              <a:pPr>
                <a:defRPr/>
              </a:pPr>
              <a:t>‹nº›</a:t>
            </a:fld>
            <a:endParaRPr lang="en-GB"/>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7E7267E1-B64A-4B93-907E-F7E007BF8592}" type="slidenum">
              <a:rPr lang="en-GB"/>
              <a:pPr>
                <a:defRPr/>
              </a:pPr>
              <a:t>‹nº›</a:t>
            </a:fld>
            <a:endParaRPr lang="en-GB"/>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7560E89D-3B99-4F35-B40A-AC8032D36710}" type="slidenum">
              <a:rPr lang="en-GB"/>
              <a:pPr>
                <a:defRPr/>
              </a:pPr>
              <a:t>‹nº›</a:t>
            </a:fld>
            <a:endParaRPr lang="en-GB"/>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93FDB0CF-0719-45C0-B118-A2982CCECA67}" type="slidenum">
              <a:rPr lang="en-GB"/>
              <a:pPr>
                <a:defRPr/>
              </a:pPr>
              <a:t>‹nº›</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015DCA42-DC92-4B49-B8C1-1123A433D95C}" type="slidenum">
              <a:rPr lang="en-GB"/>
              <a:pPr>
                <a:defRPr/>
              </a:pPr>
              <a:t>‹nº›</a:t>
            </a:fld>
            <a:endParaRPr lang="en-GB"/>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05164606-41E4-4BAA-A10B-37DC679A74A8}" type="slidenum">
              <a:rPr lang="en-GB"/>
              <a:pPr>
                <a:defRPr/>
              </a:pPr>
              <a:t>‹nº›</a:t>
            </a:fld>
            <a:endParaRPr lang="en-GB"/>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E494AC5D-80B3-40FC-9001-9BDECE278D0E}" type="slidenum">
              <a:rPr lang="en-GB"/>
              <a:pPr>
                <a:defRPr/>
              </a:pPr>
              <a:t>‹nº›</a:t>
            </a:fld>
            <a:endParaRPr lang="en-GB"/>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E4B370A7-A0C0-4210-A36D-C88E5E7801AA}" type="slidenum">
              <a:rPr lang="en-GB"/>
              <a:pPr>
                <a:defRPr/>
              </a:pPr>
              <a:t>‹nº›</a:t>
            </a:fld>
            <a:endParaRPr lang="en-GB"/>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06A5FB30-E64B-4271-9DA1-2C4D64BE4342}" type="slidenum">
              <a:rPr lang="en-GB"/>
              <a:pPr>
                <a:defRPr/>
              </a:pPr>
              <a:t>‹nº›</a:t>
            </a:fld>
            <a:endParaRPr lang="en-GB"/>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6BBB3AEE-2383-4351-8817-6B2BD6F5B416}" type="slidenum">
              <a:rPr lang="en-GB"/>
              <a:pPr>
                <a:defRPr/>
              </a:pPr>
              <a:t>‹nº›</a:t>
            </a:fld>
            <a:endParaRPr lang="en-GB"/>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2A5A21E-EA1B-4C86-9D8A-CE84EF7EC81F}" type="slidenum">
              <a:rPr lang="en-GB"/>
              <a:pPr>
                <a:defRPr/>
              </a:pPr>
              <a:t>‹nº›</a:t>
            </a:fld>
            <a:endParaRPr lang="en-GB"/>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D6575F-D77A-4F11-B1B1-A38433E2F57D}" type="slidenum">
              <a:rPr lang="en-GB"/>
              <a:pPr>
                <a:defRPr/>
              </a:pPr>
              <a:t>‹nº›</a:t>
            </a:fld>
            <a:endParaRPr lang="en-GB"/>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C140271-A711-4941-9869-CE4FF1462FBA}" type="slidenum">
              <a:rPr lang="en-GB"/>
              <a:pPr>
                <a:defRPr/>
              </a:pPr>
              <a:t>‹nº›</a:t>
            </a:fld>
            <a:endParaRPr lang="en-GB"/>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45BF4C6-78EC-4B83-BB9C-9AA4F744D007}" type="slidenum">
              <a:rPr lang="en-GB"/>
              <a:pPr>
                <a:defRPr/>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3E0510C9-056B-41DB-9954-4C896504CBB5}" type="slidenum">
              <a:rPr lang="en-GB"/>
              <a:pPr>
                <a:defRPr/>
              </a:pPr>
              <a:t>‹nº›</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3019FB96-0FAD-476E-AC67-577E4B0479D0}" type="slidenum">
              <a:rPr lang="en-GB"/>
              <a:pPr>
                <a:defRPr/>
              </a:pPr>
              <a:t>‹nº›</a:t>
            </a:fld>
            <a:endParaRPr lang="en-GB"/>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9DD322-28C1-4134-84E0-F20C47CE08C3}" type="slidenum">
              <a:rPr lang="en-GB"/>
              <a:pPr>
                <a:defRPr/>
              </a:pPr>
              <a:t>‹nº›</a:t>
            </a:fld>
            <a:endParaRPr lang="en-GB"/>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EFDBEC0-DF42-4A7E-8192-59C7766BC1EB}" type="slidenum">
              <a:rPr lang="en-GB"/>
              <a:pPr>
                <a:defRPr/>
              </a:pPr>
              <a:t>‹nº›</a:t>
            </a:fld>
            <a:endParaRPr lang="en-GB"/>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B129D02-FCB7-429F-888F-1A1476653150}" type="slidenum">
              <a:rPr lang="en-GB"/>
              <a:pPr>
                <a:defRPr/>
              </a:pPr>
              <a:t>‹nº›</a:t>
            </a:fld>
            <a:endParaRPr lang="en-GB"/>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BDBC642-492C-4188-B5AE-22C01D420464}" type="slidenum">
              <a:rPr lang="en-GB"/>
              <a:pPr>
                <a:defRPr/>
              </a:pPr>
              <a:t>‹nº›</a:t>
            </a:fld>
            <a:endParaRPr lang="en-GB"/>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7F564B5-F570-4942-82F6-AB7F227B22C9}" type="slidenum">
              <a:rPr lang="en-GB"/>
              <a:pPr>
                <a:defRPr/>
              </a:pPr>
              <a:t>‹nº›</a:t>
            </a:fld>
            <a:endParaRPr lang="en-GB"/>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2014</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754B929-976D-45F3-AA4A-53C0FA983A12}" type="slidenum">
              <a:rPr lang="en-GB"/>
              <a:pPr>
                <a:defRPr/>
              </a:pPr>
              <a:t>‹nº›</a:t>
            </a:fld>
            <a:endParaRPr lang="en-GB"/>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EFEDA38A-EA55-47BF-B735-B54CD4968EBF}" type="slidenum">
              <a:rPr lang="en-GB"/>
              <a:pPr>
                <a:defRPr/>
              </a:pPr>
              <a:t>‹nº›</a:t>
            </a:fld>
            <a:endParaRPr lang="en-GB"/>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FD60FCE9-E849-4C7C-BCEF-42ECCFB43EC0}" type="slidenum">
              <a:rPr lang="en-GB"/>
              <a:pPr>
                <a:defRPr/>
              </a:pPr>
              <a:t>‹nº›</a:t>
            </a:fld>
            <a:endParaRPr lang="en-GB"/>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6378C2A5-A18D-41A4-8C7F-D6631CDFB659}" type="slidenum">
              <a:rPr lang="en-GB"/>
              <a:pPr>
                <a:defRPr/>
              </a:pPr>
              <a:t>‹nº›</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EBF4B878-B7CF-492B-9631-C6637893E398}" type="slidenum">
              <a:rPr lang="en-GB"/>
              <a:pPr>
                <a:defRPr/>
              </a:pPr>
              <a:t>‹nº›</a:t>
            </a:fld>
            <a:endParaRPr lang="en-GB"/>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E121C440-CC48-45FB-B5AD-AF8FD42F5A76}" type="slidenum">
              <a:rPr lang="en-GB"/>
              <a:pPr>
                <a:defRPr/>
              </a:pPr>
              <a:t>‹nº›</a:t>
            </a:fld>
            <a:endParaRPr lang="en-GB"/>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B15700F1-1A5C-424A-811F-51ED1CB73904}" type="slidenum">
              <a:rPr lang="en-GB"/>
              <a:pPr>
                <a:defRPr/>
              </a:pPr>
              <a:t>‹nº›</a:t>
            </a:fld>
            <a:endParaRPr lang="en-GB"/>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533762FC-724B-4D2E-92E3-ED61F7B9EF8A}" type="slidenum">
              <a:rPr lang="en-GB"/>
              <a:pPr>
                <a:defRPr/>
              </a:pPr>
              <a:t>‹nº›</a:t>
            </a:fld>
            <a:endParaRPr lang="en-GB"/>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5CC2A7F3-1516-4879-AB82-F3820F9E1FE8}" type="slidenum">
              <a:rPr lang="en-GB"/>
              <a:pPr>
                <a:defRPr/>
              </a:pPr>
              <a:t>‹nº›</a:t>
            </a:fld>
            <a:endParaRPr lang="en-GB"/>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E0437D8B-7F3E-43FC-AE8D-9D026F035A6D}" type="slidenum">
              <a:rPr lang="en-GB"/>
              <a:pPr>
                <a:defRPr/>
              </a:pPr>
              <a:t>‹nº›</a:t>
            </a:fld>
            <a:endParaRPr lang="en-GB"/>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7FC5F887-C2DB-4761-BA64-1563BC5805B2}" type="slidenum">
              <a:rPr lang="en-GB"/>
              <a:pPr>
                <a:defRPr/>
              </a:pPr>
              <a:t>‹nº›</a:t>
            </a:fld>
            <a:endParaRPr lang="en-GB"/>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6B95BD8E-2CB0-4334-AE8D-657C1503D17B}" type="slidenum">
              <a:rPr lang="en-GB"/>
              <a:pPr>
                <a:defRPr/>
              </a:pPr>
              <a:t>‹nº›</a:t>
            </a:fld>
            <a:endParaRPr lang="en-GB"/>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6" name="Rectangle 10"/>
          <p:cNvSpPr>
            <a:spLocks noChangeArrowheads="1"/>
          </p:cNvSpPr>
          <p:nvPr userDrawn="1"/>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8"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9" name="Rectangle 3"/>
          <p:cNvSpPr/>
          <p:nvPr userDrawn="1"/>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10" name="Object 1"/>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34817" name="Photo Editor Photo" r:id="rId3" imgW="857143" imgH="819048" progId="">
                  <p:embed/>
                </p:oleObj>
              </mc:Choice>
              <mc:Fallback>
                <p:oleObj name="Photo Editor Photo" r:id="rId3" imgW="857143" imgH="819048" progId="">
                  <p:embed/>
                  <p:pic>
                    <p:nvPicPr>
                      <p:cNvPr id="1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708636" y="205619"/>
            <a:ext cx="7135948" cy="287262"/>
          </a:xfrm>
        </p:spPr>
        <p:txBody>
          <a:bodyPr/>
          <a:lstStyle/>
          <a:p>
            <a:r>
              <a:rPr lang="en-US"/>
              <a:t>Click to edit Master title style</a:t>
            </a:r>
          </a:p>
        </p:txBody>
      </p:sp>
      <p:sp>
        <p:nvSpPr>
          <p:cNvPr id="3" name="Text Placeholder 2"/>
          <p:cNvSpPr>
            <a:spLocks noGrp="1"/>
          </p:cNvSpPr>
          <p:nvPr>
            <p:ph type="body" sz="half" idx="1"/>
          </p:nvPr>
        </p:nvSpPr>
        <p:spPr>
          <a:xfrm>
            <a:off x="708636" y="1096132"/>
            <a:ext cx="3983539" cy="5036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41032" y="1096132"/>
            <a:ext cx="3985091" cy="244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41032" y="3686024"/>
            <a:ext cx="3985091" cy="244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10"/>
          </p:nvPr>
        </p:nvSpPr>
        <p:spPr/>
        <p:txBody>
          <a:bodyPr/>
          <a:lstStyle>
            <a:lvl1pPr>
              <a:defRPr/>
            </a:lvl1pPr>
          </a:lstStyle>
          <a:p>
            <a:pPr>
              <a:defRPr/>
            </a:pPr>
            <a:r>
              <a:rPr lang="en-GB"/>
              <a:t>March 2012</a:t>
            </a:r>
          </a:p>
        </p:txBody>
      </p:sp>
      <p:sp>
        <p:nvSpPr>
          <p:cNvPr id="12" name="Rectangle 6"/>
          <p:cNvSpPr>
            <a:spLocks noGrp="1" noChangeArrowheads="1"/>
          </p:cNvSpPr>
          <p:nvPr>
            <p:ph type="sldNum" sz="quarter" idx="11"/>
          </p:nvPr>
        </p:nvSpPr>
        <p:spPr/>
        <p:txBody>
          <a:bodyPr/>
          <a:lstStyle>
            <a:lvl1pPr>
              <a:defRPr/>
            </a:lvl1pPr>
          </a:lstStyle>
          <a:p>
            <a:pPr>
              <a:defRPr/>
            </a:pPr>
            <a:fld id="{A7B83C9F-6A37-4C72-9F24-0EC8A43DF8A5}" type="slidenum">
              <a:rPr lang="en-GB"/>
              <a:pPr>
                <a:defRPr/>
              </a:pPr>
              <a:t>‹nº›</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E8B6ED3C-6AA5-45B2-ADB0-801A7197E332}" type="slidenum">
              <a:rPr lang="en-GB"/>
              <a:pPr>
                <a:defRPr/>
              </a:pPr>
              <a:t>‹nº›</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p:nvSpPr>
        <p:spPr bwMode="auto">
          <a:xfrm>
            <a:off x="2047875" y="1031875"/>
            <a:ext cx="6294438" cy="1204913"/>
          </a:xfrm>
          <a:custGeom>
            <a:avLst/>
            <a:gdLst>
              <a:gd name="T0" fmla="*/ 6443662 w 4059"/>
              <a:gd name="T1" fmla="*/ 1588 h 796"/>
              <a:gd name="T2" fmla="*/ 6435725 w 4059"/>
              <a:gd name="T3" fmla="*/ 1263650 h 796"/>
              <a:gd name="T4" fmla="*/ 0 w 4059"/>
              <a:gd name="T5" fmla="*/ 1263650 h 796"/>
              <a:gd name="T6" fmla="*/ 4762 w 4059"/>
              <a:gd name="T7" fmla="*/ 357188 h 796"/>
              <a:gd name="T8" fmla="*/ 366712 w 4059"/>
              <a:gd name="T9" fmla="*/ 0 h 796"/>
              <a:gd name="T10" fmla="*/ 6438900 w 4059"/>
              <a:gd name="T11" fmla="*/ 4763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pic>
        <p:nvPicPr>
          <p:cNvPr id="6" name="Picture 8" descr="Logo Block 26x26"/>
          <p:cNvPicPr>
            <a:picLocks noChangeAspect="1" noChangeArrowheads="1"/>
          </p:cNvPicPr>
          <p:nvPr/>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2" y="1201967"/>
            <a:ext cx="5251947" cy="517071"/>
          </a:xfrm>
        </p:spPr>
        <p:txBody>
          <a:bodyPr anchor="t"/>
          <a:lstStyle>
            <a:lvl1pPr algn="r">
              <a:defRPr sz="2900">
                <a:solidFill>
                  <a:schemeClr val="bg1"/>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2403462" y="1706941"/>
            <a:ext cx="5251947" cy="319011"/>
          </a:xfrm>
        </p:spPr>
        <p:txBody>
          <a:bodyPr/>
          <a:lstStyle>
            <a:lvl1pPr algn="r">
              <a:defRPr sz="1700" b="1">
                <a:solidFill>
                  <a:schemeClr val="bg1"/>
                </a:solidFill>
              </a:defRPr>
            </a:lvl1pPr>
          </a:lstStyle>
          <a:p>
            <a:pPr lvl="0"/>
            <a:r>
              <a:rPr lang="en-GB" noProof="0"/>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5"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6"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3073" name="Photo Editor Photo" r:id="rId3" imgW="857143" imgH="819048" progId="">
                  <p:embed/>
                </p:oleObj>
              </mc:Choice>
              <mc:Fallback>
                <p:oleObj name="Photo Editor Photo" r:id="rId3" imgW="857143" imgH="819048" progId="">
                  <p:embed/>
                  <p:pic>
                    <p:nvPicPr>
                      <p:cNvPr id="6"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7"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8"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0" name="Rectangle 6"/>
          <p:cNvSpPr>
            <a:spLocks noGrp="1" noChangeArrowheads="1"/>
          </p:cNvSpPr>
          <p:nvPr>
            <p:ph type="sldNum" sz="quarter" idx="11"/>
          </p:nvPr>
        </p:nvSpPr>
        <p:spPr/>
        <p:txBody>
          <a:bodyPr/>
          <a:lstStyle>
            <a:lvl1pPr fontAlgn="auto">
              <a:defRPr>
                <a:ea typeface="+mn-ea"/>
              </a:defRPr>
            </a:lvl1pPr>
          </a:lstStyle>
          <a:p>
            <a:pPr>
              <a:defRPr/>
            </a:pPr>
            <a:fld id="{09305B0C-3660-4E02-B402-A35A5BDDE67A}" type="slidenum">
              <a:rPr lang="en-GB"/>
              <a:pPr>
                <a:defRPr/>
              </a:pPr>
              <a:t>‹nº›</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5"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6"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4097" name="Photo Editor Photo" r:id="rId3" imgW="857143" imgH="819048" progId="">
                  <p:embed/>
                </p:oleObj>
              </mc:Choice>
              <mc:Fallback>
                <p:oleObj name="Photo Editor Photo" r:id="rId3" imgW="857143" imgH="819048" progId="">
                  <p:embed/>
                  <p:pic>
                    <p:nvPicPr>
                      <p:cNvPr id="6"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7"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8"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625" indent="0">
              <a:buNone/>
              <a:defRPr sz="1700"/>
            </a:lvl2pPr>
            <a:lvl3pPr marL="883249" indent="0">
              <a:buNone/>
              <a:defRPr sz="1500"/>
            </a:lvl3pPr>
            <a:lvl4pPr marL="1324875" indent="0">
              <a:buNone/>
              <a:defRPr sz="1400"/>
            </a:lvl4pPr>
            <a:lvl5pPr marL="1766498" indent="0">
              <a:buNone/>
              <a:defRPr sz="1400"/>
            </a:lvl5pPr>
            <a:lvl6pPr marL="2208123" indent="0">
              <a:buNone/>
              <a:defRPr sz="1400"/>
            </a:lvl6pPr>
            <a:lvl7pPr marL="2649748" indent="0">
              <a:buNone/>
              <a:defRPr sz="1400"/>
            </a:lvl7pPr>
            <a:lvl8pPr marL="3091371" indent="0">
              <a:buNone/>
              <a:defRPr sz="1400"/>
            </a:lvl8pPr>
            <a:lvl9pPr marL="3532996" indent="0">
              <a:buNone/>
              <a:defRPr sz="1400"/>
            </a:lvl9pPr>
          </a:lstStyle>
          <a:p>
            <a:pPr lvl="0"/>
            <a:r>
              <a:rPr lang="en-US"/>
              <a:t>Click to edit Master text styles</a:t>
            </a:r>
          </a:p>
        </p:txBody>
      </p:sp>
      <p:sp>
        <p:nvSpPr>
          <p:cNvPr id="9"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0" name="Rectangle 6"/>
          <p:cNvSpPr>
            <a:spLocks noGrp="1" noChangeArrowheads="1"/>
          </p:cNvSpPr>
          <p:nvPr>
            <p:ph type="sldNum" sz="quarter" idx="11"/>
          </p:nvPr>
        </p:nvSpPr>
        <p:spPr/>
        <p:txBody>
          <a:bodyPr/>
          <a:lstStyle>
            <a:lvl1pPr fontAlgn="auto">
              <a:defRPr>
                <a:ea typeface="+mn-ea"/>
              </a:defRPr>
            </a:lvl1pPr>
          </a:lstStyle>
          <a:p>
            <a:pPr>
              <a:defRPr/>
            </a:pPr>
            <a:fld id="{CB5410EF-ABAD-4927-8E3E-2FE2A5D61ECF}" type="slidenum">
              <a:rPr lang="en-GB"/>
              <a:pPr>
                <a:defRPr/>
              </a:pPr>
              <a:t>‹nº›</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6"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7"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5121" name="Photo Editor Photo" r:id="rId3" imgW="857143" imgH="819048" progId="">
                  <p:embed/>
                </p:oleObj>
              </mc:Choice>
              <mc:Fallback>
                <p:oleObj name="Photo Editor Photo" r:id="rId3" imgW="857143" imgH="819048" progId="">
                  <p:embed/>
                  <p:pic>
                    <p:nvPicPr>
                      <p:cNvPr id="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8"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9"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6" y="1096132"/>
            <a:ext cx="3983539" cy="5036154"/>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2"/>
            <a:ext cx="3985091" cy="5036154"/>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1" name="Rectangle 6"/>
          <p:cNvSpPr>
            <a:spLocks noGrp="1" noChangeArrowheads="1"/>
          </p:cNvSpPr>
          <p:nvPr>
            <p:ph type="sldNum" sz="quarter" idx="11"/>
          </p:nvPr>
        </p:nvSpPr>
        <p:spPr/>
        <p:txBody>
          <a:bodyPr/>
          <a:lstStyle>
            <a:lvl1pPr fontAlgn="auto">
              <a:defRPr>
                <a:ea typeface="+mn-ea"/>
              </a:defRPr>
            </a:lvl1pPr>
          </a:lstStyle>
          <a:p>
            <a:pPr>
              <a:defRPr/>
            </a:pPr>
            <a:fld id="{5806E70B-0532-46D8-A2DF-D8445209CC13}" type="slidenum">
              <a:rPr lang="en-GB"/>
              <a:pPr>
                <a:defRPr/>
              </a:pPr>
              <a:t>‹nº›</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8"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9"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6145" name="Photo Editor Photo" r:id="rId3" imgW="857143" imgH="819048" progId="">
                  <p:embed/>
                </p:oleObj>
              </mc:Choice>
              <mc:Fallback>
                <p:oleObj name="Photo Editor Photo" r:id="rId3" imgW="857143" imgH="819048" progId="">
                  <p:embed/>
                  <p:pic>
                    <p:nvPicPr>
                      <p:cNvPr id="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10"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11"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625" indent="0">
              <a:buNone/>
              <a:defRPr sz="1900" b="1"/>
            </a:lvl2pPr>
            <a:lvl3pPr marL="883249" indent="0">
              <a:buNone/>
              <a:defRPr sz="1700" b="1"/>
            </a:lvl3pPr>
            <a:lvl4pPr marL="1324875" indent="0">
              <a:buNone/>
              <a:defRPr sz="1500" b="1"/>
            </a:lvl4pPr>
            <a:lvl5pPr marL="1766498" indent="0">
              <a:buNone/>
              <a:defRPr sz="1500" b="1"/>
            </a:lvl5pPr>
            <a:lvl6pPr marL="2208123" indent="0">
              <a:buNone/>
              <a:defRPr sz="1500" b="1"/>
            </a:lvl6pPr>
            <a:lvl7pPr marL="2649748" indent="0">
              <a:buNone/>
              <a:defRPr sz="1500" b="1"/>
            </a:lvl7pPr>
            <a:lvl8pPr marL="3091371" indent="0">
              <a:buNone/>
              <a:defRPr sz="1500" b="1"/>
            </a:lvl8pPr>
            <a:lvl9pPr marL="3532996"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4"/>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7" y="1534584"/>
            <a:ext cx="4040913" cy="641048"/>
          </a:xfrm>
        </p:spPr>
        <p:txBody>
          <a:bodyPr anchor="b"/>
          <a:lstStyle>
            <a:lvl1pPr marL="0" indent="0">
              <a:buNone/>
              <a:defRPr sz="2300" b="1"/>
            </a:lvl1pPr>
            <a:lvl2pPr marL="441625" indent="0">
              <a:buNone/>
              <a:defRPr sz="1900" b="1"/>
            </a:lvl2pPr>
            <a:lvl3pPr marL="883249" indent="0">
              <a:buNone/>
              <a:defRPr sz="1700" b="1"/>
            </a:lvl3pPr>
            <a:lvl4pPr marL="1324875" indent="0">
              <a:buNone/>
              <a:defRPr sz="1500" b="1"/>
            </a:lvl4pPr>
            <a:lvl5pPr marL="1766498" indent="0">
              <a:buNone/>
              <a:defRPr sz="1500" b="1"/>
            </a:lvl5pPr>
            <a:lvl6pPr marL="2208123" indent="0">
              <a:buNone/>
              <a:defRPr sz="1500" b="1"/>
            </a:lvl6pPr>
            <a:lvl7pPr marL="2649748" indent="0">
              <a:buNone/>
              <a:defRPr sz="1500" b="1"/>
            </a:lvl7pPr>
            <a:lvl8pPr marL="3091371" indent="0">
              <a:buNone/>
              <a:defRPr sz="1500" b="1"/>
            </a:lvl8pPr>
            <a:lvl9pPr marL="3532996"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7" y="2175634"/>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3" name="Rectangle 6"/>
          <p:cNvSpPr>
            <a:spLocks noGrp="1" noChangeArrowheads="1"/>
          </p:cNvSpPr>
          <p:nvPr>
            <p:ph type="sldNum" sz="quarter" idx="11"/>
          </p:nvPr>
        </p:nvSpPr>
        <p:spPr/>
        <p:txBody>
          <a:bodyPr/>
          <a:lstStyle>
            <a:lvl1pPr fontAlgn="auto">
              <a:defRPr>
                <a:ea typeface="+mn-ea"/>
              </a:defRPr>
            </a:lvl1pPr>
          </a:lstStyle>
          <a:p>
            <a:pPr>
              <a:defRPr/>
            </a:pPr>
            <a:fld id="{7E200859-99C8-41B2-BDEF-14ED914C61EF}" type="slidenum">
              <a:rPr lang="en-GB"/>
              <a:pPr>
                <a:defRPr/>
              </a:pPr>
              <a:t>‹nº›</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4"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5"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7169" name="Photo Editor Photo" r:id="rId3" imgW="857143" imgH="819048" progId="">
                  <p:embed/>
                </p:oleObj>
              </mc:Choice>
              <mc:Fallback>
                <p:oleObj name="Photo Editor Photo" r:id="rId3" imgW="857143" imgH="819048" progId="">
                  <p:embed/>
                  <p:pic>
                    <p:nvPicPr>
                      <p:cNvPr id="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6"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7"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9" name="Rectangle 6"/>
          <p:cNvSpPr>
            <a:spLocks noGrp="1" noChangeArrowheads="1"/>
          </p:cNvSpPr>
          <p:nvPr>
            <p:ph type="sldNum" sz="quarter" idx="11"/>
          </p:nvPr>
        </p:nvSpPr>
        <p:spPr/>
        <p:txBody>
          <a:bodyPr/>
          <a:lstStyle>
            <a:lvl1pPr fontAlgn="auto">
              <a:defRPr>
                <a:ea typeface="+mn-ea"/>
              </a:defRPr>
            </a:lvl1pPr>
          </a:lstStyle>
          <a:p>
            <a:pPr>
              <a:defRPr/>
            </a:pPr>
            <a:fld id="{8E640321-B36C-4AD8-8822-4A39A878ACBA}" type="slidenum">
              <a:rPr lang="en-GB"/>
              <a:pPr>
                <a:defRPr/>
              </a:pPr>
              <a:t>‹nº›</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3"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4"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8193" name="Photo Editor Photo" r:id="rId3" imgW="857143" imgH="819048" progId="">
                  <p:embed/>
                </p:oleObj>
              </mc:Choice>
              <mc:Fallback>
                <p:oleObj name="Photo Editor Photo" r:id="rId3" imgW="857143" imgH="819048" progId="">
                  <p:embed/>
                  <p:pic>
                    <p:nvPicPr>
                      <p:cNvPr id="4"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5"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6"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7"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8" name="Rectangle 6"/>
          <p:cNvSpPr>
            <a:spLocks noGrp="1" noChangeArrowheads="1"/>
          </p:cNvSpPr>
          <p:nvPr>
            <p:ph type="sldNum" sz="quarter" idx="11"/>
          </p:nvPr>
        </p:nvSpPr>
        <p:spPr/>
        <p:txBody>
          <a:bodyPr/>
          <a:lstStyle>
            <a:lvl1pPr fontAlgn="auto">
              <a:defRPr>
                <a:ea typeface="+mn-ea"/>
              </a:defRPr>
            </a:lvl1pPr>
          </a:lstStyle>
          <a:p>
            <a:pPr>
              <a:defRPr/>
            </a:pPr>
            <a:fld id="{24D9D16B-DF88-4DC2-BA95-9D787537BA12}" type="slidenum">
              <a:rPr lang="en-GB"/>
              <a:pPr>
                <a:defRPr/>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C78DF99E-04CD-4DB4-98D2-DAD3A5B4E02E}" type="slidenum">
              <a:rPr lang="en-GB"/>
              <a:pPr>
                <a:defRPr/>
              </a:pPr>
              <a:t>‹nº›</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6"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7"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9217" name="Photo Editor Photo" r:id="rId3" imgW="857143" imgH="819048" progId="">
                  <p:embed/>
                </p:oleObj>
              </mc:Choice>
              <mc:Fallback>
                <p:oleObj name="Photo Editor Photo" r:id="rId3" imgW="857143" imgH="819048" progId="">
                  <p:embed/>
                  <p:pic>
                    <p:nvPicPr>
                      <p:cNvPr id="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8"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9"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a:xfrm>
            <a:off x="457435"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5" y="1434798"/>
            <a:ext cx="3008201" cy="4691440"/>
          </a:xfrm>
        </p:spPr>
        <p:txBody>
          <a:bodyPr/>
          <a:lstStyle>
            <a:lvl1pPr marL="0" indent="0">
              <a:buNone/>
              <a:defRPr sz="1400"/>
            </a:lvl1pPr>
            <a:lvl2pPr marL="441625" indent="0">
              <a:buNone/>
              <a:defRPr sz="1200"/>
            </a:lvl2pPr>
            <a:lvl3pPr marL="883249" indent="0">
              <a:buNone/>
              <a:defRPr sz="1000"/>
            </a:lvl3pPr>
            <a:lvl4pPr marL="1324875" indent="0">
              <a:buNone/>
              <a:defRPr sz="900"/>
            </a:lvl4pPr>
            <a:lvl5pPr marL="1766498" indent="0">
              <a:buNone/>
              <a:defRPr sz="900"/>
            </a:lvl5pPr>
            <a:lvl6pPr marL="2208123" indent="0">
              <a:buNone/>
              <a:defRPr sz="900"/>
            </a:lvl6pPr>
            <a:lvl7pPr marL="2649748" indent="0">
              <a:buNone/>
              <a:defRPr sz="900"/>
            </a:lvl7pPr>
            <a:lvl8pPr marL="3091371" indent="0">
              <a:buNone/>
              <a:defRPr sz="900"/>
            </a:lvl8pPr>
            <a:lvl9pPr marL="3532996" indent="0">
              <a:buNone/>
              <a:defRPr sz="900"/>
            </a:lvl9pPr>
          </a:lstStyle>
          <a:p>
            <a:pPr lvl="0"/>
            <a:r>
              <a:rPr lang="en-US"/>
              <a:t>Click to edit Master text styles</a:t>
            </a:r>
          </a:p>
        </p:txBody>
      </p:sp>
      <p:sp>
        <p:nvSpPr>
          <p:cNvPr id="10"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1" name="Rectangle 6"/>
          <p:cNvSpPr>
            <a:spLocks noGrp="1" noChangeArrowheads="1"/>
          </p:cNvSpPr>
          <p:nvPr>
            <p:ph type="sldNum" sz="quarter" idx="11"/>
          </p:nvPr>
        </p:nvSpPr>
        <p:spPr/>
        <p:txBody>
          <a:bodyPr/>
          <a:lstStyle>
            <a:lvl1pPr fontAlgn="auto">
              <a:defRPr>
                <a:ea typeface="+mn-ea"/>
              </a:defRPr>
            </a:lvl1pPr>
          </a:lstStyle>
          <a:p>
            <a:pPr>
              <a:defRPr/>
            </a:pPr>
            <a:fld id="{01EBCF0D-4200-4FAE-B0DA-F3C28E84CEBB}" type="slidenum">
              <a:rPr lang="en-GB"/>
              <a:pPr>
                <a:defRPr/>
              </a:pPr>
              <a:t>‹nº›</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6"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7"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10241" name="Photo Editor Photo" r:id="rId3" imgW="857143" imgH="819048" progId="">
                  <p:embed/>
                </p:oleObj>
              </mc:Choice>
              <mc:Fallback>
                <p:oleObj name="Photo Editor Photo" r:id="rId3" imgW="857143" imgH="819048" progId="">
                  <p:embed/>
                  <p:pic>
                    <p:nvPicPr>
                      <p:cNvPr id="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8"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9"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a:xfrm>
            <a:off x="1792518"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18" y="612324"/>
            <a:ext cx="5486090" cy="4115405"/>
          </a:xfrm>
        </p:spPr>
        <p:txBody>
          <a:bodyPr/>
          <a:lstStyle>
            <a:lvl1pPr marL="0" indent="0">
              <a:buNone/>
              <a:defRPr sz="3100"/>
            </a:lvl1pPr>
            <a:lvl2pPr marL="441625" indent="0">
              <a:buNone/>
              <a:defRPr sz="2700"/>
            </a:lvl2pPr>
            <a:lvl3pPr marL="883249" indent="0">
              <a:buNone/>
              <a:defRPr sz="2300"/>
            </a:lvl3pPr>
            <a:lvl4pPr marL="1324875" indent="0">
              <a:buNone/>
              <a:defRPr sz="1900"/>
            </a:lvl4pPr>
            <a:lvl5pPr marL="1766498" indent="0">
              <a:buNone/>
              <a:defRPr sz="1900"/>
            </a:lvl5pPr>
            <a:lvl6pPr marL="2208123" indent="0">
              <a:buNone/>
              <a:defRPr sz="1900"/>
            </a:lvl6pPr>
            <a:lvl7pPr marL="2649748" indent="0">
              <a:buNone/>
              <a:defRPr sz="1900"/>
            </a:lvl7pPr>
            <a:lvl8pPr marL="3091371" indent="0">
              <a:buNone/>
              <a:defRPr sz="1900"/>
            </a:lvl8pPr>
            <a:lvl9pPr marL="3532996" indent="0">
              <a:buNone/>
              <a:defRPr sz="1900"/>
            </a:lvl9pPr>
          </a:lstStyle>
          <a:p>
            <a:pPr lvl="0"/>
            <a:endParaRPr lang="en-US" noProof="0"/>
          </a:p>
        </p:txBody>
      </p:sp>
      <p:sp>
        <p:nvSpPr>
          <p:cNvPr id="4" name="Text Placeholder 3"/>
          <p:cNvSpPr>
            <a:spLocks noGrp="1"/>
          </p:cNvSpPr>
          <p:nvPr>
            <p:ph type="body" sz="half" idx="2"/>
          </p:nvPr>
        </p:nvSpPr>
        <p:spPr>
          <a:xfrm>
            <a:off x="1792518" y="5367262"/>
            <a:ext cx="5486090" cy="804333"/>
          </a:xfrm>
        </p:spPr>
        <p:txBody>
          <a:bodyPr/>
          <a:lstStyle>
            <a:lvl1pPr marL="0" indent="0">
              <a:buNone/>
              <a:defRPr sz="1400"/>
            </a:lvl1pPr>
            <a:lvl2pPr marL="441625" indent="0">
              <a:buNone/>
              <a:defRPr sz="1200"/>
            </a:lvl2pPr>
            <a:lvl3pPr marL="883249" indent="0">
              <a:buNone/>
              <a:defRPr sz="1000"/>
            </a:lvl3pPr>
            <a:lvl4pPr marL="1324875" indent="0">
              <a:buNone/>
              <a:defRPr sz="900"/>
            </a:lvl4pPr>
            <a:lvl5pPr marL="1766498" indent="0">
              <a:buNone/>
              <a:defRPr sz="900"/>
            </a:lvl5pPr>
            <a:lvl6pPr marL="2208123" indent="0">
              <a:buNone/>
              <a:defRPr sz="900"/>
            </a:lvl6pPr>
            <a:lvl7pPr marL="2649748" indent="0">
              <a:buNone/>
              <a:defRPr sz="900"/>
            </a:lvl7pPr>
            <a:lvl8pPr marL="3091371" indent="0">
              <a:buNone/>
              <a:defRPr sz="900"/>
            </a:lvl8pPr>
            <a:lvl9pPr marL="3532996" indent="0">
              <a:buNone/>
              <a:defRPr sz="900"/>
            </a:lvl9pPr>
          </a:lstStyle>
          <a:p>
            <a:pPr lvl="0"/>
            <a:r>
              <a:rPr lang="en-US"/>
              <a:t>Click to edit Master text styles</a:t>
            </a:r>
          </a:p>
        </p:txBody>
      </p:sp>
      <p:sp>
        <p:nvSpPr>
          <p:cNvPr id="10"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1" name="Rectangle 6"/>
          <p:cNvSpPr>
            <a:spLocks noGrp="1" noChangeArrowheads="1"/>
          </p:cNvSpPr>
          <p:nvPr>
            <p:ph type="sldNum" sz="quarter" idx="11"/>
          </p:nvPr>
        </p:nvSpPr>
        <p:spPr/>
        <p:txBody>
          <a:bodyPr/>
          <a:lstStyle>
            <a:lvl1pPr fontAlgn="auto">
              <a:defRPr>
                <a:ea typeface="+mn-ea"/>
              </a:defRPr>
            </a:lvl1pPr>
          </a:lstStyle>
          <a:p>
            <a:pPr>
              <a:defRPr/>
            </a:pPr>
            <a:fld id="{8DCC31E3-FE97-4DBB-8EFC-E6822F118D6F}" type="slidenum">
              <a:rPr lang="en-GB"/>
              <a:pPr>
                <a:defRPr/>
              </a:pPr>
              <a:t>‹nº›</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5"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6"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11265" name="Photo Editor Photo" r:id="rId3" imgW="857143" imgH="819048" progId="">
                  <p:embed/>
                </p:oleObj>
              </mc:Choice>
              <mc:Fallback>
                <p:oleObj name="Photo Editor Photo" r:id="rId3" imgW="857143" imgH="819048" progId="">
                  <p:embed/>
                  <p:pic>
                    <p:nvPicPr>
                      <p:cNvPr id="6"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7"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8"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0" name="Rectangle 6"/>
          <p:cNvSpPr>
            <a:spLocks noGrp="1" noChangeArrowheads="1"/>
          </p:cNvSpPr>
          <p:nvPr>
            <p:ph type="sldNum" sz="quarter" idx="11"/>
          </p:nvPr>
        </p:nvSpPr>
        <p:spPr/>
        <p:txBody>
          <a:bodyPr/>
          <a:lstStyle>
            <a:lvl1pPr fontAlgn="auto">
              <a:defRPr>
                <a:ea typeface="+mn-ea"/>
              </a:defRPr>
            </a:lvl1pPr>
          </a:lstStyle>
          <a:p>
            <a:pPr>
              <a:defRPr/>
            </a:pPr>
            <a:fld id="{AA636AEC-9961-467C-B02A-0B251A69DEED}" type="slidenum">
              <a:rPr lang="en-GB"/>
              <a:pPr>
                <a:defRPr/>
              </a:pPr>
              <a:t>‹nº›</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5"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6"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12289" name="Photo Editor Photo" r:id="rId3" imgW="857143" imgH="819048" progId="">
                  <p:embed/>
                </p:oleObj>
              </mc:Choice>
              <mc:Fallback>
                <p:oleObj name="Photo Editor Photo" r:id="rId3" imgW="857143" imgH="819048" progId="">
                  <p:embed/>
                  <p:pic>
                    <p:nvPicPr>
                      <p:cNvPr id="6"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7"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8"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Vertical Title 1"/>
          <p:cNvSpPr>
            <a:spLocks noGrp="1"/>
          </p:cNvSpPr>
          <p:nvPr>
            <p:ph type="title" orient="vert"/>
          </p:nvPr>
        </p:nvSpPr>
        <p:spPr>
          <a:xfrm>
            <a:off x="6797915" y="205621"/>
            <a:ext cx="2028209" cy="59266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21"/>
            <a:ext cx="5940420" cy="5926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0" name="Rectangle 6"/>
          <p:cNvSpPr>
            <a:spLocks noGrp="1" noChangeArrowheads="1"/>
          </p:cNvSpPr>
          <p:nvPr>
            <p:ph type="sldNum" sz="quarter" idx="11"/>
          </p:nvPr>
        </p:nvSpPr>
        <p:spPr/>
        <p:txBody>
          <a:bodyPr/>
          <a:lstStyle>
            <a:lvl1pPr fontAlgn="auto">
              <a:defRPr>
                <a:ea typeface="+mn-ea"/>
              </a:defRPr>
            </a:lvl1pPr>
          </a:lstStyle>
          <a:p>
            <a:pPr>
              <a:defRPr/>
            </a:pPr>
            <a:fld id="{20E8A61A-64B6-431E-AFBB-4C120B52DEE0}" type="slidenum">
              <a:rPr lang="en-GB"/>
              <a:pPr>
                <a:defRPr/>
              </a:pPr>
              <a:t>‹nº›</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5"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6"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13313" name="Photo Editor Photo" r:id="rId3" imgW="857143" imgH="819048" progId="">
                  <p:embed/>
                </p:oleObj>
              </mc:Choice>
              <mc:Fallback>
                <p:oleObj name="Photo Editor Photo" r:id="rId3" imgW="857143" imgH="819048" progId="">
                  <p:embed/>
                  <p:pic>
                    <p:nvPicPr>
                      <p:cNvPr id="6"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7"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8"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a:xfrm>
            <a:off x="708636" y="205619"/>
            <a:ext cx="7135948" cy="287262"/>
          </a:xfrm>
        </p:spPr>
        <p:txBody>
          <a:bodyPr/>
          <a:lstStyle/>
          <a:p>
            <a:r>
              <a:rPr lang="en-US"/>
              <a:t>Click to edit Master title style</a:t>
            </a:r>
          </a:p>
        </p:txBody>
      </p:sp>
      <p:sp>
        <p:nvSpPr>
          <p:cNvPr id="3" name="Table Placeholder 2"/>
          <p:cNvSpPr>
            <a:spLocks noGrp="1"/>
          </p:cNvSpPr>
          <p:nvPr>
            <p:ph type="tbl" idx="1"/>
          </p:nvPr>
        </p:nvSpPr>
        <p:spPr>
          <a:xfrm>
            <a:off x="708633" y="1096132"/>
            <a:ext cx="8117489" cy="5036154"/>
          </a:xfrm>
        </p:spPr>
        <p:txBody>
          <a:bodyPr/>
          <a:lstStyle/>
          <a:p>
            <a:pPr lvl="0"/>
            <a:endParaRPr lang="en-US" noProof="0"/>
          </a:p>
        </p:txBody>
      </p:sp>
      <p:sp>
        <p:nvSpPr>
          <p:cNvPr id="9"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0" name="Rectangle 6"/>
          <p:cNvSpPr>
            <a:spLocks noGrp="1" noChangeArrowheads="1"/>
          </p:cNvSpPr>
          <p:nvPr>
            <p:ph type="sldNum" sz="quarter" idx="11"/>
          </p:nvPr>
        </p:nvSpPr>
        <p:spPr/>
        <p:txBody>
          <a:bodyPr/>
          <a:lstStyle>
            <a:lvl1pPr fontAlgn="auto">
              <a:defRPr>
                <a:ea typeface="+mn-ea"/>
              </a:defRPr>
            </a:lvl1pPr>
          </a:lstStyle>
          <a:p>
            <a:pPr>
              <a:defRPr/>
            </a:pPr>
            <a:fld id="{2F32E206-0C8B-4E09-94C8-9A2AC32029F0}" type="slidenum">
              <a:rPr lang="en-GB"/>
              <a:pPr>
                <a:defRPr/>
              </a:pPr>
              <a:t>‹nº›</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7"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8"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14337" name="Photo Editor Photo" r:id="rId3" imgW="857143" imgH="819048" progId="">
                  <p:embed/>
                </p:oleObj>
              </mc:Choice>
              <mc:Fallback>
                <p:oleObj name="Photo Editor Photo" r:id="rId3" imgW="857143" imgH="819048" progId="">
                  <p:embed/>
                  <p:pic>
                    <p:nvPicPr>
                      <p:cNvPr id="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9"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10"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a:xfrm>
            <a:off x="708636" y="205619"/>
            <a:ext cx="7135948" cy="287262"/>
          </a:xfrm>
        </p:spPr>
        <p:txBody>
          <a:bodyPr/>
          <a:lstStyle/>
          <a:p>
            <a:r>
              <a:rPr lang="en-US"/>
              <a:t>Click to edit Master title style</a:t>
            </a:r>
          </a:p>
        </p:txBody>
      </p:sp>
      <p:sp>
        <p:nvSpPr>
          <p:cNvPr id="3" name="Text Placeholder 2"/>
          <p:cNvSpPr>
            <a:spLocks noGrp="1"/>
          </p:cNvSpPr>
          <p:nvPr>
            <p:ph type="body" sz="half" idx="1"/>
          </p:nvPr>
        </p:nvSpPr>
        <p:spPr>
          <a:xfrm>
            <a:off x="708636" y="1096132"/>
            <a:ext cx="3983539" cy="5036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41032" y="1096132"/>
            <a:ext cx="3985091" cy="244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41032" y="3686024"/>
            <a:ext cx="3985091" cy="244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2" name="Rectangle 6"/>
          <p:cNvSpPr>
            <a:spLocks noGrp="1" noChangeArrowheads="1"/>
          </p:cNvSpPr>
          <p:nvPr>
            <p:ph type="sldNum" sz="quarter" idx="11"/>
          </p:nvPr>
        </p:nvSpPr>
        <p:spPr/>
        <p:txBody>
          <a:bodyPr/>
          <a:lstStyle>
            <a:lvl1pPr fontAlgn="auto">
              <a:defRPr>
                <a:ea typeface="+mn-ea"/>
              </a:defRPr>
            </a:lvl1pPr>
          </a:lstStyle>
          <a:p>
            <a:pPr>
              <a:defRPr/>
            </a:pPr>
            <a:fld id="{730F2B5A-EAC9-4023-A6B1-99C04C6D94AA}" type="slidenum">
              <a:rPr lang="en-GB"/>
              <a:pPr>
                <a:defRPr/>
              </a:pPr>
              <a:t>‹nº›</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5"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6"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7"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15361" name="Photo Editor Photo" r:id="rId3" imgW="857143" imgH="819048" progId="">
                  <p:embed/>
                </p:oleObj>
              </mc:Choice>
              <mc:Fallback>
                <p:oleObj name="Photo Editor Photo" r:id="rId3" imgW="857143" imgH="819048" progId="">
                  <p:embed/>
                  <p:pic>
                    <p:nvPicPr>
                      <p:cNvPr id="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8"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9"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a:xfrm>
            <a:off x="708636" y="205619"/>
            <a:ext cx="7135948" cy="287262"/>
          </a:xfrm>
        </p:spPr>
        <p:txBody>
          <a:bodyPr/>
          <a:lstStyle/>
          <a:p>
            <a:r>
              <a:rPr lang="en-US"/>
              <a:t>Click to edit Master title style</a:t>
            </a:r>
          </a:p>
        </p:txBody>
      </p:sp>
      <p:sp>
        <p:nvSpPr>
          <p:cNvPr id="3" name="Text Placeholder 2"/>
          <p:cNvSpPr>
            <a:spLocks noGrp="1"/>
          </p:cNvSpPr>
          <p:nvPr>
            <p:ph type="body" sz="half" idx="1"/>
          </p:nvPr>
        </p:nvSpPr>
        <p:spPr>
          <a:xfrm>
            <a:off x="708633" y="1096132"/>
            <a:ext cx="8117489" cy="244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8633" y="3686024"/>
            <a:ext cx="8117489" cy="244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1" name="Rectangle 6"/>
          <p:cNvSpPr>
            <a:spLocks noGrp="1" noChangeArrowheads="1"/>
          </p:cNvSpPr>
          <p:nvPr>
            <p:ph type="sldNum" sz="quarter" idx="11"/>
          </p:nvPr>
        </p:nvSpPr>
        <p:spPr/>
        <p:txBody>
          <a:bodyPr/>
          <a:lstStyle>
            <a:lvl1pPr fontAlgn="auto">
              <a:defRPr>
                <a:ea typeface="+mn-ea"/>
              </a:defRPr>
            </a:lvl1pPr>
          </a:lstStyle>
          <a:p>
            <a:pPr>
              <a:defRPr/>
            </a:pPr>
            <a:fld id="{47555138-AB74-401B-BD8A-9389F17F7BE5}" type="slidenum">
              <a:rPr lang="en-GB"/>
              <a:pPr>
                <a:defRPr/>
              </a:pPr>
              <a:t>‹nº›</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7"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8"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9"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16385" name="Photo Editor Photo" r:id="rId3" imgW="857143" imgH="819048" progId="">
                  <p:embed/>
                </p:oleObj>
              </mc:Choice>
              <mc:Fallback>
                <p:oleObj name="Photo Editor Photo" r:id="rId3" imgW="857143" imgH="819048" progId="">
                  <p:embed/>
                  <p:pic>
                    <p:nvPicPr>
                      <p:cNvPr id="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10"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11"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sz="quarter"/>
          </p:nvPr>
        </p:nvSpPr>
        <p:spPr>
          <a:xfrm>
            <a:off x="708636" y="205619"/>
            <a:ext cx="7135948" cy="287262"/>
          </a:xfrm>
        </p:spPr>
        <p:txBody>
          <a:bodyPr/>
          <a:lstStyle/>
          <a:p>
            <a:r>
              <a:rPr lang="en-US"/>
              <a:t>Click to edit Master title style</a:t>
            </a:r>
          </a:p>
        </p:txBody>
      </p:sp>
      <p:sp>
        <p:nvSpPr>
          <p:cNvPr id="3" name="Content Placeholder 2"/>
          <p:cNvSpPr>
            <a:spLocks noGrp="1"/>
          </p:cNvSpPr>
          <p:nvPr>
            <p:ph sz="quarter" idx="1"/>
          </p:nvPr>
        </p:nvSpPr>
        <p:spPr>
          <a:xfrm>
            <a:off x="708636" y="1096132"/>
            <a:ext cx="3983539" cy="244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41032" y="1096132"/>
            <a:ext cx="3985091" cy="244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08636" y="3686024"/>
            <a:ext cx="3983539" cy="244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41032" y="3686024"/>
            <a:ext cx="3985091" cy="244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3" name="Rectangle 6"/>
          <p:cNvSpPr>
            <a:spLocks noGrp="1" noChangeArrowheads="1"/>
          </p:cNvSpPr>
          <p:nvPr>
            <p:ph type="sldNum" sz="quarter" idx="11"/>
          </p:nvPr>
        </p:nvSpPr>
        <p:spPr/>
        <p:txBody>
          <a:bodyPr/>
          <a:lstStyle>
            <a:lvl1pPr fontAlgn="auto">
              <a:defRPr>
                <a:ea typeface="+mn-ea"/>
              </a:defRPr>
            </a:lvl1pPr>
          </a:lstStyle>
          <a:p>
            <a:pPr>
              <a:defRPr/>
            </a:pPr>
            <a:fld id="{BD009D11-8531-487D-9EBE-459D52E55E8D}" type="slidenum">
              <a:rPr lang="en-GB"/>
              <a:pPr>
                <a:defRPr/>
              </a:pPr>
              <a:t>‹nº›</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6"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7"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8" name="Object 1"/>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17409" name="Photo Editor Photo" r:id="rId3" imgW="857143" imgH="819048" progId="">
                  <p:embed/>
                </p:oleObj>
              </mc:Choice>
              <mc:Fallback>
                <p:oleObj name="Photo Editor Photo" r:id="rId3" imgW="857143" imgH="819048" progId="">
                  <p:embed/>
                  <p:pic>
                    <p:nvPicPr>
                      <p:cNvPr id="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9"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10"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
        <p:nvSpPr>
          <p:cNvPr id="2" name="Title 1"/>
          <p:cNvSpPr>
            <a:spLocks noGrp="1"/>
          </p:cNvSpPr>
          <p:nvPr>
            <p:ph type="title"/>
          </p:nvPr>
        </p:nvSpPr>
        <p:spPr>
          <a:xfrm>
            <a:off x="708636" y="205619"/>
            <a:ext cx="7135948" cy="287262"/>
          </a:xfrm>
        </p:spPr>
        <p:txBody>
          <a:bodyPr/>
          <a:lstStyle/>
          <a:p>
            <a:r>
              <a:rPr lang="en-US"/>
              <a:t>Click to edit Master title style</a:t>
            </a:r>
          </a:p>
        </p:txBody>
      </p:sp>
      <p:sp>
        <p:nvSpPr>
          <p:cNvPr id="3" name="Content Placeholder 2"/>
          <p:cNvSpPr>
            <a:spLocks noGrp="1"/>
          </p:cNvSpPr>
          <p:nvPr>
            <p:ph sz="quarter" idx="1"/>
          </p:nvPr>
        </p:nvSpPr>
        <p:spPr>
          <a:xfrm>
            <a:off x="708636" y="1096132"/>
            <a:ext cx="3983539" cy="244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08636" y="3686024"/>
            <a:ext cx="3983539" cy="244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841032" y="1096132"/>
            <a:ext cx="3985091" cy="5036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10"/>
          </p:nvPr>
        </p:nvSpPr>
        <p:spPr/>
        <p:txBody>
          <a:bodyPr/>
          <a:lstStyle>
            <a:lvl1pPr fontAlgn="auto">
              <a:defRPr>
                <a:ea typeface="+mn-ea"/>
              </a:defRPr>
            </a:lvl1pPr>
          </a:lstStyle>
          <a:p>
            <a:pPr>
              <a:defRPr/>
            </a:pPr>
            <a:r>
              <a:rPr lang="en-GB"/>
              <a:t>March 2012</a:t>
            </a:r>
          </a:p>
        </p:txBody>
      </p:sp>
      <p:sp>
        <p:nvSpPr>
          <p:cNvPr id="12" name="Rectangle 6"/>
          <p:cNvSpPr>
            <a:spLocks noGrp="1" noChangeArrowheads="1"/>
          </p:cNvSpPr>
          <p:nvPr>
            <p:ph type="sldNum" sz="quarter" idx="11"/>
          </p:nvPr>
        </p:nvSpPr>
        <p:spPr/>
        <p:txBody>
          <a:bodyPr/>
          <a:lstStyle>
            <a:lvl1pPr fontAlgn="auto">
              <a:defRPr>
                <a:ea typeface="+mn-ea"/>
              </a:defRPr>
            </a:lvl1pPr>
          </a:lstStyle>
          <a:p>
            <a:pPr>
              <a:defRPr/>
            </a:pPr>
            <a:fld id="{9FDD4FCB-3388-476D-8104-95A07BDE578A}" type="slidenum">
              <a:rPr lang="en-GB"/>
              <a:pPr>
                <a:defRPr/>
              </a:pPr>
              <a:t>‹nº›</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CBEBD0BD-0CC6-45F6-946F-EA17948B430D}" type="slidenum">
              <a:rPr lang="en-GB"/>
              <a:pPr>
                <a:defRPr/>
              </a:pPr>
              <a:t>‹nº›</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C459EB2D-757C-409C-BD7F-4D05DDA6028A}" type="slidenum">
              <a:rPr lang="en-GB"/>
              <a:pPr>
                <a:defRPr/>
              </a:pPr>
              <a:t>‹nº›</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121CA155-C3FC-4F4D-A06E-2F9B42C47D4C}" type="slidenum">
              <a:rPr lang="en-GB"/>
              <a:pPr>
                <a:defRPr/>
              </a:pPr>
              <a:t>‹nº›</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73F466AE-A5F8-4F10-A62C-59BBC2D8FA44}" type="slidenum">
              <a:rPr lang="en-GB"/>
              <a:pPr>
                <a:defRPr/>
              </a:pPr>
              <a:t>‹nº›</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C97231CB-FEFA-4F79-A4EF-0F4EA83D59EC}" type="slidenum">
              <a:rPr lang="en-GB"/>
              <a:pPr>
                <a:defRPr/>
              </a:pPr>
              <a:t>‹nº›</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4B7628B9-28C8-4099-AA0B-B966848BBF93}" type="slidenum">
              <a:rPr lang="en-GB"/>
              <a:pPr>
                <a:defRPr/>
              </a:pPr>
              <a:t>‹nº›</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13B13B62-FFEC-4856-8DDA-80F9CD835B26}" type="slidenum">
              <a:rPr lang="en-GB"/>
              <a:pPr>
                <a:defRPr/>
              </a:pPr>
              <a:t>‹nº›</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8E031E30-1D4B-45A1-B9E8-5033BF42B6DD}" type="slidenum">
              <a:rPr lang="en-GB"/>
              <a:pPr>
                <a:defRPr/>
              </a:pPr>
              <a:t>‹nº›</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164B598B-7024-4ACA-9C86-D93F7C461D05}" type="slidenum">
              <a:rPr lang="en-GB"/>
              <a:pPr>
                <a:defRPr/>
              </a:pPr>
              <a:t>‹nº›</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8B503B44-B30D-409D-BCD2-B582CC19B409}" type="slidenum">
              <a:rPr lang="en-GB"/>
              <a:pPr>
                <a:defRPr/>
              </a:pPr>
              <a:t>‹nº›</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54A366BB-7785-4D87-AC57-2EB05C1E8343}" type="slidenum">
              <a:rPr lang="en-GB"/>
              <a:pPr>
                <a:defRPr/>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A3763E2B-40BD-436A-8386-928F1CBEB673}" type="slidenum">
              <a:rPr lang="en-GB"/>
              <a:pPr>
                <a:defRPr/>
              </a:pPr>
              <a:t>‹nº›</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191E1981-922F-4CC6-9726-1D1A78930407}" type="slidenum">
              <a:rPr lang="en-GB"/>
              <a:pPr>
                <a:defRPr/>
              </a:pPr>
              <a:t>‹nº›</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4B08CBCF-659C-426A-954C-E6121E3D21AC}" type="slidenum">
              <a:rPr lang="en-GB"/>
              <a:pPr>
                <a:defRPr/>
              </a:pPr>
              <a:t>‹nº›</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DC1A32F5-9AD5-467B-A380-D1387C73FFC9}" type="slidenum">
              <a:rPr lang="en-GB"/>
              <a:pPr>
                <a:defRPr/>
              </a:pPr>
              <a:t>‹nº›</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CFD28D50-A110-42E7-B3FC-33C08EA93A8A}" type="slidenum">
              <a:rPr lang="en-GB"/>
              <a:pPr>
                <a:defRPr/>
              </a:pPr>
              <a:t>‹nº›</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7AD4D88C-832E-42FE-A502-0BA3B1BDEF8C}" type="slidenum">
              <a:rPr lang="en-GB"/>
              <a:pPr>
                <a:defRPr/>
              </a:pPr>
              <a:t>‹nº›</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F3DCC400-8CA9-47BA-8074-C485FC24B0AE}" type="slidenum">
              <a:rPr lang="en-GB"/>
              <a:pPr>
                <a:defRPr/>
              </a:pPr>
              <a:t>‹nº›</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508C5319-67E2-4AF3-9B55-DD0B84E89F6B}" type="slidenum">
              <a:rPr lang="en-GB"/>
              <a:pPr>
                <a:defRPr/>
              </a:pPr>
              <a:t>‹nº›</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75C76D4D-F097-4AB3-8141-FC0CFFCD5B70}" type="slidenum">
              <a:rPr lang="en-GB"/>
              <a:pPr>
                <a:defRPr/>
              </a:pPr>
              <a:t>‹nº›</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98D1E7F5-80CD-4B89-B946-247D6192EB6B}" type="slidenum">
              <a:rPr lang="en-GB"/>
              <a:pPr>
                <a:defRPr/>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A98CD97F-763F-4648-AE28-95BEFF79A353}" type="slidenum">
              <a:rPr lang="en-GB"/>
              <a:pPr>
                <a:defRPr/>
              </a:pPr>
              <a:t>‹nº›</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82535306-8B8E-477D-BF75-C331D38D107B}" type="slidenum">
              <a:rPr lang="en-GB"/>
              <a:pPr>
                <a:defRPr/>
              </a:pPr>
              <a:t>‹nº›</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738C26C7-C4B0-4FD0-8813-79F34CD0F2F7}" type="slidenum">
              <a:rPr lang="en-GB"/>
              <a:pPr>
                <a:defRPr/>
              </a:pPr>
              <a:t>‹nº›</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758BB660-E548-4795-B167-804AFC4D7EF0}" type="slidenum">
              <a:rPr lang="en-GB"/>
              <a:pPr>
                <a:defRPr/>
              </a:pPr>
              <a:t>‹nº›</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F86C776A-8C39-4F7E-891F-579744F5A5DA}" type="slidenum">
              <a:rPr lang="en-GB"/>
              <a:pPr>
                <a:defRPr/>
              </a:pPr>
              <a:t>‹nº›</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1D4207B8-9C28-47AF-90B9-6592FA217209}" type="slidenum">
              <a:rPr lang="en-GB"/>
              <a:pPr>
                <a:defRPr/>
              </a:pPr>
              <a:t>‹nº›</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71222F5D-5A86-4CB0-9C59-6F6B36124A24}" type="slidenum">
              <a:rPr lang="en-GB"/>
              <a:pPr>
                <a:defRPr/>
              </a:pPr>
              <a:t>‹nº›</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346484A8-7022-4640-A54C-BD0408F26F53}" type="slidenum">
              <a:rPr lang="en-GB"/>
              <a:pPr>
                <a:defRPr/>
              </a:pPr>
              <a:t>‹nº›</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45052233-8D38-42EC-9C5C-D0B6DECBD573}" type="slidenum">
              <a:rPr lang="en-GB"/>
              <a:pPr>
                <a:defRPr/>
              </a:pPr>
              <a:t>‹nº›</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5B9BD076-6AFF-46BF-9D00-63FDD1B5C707}" type="slidenum">
              <a:rPr lang="en-GB"/>
              <a:pPr>
                <a:defRPr/>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F0A33D83-7604-4810-9FEF-41E8E426981B}" type="slidenum">
              <a:rPr lang="en-GB"/>
              <a:pPr>
                <a:defRPr/>
              </a:pPr>
              <a:t>‹nº›</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BB2CE5CF-E965-4EF9-8E31-429382EC09F6}" type="slidenum">
              <a:rPr lang="en-GB"/>
              <a:pPr>
                <a:defRPr/>
              </a:pPr>
              <a:t>‹nº›</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1A080A09-5DA0-46A2-8326-D0BBE8F4C209}" type="slidenum">
              <a:rPr lang="en-GB"/>
              <a:pPr>
                <a:defRPr/>
              </a:pPr>
              <a:t>‹nº›</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E1CB863B-D8AC-4473-9C80-6F5DD1DA084D}" type="slidenum">
              <a:rPr lang="en-GB"/>
              <a:pPr>
                <a:defRPr/>
              </a:pPr>
              <a:t>‹nº›</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0B5A11F1-E220-4800-9C12-FB7E49E5C0D6}" type="slidenum">
              <a:rPr lang="en-GB"/>
              <a:pPr>
                <a:defRPr/>
              </a:pPr>
              <a:t>‹nº›</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302B52CD-FC1C-4C3C-88B2-0960B207F709}" type="slidenum">
              <a:rPr lang="en-GB"/>
              <a:pPr>
                <a:defRPr/>
              </a:pPr>
              <a:t>‹nº›</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61FB19AD-A1F4-4858-8D38-3AE49A25F09A}" type="slidenum">
              <a:rPr lang="en-GB"/>
              <a:pPr>
                <a:defRPr/>
              </a:pPr>
              <a:t>‹nº›</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C83AD40C-52D3-4C96-9F8A-54C37168B68E}" type="slidenum">
              <a:rPr lang="en-GB"/>
              <a:pPr>
                <a:defRPr/>
              </a:pPr>
              <a:t>‹nº›</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1AA87EE5-8106-4DC4-AC95-D47D02AC043A}" type="slidenum">
              <a:rPr lang="en-GB"/>
              <a:pPr>
                <a:defRPr/>
              </a:pPr>
              <a:t>‹nº›</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8A6EEB5C-3B47-428E-AE42-0604071F9ED5}" type="slidenum">
              <a:rPr lang="en-GB"/>
              <a:pPr>
                <a:defRPr/>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53B10431-B197-46B1-B24D-522ED8DC22DE}" type="slidenum">
              <a:rPr lang="en-GB"/>
              <a:pPr>
                <a:defRPr/>
              </a:pPr>
              <a:t>‹nº›</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96DBE81B-9A5E-4CCB-B72F-CDBB3749CA8C}" type="slidenum">
              <a:rPr lang="en-GB"/>
              <a:pPr>
                <a:defRPr/>
              </a:pPr>
              <a:t>‹nº›</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2BFF5018-2B5B-47BA-9668-D346C44425FA}" type="slidenum">
              <a:rPr lang="en-GB"/>
              <a:pPr>
                <a:defRPr/>
              </a:pPr>
              <a:t>‹nº›</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3112F321-7A52-4F68-8254-64EEEB2DE9D2}" type="slidenum">
              <a:rPr lang="en-GB"/>
              <a:pPr>
                <a:defRPr/>
              </a:pPr>
              <a:t>‹nº›</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4BC8030F-E533-4D41-B95D-10DC37CA0DFA}" type="slidenum">
              <a:rPr lang="en-GB"/>
              <a:pPr>
                <a:defRPr/>
              </a:pPr>
              <a:t>‹nº›</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F1B4379B-ADC9-4A31-AF6B-A6181046823A}" type="slidenum">
              <a:rPr lang="en-GB"/>
              <a:pPr>
                <a:defRPr/>
              </a:pPr>
              <a:t>‹nº›</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2326DE0D-C147-4AC4-A179-66531CA4BC12}" type="slidenum">
              <a:rPr lang="en-GB"/>
              <a:pPr>
                <a:defRPr/>
              </a:pPr>
              <a:t>‹nº›</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698B53EA-4134-4D87-84B3-51A37C00CD25}" type="slidenum">
              <a:rPr lang="en-GB"/>
              <a:pPr>
                <a:defRPr/>
              </a:pPr>
              <a:t>‹nº›</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D4D3E80E-DA3B-424D-BE95-C138A27FB0F5}" type="slidenum">
              <a:rPr lang="en-GB"/>
              <a:pPr>
                <a:defRPr/>
              </a:pPr>
              <a:t>‹nº›</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3"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8EABE1BA-F814-4DB3-BC63-EDAE6132E1DA}" type="slidenum">
              <a:rPr lang="en-GB"/>
              <a:pPr>
                <a:defRPr/>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D49B0FD8-49B0-4752-97E3-0997E3D48D47}" type="slidenum">
              <a:rPr lang="en-GB"/>
              <a:pPr>
                <a:defRPr/>
              </a:pPr>
              <a:t>‹nº›</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37" y="273655"/>
            <a:ext cx="3008201" cy="1161143"/>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B00767FF-85C7-44E5-BF97-251655B8B7D8}" type="slidenum">
              <a:rPr lang="en-GB"/>
              <a:pPr>
                <a:defRPr/>
              </a:pPr>
              <a:t>‹nº›</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0" y="4800298"/>
            <a:ext cx="5486090" cy="566964"/>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en-US" noProof="0"/>
          </a:p>
        </p:txBody>
      </p:sp>
      <p:sp>
        <p:nvSpPr>
          <p:cNvPr id="4" name="Text Placeholder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507899B7-2285-401D-ADC7-264B34A6BA44}" type="slidenum">
              <a:rPr lang="en-GB"/>
              <a:pPr>
                <a:defRPr/>
              </a:pPr>
              <a:t>‹nº›</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C36EAF00-F609-4D5C-9F69-FC053AE9A979}" type="slidenum">
              <a:rPr lang="en-GB"/>
              <a:pPr>
                <a:defRPr/>
              </a:pPr>
              <a:t>‹nº›</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917" y="205619"/>
            <a:ext cx="2028209" cy="57573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634" y="205619"/>
            <a:ext cx="5940420" cy="5757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0D466720-13C4-48F0-987D-9125FD129A38}" type="slidenum">
              <a:rPr lang="en-GB"/>
              <a:pPr>
                <a:defRPr/>
              </a:pPr>
              <a:t>‹nº›</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leuClassic_43"/>
          <p:cNvPicPr>
            <a:picLocks noChangeAspect="1" noChangeArrowheads="1"/>
          </p:cNvPicPr>
          <p:nvPr userDrawn="1"/>
        </p:nvPicPr>
        <p:blipFill>
          <a:blip r:embed="rId2"/>
          <a:srcRect/>
          <a:stretch>
            <a:fillRect/>
          </a:stretch>
        </p:blipFill>
        <p:spPr bwMode="auto">
          <a:xfrm>
            <a:off x="-1588" y="0"/>
            <a:ext cx="9145588" cy="6858000"/>
          </a:xfrm>
          <a:prstGeom prst="rect">
            <a:avLst/>
          </a:prstGeom>
          <a:noFill/>
          <a:ln w="9525">
            <a:noFill/>
            <a:miter lim="800000"/>
            <a:headEnd/>
            <a:tailEnd/>
          </a:ln>
        </p:spPr>
      </p:pic>
      <p:sp>
        <p:nvSpPr>
          <p:cNvPr id="5" name="Freeform 7"/>
          <p:cNvSpPr>
            <a:spLocks/>
          </p:cNvSpPr>
          <p:nvPr userDrawn="1"/>
        </p:nvSpPr>
        <p:spPr bwMode="auto">
          <a:xfrm>
            <a:off x="2047875" y="1031875"/>
            <a:ext cx="6294438" cy="1204913"/>
          </a:xfrm>
          <a:custGeom>
            <a:avLst/>
            <a:gdLst>
              <a:gd name="T0" fmla="*/ 2147483647 w 4059"/>
              <a:gd name="T1" fmla="*/ 2147483647 h 796"/>
              <a:gd name="T2" fmla="*/ 2147483647 w 4059"/>
              <a:gd name="T3" fmla="*/ 2147483647 h 796"/>
              <a:gd name="T4" fmla="*/ 0 w 4059"/>
              <a:gd name="T5" fmla="*/ 2147483647 h 796"/>
              <a:gd name="T6" fmla="*/ 2147483647 w 4059"/>
              <a:gd name="T7" fmla="*/ 2147483647 h 796"/>
              <a:gd name="T8" fmla="*/ 2147483647 w 4059"/>
              <a:gd name="T9" fmla="*/ 0 h 796"/>
              <a:gd name="T10" fmla="*/ 2147483647 w 4059"/>
              <a:gd name="T11" fmla="*/ 2147483647 h 7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9" h="796">
                <a:moveTo>
                  <a:pt x="4059" y="1"/>
                </a:moveTo>
                <a:lnTo>
                  <a:pt x="4054" y="796"/>
                </a:lnTo>
                <a:lnTo>
                  <a:pt x="0" y="796"/>
                </a:lnTo>
                <a:lnTo>
                  <a:pt x="3" y="225"/>
                </a:lnTo>
                <a:lnTo>
                  <a:pt x="231" y="0"/>
                </a:lnTo>
                <a:lnTo>
                  <a:pt x="4056" y="3"/>
                </a:lnTo>
              </a:path>
            </a:pathLst>
          </a:custGeom>
          <a:noFill/>
          <a:ln w="25400" cap="sq">
            <a:solidFill>
              <a:schemeClr val="bg1"/>
            </a:solidFill>
            <a:prstDash val="solid"/>
            <a:miter lim="800000"/>
            <a:headEnd/>
            <a:tailEnd/>
          </a:ln>
        </p:spPr>
        <p:txBody>
          <a:bodyPr lIns="88309" tIns="44155" rIns="88309" bIns="44155"/>
          <a:lstStyle/>
          <a:p>
            <a:pPr defTabSz="914162" fontAlgn="auto">
              <a:spcBef>
                <a:spcPts val="0"/>
              </a:spcBef>
              <a:spcAft>
                <a:spcPts val="0"/>
              </a:spcAft>
              <a:defRPr/>
            </a:pPr>
            <a:endParaRPr lang="en-US">
              <a:solidFill>
                <a:srgbClr val="000000"/>
              </a:solidFill>
              <a:latin typeface="+mn-lt"/>
              <a:cs typeface="+mn-cs"/>
            </a:endParaRPr>
          </a:p>
        </p:txBody>
      </p:sp>
      <p:pic>
        <p:nvPicPr>
          <p:cNvPr id="6" name="Picture 8" descr="Logo Block 26x26"/>
          <p:cNvPicPr>
            <a:picLocks noChangeAspect="1" noChangeArrowheads="1"/>
          </p:cNvPicPr>
          <p:nvPr userDrawn="1"/>
        </p:nvPicPr>
        <p:blipFill>
          <a:blip r:embed="rId3"/>
          <a:srcRect/>
          <a:stretch>
            <a:fillRect/>
          </a:stretch>
        </p:blipFill>
        <p:spPr bwMode="auto">
          <a:xfrm>
            <a:off x="7878763" y="590550"/>
            <a:ext cx="912812" cy="890588"/>
          </a:xfrm>
          <a:prstGeom prst="rect">
            <a:avLst/>
          </a:prstGeom>
          <a:noFill/>
          <a:ln w="9525">
            <a:noFill/>
            <a:miter lim="800000"/>
            <a:headEnd/>
            <a:tailEnd/>
          </a:ln>
        </p:spPr>
      </p:pic>
      <p:pic>
        <p:nvPicPr>
          <p:cNvPr id="7" name="Picture 16" descr="CIB_BM_Sign_PPT"/>
          <p:cNvPicPr>
            <a:picLocks noChangeAspect="1" noChangeArrowheads="1"/>
          </p:cNvPicPr>
          <p:nvPr userDrawn="1"/>
        </p:nvPicPr>
        <p:blipFill>
          <a:blip r:embed="rId4"/>
          <a:srcRect/>
          <a:stretch>
            <a:fillRect/>
          </a:stretch>
        </p:blipFill>
        <p:spPr bwMode="auto">
          <a:xfrm>
            <a:off x="0" y="5362575"/>
            <a:ext cx="9142413" cy="685800"/>
          </a:xfrm>
          <a:prstGeom prst="rect">
            <a:avLst/>
          </a:prstGeom>
          <a:noFill/>
          <a:ln w="9525">
            <a:noFill/>
            <a:miter lim="800000"/>
            <a:headEnd/>
            <a:tailEnd/>
          </a:ln>
        </p:spPr>
      </p:pic>
      <p:sp>
        <p:nvSpPr>
          <p:cNvPr id="3074" name="Rectangle 2"/>
          <p:cNvSpPr>
            <a:spLocks noGrp="1" noChangeArrowheads="1"/>
          </p:cNvSpPr>
          <p:nvPr>
            <p:ph type="ctrTitle"/>
          </p:nvPr>
        </p:nvSpPr>
        <p:spPr>
          <a:xfrm>
            <a:off x="2403464" y="1201969"/>
            <a:ext cx="5251947" cy="517071"/>
          </a:xfrm>
        </p:spPr>
        <p:txBody>
          <a:bodyPr anchor="t"/>
          <a:lstStyle>
            <a:lvl1pPr algn="r">
              <a:defRPr sz="29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2403464" y="1706941"/>
            <a:ext cx="5251947" cy="319011"/>
          </a:xfrm>
        </p:spPr>
        <p:txBody>
          <a:bodyPr/>
          <a:lstStyle>
            <a:lvl1pPr algn="r">
              <a:defRPr sz="1700" b="1">
                <a:solidFill>
                  <a:schemeClr val="bg1"/>
                </a:solidFill>
              </a:defRPr>
            </a:lvl1pPr>
          </a:lstStyle>
          <a:p>
            <a:r>
              <a:rPr lang="en-GB"/>
              <a:t>Click to edit Master subtitle style</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C5971807-6E0B-46B8-9543-910B42E0E0B1}" type="slidenum">
              <a:rPr lang="en-GB"/>
              <a:pPr>
                <a:defRPr/>
              </a:pPr>
              <a:t>‹nº›</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88" y="4407203"/>
            <a:ext cx="7771702" cy="1362226"/>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5"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E967B9AA-EC4F-4750-8777-4A6E29885942}" type="slidenum">
              <a:rPr lang="en-GB"/>
              <a:pPr>
                <a:defRPr/>
              </a:pPr>
              <a:t>‹nº›</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638" y="1096131"/>
            <a:ext cx="3983539"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1032" y="1096131"/>
            <a:ext cx="3985091" cy="486682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6"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0C9327C7-6A53-4290-A454-A400A989255D}" type="slidenum">
              <a:rPr lang="en-GB"/>
              <a:pPr>
                <a:defRPr/>
              </a:pPr>
              <a:t>‹nº›</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33" y="275167"/>
            <a:ext cx="822913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8"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8CFC1A73-CCE1-4564-937A-25D83C9342C0}" type="slidenum">
              <a:rPr lang="en-GB"/>
              <a:pPr>
                <a:defRPr/>
              </a:pPr>
              <a:t>‹nº›</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GB"/>
              <a:t>00/00/0000</a:t>
            </a:r>
          </a:p>
        </p:txBody>
      </p:sp>
      <p:sp>
        <p:nvSpPr>
          <p:cNvPr id="4" name="Rectangle 5"/>
          <p:cNvSpPr>
            <a:spLocks noGrp="1" noChangeArrowheads="1"/>
          </p:cNvSpPr>
          <p:nvPr>
            <p:ph type="ftr" sz="quarter" idx="11"/>
          </p:nvPr>
        </p:nvSpPr>
        <p:spPr>
          <a:ln/>
        </p:spPr>
        <p:txBody>
          <a:bodyPr/>
          <a:lstStyle>
            <a:lvl1pPr>
              <a:defRPr/>
            </a:lvl1pPr>
          </a:lstStyle>
          <a:p>
            <a:pPr>
              <a:defRPr/>
            </a:pPr>
            <a:r>
              <a:rPr lang="en-GB"/>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7A349119-2887-4D50-B486-DEF81FB11883}" type="slidenum">
              <a:rPr lang="en-GB"/>
              <a:pPr>
                <a:defRPr/>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vmlDrawing" Target="../drawings/vmlDrawing1.v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oleObject" Target="../embeddings/oleObject1.bin" /></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 /><Relationship Id="rId13" Type="http://schemas.openxmlformats.org/officeDocument/2006/relationships/theme" Target="../theme/theme10.xml" /><Relationship Id="rId3" Type="http://schemas.openxmlformats.org/officeDocument/2006/relationships/slideLayout" Target="../slideLayouts/slideLayout108.xml" /><Relationship Id="rId7" Type="http://schemas.openxmlformats.org/officeDocument/2006/relationships/slideLayout" Target="../slideLayouts/slideLayout112.xml" /><Relationship Id="rId12" Type="http://schemas.openxmlformats.org/officeDocument/2006/relationships/slideLayout" Target="../slideLayouts/slideLayout117.xml" /><Relationship Id="rId2" Type="http://schemas.openxmlformats.org/officeDocument/2006/relationships/slideLayout" Target="../slideLayouts/slideLayout107.xml" /><Relationship Id="rId16" Type="http://schemas.openxmlformats.org/officeDocument/2006/relationships/image" Target="../media/image1.png" /><Relationship Id="rId1" Type="http://schemas.openxmlformats.org/officeDocument/2006/relationships/slideLayout" Target="../slideLayouts/slideLayout106.xml" /><Relationship Id="rId6" Type="http://schemas.openxmlformats.org/officeDocument/2006/relationships/slideLayout" Target="../slideLayouts/slideLayout111.xml" /><Relationship Id="rId11" Type="http://schemas.openxmlformats.org/officeDocument/2006/relationships/slideLayout" Target="../slideLayouts/slideLayout116.xml" /><Relationship Id="rId5" Type="http://schemas.openxmlformats.org/officeDocument/2006/relationships/slideLayout" Target="../slideLayouts/slideLayout110.xml" /><Relationship Id="rId15" Type="http://schemas.openxmlformats.org/officeDocument/2006/relationships/oleObject" Target="../embeddings/oleObject23.bin" /><Relationship Id="rId10" Type="http://schemas.openxmlformats.org/officeDocument/2006/relationships/slideLayout" Target="../slideLayouts/slideLayout115.xml" /><Relationship Id="rId4" Type="http://schemas.openxmlformats.org/officeDocument/2006/relationships/slideLayout" Target="../slideLayouts/slideLayout109.xml" /><Relationship Id="rId9" Type="http://schemas.openxmlformats.org/officeDocument/2006/relationships/slideLayout" Target="../slideLayouts/slideLayout114.xml" /><Relationship Id="rId14" Type="http://schemas.openxmlformats.org/officeDocument/2006/relationships/vmlDrawing" Target="../drawings/vmlDrawing23.vml" /></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 /><Relationship Id="rId13" Type="http://schemas.openxmlformats.org/officeDocument/2006/relationships/vmlDrawing" Target="../drawings/vmlDrawing25.vml" /><Relationship Id="rId3" Type="http://schemas.openxmlformats.org/officeDocument/2006/relationships/slideLayout" Target="../slideLayouts/slideLayout120.xml" /><Relationship Id="rId7" Type="http://schemas.openxmlformats.org/officeDocument/2006/relationships/slideLayout" Target="../slideLayouts/slideLayout124.xml" /><Relationship Id="rId12" Type="http://schemas.openxmlformats.org/officeDocument/2006/relationships/theme" Target="../theme/theme11.xml" /><Relationship Id="rId2" Type="http://schemas.openxmlformats.org/officeDocument/2006/relationships/slideLayout" Target="../slideLayouts/slideLayout119.xml" /><Relationship Id="rId1" Type="http://schemas.openxmlformats.org/officeDocument/2006/relationships/slideLayout" Target="../slideLayouts/slideLayout118.xml" /><Relationship Id="rId6" Type="http://schemas.openxmlformats.org/officeDocument/2006/relationships/slideLayout" Target="../slideLayouts/slideLayout123.xml" /><Relationship Id="rId11" Type="http://schemas.openxmlformats.org/officeDocument/2006/relationships/slideLayout" Target="../slideLayouts/slideLayout128.xml" /><Relationship Id="rId5" Type="http://schemas.openxmlformats.org/officeDocument/2006/relationships/slideLayout" Target="../slideLayouts/slideLayout122.xml" /><Relationship Id="rId15" Type="http://schemas.openxmlformats.org/officeDocument/2006/relationships/image" Target="../media/image1.png" /><Relationship Id="rId10" Type="http://schemas.openxmlformats.org/officeDocument/2006/relationships/slideLayout" Target="../slideLayouts/slideLayout127.xml" /><Relationship Id="rId4" Type="http://schemas.openxmlformats.org/officeDocument/2006/relationships/slideLayout" Target="../slideLayouts/slideLayout121.xml" /><Relationship Id="rId9" Type="http://schemas.openxmlformats.org/officeDocument/2006/relationships/slideLayout" Target="../slideLayouts/slideLayout126.xml" /><Relationship Id="rId14" Type="http://schemas.openxmlformats.org/officeDocument/2006/relationships/oleObject" Target="../embeddings/oleObject25.bin" /></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 /><Relationship Id="rId13" Type="http://schemas.openxmlformats.org/officeDocument/2006/relationships/vmlDrawing" Target="../drawings/vmlDrawing26.vml" /><Relationship Id="rId3" Type="http://schemas.openxmlformats.org/officeDocument/2006/relationships/slideLayout" Target="../slideLayouts/slideLayout131.xml" /><Relationship Id="rId7" Type="http://schemas.openxmlformats.org/officeDocument/2006/relationships/slideLayout" Target="../slideLayouts/slideLayout135.xml" /><Relationship Id="rId12" Type="http://schemas.openxmlformats.org/officeDocument/2006/relationships/theme" Target="../theme/theme12.xml" /><Relationship Id="rId2" Type="http://schemas.openxmlformats.org/officeDocument/2006/relationships/slideLayout" Target="../slideLayouts/slideLayout130.xml" /><Relationship Id="rId1" Type="http://schemas.openxmlformats.org/officeDocument/2006/relationships/slideLayout" Target="../slideLayouts/slideLayout129.xml" /><Relationship Id="rId6" Type="http://schemas.openxmlformats.org/officeDocument/2006/relationships/slideLayout" Target="../slideLayouts/slideLayout134.xml" /><Relationship Id="rId11" Type="http://schemas.openxmlformats.org/officeDocument/2006/relationships/slideLayout" Target="../slideLayouts/slideLayout139.xml" /><Relationship Id="rId5" Type="http://schemas.openxmlformats.org/officeDocument/2006/relationships/slideLayout" Target="../slideLayouts/slideLayout133.xml" /><Relationship Id="rId15" Type="http://schemas.openxmlformats.org/officeDocument/2006/relationships/image" Target="../media/image1.png" /><Relationship Id="rId10" Type="http://schemas.openxmlformats.org/officeDocument/2006/relationships/slideLayout" Target="../slideLayouts/slideLayout138.xml" /><Relationship Id="rId4" Type="http://schemas.openxmlformats.org/officeDocument/2006/relationships/slideLayout" Target="../slideLayouts/slideLayout132.xml" /><Relationship Id="rId9" Type="http://schemas.openxmlformats.org/officeDocument/2006/relationships/slideLayout" Target="../slideLayouts/slideLayout137.xml" /><Relationship Id="rId14" Type="http://schemas.openxmlformats.org/officeDocument/2006/relationships/oleObject" Target="../embeddings/oleObject26.bin" /></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 /><Relationship Id="rId13" Type="http://schemas.openxmlformats.org/officeDocument/2006/relationships/vmlDrawing" Target="../drawings/vmlDrawing27.vml" /><Relationship Id="rId3" Type="http://schemas.openxmlformats.org/officeDocument/2006/relationships/slideLayout" Target="../slideLayouts/slideLayout142.xml" /><Relationship Id="rId7" Type="http://schemas.openxmlformats.org/officeDocument/2006/relationships/slideLayout" Target="../slideLayouts/slideLayout146.xml" /><Relationship Id="rId12" Type="http://schemas.openxmlformats.org/officeDocument/2006/relationships/theme" Target="../theme/theme13.xml" /><Relationship Id="rId2" Type="http://schemas.openxmlformats.org/officeDocument/2006/relationships/slideLayout" Target="../slideLayouts/slideLayout141.xml" /><Relationship Id="rId1" Type="http://schemas.openxmlformats.org/officeDocument/2006/relationships/slideLayout" Target="../slideLayouts/slideLayout140.xml" /><Relationship Id="rId6" Type="http://schemas.openxmlformats.org/officeDocument/2006/relationships/slideLayout" Target="../slideLayouts/slideLayout145.xml" /><Relationship Id="rId11" Type="http://schemas.openxmlformats.org/officeDocument/2006/relationships/slideLayout" Target="../slideLayouts/slideLayout150.xml" /><Relationship Id="rId5" Type="http://schemas.openxmlformats.org/officeDocument/2006/relationships/slideLayout" Target="../slideLayouts/slideLayout144.xml" /><Relationship Id="rId15" Type="http://schemas.openxmlformats.org/officeDocument/2006/relationships/image" Target="../media/image1.png" /><Relationship Id="rId10" Type="http://schemas.openxmlformats.org/officeDocument/2006/relationships/slideLayout" Target="../slideLayouts/slideLayout149.xml" /><Relationship Id="rId4" Type="http://schemas.openxmlformats.org/officeDocument/2006/relationships/slideLayout" Target="../slideLayouts/slideLayout143.xml" /><Relationship Id="rId9" Type="http://schemas.openxmlformats.org/officeDocument/2006/relationships/slideLayout" Target="../slideLayouts/slideLayout148.xml" /><Relationship Id="rId14" Type="http://schemas.openxmlformats.org/officeDocument/2006/relationships/oleObject" Target="../embeddings/oleObject27.bin" /></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 /><Relationship Id="rId13" Type="http://schemas.openxmlformats.org/officeDocument/2006/relationships/vmlDrawing" Target="../drawings/vmlDrawing28.vml" /><Relationship Id="rId3" Type="http://schemas.openxmlformats.org/officeDocument/2006/relationships/slideLayout" Target="../slideLayouts/slideLayout153.xml" /><Relationship Id="rId7" Type="http://schemas.openxmlformats.org/officeDocument/2006/relationships/slideLayout" Target="../slideLayouts/slideLayout157.xml" /><Relationship Id="rId12" Type="http://schemas.openxmlformats.org/officeDocument/2006/relationships/theme" Target="../theme/theme14.xml" /><Relationship Id="rId2" Type="http://schemas.openxmlformats.org/officeDocument/2006/relationships/slideLayout" Target="../slideLayouts/slideLayout152.xml" /><Relationship Id="rId1" Type="http://schemas.openxmlformats.org/officeDocument/2006/relationships/slideLayout" Target="../slideLayouts/slideLayout151.xml" /><Relationship Id="rId6" Type="http://schemas.openxmlformats.org/officeDocument/2006/relationships/slideLayout" Target="../slideLayouts/slideLayout156.xml" /><Relationship Id="rId11" Type="http://schemas.openxmlformats.org/officeDocument/2006/relationships/slideLayout" Target="../slideLayouts/slideLayout161.xml" /><Relationship Id="rId5" Type="http://schemas.openxmlformats.org/officeDocument/2006/relationships/slideLayout" Target="../slideLayouts/slideLayout155.xml" /><Relationship Id="rId15" Type="http://schemas.openxmlformats.org/officeDocument/2006/relationships/image" Target="../media/image1.png" /><Relationship Id="rId10" Type="http://schemas.openxmlformats.org/officeDocument/2006/relationships/slideLayout" Target="../slideLayouts/slideLayout160.xml" /><Relationship Id="rId4" Type="http://schemas.openxmlformats.org/officeDocument/2006/relationships/slideLayout" Target="../slideLayouts/slideLayout154.xml" /><Relationship Id="rId9" Type="http://schemas.openxmlformats.org/officeDocument/2006/relationships/slideLayout" Target="../slideLayouts/slideLayout159.xml" /><Relationship Id="rId14" Type="http://schemas.openxmlformats.org/officeDocument/2006/relationships/oleObject" Target="../embeddings/oleObject28.bin" /></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 /><Relationship Id="rId13" Type="http://schemas.openxmlformats.org/officeDocument/2006/relationships/vmlDrawing" Target="../drawings/vmlDrawing29.vml" /><Relationship Id="rId3" Type="http://schemas.openxmlformats.org/officeDocument/2006/relationships/slideLayout" Target="../slideLayouts/slideLayout164.xml" /><Relationship Id="rId7" Type="http://schemas.openxmlformats.org/officeDocument/2006/relationships/slideLayout" Target="../slideLayouts/slideLayout168.xml" /><Relationship Id="rId12" Type="http://schemas.openxmlformats.org/officeDocument/2006/relationships/theme" Target="../theme/theme15.xml" /><Relationship Id="rId2" Type="http://schemas.openxmlformats.org/officeDocument/2006/relationships/slideLayout" Target="../slideLayouts/slideLayout163.xml" /><Relationship Id="rId1" Type="http://schemas.openxmlformats.org/officeDocument/2006/relationships/slideLayout" Target="../slideLayouts/slideLayout162.xml" /><Relationship Id="rId6" Type="http://schemas.openxmlformats.org/officeDocument/2006/relationships/slideLayout" Target="../slideLayouts/slideLayout167.xml" /><Relationship Id="rId11" Type="http://schemas.openxmlformats.org/officeDocument/2006/relationships/slideLayout" Target="../slideLayouts/slideLayout172.xml" /><Relationship Id="rId5" Type="http://schemas.openxmlformats.org/officeDocument/2006/relationships/slideLayout" Target="../slideLayouts/slideLayout166.xml" /><Relationship Id="rId15" Type="http://schemas.openxmlformats.org/officeDocument/2006/relationships/image" Target="../media/image1.png" /><Relationship Id="rId10" Type="http://schemas.openxmlformats.org/officeDocument/2006/relationships/slideLayout" Target="../slideLayouts/slideLayout171.xml" /><Relationship Id="rId4" Type="http://schemas.openxmlformats.org/officeDocument/2006/relationships/slideLayout" Target="../slideLayouts/slideLayout165.xml" /><Relationship Id="rId9" Type="http://schemas.openxmlformats.org/officeDocument/2006/relationships/slideLayout" Target="../slideLayouts/slideLayout170.xml" /><Relationship Id="rId14" Type="http://schemas.openxmlformats.org/officeDocument/2006/relationships/oleObject" Target="../embeddings/oleObject29.bin" /></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 /><Relationship Id="rId13" Type="http://schemas.openxmlformats.org/officeDocument/2006/relationships/vmlDrawing" Target="../drawings/vmlDrawing30.vml" /><Relationship Id="rId3" Type="http://schemas.openxmlformats.org/officeDocument/2006/relationships/slideLayout" Target="../slideLayouts/slideLayout175.xml" /><Relationship Id="rId7" Type="http://schemas.openxmlformats.org/officeDocument/2006/relationships/slideLayout" Target="../slideLayouts/slideLayout179.xml" /><Relationship Id="rId12" Type="http://schemas.openxmlformats.org/officeDocument/2006/relationships/theme" Target="../theme/theme16.xml" /><Relationship Id="rId2" Type="http://schemas.openxmlformats.org/officeDocument/2006/relationships/slideLayout" Target="../slideLayouts/slideLayout174.xml" /><Relationship Id="rId1" Type="http://schemas.openxmlformats.org/officeDocument/2006/relationships/slideLayout" Target="../slideLayouts/slideLayout173.xml" /><Relationship Id="rId6" Type="http://schemas.openxmlformats.org/officeDocument/2006/relationships/slideLayout" Target="../slideLayouts/slideLayout178.xml" /><Relationship Id="rId11" Type="http://schemas.openxmlformats.org/officeDocument/2006/relationships/slideLayout" Target="../slideLayouts/slideLayout183.xml" /><Relationship Id="rId5" Type="http://schemas.openxmlformats.org/officeDocument/2006/relationships/slideLayout" Target="../slideLayouts/slideLayout177.xml" /><Relationship Id="rId15" Type="http://schemas.openxmlformats.org/officeDocument/2006/relationships/image" Target="../media/image1.png" /><Relationship Id="rId10" Type="http://schemas.openxmlformats.org/officeDocument/2006/relationships/slideLayout" Target="../slideLayouts/slideLayout182.xml" /><Relationship Id="rId4" Type="http://schemas.openxmlformats.org/officeDocument/2006/relationships/slideLayout" Target="../slideLayouts/slideLayout176.xml" /><Relationship Id="rId9" Type="http://schemas.openxmlformats.org/officeDocument/2006/relationships/slideLayout" Target="../slideLayouts/slideLayout181.xml" /><Relationship Id="rId14" Type="http://schemas.openxmlformats.org/officeDocument/2006/relationships/oleObject" Target="../embeddings/oleObject30.bin" /></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 /><Relationship Id="rId13" Type="http://schemas.openxmlformats.org/officeDocument/2006/relationships/vmlDrawing" Target="../drawings/vmlDrawing31.vml" /><Relationship Id="rId3" Type="http://schemas.openxmlformats.org/officeDocument/2006/relationships/slideLayout" Target="../slideLayouts/slideLayout186.xml" /><Relationship Id="rId7" Type="http://schemas.openxmlformats.org/officeDocument/2006/relationships/slideLayout" Target="../slideLayouts/slideLayout190.xml" /><Relationship Id="rId12" Type="http://schemas.openxmlformats.org/officeDocument/2006/relationships/theme" Target="../theme/theme17.xml" /><Relationship Id="rId2" Type="http://schemas.openxmlformats.org/officeDocument/2006/relationships/slideLayout" Target="../slideLayouts/slideLayout185.xml" /><Relationship Id="rId1" Type="http://schemas.openxmlformats.org/officeDocument/2006/relationships/slideLayout" Target="../slideLayouts/slideLayout184.xml" /><Relationship Id="rId6" Type="http://schemas.openxmlformats.org/officeDocument/2006/relationships/slideLayout" Target="../slideLayouts/slideLayout189.xml" /><Relationship Id="rId11" Type="http://schemas.openxmlformats.org/officeDocument/2006/relationships/slideLayout" Target="../slideLayouts/slideLayout194.xml" /><Relationship Id="rId5" Type="http://schemas.openxmlformats.org/officeDocument/2006/relationships/slideLayout" Target="../slideLayouts/slideLayout188.xml" /><Relationship Id="rId15" Type="http://schemas.openxmlformats.org/officeDocument/2006/relationships/image" Target="../media/image1.png" /><Relationship Id="rId10" Type="http://schemas.openxmlformats.org/officeDocument/2006/relationships/slideLayout" Target="../slideLayouts/slideLayout193.xml" /><Relationship Id="rId4" Type="http://schemas.openxmlformats.org/officeDocument/2006/relationships/slideLayout" Target="../slideLayouts/slideLayout187.xml" /><Relationship Id="rId9" Type="http://schemas.openxmlformats.org/officeDocument/2006/relationships/slideLayout" Target="../slideLayouts/slideLayout192.xml" /><Relationship Id="rId14" Type="http://schemas.openxmlformats.org/officeDocument/2006/relationships/oleObject" Target="../embeddings/oleObject31.bin" /></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 /><Relationship Id="rId13" Type="http://schemas.openxmlformats.org/officeDocument/2006/relationships/vmlDrawing" Target="../drawings/vmlDrawing32.vml" /><Relationship Id="rId3" Type="http://schemas.openxmlformats.org/officeDocument/2006/relationships/slideLayout" Target="../slideLayouts/slideLayout197.xml" /><Relationship Id="rId7" Type="http://schemas.openxmlformats.org/officeDocument/2006/relationships/slideLayout" Target="../slideLayouts/slideLayout201.xml" /><Relationship Id="rId12" Type="http://schemas.openxmlformats.org/officeDocument/2006/relationships/theme" Target="../theme/theme18.xml" /><Relationship Id="rId2" Type="http://schemas.openxmlformats.org/officeDocument/2006/relationships/slideLayout" Target="../slideLayouts/slideLayout196.xml" /><Relationship Id="rId1" Type="http://schemas.openxmlformats.org/officeDocument/2006/relationships/slideLayout" Target="../slideLayouts/slideLayout195.xml" /><Relationship Id="rId6" Type="http://schemas.openxmlformats.org/officeDocument/2006/relationships/slideLayout" Target="../slideLayouts/slideLayout200.xml" /><Relationship Id="rId11" Type="http://schemas.openxmlformats.org/officeDocument/2006/relationships/slideLayout" Target="../slideLayouts/slideLayout205.xml" /><Relationship Id="rId5" Type="http://schemas.openxmlformats.org/officeDocument/2006/relationships/slideLayout" Target="../slideLayouts/slideLayout199.xml" /><Relationship Id="rId15" Type="http://schemas.openxmlformats.org/officeDocument/2006/relationships/image" Target="../media/image1.png" /><Relationship Id="rId10" Type="http://schemas.openxmlformats.org/officeDocument/2006/relationships/slideLayout" Target="../slideLayouts/slideLayout204.xml" /><Relationship Id="rId4" Type="http://schemas.openxmlformats.org/officeDocument/2006/relationships/slideLayout" Target="../slideLayouts/slideLayout198.xml" /><Relationship Id="rId9" Type="http://schemas.openxmlformats.org/officeDocument/2006/relationships/slideLayout" Target="../slideLayouts/slideLayout203.xml" /><Relationship Id="rId14" Type="http://schemas.openxmlformats.org/officeDocument/2006/relationships/oleObject" Target="../embeddings/oleObject32.bin" /></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 /><Relationship Id="rId13" Type="http://schemas.openxmlformats.org/officeDocument/2006/relationships/theme" Target="../theme/theme19.xml" /><Relationship Id="rId3" Type="http://schemas.openxmlformats.org/officeDocument/2006/relationships/slideLayout" Target="../slideLayouts/slideLayout208.xml" /><Relationship Id="rId7" Type="http://schemas.openxmlformats.org/officeDocument/2006/relationships/slideLayout" Target="../slideLayouts/slideLayout212.xml" /><Relationship Id="rId12" Type="http://schemas.openxmlformats.org/officeDocument/2006/relationships/slideLayout" Target="../slideLayouts/slideLayout217.xml" /><Relationship Id="rId2" Type="http://schemas.openxmlformats.org/officeDocument/2006/relationships/slideLayout" Target="../slideLayouts/slideLayout207.xml" /><Relationship Id="rId16" Type="http://schemas.openxmlformats.org/officeDocument/2006/relationships/image" Target="../media/image1.png" /><Relationship Id="rId1" Type="http://schemas.openxmlformats.org/officeDocument/2006/relationships/slideLayout" Target="../slideLayouts/slideLayout206.xml" /><Relationship Id="rId6" Type="http://schemas.openxmlformats.org/officeDocument/2006/relationships/slideLayout" Target="../slideLayouts/slideLayout211.xml" /><Relationship Id="rId11" Type="http://schemas.openxmlformats.org/officeDocument/2006/relationships/slideLayout" Target="../slideLayouts/slideLayout216.xml" /><Relationship Id="rId5" Type="http://schemas.openxmlformats.org/officeDocument/2006/relationships/slideLayout" Target="../slideLayouts/slideLayout210.xml" /><Relationship Id="rId15" Type="http://schemas.openxmlformats.org/officeDocument/2006/relationships/oleObject" Target="../embeddings/oleObject33.bin" /><Relationship Id="rId10" Type="http://schemas.openxmlformats.org/officeDocument/2006/relationships/slideLayout" Target="../slideLayouts/slideLayout215.xml" /><Relationship Id="rId4" Type="http://schemas.openxmlformats.org/officeDocument/2006/relationships/slideLayout" Target="../slideLayouts/slideLayout209.xml" /><Relationship Id="rId9" Type="http://schemas.openxmlformats.org/officeDocument/2006/relationships/slideLayout" Target="../slideLayouts/slideLayout214.xml" /><Relationship Id="rId14" Type="http://schemas.openxmlformats.org/officeDocument/2006/relationships/vmlDrawing" Target="../drawings/vmlDrawing33.v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slideLayout" Target="../slideLayouts/slideLayout35.xml" /><Relationship Id="rId18" Type="http://schemas.openxmlformats.org/officeDocument/2006/relationships/vmlDrawing" Target="../drawings/vmlDrawing2.v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slideLayout" Target="../slideLayouts/slideLayout34.xml" /><Relationship Id="rId17" Type="http://schemas.openxmlformats.org/officeDocument/2006/relationships/theme" Target="../theme/theme3.xml" /><Relationship Id="rId2" Type="http://schemas.openxmlformats.org/officeDocument/2006/relationships/slideLayout" Target="../slideLayouts/slideLayout24.xml" /><Relationship Id="rId16" Type="http://schemas.openxmlformats.org/officeDocument/2006/relationships/slideLayout" Target="../slideLayouts/slideLayout38.xml" /><Relationship Id="rId20" Type="http://schemas.openxmlformats.org/officeDocument/2006/relationships/image" Target="../media/image1.png"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5" Type="http://schemas.openxmlformats.org/officeDocument/2006/relationships/slideLayout" Target="../slideLayouts/slideLayout37.xml" /><Relationship Id="rId10" Type="http://schemas.openxmlformats.org/officeDocument/2006/relationships/slideLayout" Target="../slideLayouts/slideLayout32.xml" /><Relationship Id="rId19" Type="http://schemas.openxmlformats.org/officeDocument/2006/relationships/oleObject" Target="../embeddings/oleObject2.bin" /><Relationship Id="rId4" Type="http://schemas.openxmlformats.org/officeDocument/2006/relationships/slideLayout" Target="../slideLayouts/slideLayout26.xml" /><Relationship Id="rId9" Type="http://schemas.openxmlformats.org/officeDocument/2006/relationships/slideLayout" Target="../slideLayouts/slideLayout31.xml" /><Relationship Id="rId14" Type="http://schemas.openxmlformats.org/officeDocument/2006/relationships/slideLayout" Target="../slideLayouts/slideLayout36.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 /><Relationship Id="rId13" Type="http://schemas.openxmlformats.org/officeDocument/2006/relationships/vmlDrawing" Target="../drawings/vmlDrawing18.vml" /><Relationship Id="rId3" Type="http://schemas.openxmlformats.org/officeDocument/2006/relationships/slideLayout" Target="../slideLayouts/slideLayout41.xml" /><Relationship Id="rId7" Type="http://schemas.openxmlformats.org/officeDocument/2006/relationships/slideLayout" Target="../slideLayouts/slideLayout45.xml" /><Relationship Id="rId12" Type="http://schemas.openxmlformats.org/officeDocument/2006/relationships/theme" Target="../theme/theme4.xml" /><Relationship Id="rId2" Type="http://schemas.openxmlformats.org/officeDocument/2006/relationships/slideLayout" Target="../slideLayouts/slideLayout40.xml" /><Relationship Id="rId1" Type="http://schemas.openxmlformats.org/officeDocument/2006/relationships/slideLayout" Target="../slideLayouts/slideLayout39.xml" /><Relationship Id="rId6" Type="http://schemas.openxmlformats.org/officeDocument/2006/relationships/slideLayout" Target="../slideLayouts/slideLayout44.xml" /><Relationship Id="rId11" Type="http://schemas.openxmlformats.org/officeDocument/2006/relationships/slideLayout" Target="../slideLayouts/slideLayout49.xml" /><Relationship Id="rId5" Type="http://schemas.openxmlformats.org/officeDocument/2006/relationships/slideLayout" Target="../slideLayouts/slideLayout43.xml" /><Relationship Id="rId15" Type="http://schemas.openxmlformats.org/officeDocument/2006/relationships/image" Target="../media/image1.png" /><Relationship Id="rId10" Type="http://schemas.openxmlformats.org/officeDocument/2006/relationships/slideLayout" Target="../slideLayouts/slideLayout48.xml" /><Relationship Id="rId4" Type="http://schemas.openxmlformats.org/officeDocument/2006/relationships/slideLayout" Target="../slideLayouts/slideLayout42.xml" /><Relationship Id="rId9" Type="http://schemas.openxmlformats.org/officeDocument/2006/relationships/slideLayout" Target="../slideLayouts/slideLayout47.xml" /><Relationship Id="rId14" Type="http://schemas.openxmlformats.org/officeDocument/2006/relationships/oleObject" Target="../embeddings/oleObject18.bin"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 /><Relationship Id="rId3" Type="http://schemas.openxmlformats.org/officeDocument/2006/relationships/slideLayout" Target="../slideLayouts/slideLayout52.xml" /><Relationship Id="rId7" Type="http://schemas.openxmlformats.org/officeDocument/2006/relationships/slideLayout" Target="../slideLayouts/slideLayout56.xml" /><Relationship Id="rId12" Type="http://schemas.openxmlformats.org/officeDocument/2006/relationships/theme" Target="../theme/theme5.xml" /><Relationship Id="rId2" Type="http://schemas.openxmlformats.org/officeDocument/2006/relationships/slideLayout" Target="../slideLayouts/slideLayout51.xml" /><Relationship Id="rId1" Type="http://schemas.openxmlformats.org/officeDocument/2006/relationships/slideLayout" Target="../slideLayouts/slideLayout50.xml" /><Relationship Id="rId6" Type="http://schemas.openxmlformats.org/officeDocument/2006/relationships/slideLayout" Target="../slideLayouts/slideLayout55.xml" /><Relationship Id="rId11" Type="http://schemas.openxmlformats.org/officeDocument/2006/relationships/slideLayout" Target="../slideLayouts/slideLayout60.xml" /><Relationship Id="rId5" Type="http://schemas.openxmlformats.org/officeDocument/2006/relationships/slideLayout" Target="../slideLayouts/slideLayout54.xml" /><Relationship Id="rId10" Type="http://schemas.openxmlformats.org/officeDocument/2006/relationships/slideLayout" Target="../slideLayouts/slideLayout59.xml" /><Relationship Id="rId4" Type="http://schemas.openxmlformats.org/officeDocument/2006/relationships/slideLayout" Target="../slideLayouts/slideLayout53.xml" /><Relationship Id="rId9" Type="http://schemas.openxmlformats.org/officeDocument/2006/relationships/slideLayout" Target="../slideLayouts/slideLayout58.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 /><Relationship Id="rId13" Type="http://schemas.openxmlformats.org/officeDocument/2006/relationships/vmlDrawing" Target="../drawings/vmlDrawing19.vml" /><Relationship Id="rId3" Type="http://schemas.openxmlformats.org/officeDocument/2006/relationships/slideLayout" Target="../slideLayouts/slideLayout63.xml" /><Relationship Id="rId7" Type="http://schemas.openxmlformats.org/officeDocument/2006/relationships/slideLayout" Target="../slideLayouts/slideLayout67.xml" /><Relationship Id="rId12" Type="http://schemas.openxmlformats.org/officeDocument/2006/relationships/theme" Target="../theme/theme6.xml" /><Relationship Id="rId2" Type="http://schemas.openxmlformats.org/officeDocument/2006/relationships/slideLayout" Target="../slideLayouts/slideLayout62.xml" /><Relationship Id="rId1" Type="http://schemas.openxmlformats.org/officeDocument/2006/relationships/slideLayout" Target="../slideLayouts/slideLayout61.xml" /><Relationship Id="rId6" Type="http://schemas.openxmlformats.org/officeDocument/2006/relationships/slideLayout" Target="../slideLayouts/slideLayout66.xml" /><Relationship Id="rId11" Type="http://schemas.openxmlformats.org/officeDocument/2006/relationships/slideLayout" Target="../slideLayouts/slideLayout71.xml" /><Relationship Id="rId5" Type="http://schemas.openxmlformats.org/officeDocument/2006/relationships/slideLayout" Target="../slideLayouts/slideLayout65.xml" /><Relationship Id="rId15" Type="http://schemas.openxmlformats.org/officeDocument/2006/relationships/image" Target="../media/image1.png" /><Relationship Id="rId10" Type="http://schemas.openxmlformats.org/officeDocument/2006/relationships/slideLayout" Target="../slideLayouts/slideLayout70.xml" /><Relationship Id="rId4" Type="http://schemas.openxmlformats.org/officeDocument/2006/relationships/slideLayout" Target="../slideLayouts/slideLayout64.xml" /><Relationship Id="rId9" Type="http://schemas.openxmlformats.org/officeDocument/2006/relationships/slideLayout" Target="../slideLayouts/slideLayout69.xml" /><Relationship Id="rId14" Type="http://schemas.openxmlformats.org/officeDocument/2006/relationships/oleObject" Target="../embeddings/oleObject19.bin"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 /><Relationship Id="rId13" Type="http://schemas.openxmlformats.org/officeDocument/2006/relationships/vmlDrawing" Target="../drawings/vmlDrawing20.vml" /><Relationship Id="rId3" Type="http://schemas.openxmlformats.org/officeDocument/2006/relationships/slideLayout" Target="../slideLayouts/slideLayout74.xml" /><Relationship Id="rId7" Type="http://schemas.openxmlformats.org/officeDocument/2006/relationships/slideLayout" Target="../slideLayouts/slideLayout78.xml" /><Relationship Id="rId12" Type="http://schemas.openxmlformats.org/officeDocument/2006/relationships/theme" Target="../theme/theme7.xml" /><Relationship Id="rId2" Type="http://schemas.openxmlformats.org/officeDocument/2006/relationships/slideLayout" Target="../slideLayouts/slideLayout73.xml" /><Relationship Id="rId1" Type="http://schemas.openxmlformats.org/officeDocument/2006/relationships/slideLayout" Target="../slideLayouts/slideLayout72.xml" /><Relationship Id="rId6" Type="http://schemas.openxmlformats.org/officeDocument/2006/relationships/slideLayout" Target="../slideLayouts/slideLayout77.xml" /><Relationship Id="rId11" Type="http://schemas.openxmlformats.org/officeDocument/2006/relationships/slideLayout" Target="../slideLayouts/slideLayout82.xml" /><Relationship Id="rId5" Type="http://schemas.openxmlformats.org/officeDocument/2006/relationships/slideLayout" Target="../slideLayouts/slideLayout76.xml" /><Relationship Id="rId15" Type="http://schemas.openxmlformats.org/officeDocument/2006/relationships/image" Target="../media/image1.png" /><Relationship Id="rId10" Type="http://schemas.openxmlformats.org/officeDocument/2006/relationships/slideLayout" Target="../slideLayouts/slideLayout81.xml" /><Relationship Id="rId4" Type="http://schemas.openxmlformats.org/officeDocument/2006/relationships/slideLayout" Target="../slideLayouts/slideLayout75.xml" /><Relationship Id="rId9" Type="http://schemas.openxmlformats.org/officeDocument/2006/relationships/slideLayout" Target="../slideLayouts/slideLayout80.xml" /><Relationship Id="rId14" Type="http://schemas.openxmlformats.org/officeDocument/2006/relationships/oleObject" Target="../embeddings/oleObject20.bin"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 /><Relationship Id="rId3" Type="http://schemas.openxmlformats.org/officeDocument/2006/relationships/slideLayout" Target="../slideLayouts/slideLayout85.xml" /><Relationship Id="rId7" Type="http://schemas.openxmlformats.org/officeDocument/2006/relationships/slideLayout" Target="../slideLayouts/slideLayout89.xml" /><Relationship Id="rId12" Type="http://schemas.openxmlformats.org/officeDocument/2006/relationships/theme" Target="../theme/theme8.xml" /><Relationship Id="rId2" Type="http://schemas.openxmlformats.org/officeDocument/2006/relationships/slideLayout" Target="../slideLayouts/slideLayout84.xml" /><Relationship Id="rId1" Type="http://schemas.openxmlformats.org/officeDocument/2006/relationships/slideLayout" Target="../slideLayouts/slideLayout83.xml" /><Relationship Id="rId6" Type="http://schemas.openxmlformats.org/officeDocument/2006/relationships/slideLayout" Target="../slideLayouts/slideLayout88.xml" /><Relationship Id="rId11" Type="http://schemas.openxmlformats.org/officeDocument/2006/relationships/slideLayout" Target="../slideLayouts/slideLayout93.xml" /><Relationship Id="rId5" Type="http://schemas.openxmlformats.org/officeDocument/2006/relationships/slideLayout" Target="../slideLayouts/slideLayout87.xml" /><Relationship Id="rId10" Type="http://schemas.openxmlformats.org/officeDocument/2006/relationships/slideLayout" Target="../slideLayouts/slideLayout92.xml" /><Relationship Id="rId4" Type="http://schemas.openxmlformats.org/officeDocument/2006/relationships/slideLayout" Target="../slideLayouts/slideLayout86.xml" /><Relationship Id="rId9" Type="http://schemas.openxmlformats.org/officeDocument/2006/relationships/slideLayout" Target="../slideLayouts/slideLayout91.xml" /></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 /><Relationship Id="rId13" Type="http://schemas.openxmlformats.org/officeDocument/2006/relationships/theme" Target="../theme/theme9.xml" /><Relationship Id="rId3" Type="http://schemas.openxmlformats.org/officeDocument/2006/relationships/slideLayout" Target="../slideLayouts/slideLayout96.xml" /><Relationship Id="rId7" Type="http://schemas.openxmlformats.org/officeDocument/2006/relationships/slideLayout" Target="../slideLayouts/slideLayout100.xml" /><Relationship Id="rId12" Type="http://schemas.openxmlformats.org/officeDocument/2006/relationships/slideLayout" Target="../slideLayouts/slideLayout105.xml" /><Relationship Id="rId2" Type="http://schemas.openxmlformats.org/officeDocument/2006/relationships/slideLayout" Target="../slideLayouts/slideLayout95.xml" /><Relationship Id="rId16" Type="http://schemas.openxmlformats.org/officeDocument/2006/relationships/image" Target="../media/image1.png" /><Relationship Id="rId1" Type="http://schemas.openxmlformats.org/officeDocument/2006/relationships/slideLayout" Target="../slideLayouts/slideLayout94.xml" /><Relationship Id="rId6" Type="http://schemas.openxmlformats.org/officeDocument/2006/relationships/slideLayout" Target="../slideLayouts/slideLayout99.xml" /><Relationship Id="rId11" Type="http://schemas.openxmlformats.org/officeDocument/2006/relationships/slideLayout" Target="../slideLayouts/slideLayout104.xml" /><Relationship Id="rId5" Type="http://schemas.openxmlformats.org/officeDocument/2006/relationships/slideLayout" Target="../slideLayouts/slideLayout98.xml" /><Relationship Id="rId15" Type="http://schemas.openxmlformats.org/officeDocument/2006/relationships/oleObject" Target="../embeddings/oleObject21.bin" /><Relationship Id="rId10" Type="http://schemas.openxmlformats.org/officeDocument/2006/relationships/slideLayout" Target="../slideLayouts/slideLayout103.xml" /><Relationship Id="rId4" Type="http://schemas.openxmlformats.org/officeDocument/2006/relationships/slideLayout" Target="../slideLayouts/slideLayout97.xml" /><Relationship Id="rId9" Type="http://schemas.openxmlformats.org/officeDocument/2006/relationships/slideLayout" Target="../slideLayouts/slideLayout102.xml" /><Relationship Id="rId14" Type="http://schemas.openxmlformats.org/officeDocument/2006/relationships/vmlDrawing" Target="../drawings/vmlDrawing21.v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latin typeface="+mn-lt"/>
              <a:cs typeface="+mn-cs"/>
            </a:endParaRPr>
          </a:p>
        </p:txBody>
      </p:sp>
      <p:sp>
        <p:nvSpPr>
          <p:cNvPr id="1331"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332"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latin typeface="+mn-lt"/>
                <a:cs typeface="+mn-cs"/>
              </a:defRPr>
            </a:lvl1pPr>
          </a:lstStyle>
          <a:p>
            <a:pPr>
              <a:defRPr/>
            </a:pPr>
            <a:fld id="{ED7A52AB-A13D-41CC-9A6F-A9BEA17A20E1}"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latin typeface="Arial" pitchFamily="34" charset="0"/>
              <a:cs typeface="Arial" pitchFamily="34" charset="0"/>
            </a:endParaRPr>
          </a:p>
        </p:txBody>
      </p:sp>
      <p:graphicFrame>
        <p:nvGraphicFramePr>
          <p:cNvPr id="1327" name="Object 303"/>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1025" name="Photo Editor Photo" r:id="rId14" imgW="857143" imgH="819048" progId="">
                  <p:embed/>
                </p:oleObj>
              </mc:Choice>
              <mc:Fallback>
                <p:oleObj name="Photo Editor Photo" r:id="rId14" imgW="857143" imgH="819048" progId="">
                  <p:embed/>
                  <p:pic>
                    <p:nvPicPr>
                      <p:cNvPr id="1327" name="Object 30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26" r:id="rId1"/>
    <p:sldLayoutId id="2147483955" r:id="rId2"/>
    <p:sldLayoutId id="2147483954" r:id="rId3"/>
    <p:sldLayoutId id="2147483953" r:id="rId4"/>
    <p:sldLayoutId id="2147483952" r:id="rId5"/>
    <p:sldLayoutId id="2147483951" r:id="rId6"/>
    <p:sldLayoutId id="2147483950" r:id="rId7"/>
    <p:sldLayoutId id="2147483949" r:id="rId8"/>
    <p:sldLayoutId id="2147483948" r:id="rId9"/>
    <p:sldLayoutId id="2147483947" r:id="rId10"/>
    <p:sldLayoutId id="2147483946" r:id="rId11"/>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10504"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505"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A5B71562-80AC-4840-ABA4-401CBF43C7F7}"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10500" name="Object 260"/>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23553" name="Photo Editor Photo" r:id="rId15" imgW="857143" imgH="819048" progId="">
                  <p:embed/>
                </p:oleObj>
              </mc:Choice>
              <mc:Fallback>
                <p:oleObj name="Photo Editor Photo" r:id="rId15" imgW="857143" imgH="819048" progId="">
                  <p:embed/>
                  <p:pic>
                    <p:nvPicPr>
                      <p:cNvPr id="10500" name="Object 2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51" r:id="rId1"/>
    <p:sldLayoutId id="2147484035" r:id="rId2"/>
    <p:sldLayoutId id="2147484034" r:id="rId3"/>
    <p:sldLayoutId id="2147484033" r:id="rId4"/>
    <p:sldLayoutId id="2147484032" r:id="rId5"/>
    <p:sldLayoutId id="2147484031" r:id="rId6"/>
    <p:sldLayoutId id="2147484030" r:id="rId7"/>
    <p:sldLayoutId id="2147484029" r:id="rId8"/>
    <p:sldLayoutId id="2147484028" r:id="rId9"/>
    <p:sldLayoutId id="2147484027" r:id="rId10"/>
    <p:sldLayoutId id="2147484026" r:id="rId11"/>
    <p:sldLayoutId id="2147484152" r:id="rId12"/>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11527"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1528"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smtClean="0">
                <a:solidFill>
                  <a:srgbClr val="000000"/>
                </a:solidFill>
                <a:latin typeface="Arial" pitchFamily="34" charset="0"/>
                <a:cs typeface="Arial" pitchFamily="34" charset="0"/>
              </a:defRPr>
            </a:lvl1pPr>
          </a:lstStyle>
          <a:p>
            <a:pPr>
              <a:defRPr/>
            </a:pPr>
            <a:r>
              <a:rPr lang="en-US"/>
              <a:t>March 2014</a:t>
            </a:r>
            <a:endParaRPr lang="en-GB"/>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3C281030-E2F7-4136-A6A3-069DAF4FB714}"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11523" name="Object 259"/>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25601" name="Photo Editor Photo" r:id="rId14" imgW="857143" imgH="819048" progId="">
                  <p:embed/>
                </p:oleObj>
              </mc:Choice>
              <mc:Fallback>
                <p:oleObj name="Photo Editor Photo" r:id="rId14" imgW="857143" imgH="819048" progId="">
                  <p:embed/>
                  <p:pic>
                    <p:nvPicPr>
                      <p:cNvPr id="11523" name="Object 2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53" r:id="rId1"/>
    <p:sldLayoutId id="2147484045" r:id="rId2"/>
    <p:sldLayoutId id="2147484044" r:id="rId3"/>
    <p:sldLayoutId id="2147484043" r:id="rId4"/>
    <p:sldLayoutId id="2147484042" r:id="rId5"/>
    <p:sldLayoutId id="2147484041" r:id="rId6"/>
    <p:sldLayoutId id="2147484040" r:id="rId7"/>
    <p:sldLayoutId id="2147484039" r:id="rId8"/>
    <p:sldLayoutId id="2147484038" r:id="rId9"/>
    <p:sldLayoutId id="2147484037" r:id="rId10"/>
    <p:sldLayoutId id="2147484036" r:id="rId11"/>
  </p:sldLayoutIdLst>
  <p:hf hdr="0" ft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12551"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2552"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smtClean="0">
                <a:solidFill>
                  <a:srgbClr val="000000"/>
                </a:solidFill>
                <a:latin typeface="Arial" pitchFamily="34" charset="0"/>
                <a:cs typeface="Arial" pitchFamily="34" charset="0"/>
              </a:defRPr>
            </a:lvl1pPr>
          </a:lstStyle>
          <a:p>
            <a:pPr>
              <a:defRPr/>
            </a:pPr>
            <a:r>
              <a:rPr lang="en-US"/>
              <a:t>March 2014</a:t>
            </a:r>
            <a:endParaRPr lang="en-GB"/>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3DF36B5B-2422-4484-8C5B-CCF0A5183642}"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12547" name="Object 259"/>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26625" name="Photo Editor Photo" r:id="rId14" imgW="857143" imgH="819048" progId="">
                  <p:embed/>
                </p:oleObj>
              </mc:Choice>
              <mc:Fallback>
                <p:oleObj name="Photo Editor Photo" r:id="rId14" imgW="857143" imgH="819048" progId="">
                  <p:embed/>
                  <p:pic>
                    <p:nvPicPr>
                      <p:cNvPr id="12547" name="Object 2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54" r:id="rId1"/>
    <p:sldLayoutId id="2147484055" r:id="rId2"/>
    <p:sldLayoutId id="2147484054" r:id="rId3"/>
    <p:sldLayoutId id="2147484053" r:id="rId4"/>
    <p:sldLayoutId id="2147484052" r:id="rId5"/>
    <p:sldLayoutId id="2147484051" r:id="rId6"/>
    <p:sldLayoutId id="2147484050" r:id="rId7"/>
    <p:sldLayoutId id="2147484049" r:id="rId8"/>
    <p:sldLayoutId id="2147484048" r:id="rId9"/>
    <p:sldLayoutId id="2147484047" r:id="rId10"/>
    <p:sldLayoutId id="2147484046" r:id="rId11"/>
  </p:sldLayoutIdLst>
  <p:hf hdr="0" ft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13575"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3576"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smtClean="0">
                <a:solidFill>
                  <a:srgbClr val="000000"/>
                </a:solidFill>
                <a:latin typeface="Arial" pitchFamily="34" charset="0"/>
                <a:cs typeface="Arial" pitchFamily="34" charset="0"/>
              </a:defRPr>
            </a:lvl1pPr>
          </a:lstStyle>
          <a:p>
            <a:pPr>
              <a:defRPr/>
            </a:pPr>
            <a:r>
              <a:rPr lang="en-US"/>
              <a:t>March 2014</a:t>
            </a:r>
            <a:endParaRPr lang="en-GB"/>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D3F74D0A-2CB9-4158-9EFA-818406B3B0B7}"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13571" name="Object 259"/>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27649" name="Photo Editor Photo" r:id="rId14" imgW="857143" imgH="819048" progId="">
                  <p:embed/>
                </p:oleObj>
              </mc:Choice>
              <mc:Fallback>
                <p:oleObj name="Photo Editor Photo" r:id="rId14" imgW="857143" imgH="819048" progId="">
                  <p:embed/>
                  <p:pic>
                    <p:nvPicPr>
                      <p:cNvPr id="13571" name="Object 2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55" r:id="rId1"/>
    <p:sldLayoutId id="2147484065" r:id="rId2"/>
    <p:sldLayoutId id="2147484064" r:id="rId3"/>
    <p:sldLayoutId id="2147484063" r:id="rId4"/>
    <p:sldLayoutId id="2147484062" r:id="rId5"/>
    <p:sldLayoutId id="2147484061" r:id="rId6"/>
    <p:sldLayoutId id="2147484060" r:id="rId7"/>
    <p:sldLayoutId id="2147484059" r:id="rId8"/>
    <p:sldLayoutId id="2147484058" r:id="rId9"/>
    <p:sldLayoutId id="2147484057" r:id="rId10"/>
    <p:sldLayoutId id="2147484056" r:id="rId11"/>
  </p:sldLayoutIdLst>
  <p:hf hdr="0" ft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14599"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4600"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smtClean="0">
                <a:solidFill>
                  <a:srgbClr val="000000"/>
                </a:solidFill>
                <a:latin typeface="Arial" pitchFamily="34" charset="0"/>
                <a:cs typeface="Arial" pitchFamily="34" charset="0"/>
              </a:defRPr>
            </a:lvl1pPr>
          </a:lstStyle>
          <a:p>
            <a:pPr>
              <a:defRPr/>
            </a:pPr>
            <a:r>
              <a:rPr lang="en-US"/>
              <a:t>March 2014</a:t>
            </a:r>
            <a:endParaRPr lang="en-GB"/>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89ACFF83-D292-468E-970C-63ABE3631E91}"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14595" name="Object 259"/>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28673" name="Photo Editor Photo" r:id="rId14" imgW="857143" imgH="819048" progId="">
                  <p:embed/>
                </p:oleObj>
              </mc:Choice>
              <mc:Fallback>
                <p:oleObj name="Photo Editor Photo" r:id="rId14" imgW="857143" imgH="819048" progId="">
                  <p:embed/>
                  <p:pic>
                    <p:nvPicPr>
                      <p:cNvPr id="14595" name="Object 2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56" r:id="rId1"/>
    <p:sldLayoutId id="2147484075" r:id="rId2"/>
    <p:sldLayoutId id="2147484074" r:id="rId3"/>
    <p:sldLayoutId id="2147484073" r:id="rId4"/>
    <p:sldLayoutId id="2147484072" r:id="rId5"/>
    <p:sldLayoutId id="2147484071" r:id="rId6"/>
    <p:sldLayoutId id="2147484070" r:id="rId7"/>
    <p:sldLayoutId id="2147484069" r:id="rId8"/>
    <p:sldLayoutId id="2147484068" r:id="rId9"/>
    <p:sldLayoutId id="2147484067" r:id="rId10"/>
    <p:sldLayoutId id="2147484066" r:id="rId11"/>
  </p:sldLayoutIdLst>
  <p:hf hdr="0" ft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15623"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624"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smtClean="0">
                <a:solidFill>
                  <a:srgbClr val="000000"/>
                </a:solidFill>
                <a:latin typeface="Arial" pitchFamily="34" charset="0"/>
                <a:cs typeface="Arial" pitchFamily="34" charset="0"/>
              </a:defRPr>
            </a:lvl1pPr>
          </a:lstStyle>
          <a:p>
            <a:pPr>
              <a:defRPr/>
            </a:pPr>
            <a:r>
              <a:rPr lang="en-US"/>
              <a:t>March 2014</a:t>
            </a:r>
            <a:endParaRPr lang="en-GB"/>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3C2AFA9C-B37B-40E4-A017-647B553AA332}"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15619" name="Object 259"/>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29697" name="Photo Editor Photo" r:id="rId14" imgW="857143" imgH="819048" progId="">
                  <p:embed/>
                </p:oleObj>
              </mc:Choice>
              <mc:Fallback>
                <p:oleObj name="Photo Editor Photo" r:id="rId14" imgW="857143" imgH="819048" progId="">
                  <p:embed/>
                  <p:pic>
                    <p:nvPicPr>
                      <p:cNvPr id="15619" name="Object 2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57" r:id="rId1"/>
    <p:sldLayoutId id="2147484085" r:id="rId2"/>
    <p:sldLayoutId id="2147484084" r:id="rId3"/>
    <p:sldLayoutId id="2147484083" r:id="rId4"/>
    <p:sldLayoutId id="2147484082" r:id="rId5"/>
    <p:sldLayoutId id="2147484081" r:id="rId6"/>
    <p:sldLayoutId id="2147484080" r:id="rId7"/>
    <p:sldLayoutId id="2147484079" r:id="rId8"/>
    <p:sldLayoutId id="2147484078" r:id="rId9"/>
    <p:sldLayoutId id="2147484077" r:id="rId10"/>
    <p:sldLayoutId id="2147484076" r:id="rId11"/>
  </p:sldLayoutIdLst>
  <p:hf hdr="0" ft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16616"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6617"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986A9528-2C3E-4D5E-9172-2B32D99A2C60}"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16612" name="Object 228"/>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30721" name="Photo Editor Photo" r:id="rId14" imgW="857143" imgH="819048" progId="">
                  <p:embed/>
                </p:oleObj>
              </mc:Choice>
              <mc:Fallback>
                <p:oleObj name="Photo Editor Photo" r:id="rId14" imgW="857143" imgH="819048" progId="">
                  <p:embed/>
                  <p:pic>
                    <p:nvPicPr>
                      <p:cNvPr id="16612" name="Object 2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58" r:id="rId1"/>
    <p:sldLayoutId id="2147484095" r:id="rId2"/>
    <p:sldLayoutId id="2147484094" r:id="rId3"/>
    <p:sldLayoutId id="2147484093" r:id="rId4"/>
    <p:sldLayoutId id="2147484092" r:id="rId5"/>
    <p:sldLayoutId id="2147484091" r:id="rId6"/>
    <p:sldLayoutId id="2147484090" r:id="rId7"/>
    <p:sldLayoutId id="2147484089" r:id="rId8"/>
    <p:sldLayoutId id="2147484088" r:id="rId9"/>
    <p:sldLayoutId id="2147484087" r:id="rId10"/>
    <p:sldLayoutId id="2147484086" r:id="rId11"/>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27767"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27768"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3574919E-02B1-4DF3-8CF0-D321D362786F}"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27763" name="Object 115"/>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31745" name="Photo Editor Photo" r:id="rId14" imgW="857143" imgH="819048" progId="">
                  <p:embed/>
                </p:oleObj>
              </mc:Choice>
              <mc:Fallback>
                <p:oleObj name="Photo Editor Photo" r:id="rId14" imgW="857143" imgH="819048" progId="">
                  <p:embed/>
                  <p:pic>
                    <p:nvPicPr>
                      <p:cNvPr id="27763" name="Object 1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59" r:id="rId1"/>
    <p:sldLayoutId id="2147484105" r:id="rId2"/>
    <p:sldLayoutId id="2147484104" r:id="rId3"/>
    <p:sldLayoutId id="2147484103" r:id="rId4"/>
    <p:sldLayoutId id="2147484102" r:id="rId5"/>
    <p:sldLayoutId id="2147484101" r:id="rId6"/>
    <p:sldLayoutId id="2147484100" r:id="rId7"/>
    <p:sldLayoutId id="2147484099" r:id="rId8"/>
    <p:sldLayoutId id="2147484098" r:id="rId9"/>
    <p:sldLayoutId id="2147484097" r:id="rId10"/>
    <p:sldLayoutId id="2147484096" r:id="rId11"/>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30834"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30835"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smtClean="0">
                <a:solidFill>
                  <a:srgbClr val="000000"/>
                </a:solidFill>
                <a:latin typeface="Arial" pitchFamily="34" charset="0"/>
                <a:cs typeface="Arial" pitchFamily="34" charset="0"/>
              </a:defRPr>
            </a:lvl1pPr>
          </a:lstStyle>
          <a:p>
            <a:pPr>
              <a:defRPr/>
            </a:pPr>
            <a:r>
              <a:rPr lang="en-US"/>
              <a:t>March 2014</a:t>
            </a:r>
            <a:endParaRPr lang="en-GB"/>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A0844D8C-A67D-4C81-AD85-294312E83235}"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30830" name="Object 110"/>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32769" name="Photo Editor Photo" r:id="rId14" imgW="857143" imgH="819048" progId="">
                  <p:embed/>
                </p:oleObj>
              </mc:Choice>
              <mc:Fallback>
                <p:oleObj name="Photo Editor Photo" r:id="rId14" imgW="857143" imgH="819048" progId="">
                  <p:embed/>
                  <p:pic>
                    <p:nvPicPr>
                      <p:cNvPr id="30830" name="Object 1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60" r:id="rId1"/>
    <p:sldLayoutId id="2147484115" r:id="rId2"/>
    <p:sldLayoutId id="2147484114" r:id="rId3"/>
    <p:sldLayoutId id="2147484113" r:id="rId4"/>
    <p:sldLayoutId id="2147484112" r:id="rId5"/>
    <p:sldLayoutId id="2147484111" r:id="rId6"/>
    <p:sldLayoutId id="2147484110" r:id="rId7"/>
    <p:sldLayoutId id="2147484109" r:id="rId8"/>
    <p:sldLayoutId id="2147484108" r:id="rId9"/>
    <p:sldLayoutId id="2147484107" r:id="rId10"/>
    <p:sldLayoutId id="2147484106" r:id="rId11"/>
  </p:sldLayoutIdLst>
  <p:hf hdr="0" ft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33897"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33898"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E6557344-902A-46C8-B0F3-DEADB080B269}"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userDrawn="1"/>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33893" name="Object 101"/>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33793" name="Photo Editor Photo" r:id="rId15" imgW="857143" imgH="819048" progId="">
                  <p:embed/>
                </p:oleObj>
              </mc:Choice>
              <mc:Fallback>
                <p:oleObj name="Photo Editor Photo" r:id="rId15" imgW="857143" imgH="819048" progId="">
                  <p:embed/>
                  <p:pic>
                    <p:nvPicPr>
                      <p:cNvPr id="33893" name="Object 1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61" r:id="rId1"/>
    <p:sldLayoutId id="2147484125" r:id="rId2"/>
    <p:sldLayoutId id="2147484124" r:id="rId3"/>
    <p:sldLayoutId id="2147484123" r:id="rId4"/>
    <p:sldLayoutId id="2147484122" r:id="rId5"/>
    <p:sldLayoutId id="2147484121" r:id="rId6"/>
    <p:sldLayoutId id="2147484120" r:id="rId7"/>
    <p:sldLayoutId id="2147484119" r:id="rId8"/>
    <p:sldLayoutId id="2147484118" r:id="rId9"/>
    <p:sldLayoutId id="2147484117" r:id="rId10"/>
    <p:sldLayoutId id="2147484116" r:id="rId11"/>
    <p:sldLayoutId id="2147484162" r:id="rId12"/>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latin typeface="+mn-lt"/>
              <a:cs typeface="+mn-cs"/>
            </a:endParaRPr>
          </a:p>
        </p:txBody>
      </p:sp>
      <p:sp>
        <p:nvSpPr>
          <p:cNvPr id="164867"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64868"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latin typeface="+mn-lt"/>
                <a:cs typeface="+mn-cs"/>
              </a:defRPr>
            </a:lvl1pPr>
          </a:lstStyle>
          <a:p>
            <a:pPr>
              <a:defRPr/>
            </a:pPr>
            <a:fld id="{812FDA36-3419-4F7F-8AC0-02EC28028CE7}"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4127" r:id="rId1"/>
    <p:sldLayoutId id="2147483965" r:id="rId2"/>
    <p:sldLayoutId id="2147483964" r:id="rId3"/>
    <p:sldLayoutId id="2147483963" r:id="rId4"/>
    <p:sldLayoutId id="2147483962" r:id="rId5"/>
    <p:sldLayoutId id="2147483961" r:id="rId6"/>
    <p:sldLayoutId id="2147483960" r:id="rId7"/>
    <p:sldLayoutId id="2147483959" r:id="rId8"/>
    <p:sldLayoutId id="2147483958" r:id="rId9"/>
    <p:sldLayoutId id="2147483957" r:id="rId10"/>
    <p:sldLayoutId id="2147483956" r:id="rId11"/>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31"/>
          <p:cNvSpPr>
            <a:spLocks/>
          </p:cNvSpPr>
          <p:nvPr/>
        </p:nvSpPr>
        <p:spPr bwMode="auto">
          <a:xfrm>
            <a:off x="311150" y="523875"/>
            <a:ext cx="8829675" cy="238125"/>
          </a:xfrm>
          <a:custGeom>
            <a:avLst/>
            <a:gdLst>
              <a:gd name="T0" fmla="*/ 0 w 5552"/>
              <a:gd name="T1" fmla="*/ 250825 h 158"/>
              <a:gd name="T2" fmla="*/ 260496 w 5552"/>
              <a:gd name="T3" fmla="*/ 0 h 158"/>
              <a:gd name="T4" fmla="*/ 9039225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sp>
        <p:nvSpPr>
          <p:cNvPr id="4396"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4397" name="Rectangle 3"/>
          <p:cNvSpPr>
            <a:spLocks noGrp="1" noChangeArrowheads="1"/>
          </p:cNvSpPr>
          <p:nvPr>
            <p:ph type="body" idx="1"/>
          </p:nvPr>
        </p:nvSpPr>
        <p:spPr bwMode="auto">
          <a:xfrm>
            <a:off x="708025" y="1095375"/>
            <a:ext cx="8118475" cy="5037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a:t>
            </a:r>
          </a:p>
          <a:p>
            <a:pPr lvl="2"/>
            <a:r>
              <a:rPr lang="en-GB"/>
              <a:t>Bulleted text</a:t>
            </a:r>
          </a:p>
          <a:p>
            <a:pPr lvl="3"/>
            <a:r>
              <a:rPr lang="en-GB"/>
              <a:t>Bulleted text</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a:noFill/>
          </a:ln>
          <a:effectLst/>
        </p:spPr>
        <p:txBody>
          <a:bodyPr vert="horz" wrap="square" lIns="0" tIns="0" rIns="0" bIns="0" numCol="1" anchor="ctr" anchorCtr="0" compatLnSpc="1">
            <a:prstTxWarp prst="textNoShape">
              <a:avLst/>
            </a:prstTxWarp>
          </a:bodyPr>
          <a:lstStyle>
            <a:lvl1pPr algn="r" defTabSz="913918">
              <a:lnSpc>
                <a:spcPct val="100000"/>
              </a:lnSpc>
              <a:spcBef>
                <a:spcPct val="0"/>
              </a:spcBef>
              <a:spcAft>
                <a:spcPct val="0"/>
              </a:spcAft>
              <a:defRPr sz="800" b="0">
                <a:solidFill>
                  <a:srgbClr val="000000"/>
                </a:solidFill>
                <a:latin typeface="Arial" charset="0"/>
                <a:ea typeface="Arial Unicode MS" pitchFamily="34" charset="-128"/>
                <a:cs typeface="+mn-cs"/>
              </a:defRPr>
            </a:lvl1pPr>
          </a:lstStyle>
          <a:p>
            <a:pPr>
              <a:defRPr/>
            </a:pPr>
            <a:r>
              <a:rPr lang="en-GB"/>
              <a:t>March 2012</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a:noFill/>
          </a:ln>
          <a:effectLst/>
        </p:spPr>
        <p:txBody>
          <a:bodyPr vert="horz" wrap="none" lIns="0" tIns="0" rIns="0" bIns="0" numCol="1" anchor="ctr" anchorCtr="0" compatLnSpc="1">
            <a:prstTxWarp prst="textNoShape">
              <a:avLst/>
            </a:prstTxWarp>
          </a:bodyPr>
          <a:lstStyle>
            <a:lvl1pPr algn="r" defTabSz="913918">
              <a:lnSpc>
                <a:spcPct val="100000"/>
              </a:lnSpc>
              <a:spcBef>
                <a:spcPct val="0"/>
              </a:spcBef>
              <a:spcAft>
                <a:spcPct val="0"/>
              </a:spcAft>
              <a:defRPr sz="800" b="0">
                <a:solidFill>
                  <a:srgbClr val="000000"/>
                </a:solidFill>
                <a:latin typeface="Arial" charset="0"/>
                <a:ea typeface="Arial Unicode MS" pitchFamily="34" charset="-128"/>
                <a:cs typeface="+mn-cs"/>
              </a:defRPr>
            </a:lvl1pPr>
          </a:lstStyle>
          <a:p>
            <a:pPr>
              <a:defRPr/>
            </a:pPr>
            <a:fld id="{F5C291A7-150E-44C9-9F76-E07BB9D524AD}" type="slidenum">
              <a:rPr lang="en-GB"/>
              <a:pPr>
                <a:defRPr/>
              </a:pPr>
              <a:t>‹nº›</a:t>
            </a:fld>
            <a:endParaRPr lang="en-GB"/>
          </a:p>
        </p:txBody>
      </p:sp>
      <p:sp>
        <p:nvSpPr>
          <p:cNvPr id="1031" name="Line 32"/>
          <p:cNvSpPr>
            <a:spLocks noChangeShapeType="1"/>
          </p:cNvSpPr>
          <p:nvPr/>
        </p:nvSpPr>
        <p:spPr bwMode="auto">
          <a:xfrm>
            <a:off x="8620125" y="6364288"/>
            <a:ext cx="0" cy="107950"/>
          </a:xfrm>
          <a:prstGeom prst="line">
            <a:avLst/>
          </a:prstGeom>
          <a:noFill/>
          <a:ln w="9525">
            <a:solidFill>
              <a:schemeClr val="tx1"/>
            </a:solidFill>
            <a:round/>
            <a:headEnd/>
            <a:tailEnd/>
          </a:ln>
          <a:effectLst/>
        </p:spPr>
        <p:txBody>
          <a:bodyPr lIns="88325" tIns="44162" rIns="88325" bIns="44162"/>
          <a:lstStyle/>
          <a:p>
            <a:pPr algn="ctr" defTabSz="914400">
              <a:lnSpc>
                <a:spcPct val="130000"/>
              </a:lnSpc>
              <a:spcBef>
                <a:spcPct val="1000"/>
              </a:spcBef>
              <a:spcAft>
                <a:spcPct val="1000"/>
              </a:spcAft>
              <a:defRPr/>
            </a:pPr>
            <a:endParaRPr lang="en-US" sz="900" b="1">
              <a:solidFill>
                <a:srgbClr val="FFFFFF"/>
              </a:solidFill>
              <a:latin typeface="+mn-lt"/>
              <a:ea typeface="Arial Unicode MS" pitchFamily="34" charset="-128"/>
              <a:cs typeface="Arial Unicode MS" pitchFamily="34" charset="-128"/>
            </a:endParaRPr>
          </a:p>
        </p:txBody>
      </p:sp>
      <p:graphicFrame>
        <p:nvGraphicFramePr>
          <p:cNvPr id="4393" name="Object 297"/>
          <p:cNvGraphicFramePr>
            <a:graphicFrameLocks noChangeAspect="1"/>
          </p:cNvGraphicFramePr>
          <p:nvPr/>
        </p:nvGraphicFramePr>
        <p:xfrm>
          <a:off x="8159750" y="203200"/>
          <a:ext cx="674688" cy="628650"/>
        </p:xfrm>
        <a:graphic>
          <a:graphicData uri="http://schemas.openxmlformats.org/presentationml/2006/ole">
            <mc:AlternateContent xmlns:mc="http://schemas.openxmlformats.org/markup-compatibility/2006">
              <mc:Choice xmlns:v="urn:schemas-microsoft-com:vml" Requires="v">
                <p:oleObj spid="_x0000_s2049" name="Photo Editor Photo" r:id="rId19" imgW="857143" imgH="819048" progId="">
                  <p:embed/>
                </p:oleObj>
              </mc:Choice>
              <mc:Fallback>
                <p:oleObj name="Photo Editor Photo" r:id="rId19" imgW="857143" imgH="819048" progId="">
                  <p:embed/>
                  <p:pic>
                    <p:nvPicPr>
                      <p:cNvPr id="4393" name="Object 29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59750" y="203200"/>
                        <a:ext cx="674688" cy="628650"/>
                      </a:xfrm>
                      <a:prstGeom prst="rect">
                        <a:avLst/>
                      </a:prstGeom>
                      <a:noFill/>
                      <a:ln>
                        <a:noFill/>
                      </a:ln>
                      <a:effectLst/>
                      <a:extLst>
                        <a:ext uri="{909E8E84-426E-40DD-AFC4-6F175D3DCCD1}">
                          <a14:hiddenFill xmlns:a14="http://schemas.microsoft.com/office/drawing/2010/main">
                            <a:solidFill>
                              <a:srgbClr val="007CB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B5D49"/>
                              </a:outerShdw>
                            </a:effectLst>
                          </a14:hiddenEffects>
                        </a:ext>
                      </a:extLst>
                    </p:spPr>
                  </p:pic>
                </p:oleObj>
              </mc:Fallback>
            </mc:AlternateContent>
          </a:graphicData>
        </a:graphic>
      </p:graphicFrame>
      <p:sp>
        <p:nvSpPr>
          <p:cNvPr id="1069" name="Text Box 45"/>
          <p:cNvSpPr txBox="1">
            <a:spLocks noChangeArrowheads="1"/>
          </p:cNvSpPr>
          <p:nvPr/>
        </p:nvSpPr>
        <p:spPr bwMode="auto">
          <a:xfrm>
            <a:off x="708025" y="601663"/>
            <a:ext cx="8050213" cy="287337"/>
          </a:xfrm>
          <a:prstGeom prst="rect">
            <a:avLst/>
          </a:prstGeom>
          <a:noFill/>
          <a:ln>
            <a:noFill/>
          </a:ln>
          <a:effectLst/>
        </p:spPr>
        <p:txBody>
          <a:bodyPr lIns="0" tIns="17388" rIns="0" bIns="0" anchor="ctr"/>
          <a:lstStyle>
            <a:lvl1pPr algn="l" defTabSz="912813">
              <a:spcBef>
                <a:spcPct val="0"/>
              </a:spcBef>
              <a:spcAft>
                <a:spcPct val="0"/>
              </a:spcAft>
              <a:defRPr>
                <a:solidFill>
                  <a:schemeClr val="tx1"/>
                </a:solidFill>
                <a:latin typeface="Arial" charset="0"/>
                <a:cs typeface="Arial" charset="0"/>
              </a:defRPr>
            </a:lvl1pPr>
            <a:lvl2pPr algn="l" defTabSz="912813">
              <a:spcBef>
                <a:spcPct val="0"/>
              </a:spcBef>
              <a:spcAft>
                <a:spcPct val="0"/>
              </a:spcAft>
              <a:defRPr>
                <a:solidFill>
                  <a:schemeClr val="tx1"/>
                </a:solidFill>
                <a:latin typeface="Arial" charset="0"/>
                <a:cs typeface="Arial" charset="0"/>
              </a:defRPr>
            </a:lvl2pPr>
            <a:lvl3pPr marL="912813" algn="l" defTabSz="912813">
              <a:spcBef>
                <a:spcPct val="0"/>
              </a:spcBef>
              <a:spcAft>
                <a:spcPct val="0"/>
              </a:spcAft>
              <a:defRPr>
                <a:solidFill>
                  <a:schemeClr val="tx1"/>
                </a:solidFill>
                <a:latin typeface="Arial" charset="0"/>
                <a:cs typeface="Arial" charset="0"/>
              </a:defRPr>
            </a:lvl3pPr>
            <a:lvl4pPr algn="l" defTabSz="912813">
              <a:spcBef>
                <a:spcPct val="0"/>
              </a:spcBef>
              <a:spcAft>
                <a:spcPct val="0"/>
              </a:spcAft>
              <a:defRPr>
                <a:solidFill>
                  <a:schemeClr val="tx1"/>
                </a:solidFill>
                <a:latin typeface="Arial" charset="0"/>
                <a:cs typeface="Arial" charset="0"/>
              </a:defRPr>
            </a:lvl4pPr>
            <a:lvl5pPr algn="l" defTabSz="912813">
              <a:spcBef>
                <a:spcPct val="0"/>
              </a:spcBef>
              <a:spcAft>
                <a:spcPct val="0"/>
              </a:spcAft>
              <a:defRPr>
                <a:solidFill>
                  <a:schemeClr val="tx1"/>
                </a:solidFill>
                <a:latin typeface="Arial" charset="0"/>
                <a:cs typeface="Arial" charset="0"/>
              </a:defRPr>
            </a:lvl5pPr>
            <a:lvl6pPr defTabSz="912813" fontAlgn="base">
              <a:spcBef>
                <a:spcPct val="0"/>
              </a:spcBef>
              <a:spcAft>
                <a:spcPct val="0"/>
              </a:spcAft>
              <a:defRPr>
                <a:solidFill>
                  <a:schemeClr val="tx1"/>
                </a:solidFill>
                <a:latin typeface="Arial" charset="0"/>
                <a:cs typeface="Arial" charset="0"/>
              </a:defRPr>
            </a:lvl6pPr>
            <a:lvl7pPr defTabSz="912813" fontAlgn="base">
              <a:spcBef>
                <a:spcPct val="0"/>
              </a:spcBef>
              <a:spcAft>
                <a:spcPct val="0"/>
              </a:spcAft>
              <a:defRPr>
                <a:solidFill>
                  <a:schemeClr val="tx1"/>
                </a:solidFill>
                <a:latin typeface="Arial" charset="0"/>
                <a:cs typeface="Arial" charset="0"/>
              </a:defRPr>
            </a:lvl7pPr>
            <a:lvl8pPr defTabSz="912813" fontAlgn="base">
              <a:spcBef>
                <a:spcPct val="0"/>
              </a:spcBef>
              <a:spcAft>
                <a:spcPct val="0"/>
              </a:spcAft>
              <a:defRPr>
                <a:solidFill>
                  <a:schemeClr val="tx1"/>
                </a:solidFill>
                <a:latin typeface="Arial" charset="0"/>
                <a:cs typeface="Arial" charset="0"/>
              </a:defRPr>
            </a:lvl8pPr>
            <a:lvl9pPr defTabSz="912813" fontAlgn="base">
              <a:spcBef>
                <a:spcPct val="0"/>
              </a:spcBef>
              <a:spcAft>
                <a:spcPct val="0"/>
              </a:spcAft>
              <a:defRPr>
                <a:solidFill>
                  <a:schemeClr val="tx1"/>
                </a:solidFill>
                <a:latin typeface="Arial" charset="0"/>
                <a:cs typeface="Arial" charset="0"/>
              </a:defRPr>
            </a:lvl9pPr>
          </a:lstStyle>
          <a:p>
            <a:pPr>
              <a:defRPr/>
            </a:pPr>
            <a:endParaRPr lang="en-US" sz="1400" b="1">
              <a:solidFill>
                <a:srgbClr val="385D8A"/>
              </a:solidFill>
              <a:ea typeface="Arial Unicode MS" pitchFamily="34" charset="-128"/>
              <a:cs typeface="Arial Unicode MS" pitchFamily="34" charset="-128"/>
            </a:endParaRPr>
          </a:p>
        </p:txBody>
      </p:sp>
      <p:sp>
        <p:nvSpPr>
          <p:cNvPr id="1034" name="Rectangle 48"/>
          <p:cNvSpPr>
            <a:spLocks noChangeArrowheads="1"/>
          </p:cNvSpPr>
          <p:nvPr/>
        </p:nvSpPr>
        <p:spPr bwMode="auto">
          <a:xfrm>
            <a:off x="703263" y="6327775"/>
            <a:ext cx="5803900" cy="180975"/>
          </a:xfrm>
          <a:prstGeom prst="rect">
            <a:avLst/>
          </a:prstGeom>
          <a:noFill/>
          <a:ln>
            <a:noFill/>
          </a:ln>
          <a:effectLst/>
        </p:spPr>
        <p:txBody>
          <a:bodyPr lIns="0" tIns="0" rIns="0" bIns="0" anchor="ctr"/>
          <a:lstStyle/>
          <a:p>
            <a:pPr defTabSz="913918">
              <a:defRPr/>
            </a:pPr>
            <a:r>
              <a:rPr lang="en-US" sz="800" b="1">
                <a:solidFill>
                  <a:srgbClr val="000000"/>
                </a:solidFill>
                <a:latin typeface="+mn-lt"/>
                <a:ea typeface="Arial Unicode MS" pitchFamily="34" charset="-128"/>
                <a:cs typeface="+mn-cs"/>
              </a:rPr>
              <a:t>INFORMATION SUBJECT TO CHANGE AND SUBJECT TO DELIVERY OF A FINAL OFFERING MEMORANDUM</a:t>
            </a:r>
            <a:endParaRPr lang="en-GB" sz="800" b="1">
              <a:solidFill>
                <a:srgbClr val="000000"/>
              </a:solidFill>
              <a:latin typeface="+mn-lt"/>
              <a:ea typeface="Arial Unicode MS" pitchFamily="34" charset="-128"/>
              <a:cs typeface="+mn-cs"/>
            </a:endParaRPr>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Lst>
  <p:hf hdr="0" ft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charset="0"/>
          <a:cs typeface="Arial" charset="0"/>
        </a:defRPr>
      </a:lvl2pPr>
      <a:lvl3pPr algn="l" defTabSz="912813" rtl="0" eaLnBrk="0" fontAlgn="base" hangingPunct="0">
        <a:spcBef>
          <a:spcPct val="0"/>
        </a:spcBef>
        <a:spcAft>
          <a:spcPct val="0"/>
        </a:spcAft>
        <a:defRPr b="1">
          <a:solidFill>
            <a:schemeClr val="tx2"/>
          </a:solidFill>
          <a:latin typeface="Arial" charset="0"/>
          <a:cs typeface="Arial" charset="0"/>
        </a:defRPr>
      </a:lvl3pPr>
      <a:lvl4pPr algn="l" defTabSz="912813" rtl="0" eaLnBrk="0" fontAlgn="base" hangingPunct="0">
        <a:spcBef>
          <a:spcPct val="0"/>
        </a:spcBef>
        <a:spcAft>
          <a:spcPct val="0"/>
        </a:spcAft>
        <a:defRPr b="1">
          <a:solidFill>
            <a:schemeClr val="tx2"/>
          </a:solidFill>
          <a:latin typeface="Arial" charset="0"/>
          <a:cs typeface="Arial" charset="0"/>
        </a:defRPr>
      </a:lvl4pPr>
      <a:lvl5pPr algn="l" defTabSz="912813" rtl="0" eaLnBrk="0" fontAlgn="base" hangingPunct="0">
        <a:spcBef>
          <a:spcPct val="0"/>
        </a:spcBef>
        <a:spcAft>
          <a:spcPct val="0"/>
        </a:spcAft>
        <a:defRPr b="1">
          <a:solidFill>
            <a:schemeClr val="tx2"/>
          </a:solidFill>
          <a:latin typeface="Arial" charset="0"/>
          <a:cs typeface="Arial" charset="0"/>
        </a:defRPr>
      </a:lvl5pPr>
      <a:lvl6pPr marL="441625" algn="l" defTabSz="913918" rtl="0" fontAlgn="base">
        <a:spcBef>
          <a:spcPct val="0"/>
        </a:spcBef>
        <a:spcAft>
          <a:spcPct val="0"/>
        </a:spcAft>
        <a:defRPr b="1">
          <a:solidFill>
            <a:schemeClr val="tx2"/>
          </a:solidFill>
          <a:latin typeface="Arial" charset="0"/>
          <a:cs typeface="Arial" charset="0"/>
        </a:defRPr>
      </a:lvl6pPr>
      <a:lvl7pPr marL="883249" algn="l" defTabSz="913918" rtl="0" fontAlgn="base">
        <a:spcBef>
          <a:spcPct val="0"/>
        </a:spcBef>
        <a:spcAft>
          <a:spcPct val="0"/>
        </a:spcAft>
        <a:defRPr b="1">
          <a:solidFill>
            <a:schemeClr val="tx2"/>
          </a:solidFill>
          <a:latin typeface="Arial" charset="0"/>
          <a:cs typeface="Arial" charset="0"/>
        </a:defRPr>
      </a:lvl7pPr>
      <a:lvl8pPr marL="1324875" algn="l" defTabSz="913918" rtl="0" fontAlgn="base">
        <a:spcBef>
          <a:spcPct val="0"/>
        </a:spcBef>
        <a:spcAft>
          <a:spcPct val="0"/>
        </a:spcAft>
        <a:defRPr b="1">
          <a:solidFill>
            <a:schemeClr val="tx2"/>
          </a:solidFill>
          <a:latin typeface="Arial" charset="0"/>
          <a:cs typeface="Arial" charset="0"/>
        </a:defRPr>
      </a:lvl8pPr>
      <a:lvl9pPr marL="1766498" algn="l" defTabSz="913918" rtl="0" fontAlgn="base">
        <a:spcBef>
          <a:spcPct val="0"/>
        </a:spcBef>
        <a:spcAft>
          <a:spcPct val="0"/>
        </a:spcAft>
        <a:defRPr b="1">
          <a:solidFill>
            <a:schemeClr val="tx2"/>
          </a:solidFill>
          <a:latin typeface="Arial" charset="0"/>
          <a:cs typeface="Arial" charset="0"/>
        </a:defRPr>
      </a:lvl9pPr>
    </p:titleStyle>
    <p:bodyStyle>
      <a:lvl1pPr marL="330200" indent="-330200" algn="l" defTabSz="912813" rtl="0" eaLnBrk="0" fontAlgn="base" hangingPunct="0">
        <a:lnSpc>
          <a:spcPct val="130000"/>
        </a:lnSpc>
        <a:spcBef>
          <a:spcPct val="0"/>
        </a:spcBef>
        <a:spcAft>
          <a:spcPct val="50000"/>
        </a:spcAft>
        <a:defRPr sz="1100">
          <a:solidFill>
            <a:srgbClr val="000000"/>
          </a:solidFill>
          <a:latin typeface="+mn-lt"/>
          <a:ea typeface="+mn-ea"/>
          <a:cs typeface="+mn-cs"/>
        </a:defRPr>
      </a:lvl1pPr>
      <a:lvl2pPr marL="174625" indent="-173038" algn="l" defTabSz="912813" rtl="0" eaLnBrk="0" fontAlgn="base" hangingPunct="0">
        <a:lnSpc>
          <a:spcPct val="130000"/>
        </a:lnSpc>
        <a:spcBef>
          <a:spcPct val="0"/>
        </a:spcBef>
        <a:spcAft>
          <a:spcPct val="5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lnSpc>
          <a:spcPct val="130000"/>
        </a:lnSpc>
        <a:spcBef>
          <a:spcPct val="0"/>
        </a:spcBef>
        <a:spcAft>
          <a:spcPct val="50000"/>
        </a:spcAft>
        <a:buClr>
          <a:srgbClr val="17497B"/>
        </a:buClr>
        <a:buFont typeface="Wingdings" pitchFamily="2" charset="2"/>
        <a:buChar char="§"/>
        <a:defRPr sz="1100">
          <a:solidFill>
            <a:srgbClr val="000000"/>
          </a:solidFill>
          <a:latin typeface="+mn-lt"/>
          <a:cs typeface="+mn-cs"/>
        </a:defRPr>
      </a:lvl3pPr>
      <a:lvl4pPr marL="519113" indent="-173038" algn="l" defTabSz="912813" rtl="0" eaLnBrk="0" fontAlgn="base" hangingPunct="0">
        <a:lnSpc>
          <a:spcPct val="130000"/>
        </a:lnSpc>
        <a:spcBef>
          <a:spcPct val="0"/>
        </a:spcBef>
        <a:spcAft>
          <a:spcPct val="50000"/>
        </a:spcAft>
        <a:buClr>
          <a:srgbClr val="17497B"/>
        </a:buClr>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282" indent="-251481" algn="l" defTabSz="913918"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906" indent="-251481" algn="l" defTabSz="913918"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532" indent="-251481" algn="l" defTabSz="913918"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6155" indent="-251481" algn="l" defTabSz="913918"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249" rtl="0" eaLnBrk="1" latinLnBrk="0" hangingPunct="1">
        <a:defRPr sz="1700" kern="1200">
          <a:solidFill>
            <a:schemeClr val="tx1"/>
          </a:solidFill>
          <a:latin typeface="+mn-lt"/>
          <a:ea typeface="+mn-ea"/>
          <a:cs typeface="+mn-cs"/>
        </a:defRPr>
      </a:lvl1pPr>
      <a:lvl2pPr marL="441625" algn="l" defTabSz="883249" rtl="0" eaLnBrk="1" latinLnBrk="0" hangingPunct="1">
        <a:defRPr sz="1700" kern="1200">
          <a:solidFill>
            <a:schemeClr val="tx1"/>
          </a:solidFill>
          <a:latin typeface="+mn-lt"/>
          <a:ea typeface="+mn-ea"/>
          <a:cs typeface="+mn-cs"/>
        </a:defRPr>
      </a:lvl2pPr>
      <a:lvl3pPr marL="883249" algn="l" defTabSz="883249" rtl="0" eaLnBrk="1" latinLnBrk="0" hangingPunct="1">
        <a:defRPr sz="1700" kern="1200">
          <a:solidFill>
            <a:schemeClr val="tx1"/>
          </a:solidFill>
          <a:latin typeface="+mn-lt"/>
          <a:ea typeface="+mn-ea"/>
          <a:cs typeface="+mn-cs"/>
        </a:defRPr>
      </a:lvl3pPr>
      <a:lvl4pPr marL="1324875" algn="l" defTabSz="883249" rtl="0" eaLnBrk="1" latinLnBrk="0" hangingPunct="1">
        <a:defRPr sz="1700" kern="1200">
          <a:solidFill>
            <a:schemeClr val="tx1"/>
          </a:solidFill>
          <a:latin typeface="+mn-lt"/>
          <a:ea typeface="+mn-ea"/>
          <a:cs typeface="+mn-cs"/>
        </a:defRPr>
      </a:lvl4pPr>
      <a:lvl5pPr marL="1766498" algn="l" defTabSz="883249" rtl="0" eaLnBrk="1" latinLnBrk="0" hangingPunct="1">
        <a:defRPr sz="1700" kern="1200">
          <a:solidFill>
            <a:schemeClr val="tx1"/>
          </a:solidFill>
          <a:latin typeface="+mn-lt"/>
          <a:ea typeface="+mn-ea"/>
          <a:cs typeface="+mn-cs"/>
        </a:defRPr>
      </a:lvl5pPr>
      <a:lvl6pPr marL="2208123" algn="l" defTabSz="883249" rtl="0" eaLnBrk="1" latinLnBrk="0" hangingPunct="1">
        <a:defRPr sz="1700" kern="1200">
          <a:solidFill>
            <a:schemeClr val="tx1"/>
          </a:solidFill>
          <a:latin typeface="+mn-lt"/>
          <a:ea typeface="+mn-ea"/>
          <a:cs typeface="+mn-cs"/>
        </a:defRPr>
      </a:lvl6pPr>
      <a:lvl7pPr marL="2649748" algn="l" defTabSz="883249" rtl="0" eaLnBrk="1" latinLnBrk="0" hangingPunct="1">
        <a:defRPr sz="1700" kern="1200">
          <a:solidFill>
            <a:schemeClr val="tx1"/>
          </a:solidFill>
          <a:latin typeface="+mn-lt"/>
          <a:ea typeface="+mn-ea"/>
          <a:cs typeface="+mn-cs"/>
        </a:defRPr>
      </a:lvl7pPr>
      <a:lvl8pPr marL="3091371" algn="l" defTabSz="883249" rtl="0" eaLnBrk="1" latinLnBrk="0" hangingPunct="1">
        <a:defRPr sz="1700" kern="1200">
          <a:solidFill>
            <a:schemeClr val="tx1"/>
          </a:solidFill>
          <a:latin typeface="+mn-lt"/>
          <a:ea typeface="+mn-ea"/>
          <a:cs typeface="+mn-cs"/>
        </a:defRPr>
      </a:lvl8pPr>
      <a:lvl9pPr marL="3532996" algn="l" defTabSz="883249"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5421"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5422"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F59458C5-E8A1-408D-A360-F134194824EB}"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5417" name="Object 297"/>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18433" name="Photo Editor Photo" r:id="rId14" imgW="857143" imgH="819048" progId="">
                  <p:embed/>
                </p:oleObj>
              </mc:Choice>
              <mc:Fallback>
                <p:oleObj name="Photo Editor Photo" r:id="rId14" imgW="857143" imgH="819048" progId="">
                  <p:embed/>
                  <p:pic>
                    <p:nvPicPr>
                      <p:cNvPr id="5417" name="Object 29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44" r:id="rId1"/>
    <p:sldLayoutId id="2147483975" r:id="rId2"/>
    <p:sldLayoutId id="2147483974" r:id="rId3"/>
    <p:sldLayoutId id="2147483973" r:id="rId4"/>
    <p:sldLayoutId id="2147483972" r:id="rId5"/>
    <p:sldLayoutId id="2147483971" r:id="rId6"/>
    <p:sldLayoutId id="2147483970" r:id="rId7"/>
    <p:sldLayoutId id="2147483969" r:id="rId8"/>
    <p:sldLayoutId id="2147483968" r:id="rId9"/>
    <p:sldLayoutId id="2147483967" r:id="rId10"/>
    <p:sldLayoutId id="2147483966" r:id="rId11"/>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57347"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57348"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98CB9575-AC39-415F-8229-E6FE5ABEA9CC}"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145" r:id="rId1"/>
    <p:sldLayoutId id="2147483985" r:id="rId2"/>
    <p:sldLayoutId id="2147483984" r:id="rId3"/>
    <p:sldLayoutId id="2147483983" r:id="rId4"/>
    <p:sldLayoutId id="2147483982" r:id="rId5"/>
    <p:sldLayoutId id="2147483981" r:id="rId6"/>
    <p:sldLayoutId id="2147483980" r:id="rId7"/>
    <p:sldLayoutId id="2147483979" r:id="rId8"/>
    <p:sldLayoutId id="2147483978" r:id="rId9"/>
    <p:sldLayoutId id="2147483977" r:id="rId10"/>
    <p:sldLayoutId id="2147483976" r:id="rId11"/>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6445"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6446"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C03DDE2D-C8F9-4767-9AEE-A5F9B8DB94FC}"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6441" name="Object 297"/>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19457" name="Photo Editor Photo" r:id="rId14" imgW="857143" imgH="819048" progId="">
                  <p:embed/>
                </p:oleObj>
              </mc:Choice>
              <mc:Fallback>
                <p:oleObj name="Photo Editor Photo" r:id="rId14" imgW="857143" imgH="819048" progId="">
                  <p:embed/>
                  <p:pic>
                    <p:nvPicPr>
                      <p:cNvPr id="6441" name="Object 29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46" r:id="rId1"/>
    <p:sldLayoutId id="2147483995" r:id="rId2"/>
    <p:sldLayoutId id="2147483994" r:id="rId3"/>
    <p:sldLayoutId id="2147483993" r:id="rId4"/>
    <p:sldLayoutId id="2147483992" r:id="rId5"/>
    <p:sldLayoutId id="2147483991" r:id="rId6"/>
    <p:sldLayoutId id="2147483990" r:id="rId7"/>
    <p:sldLayoutId id="2147483989" r:id="rId8"/>
    <p:sldLayoutId id="2147483988" r:id="rId9"/>
    <p:sldLayoutId id="2147483987" r:id="rId10"/>
    <p:sldLayoutId id="2147483986" r:id="rId11"/>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7469"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470"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E0BF0F1F-1938-42A7-BB1A-38AE66911840}"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7465" name="Object 297"/>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20481" name="Photo Editor Photo" r:id="rId14" imgW="857143" imgH="819048" progId="">
                  <p:embed/>
                </p:oleObj>
              </mc:Choice>
              <mc:Fallback>
                <p:oleObj name="Photo Editor Photo" r:id="rId14" imgW="857143" imgH="819048" progId="">
                  <p:embed/>
                  <p:pic>
                    <p:nvPicPr>
                      <p:cNvPr id="7465" name="Object 29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47" r:id="rId1"/>
    <p:sldLayoutId id="2147484005" r:id="rId2"/>
    <p:sldLayoutId id="2147484004" r:id="rId3"/>
    <p:sldLayoutId id="2147484003" r:id="rId4"/>
    <p:sldLayoutId id="2147484002" r:id="rId5"/>
    <p:sldLayoutId id="2147484001" r:id="rId6"/>
    <p:sldLayoutId id="2147484000" r:id="rId7"/>
    <p:sldLayoutId id="2147483999" r:id="rId8"/>
    <p:sldLayoutId id="2147483998" r:id="rId9"/>
    <p:sldLayoutId id="2147483997" r:id="rId10"/>
    <p:sldLayoutId id="2147483996" r:id="rId11"/>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96259"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96260"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567EEB7E-43E5-43FC-875F-E70666C24C24}"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148" r:id="rId1"/>
    <p:sldLayoutId id="2147484015" r:id="rId2"/>
    <p:sldLayoutId id="2147484014" r:id="rId3"/>
    <p:sldLayoutId id="2147484013" r:id="rId4"/>
    <p:sldLayoutId id="2147484012" r:id="rId5"/>
    <p:sldLayoutId id="2147484011" r:id="rId6"/>
    <p:sldLayoutId id="2147484010" r:id="rId7"/>
    <p:sldLayoutId id="2147484009" r:id="rId8"/>
    <p:sldLayoutId id="2147484008" r:id="rId9"/>
    <p:sldLayoutId id="2147484007" r:id="rId10"/>
    <p:sldLayoutId id="2147484006" r:id="rId11"/>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6240463"/>
            <a:ext cx="9140825" cy="617537"/>
          </a:xfrm>
          <a:prstGeom prst="rect">
            <a:avLst/>
          </a:prstGeom>
          <a:solidFill>
            <a:srgbClr val="C3DEEF"/>
          </a:solidFill>
          <a:ln>
            <a:noFill/>
          </a:ln>
        </p:spPr>
        <p:txBody>
          <a:bodyPr lIns="88317" tIns="44158" rIns="88317" bIns="44158"/>
          <a:lstStyle/>
          <a:p>
            <a:pPr defTabSz="913839" fontAlgn="auto">
              <a:spcBef>
                <a:spcPts val="0"/>
              </a:spcBef>
              <a:spcAft>
                <a:spcPts val="0"/>
              </a:spcAft>
              <a:defRPr/>
            </a:pPr>
            <a:endParaRPr lang="en-US">
              <a:solidFill>
                <a:srgbClr val="000000"/>
              </a:solidFill>
              <a:latin typeface="+mn-lt"/>
              <a:cs typeface="+mn-cs"/>
            </a:endParaRPr>
          </a:p>
        </p:txBody>
      </p:sp>
      <p:sp>
        <p:nvSpPr>
          <p:cNvPr id="1027" name="Freeform 31"/>
          <p:cNvSpPr>
            <a:spLocks/>
          </p:cNvSpPr>
          <p:nvPr/>
        </p:nvSpPr>
        <p:spPr bwMode="auto">
          <a:xfrm>
            <a:off x="311150" y="523875"/>
            <a:ext cx="8829675" cy="238125"/>
          </a:xfrm>
          <a:custGeom>
            <a:avLst/>
            <a:gdLst>
              <a:gd name="T0" fmla="*/ 0 w 5552"/>
              <a:gd name="T1" fmla="*/ 2147483647 h 158"/>
              <a:gd name="T2" fmla="*/ 2147483647 w 5552"/>
              <a:gd name="T3" fmla="*/ 0 h 158"/>
              <a:gd name="T4" fmla="*/ 2147483647 w 5552"/>
              <a:gd name="T5" fmla="*/ 0 h 158"/>
              <a:gd name="T6" fmla="*/ 0 60000 65536"/>
              <a:gd name="T7" fmla="*/ 0 60000 65536"/>
              <a:gd name="T8" fmla="*/ 0 60000 65536"/>
            </a:gdLst>
            <a:ahLst/>
            <a:cxnLst>
              <a:cxn ang="T6">
                <a:pos x="T0" y="T1"/>
              </a:cxn>
              <a:cxn ang="T7">
                <a:pos x="T2" y="T3"/>
              </a:cxn>
              <a:cxn ang="T8">
                <a:pos x="T4" y="T5"/>
              </a:cxn>
            </a:cxnLst>
            <a:rect l="0" t="0" r="r" b="b"/>
            <a:pathLst>
              <a:path w="5552" h="158">
                <a:moveTo>
                  <a:pt x="0" y="158"/>
                </a:moveTo>
                <a:lnTo>
                  <a:pt x="160" y="0"/>
                </a:lnTo>
                <a:lnTo>
                  <a:pt x="5552" y="0"/>
                </a:lnTo>
              </a:path>
            </a:pathLst>
          </a:custGeom>
          <a:noFill/>
          <a:ln w="25400" cap="flat">
            <a:solidFill>
              <a:srgbClr val="78848A"/>
            </a:solidFill>
            <a:prstDash val="solid"/>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9481" name="Rectangle 2"/>
          <p:cNvSpPr>
            <a:spLocks noGrp="1" noChangeArrowheads="1"/>
          </p:cNvSpPr>
          <p:nvPr>
            <p:ph type="title"/>
          </p:nvPr>
        </p:nvSpPr>
        <p:spPr bwMode="auto">
          <a:xfrm>
            <a:off x="708025" y="206375"/>
            <a:ext cx="7135813" cy="2857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9482" name="Rectangle 3"/>
          <p:cNvSpPr>
            <a:spLocks noGrp="1" noChangeArrowheads="1"/>
          </p:cNvSpPr>
          <p:nvPr>
            <p:ph type="body" idx="1"/>
          </p:nvPr>
        </p:nvSpPr>
        <p:spPr bwMode="auto">
          <a:xfrm>
            <a:off x="708025" y="1095375"/>
            <a:ext cx="8118475" cy="4867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Bulleted text level 1</a:t>
            </a:r>
          </a:p>
          <a:p>
            <a:pPr lvl="2"/>
            <a:r>
              <a:rPr lang="en-GB"/>
              <a:t>Bulleted text level 2</a:t>
            </a:r>
          </a:p>
          <a:p>
            <a:pPr lvl="3"/>
            <a:r>
              <a:rPr lang="en-GB"/>
              <a:t>Bulleted text level 3</a:t>
            </a:r>
          </a:p>
        </p:txBody>
      </p:sp>
      <p:sp>
        <p:nvSpPr>
          <p:cNvPr id="2" name="Rectangle 4"/>
          <p:cNvSpPr>
            <a:spLocks noGrp="1" noChangeArrowheads="1"/>
          </p:cNvSpPr>
          <p:nvPr>
            <p:ph type="dt" sz="half" idx="2"/>
          </p:nvPr>
        </p:nvSpPr>
        <p:spPr bwMode="auto">
          <a:xfrm>
            <a:off x="7050088" y="6330950"/>
            <a:ext cx="1435100" cy="1809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Arial" pitchFamily="34" charset="0"/>
                <a:cs typeface="Arial" pitchFamily="34" charset="0"/>
              </a:defRPr>
            </a:lvl1pPr>
          </a:lstStyle>
          <a:p>
            <a:pPr>
              <a:defRPr/>
            </a:pPr>
            <a:r>
              <a:rPr lang="en-GB"/>
              <a:t>00/00/0000</a:t>
            </a:r>
          </a:p>
        </p:txBody>
      </p:sp>
      <p:sp>
        <p:nvSpPr>
          <p:cNvPr id="3" name="Rectangle 5"/>
          <p:cNvSpPr>
            <a:spLocks noGrp="1" noChangeArrowheads="1"/>
          </p:cNvSpPr>
          <p:nvPr>
            <p:ph type="ftr" sz="quarter" idx="3"/>
          </p:nvPr>
        </p:nvSpPr>
        <p:spPr bwMode="auto">
          <a:xfrm>
            <a:off x="1135063" y="520700"/>
            <a:ext cx="7688262" cy="1508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defTabSz="914162" fontAlgn="auto">
              <a:spcBef>
                <a:spcPts val="0"/>
              </a:spcBef>
              <a:spcAft>
                <a:spcPts val="0"/>
              </a:spcAft>
              <a:defRPr sz="1000" b="1">
                <a:solidFill>
                  <a:srgbClr val="78848A"/>
                </a:solidFill>
                <a:latin typeface="Arial Narrow" pitchFamily="34" charset="0"/>
                <a:cs typeface="Arial" pitchFamily="34" charset="0"/>
              </a:defRPr>
            </a:lvl1pPr>
          </a:lstStyle>
          <a:p>
            <a:pPr>
              <a:defRPr/>
            </a:pPr>
            <a:r>
              <a:rPr lang="en-GB"/>
              <a:t>Presentation Title</a:t>
            </a:r>
          </a:p>
        </p:txBody>
      </p:sp>
      <p:sp>
        <p:nvSpPr>
          <p:cNvPr id="1030" name="Rectangle 6"/>
          <p:cNvSpPr>
            <a:spLocks noGrp="1" noChangeArrowheads="1"/>
          </p:cNvSpPr>
          <p:nvPr>
            <p:ph type="sldNum" sz="quarter" idx="4"/>
          </p:nvPr>
        </p:nvSpPr>
        <p:spPr bwMode="auto">
          <a:xfrm>
            <a:off x="8629650" y="6308725"/>
            <a:ext cx="182563" cy="22225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defTabSz="914162" fontAlgn="auto">
              <a:spcBef>
                <a:spcPts val="0"/>
              </a:spcBef>
              <a:spcAft>
                <a:spcPts val="0"/>
              </a:spcAft>
              <a:defRPr sz="800">
                <a:solidFill>
                  <a:srgbClr val="000000"/>
                </a:solidFill>
                <a:latin typeface="+mn-lt"/>
                <a:cs typeface="+mn-cs"/>
              </a:defRPr>
            </a:lvl1pPr>
          </a:lstStyle>
          <a:p>
            <a:pPr>
              <a:defRPr/>
            </a:pPr>
            <a:fld id="{AE7620F6-6364-4460-A040-3D64A4ACCC9C}" type="slidenum">
              <a:rPr lang="en-GB"/>
              <a:pPr>
                <a:defRPr/>
              </a:pPr>
              <a:t>‹nº›</a:t>
            </a:fld>
            <a:endParaRPr lang="en-GB"/>
          </a:p>
        </p:txBody>
      </p:sp>
      <p:sp>
        <p:nvSpPr>
          <p:cNvPr id="1033" name="Line 32"/>
          <p:cNvSpPr>
            <a:spLocks noChangeShapeType="1"/>
          </p:cNvSpPr>
          <p:nvPr/>
        </p:nvSpPr>
        <p:spPr bwMode="auto">
          <a:xfrm>
            <a:off x="8620125" y="6364288"/>
            <a:ext cx="0" cy="107950"/>
          </a:xfrm>
          <a:prstGeom prst="line">
            <a:avLst/>
          </a:prstGeom>
          <a:noFill/>
          <a:ln w="9525">
            <a:solidFill>
              <a:schemeClr val="tx1"/>
            </a:solidFill>
            <a:round/>
            <a:headEnd/>
            <a:tailEnd/>
          </a:ln>
        </p:spPr>
        <p:txBody>
          <a:bodyPr lIns="88317" tIns="44158" rIns="88317" bIns="44158"/>
          <a:lstStyle/>
          <a:p>
            <a:pPr defTabSz="914162" fontAlgn="auto">
              <a:spcBef>
                <a:spcPts val="0"/>
              </a:spcBef>
              <a:spcAft>
                <a:spcPts val="0"/>
              </a:spcAft>
              <a:defRPr/>
            </a:pPr>
            <a:endParaRPr lang="en-US">
              <a:solidFill>
                <a:srgbClr val="000000"/>
              </a:solidFill>
              <a:latin typeface="+mn-lt"/>
              <a:cs typeface="+mn-cs"/>
            </a:endParaRPr>
          </a:p>
        </p:txBody>
      </p:sp>
      <p:sp>
        <p:nvSpPr>
          <p:cNvPr id="4" name="Rectangle 3"/>
          <p:cNvSpPr/>
          <p:nvPr/>
        </p:nvSpPr>
        <p:spPr bwMode="auto">
          <a:xfrm>
            <a:off x="311150" y="449263"/>
            <a:ext cx="260350" cy="484187"/>
          </a:xfrm>
          <a:prstGeom prst="rect">
            <a:avLst/>
          </a:prstGeom>
          <a:solidFill>
            <a:schemeClr val="bg1"/>
          </a:solidFill>
          <a:ln w="9525" cap="flat" cmpd="sng" algn="ctr">
            <a:noFill/>
            <a:prstDash val="solid"/>
            <a:round/>
            <a:headEnd type="none" w="med" len="med"/>
            <a:tailEnd type="none" w="med" len="med"/>
          </a:ln>
          <a:effectLst/>
        </p:spPr>
        <p:txBody>
          <a:bodyPr lIns="88317" tIns="44158" rIns="88317" bIns="44158"/>
          <a:lstStyle/>
          <a:p>
            <a:pPr defTabSz="913839">
              <a:defRPr/>
            </a:pPr>
            <a:endParaRPr lang="en-US">
              <a:solidFill>
                <a:srgbClr val="000000"/>
              </a:solidFill>
              <a:latin typeface="+mn-lt"/>
              <a:cs typeface="+mn-cs"/>
            </a:endParaRPr>
          </a:p>
        </p:txBody>
      </p:sp>
      <p:graphicFrame>
        <p:nvGraphicFramePr>
          <p:cNvPr id="9477" name="Object 261"/>
          <p:cNvGraphicFramePr>
            <a:graphicFrameLocks noChangeAspect="1"/>
          </p:cNvGraphicFramePr>
          <p:nvPr/>
        </p:nvGraphicFramePr>
        <p:xfrm>
          <a:off x="104775" y="304800"/>
          <a:ext cx="466725" cy="434975"/>
        </p:xfrm>
        <a:graphic>
          <a:graphicData uri="http://schemas.openxmlformats.org/presentationml/2006/ole">
            <mc:AlternateContent xmlns:mc="http://schemas.openxmlformats.org/markup-compatibility/2006">
              <mc:Choice xmlns:v="urn:schemas-microsoft-com:vml" Requires="v">
                <p:oleObj spid="_x0000_s21505" name="Photo Editor Photo" r:id="rId15" imgW="857143" imgH="819048" progId="">
                  <p:embed/>
                </p:oleObj>
              </mc:Choice>
              <mc:Fallback>
                <p:oleObj name="Photo Editor Photo" r:id="rId15" imgW="857143" imgH="819048" progId="">
                  <p:embed/>
                  <p:pic>
                    <p:nvPicPr>
                      <p:cNvPr id="9477" name="Object 2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775" y="3048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149" r:id="rId1"/>
    <p:sldLayoutId id="2147484025" r:id="rId2"/>
    <p:sldLayoutId id="2147484024" r:id="rId3"/>
    <p:sldLayoutId id="2147484023" r:id="rId4"/>
    <p:sldLayoutId id="2147484022" r:id="rId5"/>
    <p:sldLayoutId id="2147484021" r:id="rId6"/>
    <p:sldLayoutId id="2147484020" r:id="rId7"/>
    <p:sldLayoutId id="2147484019" r:id="rId8"/>
    <p:sldLayoutId id="2147484018" r:id="rId9"/>
    <p:sldLayoutId id="2147484017" r:id="rId10"/>
    <p:sldLayoutId id="2147484016" r:id="rId11"/>
    <p:sldLayoutId id="2147484150" r:id="rId12"/>
  </p:sldLayoutIdLst>
  <p:hf hdr="0"/>
  <p:txStyles>
    <p:titleStyle>
      <a:lvl1pPr algn="l" defTabSz="912813" rtl="0" eaLnBrk="0" fontAlgn="base" hangingPunct="0">
        <a:spcBef>
          <a:spcPct val="0"/>
        </a:spcBef>
        <a:spcAft>
          <a:spcPct val="0"/>
        </a:spcAft>
        <a:defRPr b="1">
          <a:solidFill>
            <a:schemeClr val="tx2"/>
          </a:solidFill>
          <a:latin typeface="+mj-lt"/>
          <a:ea typeface="+mj-ea"/>
          <a:cs typeface="+mj-cs"/>
        </a:defRPr>
      </a:lvl1pPr>
      <a:lvl2pPr algn="l" defTabSz="912813" rtl="0" eaLnBrk="0" fontAlgn="base" hangingPunct="0">
        <a:spcBef>
          <a:spcPct val="0"/>
        </a:spcBef>
        <a:spcAft>
          <a:spcPct val="0"/>
        </a:spcAft>
        <a:defRPr b="1">
          <a:solidFill>
            <a:schemeClr val="tx2"/>
          </a:solidFill>
          <a:latin typeface="Arial" pitchFamily="34" charset="0"/>
          <a:cs typeface="Arial" pitchFamily="34" charset="0"/>
        </a:defRPr>
      </a:lvl2pPr>
      <a:lvl3pPr algn="l" defTabSz="912813" rtl="0" eaLnBrk="0" fontAlgn="base" hangingPunct="0">
        <a:spcBef>
          <a:spcPct val="0"/>
        </a:spcBef>
        <a:spcAft>
          <a:spcPct val="0"/>
        </a:spcAft>
        <a:defRPr b="1">
          <a:solidFill>
            <a:schemeClr val="tx2"/>
          </a:solidFill>
          <a:latin typeface="Arial" pitchFamily="34" charset="0"/>
          <a:cs typeface="Arial" pitchFamily="34" charset="0"/>
        </a:defRPr>
      </a:lvl3pPr>
      <a:lvl4pPr algn="l" defTabSz="912813" rtl="0" eaLnBrk="0" fontAlgn="base" hangingPunct="0">
        <a:spcBef>
          <a:spcPct val="0"/>
        </a:spcBef>
        <a:spcAft>
          <a:spcPct val="0"/>
        </a:spcAft>
        <a:defRPr b="1">
          <a:solidFill>
            <a:schemeClr val="tx2"/>
          </a:solidFill>
          <a:latin typeface="Arial" pitchFamily="34" charset="0"/>
          <a:cs typeface="Arial" pitchFamily="34" charset="0"/>
        </a:defRPr>
      </a:lvl4pPr>
      <a:lvl5pPr algn="l" defTabSz="912813" rtl="0" eaLnBrk="0" fontAlgn="base" hangingPunct="0">
        <a:spcBef>
          <a:spcPct val="0"/>
        </a:spcBef>
        <a:spcAft>
          <a:spcPct val="0"/>
        </a:spcAft>
        <a:defRPr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p:titleStyle>
    <p:bodyStyle>
      <a:lvl1pPr marL="330200" indent="-330200" algn="l" defTabSz="912813" rtl="0" eaLnBrk="0" fontAlgn="base" hangingPunct="0">
        <a:spcBef>
          <a:spcPct val="30000"/>
        </a:spcBef>
        <a:spcAft>
          <a:spcPct val="10000"/>
        </a:spcAft>
        <a:buChar char="•"/>
        <a:defRPr sz="1100">
          <a:solidFill>
            <a:srgbClr val="000000"/>
          </a:solidFill>
          <a:latin typeface="+mn-lt"/>
          <a:ea typeface="+mn-ea"/>
          <a:cs typeface="+mn-cs"/>
        </a:defRPr>
      </a:lvl1pPr>
      <a:lvl2pPr marL="174625" indent="-173038" algn="l" defTabSz="912813"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488" indent="-168275" algn="l" defTabSz="912813"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113" indent="-173038" algn="l" defTabSz="912813"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8225" indent="-250825" algn="l" defTabSz="912813"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en-US"/>
      </a:defPPr>
      <a:lvl1pPr marL="0" algn="l" defTabSz="883173" rtl="0" eaLnBrk="1" latinLnBrk="0" hangingPunct="1">
        <a:defRPr sz="1700" kern="1200">
          <a:solidFill>
            <a:schemeClr val="tx1"/>
          </a:solidFill>
          <a:latin typeface="+mn-lt"/>
          <a:ea typeface="+mn-ea"/>
          <a:cs typeface="+mn-cs"/>
        </a:defRPr>
      </a:lvl1pPr>
      <a:lvl2pPr marL="441587" algn="l" defTabSz="883173" rtl="0" eaLnBrk="1" latinLnBrk="0" hangingPunct="1">
        <a:defRPr sz="1700" kern="1200">
          <a:solidFill>
            <a:schemeClr val="tx1"/>
          </a:solidFill>
          <a:latin typeface="+mn-lt"/>
          <a:ea typeface="+mn-ea"/>
          <a:cs typeface="+mn-cs"/>
        </a:defRPr>
      </a:lvl2pPr>
      <a:lvl3pPr marL="883173" algn="l" defTabSz="883173" rtl="0" eaLnBrk="1" latinLnBrk="0" hangingPunct="1">
        <a:defRPr sz="1700" kern="1200">
          <a:solidFill>
            <a:schemeClr val="tx1"/>
          </a:solidFill>
          <a:latin typeface="+mn-lt"/>
          <a:ea typeface="+mn-ea"/>
          <a:cs typeface="+mn-cs"/>
        </a:defRPr>
      </a:lvl3pPr>
      <a:lvl4pPr marL="1324761" algn="l" defTabSz="883173" rtl="0" eaLnBrk="1" latinLnBrk="0" hangingPunct="1">
        <a:defRPr sz="1700" kern="1200">
          <a:solidFill>
            <a:schemeClr val="tx1"/>
          </a:solidFill>
          <a:latin typeface="+mn-lt"/>
          <a:ea typeface="+mn-ea"/>
          <a:cs typeface="+mn-cs"/>
        </a:defRPr>
      </a:lvl4pPr>
      <a:lvl5pPr marL="1766345" algn="l" defTabSz="883173" rtl="0" eaLnBrk="1" latinLnBrk="0" hangingPunct="1">
        <a:defRPr sz="1700" kern="1200">
          <a:solidFill>
            <a:schemeClr val="tx1"/>
          </a:solidFill>
          <a:latin typeface="+mn-lt"/>
          <a:ea typeface="+mn-ea"/>
          <a:cs typeface="+mn-cs"/>
        </a:defRPr>
      </a:lvl5pPr>
      <a:lvl6pPr marL="2207932" algn="l" defTabSz="883173" rtl="0" eaLnBrk="1" latinLnBrk="0" hangingPunct="1">
        <a:defRPr sz="1700" kern="1200">
          <a:solidFill>
            <a:schemeClr val="tx1"/>
          </a:solidFill>
          <a:latin typeface="+mn-lt"/>
          <a:ea typeface="+mn-ea"/>
          <a:cs typeface="+mn-cs"/>
        </a:defRPr>
      </a:lvl6pPr>
      <a:lvl7pPr marL="2649519" algn="l" defTabSz="883173" rtl="0" eaLnBrk="1" latinLnBrk="0" hangingPunct="1">
        <a:defRPr sz="1700" kern="1200">
          <a:solidFill>
            <a:schemeClr val="tx1"/>
          </a:solidFill>
          <a:latin typeface="+mn-lt"/>
          <a:ea typeface="+mn-ea"/>
          <a:cs typeface="+mn-cs"/>
        </a:defRPr>
      </a:lvl7pPr>
      <a:lvl8pPr marL="3091104" algn="l" defTabSz="883173" rtl="0" eaLnBrk="1" latinLnBrk="0" hangingPunct="1">
        <a:defRPr sz="1700" kern="1200">
          <a:solidFill>
            <a:schemeClr val="tx1"/>
          </a:solidFill>
          <a:latin typeface="+mn-lt"/>
          <a:ea typeface="+mn-ea"/>
          <a:cs typeface="+mn-cs"/>
        </a:defRPr>
      </a:lvl8pPr>
      <a:lvl9pPr marL="3532691" algn="l" defTabSz="88317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1.xml" /><Relationship Id="rId1" Type="http://schemas.openxmlformats.org/officeDocument/2006/relationships/slideLayout" Target="../slideLayouts/slideLayout201.xml" /><Relationship Id="rId5" Type="http://schemas.openxmlformats.org/officeDocument/2006/relationships/image" Target="../media/image10.png" /><Relationship Id="rId4" Type="http://schemas.openxmlformats.org/officeDocument/2006/relationships/image" Target="../media/image9.jpeg" /></Relationships>
</file>

<file path=ppt/slides/_rels/slide10.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10.xml" /><Relationship Id="rId1" Type="http://schemas.openxmlformats.org/officeDocument/2006/relationships/slideLayout" Target="../slideLayouts/slideLayout130.xml" /></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 /><Relationship Id="rId2" Type="http://schemas.openxmlformats.org/officeDocument/2006/relationships/slideLayout" Target="../slideLayouts/slideLayout130.xml" /><Relationship Id="rId1" Type="http://schemas.openxmlformats.org/officeDocument/2006/relationships/tags" Target="../tags/tag3.xml" /><Relationship Id="rId4" Type="http://schemas.openxmlformats.org/officeDocument/2006/relationships/chart" Target="../charts/chart2.xml" /></Relationships>
</file>

<file path=ppt/slides/_rels/slide12.xml.rels><?xml version="1.0" encoding="UTF-8" standalone="yes"?>
<Relationships xmlns="http://schemas.openxmlformats.org/package/2006/relationships"><Relationship Id="rId3" Type="http://schemas.openxmlformats.org/officeDocument/2006/relationships/chart" Target="../charts/chart3.xml" /><Relationship Id="rId2" Type="http://schemas.openxmlformats.org/officeDocument/2006/relationships/notesSlide" Target="../notesSlides/notesSlide12.xml" /><Relationship Id="rId1" Type="http://schemas.openxmlformats.org/officeDocument/2006/relationships/slideLayout" Target="../slideLayouts/slideLayout130.xml" /></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 /><Relationship Id="rId2" Type="http://schemas.openxmlformats.org/officeDocument/2006/relationships/slideLayout" Target="../slideLayouts/slideLayout135.xml" /><Relationship Id="rId1" Type="http://schemas.openxmlformats.org/officeDocument/2006/relationships/vmlDrawing" Target="../drawings/vmlDrawing37.vml" /><Relationship Id="rId6" Type="http://schemas.openxmlformats.org/officeDocument/2006/relationships/image" Target="../media/image1.png" /><Relationship Id="rId5" Type="http://schemas.openxmlformats.org/officeDocument/2006/relationships/oleObject" Target="../embeddings/oleObject37.bin" /><Relationship Id="rId4" Type="http://schemas.openxmlformats.org/officeDocument/2006/relationships/image" Target="../media/image19.jpeg" /></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 /><Relationship Id="rId2" Type="http://schemas.openxmlformats.org/officeDocument/2006/relationships/slideLayout" Target="../slideLayouts/slideLayout163.xml" /><Relationship Id="rId1" Type="http://schemas.openxmlformats.org/officeDocument/2006/relationships/tags" Target="../tags/tag4.xml" /><Relationship Id="rId6" Type="http://schemas.openxmlformats.org/officeDocument/2006/relationships/image" Target="../media/image22.emf" /><Relationship Id="rId5" Type="http://schemas.openxmlformats.org/officeDocument/2006/relationships/image" Target="../media/image21.emf" /><Relationship Id="rId4" Type="http://schemas.openxmlformats.org/officeDocument/2006/relationships/image" Target="../media/image20.png" /></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 /><Relationship Id="rId2" Type="http://schemas.openxmlformats.org/officeDocument/2006/relationships/slideLayout" Target="../slideLayouts/slideLayout152.xml" /><Relationship Id="rId1" Type="http://schemas.openxmlformats.org/officeDocument/2006/relationships/tags" Target="../tags/tag5.xml" /><Relationship Id="rId5" Type="http://schemas.openxmlformats.org/officeDocument/2006/relationships/image" Target="../media/image24.emf" /><Relationship Id="rId4" Type="http://schemas.openxmlformats.org/officeDocument/2006/relationships/image" Target="../media/image23.emf"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52.xml" /></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 /><Relationship Id="rId2" Type="http://schemas.openxmlformats.org/officeDocument/2006/relationships/slideLayout" Target="../slideLayouts/slideLayout7.xml" /><Relationship Id="rId1" Type="http://schemas.openxmlformats.org/officeDocument/2006/relationships/vmlDrawing" Target="../drawings/vmlDrawing38.vml" /><Relationship Id="rId6" Type="http://schemas.openxmlformats.org/officeDocument/2006/relationships/image" Target="../media/image1.png" /><Relationship Id="rId5" Type="http://schemas.openxmlformats.org/officeDocument/2006/relationships/oleObject" Target="../embeddings/oleObject38.bin" /><Relationship Id="rId4" Type="http://schemas.openxmlformats.org/officeDocument/2006/relationships/image" Target="../media/image25.jpeg" /></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 /><Relationship Id="rId2" Type="http://schemas.openxmlformats.org/officeDocument/2006/relationships/slideLayout" Target="../slideLayouts/slideLayout107.xml" /><Relationship Id="rId1" Type="http://schemas.openxmlformats.org/officeDocument/2006/relationships/tags" Target="../tags/tag6.xml" /></Relationships>
</file>

<file path=ppt/slides/_rels/slide19.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19.xml" /><Relationship Id="rId1" Type="http://schemas.openxmlformats.org/officeDocument/2006/relationships/slideLayout" Target="../slideLayouts/slideLayout10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 /><Relationship Id="rId2" Type="http://schemas.openxmlformats.org/officeDocument/2006/relationships/slideLayout" Target="../slideLayouts/slideLayout107.xml" /><Relationship Id="rId1" Type="http://schemas.openxmlformats.org/officeDocument/2006/relationships/tags" Target="../tags/tag7.xml" /></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 /><Relationship Id="rId2" Type="http://schemas.openxmlformats.org/officeDocument/2006/relationships/slideLayout" Target="../slideLayouts/slideLayout107.xml" /><Relationship Id="rId1" Type="http://schemas.openxmlformats.org/officeDocument/2006/relationships/tags" Target="../tags/tag8.xml" /><Relationship Id="rId4" Type="http://schemas.openxmlformats.org/officeDocument/2006/relationships/image" Target="../media/image27.emf" /></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 /><Relationship Id="rId2" Type="http://schemas.openxmlformats.org/officeDocument/2006/relationships/slideLayout" Target="../slideLayouts/slideLayout185.xml" /><Relationship Id="rId1" Type="http://schemas.openxmlformats.org/officeDocument/2006/relationships/tags" Target="../tags/tag9.xml" /><Relationship Id="rId6" Type="http://schemas.openxmlformats.org/officeDocument/2006/relationships/image" Target="../media/image30.emf" /><Relationship Id="rId5" Type="http://schemas.openxmlformats.org/officeDocument/2006/relationships/image" Target="../media/image29.emf" /><Relationship Id="rId4" Type="http://schemas.openxmlformats.org/officeDocument/2006/relationships/image" Target="../media/image28.emf" /></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 /><Relationship Id="rId2" Type="http://schemas.openxmlformats.org/officeDocument/2006/relationships/slideLayout" Target="../slideLayouts/slideLayout185.xml" /><Relationship Id="rId1" Type="http://schemas.openxmlformats.org/officeDocument/2006/relationships/tags" Target="../tags/tag10.xml" /><Relationship Id="rId6" Type="http://schemas.openxmlformats.org/officeDocument/2006/relationships/image" Target="../media/image33.emf" /><Relationship Id="rId5" Type="http://schemas.openxmlformats.org/officeDocument/2006/relationships/image" Target="../media/image32.emf" /><Relationship Id="rId4" Type="http://schemas.openxmlformats.org/officeDocument/2006/relationships/image" Target="../media/image31.emf" /></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 /><Relationship Id="rId2" Type="http://schemas.openxmlformats.org/officeDocument/2006/relationships/slideLayout" Target="../slideLayouts/slideLayout185.xml" /><Relationship Id="rId1" Type="http://schemas.openxmlformats.org/officeDocument/2006/relationships/tags" Target="../tags/tag11.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179.xml" /></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 /><Relationship Id="rId2" Type="http://schemas.openxmlformats.org/officeDocument/2006/relationships/slideLayout" Target="../slideLayouts/slideLayout174.xml" /><Relationship Id="rId1" Type="http://schemas.openxmlformats.org/officeDocument/2006/relationships/tags" Target="../tags/tag12.xml" /><Relationship Id="rId4" Type="http://schemas.openxmlformats.org/officeDocument/2006/relationships/image" Target="../media/image34.emf" /></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 /><Relationship Id="rId2" Type="http://schemas.openxmlformats.org/officeDocument/2006/relationships/slideLayout" Target="../slideLayouts/slideLayout174.xml" /><Relationship Id="rId1" Type="http://schemas.openxmlformats.org/officeDocument/2006/relationships/tags" Target="../tags/tag13.xml" /><Relationship Id="rId4" Type="http://schemas.openxmlformats.org/officeDocument/2006/relationships/image" Target="../media/image35.emf" /></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 /><Relationship Id="rId2" Type="http://schemas.openxmlformats.org/officeDocument/2006/relationships/slideLayout" Target="../slideLayouts/slideLayout174.xml" /><Relationship Id="rId1" Type="http://schemas.openxmlformats.org/officeDocument/2006/relationships/tags" Target="../tags/tag14.xml" /><Relationship Id="rId4" Type="http://schemas.openxmlformats.org/officeDocument/2006/relationships/image" Target="../media/image36.emf" /></Relationships>
</file>

<file path=ppt/slides/_rels/slide3.xml.rels><?xml version="1.0" encoding="UTF-8" standalone="yes"?>
<Relationships xmlns="http://schemas.openxmlformats.org/package/2006/relationships"><Relationship Id="rId3" Type="http://schemas.openxmlformats.org/officeDocument/2006/relationships/image" Target="../media/image11.png" /><Relationship Id="rId7" Type="http://schemas.openxmlformats.org/officeDocument/2006/relationships/image" Target="../media/image15.png"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image" Target="../media/image14.png" /><Relationship Id="rId5" Type="http://schemas.openxmlformats.org/officeDocument/2006/relationships/image" Target="../media/image13.png" /><Relationship Id="rId4" Type="http://schemas.openxmlformats.org/officeDocument/2006/relationships/image" Target="../media/image12.png"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 /><Relationship Id="rId2" Type="http://schemas.openxmlformats.org/officeDocument/2006/relationships/slideLayout" Target="../slideLayouts/slideLayout7.xml" /><Relationship Id="rId1" Type="http://schemas.openxmlformats.org/officeDocument/2006/relationships/vmlDrawing" Target="../drawings/vmlDrawing35.vml" /><Relationship Id="rId6" Type="http://schemas.openxmlformats.org/officeDocument/2006/relationships/image" Target="../media/image1.png" /><Relationship Id="rId5" Type="http://schemas.openxmlformats.org/officeDocument/2006/relationships/oleObject" Target="../embeddings/oleObject35.bin" /><Relationship Id="rId4" Type="http://schemas.openxmlformats.org/officeDocument/2006/relationships/image" Target="../media/image16.png" /></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 /><Relationship Id="rId2" Type="http://schemas.openxmlformats.org/officeDocument/2006/relationships/slideLayout" Target="../slideLayouts/slideLayout2.xml" /><Relationship Id="rId1" Type="http://schemas.openxmlformats.org/officeDocument/2006/relationships/tags" Target="../tags/tag1.xml" /><Relationship Id="rId4" Type="http://schemas.openxmlformats.org/officeDocument/2006/relationships/image" Target="../media/image17.png" /></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 /><Relationship Id="rId2" Type="http://schemas.openxmlformats.org/officeDocument/2006/relationships/slideLayout" Target="../slideLayouts/slideLayout130.xml" /><Relationship Id="rId1" Type="http://schemas.openxmlformats.org/officeDocument/2006/relationships/tags" Target="../tags/tag2.xml" /></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 /><Relationship Id="rId2" Type="http://schemas.openxmlformats.org/officeDocument/2006/relationships/slideLayout" Target="../slideLayouts/slideLayout135.xml" /><Relationship Id="rId1" Type="http://schemas.openxmlformats.org/officeDocument/2006/relationships/vmlDrawing" Target="../drawings/vmlDrawing36.vml" /><Relationship Id="rId6" Type="http://schemas.openxmlformats.org/officeDocument/2006/relationships/image" Target="../media/image1.png" /><Relationship Id="rId5" Type="http://schemas.openxmlformats.org/officeDocument/2006/relationships/oleObject" Target="../embeddings/oleObject36.bin" /><Relationship Id="rId4" Type="http://schemas.openxmlformats.org/officeDocument/2006/relationships/image" Target="../media/image18.jpeg"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30.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4" descr="http://www.google.co.uk/url?sa=i&amp;source=images&amp;cd=&amp;docid=EF26ONVd3nCgSM&amp;tbnid=lftvIwxF6lEdzM:&amp;ved=0CAUQjBw4HA&amp;url=http%3A%2F%2Fwww.bloomberg.com%2Fimage%2Fi301umZ54pHU.jpg&amp;ei=IDlqU5qtH4SQ7Abgq4HoCg&amp;psig=AFQjCNEvMGee7jT_wMEJblmB6gi3pHIbWA&amp;ust=1399556768611222"/>
          <p:cNvPicPr>
            <a:picLocks noChangeAspect="1" noChangeArrowheads="1"/>
          </p:cNvPicPr>
          <p:nvPr/>
        </p:nvPicPr>
        <p:blipFill>
          <a:blip r:embed="rId3"/>
          <a:srcRect r="-2" b="22813"/>
          <a:stretch>
            <a:fillRect/>
          </a:stretch>
        </p:blipFill>
        <p:spPr bwMode="auto">
          <a:xfrm>
            <a:off x="0" y="0"/>
            <a:ext cx="9144000" cy="6240463"/>
          </a:xfrm>
          <a:prstGeom prst="rect">
            <a:avLst/>
          </a:prstGeom>
          <a:noFill/>
          <a:ln w="9525">
            <a:noFill/>
            <a:miter lim="800000"/>
            <a:headEnd/>
            <a:tailEnd/>
          </a:ln>
        </p:spPr>
      </p:pic>
      <p:sp>
        <p:nvSpPr>
          <p:cNvPr id="259074" name="Date Placeholder 3"/>
          <p:cNvSpPr>
            <a:spLocks noGrp="1"/>
          </p:cNvSpPr>
          <p:nvPr>
            <p:ph type="dt" sz="quarter" idx="10"/>
          </p:nvPr>
        </p:nvSpPr>
        <p:spPr>
          <a:noFill/>
        </p:spPr>
        <p:txBody>
          <a:bodyPr/>
          <a:lstStyle/>
          <a:p>
            <a:pPr defTabSz="912813" fontAlgn="base">
              <a:spcBef>
                <a:spcPct val="0"/>
              </a:spcBef>
              <a:spcAft>
                <a:spcPct val="0"/>
              </a:spcAft>
            </a:pPr>
            <a:r>
              <a:rPr lang="en-GB">
                <a:latin typeface="Arial" charset="0"/>
                <a:cs typeface="Arial" charset="0"/>
              </a:rPr>
              <a:t>May 2014</a:t>
            </a:r>
          </a:p>
        </p:txBody>
      </p:sp>
      <p:sp>
        <p:nvSpPr>
          <p:cNvPr id="259075" name="Slide Number Placeholder 5"/>
          <p:cNvSpPr>
            <a:spLocks noGrp="1"/>
          </p:cNvSpPr>
          <p:nvPr>
            <p:ph type="sldNum" sz="quarter" idx="12"/>
          </p:nvPr>
        </p:nvSpPr>
        <p:spPr>
          <a:noFill/>
        </p:spPr>
        <p:txBody>
          <a:bodyPr/>
          <a:lstStyle/>
          <a:p>
            <a:pPr defTabSz="912813" fontAlgn="base">
              <a:spcBef>
                <a:spcPct val="0"/>
              </a:spcBef>
              <a:spcAft>
                <a:spcPct val="0"/>
              </a:spcAft>
            </a:pPr>
            <a:fld id="{8D57C202-D196-4110-9560-EAB6CADB4D4D}" type="slidenum">
              <a:rPr lang="en-GB" smtClean="0"/>
              <a:pPr defTabSz="912813" fontAlgn="base">
                <a:spcBef>
                  <a:spcPct val="0"/>
                </a:spcBef>
                <a:spcAft>
                  <a:spcPct val="0"/>
                </a:spcAft>
              </a:pPr>
              <a:t>1</a:t>
            </a:fld>
            <a:endParaRPr lang="en-GB"/>
          </a:p>
        </p:txBody>
      </p:sp>
      <p:pic>
        <p:nvPicPr>
          <p:cNvPr id="9" name="Imagem 5" descr="logoHor01_3d.jpg"/>
          <p:cNvPicPr>
            <a:picLocks noChangeAspect="1"/>
          </p:cNvPicPr>
          <p:nvPr/>
        </p:nvPicPr>
        <p:blipFill>
          <a:blip r:embed="rId4"/>
          <a:stretch>
            <a:fillRect/>
          </a:stretch>
        </p:blipFill>
        <p:spPr>
          <a:xfrm>
            <a:off x="6011863" y="5732463"/>
            <a:ext cx="2752725" cy="74295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0" name="Título 1"/>
          <p:cNvSpPr txBox="1">
            <a:spLocks/>
          </p:cNvSpPr>
          <p:nvPr/>
        </p:nvSpPr>
        <p:spPr>
          <a:xfrm>
            <a:off x="250825" y="5595938"/>
            <a:ext cx="4464050" cy="576262"/>
          </a:xfrm>
          <a:prstGeom prst="rect">
            <a:avLst/>
          </a:prstGeom>
        </p:spPr>
        <p:txBody>
          <a:bodyPr anchor="ctr">
            <a:norm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defTabSz="914400">
              <a:defRPr/>
            </a:pPr>
            <a:r>
              <a:rPr lang="en-US" altLang="en-US" sz="2400" b="1" dirty="0">
                <a:solidFill>
                  <a:schemeClr val="bg1"/>
                </a:solidFill>
                <a:effectLst>
                  <a:outerShdw blurRad="38100" dist="38100" dir="2700000" algn="tl">
                    <a:srgbClr val="000000"/>
                  </a:outerShdw>
                </a:effectLst>
              </a:rPr>
              <a:t>Investor Presentation</a:t>
            </a:r>
          </a:p>
        </p:txBody>
      </p:sp>
      <p:pic>
        <p:nvPicPr>
          <p:cNvPr id="259078" name="Picture 11"/>
          <p:cNvPicPr>
            <a:picLocks noChangeAspect="1" noChangeArrowheads="1"/>
          </p:cNvPicPr>
          <p:nvPr/>
        </p:nvPicPr>
        <p:blipFill>
          <a:blip r:embed="rId5"/>
          <a:srcRect/>
          <a:stretch>
            <a:fillRect/>
          </a:stretch>
        </p:blipFill>
        <p:spPr bwMode="auto">
          <a:xfrm>
            <a:off x="250825" y="620713"/>
            <a:ext cx="936625" cy="946150"/>
          </a:xfrm>
          <a:prstGeom prst="rect">
            <a:avLst/>
          </a:prstGeom>
          <a:noFill/>
          <a:ln w="9525">
            <a:noFill/>
            <a:miter lim="800000"/>
            <a:headEnd/>
            <a:tailEnd/>
          </a:ln>
        </p:spPr>
      </p:pic>
      <p:sp>
        <p:nvSpPr>
          <p:cNvPr id="12" name="Título 1"/>
          <p:cNvSpPr txBox="1">
            <a:spLocks/>
          </p:cNvSpPr>
          <p:nvPr/>
        </p:nvSpPr>
        <p:spPr>
          <a:xfrm>
            <a:off x="1371600" y="609600"/>
            <a:ext cx="7239000" cy="1470025"/>
          </a:xfrm>
          <a:prstGeom prst="rect">
            <a:avLst/>
          </a:prstGeom>
        </p:spPr>
        <p:txBody>
          <a:bodyPr>
            <a:normAutofit/>
          </a:bodyPr>
          <a:lstStyle>
            <a:lvl1pPr algn="l" defTabSz="913839" rtl="0" eaLnBrk="0" fontAlgn="base" hangingPunct="0">
              <a:spcBef>
                <a:spcPct val="0"/>
              </a:spcBef>
              <a:spcAft>
                <a:spcPct val="0"/>
              </a:spcAft>
              <a:defRPr sz="1800" b="1">
                <a:solidFill>
                  <a:schemeClr val="tx2"/>
                </a:solidFill>
                <a:latin typeface="+mj-lt"/>
                <a:ea typeface="+mj-ea"/>
                <a:cs typeface="+mj-cs"/>
              </a:defRPr>
            </a:lvl1pPr>
            <a:lvl2pPr algn="l" defTabSz="913839" rtl="0" eaLnBrk="0" fontAlgn="base" hangingPunct="0">
              <a:spcBef>
                <a:spcPct val="0"/>
              </a:spcBef>
              <a:spcAft>
                <a:spcPct val="0"/>
              </a:spcAft>
              <a:defRPr sz="4300" b="1">
                <a:solidFill>
                  <a:schemeClr val="tx2"/>
                </a:solidFill>
                <a:latin typeface="Arial" pitchFamily="34" charset="0"/>
                <a:cs typeface="Arial" pitchFamily="34" charset="0"/>
              </a:defRPr>
            </a:lvl2pPr>
            <a:lvl3pPr algn="l" defTabSz="913839" rtl="0" eaLnBrk="0" fontAlgn="base" hangingPunct="0">
              <a:spcBef>
                <a:spcPct val="0"/>
              </a:spcBef>
              <a:spcAft>
                <a:spcPct val="0"/>
              </a:spcAft>
              <a:defRPr sz="4300" b="1">
                <a:solidFill>
                  <a:schemeClr val="tx2"/>
                </a:solidFill>
                <a:latin typeface="Arial" pitchFamily="34" charset="0"/>
                <a:cs typeface="Arial" pitchFamily="34" charset="0"/>
              </a:defRPr>
            </a:lvl3pPr>
            <a:lvl4pPr algn="l" defTabSz="913839" rtl="0" eaLnBrk="0" fontAlgn="base" hangingPunct="0">
              <a:spcBef>
                <a:spcPct val="0"/>
              </a:spcBef>
              <a:spcAft>
                <a:spcPct val="0"/>
              </a:spcAft>
              <a:defRPr sz="4300" b="1">
                <a:solidFill>
                  <a:schemeClr val="tx2"/>
                </a:solidFill>
                <a:latin typeface="Arial" pitchFamily="34" charset="0"/>
                <a:cs typeface="Arial" pitchFamily="34" charset="0"/>
              </a:defRPr>
            </a:lvl4pPr>
            <a:lvl5pPr algn="l" defTabSz="913839" rtl="0" eaLnBrk="0" fontAlgn="base" hangingPunct="0">
              <a:spcBef>
                <a:spcPct val="0"/>
              </a:spcBef>
              <a:spcAft>
                <a:spcPct val="0"/>
              </a:spcAft>
              <a:defRPr sz="4300" b="1">
                <a:solidFill>
                  <a:schemeClr val="tx2"/>
                </a:solidFill>
                <a:latin typeface="Arial" pitchFamily="34" charset="0"/>
                <a:cs typeface="Arial" pitchFamily="34" charset="0"/>
              </a:defRPr>
            </a:lvl5pPr>
            <a:lvl6pPr marL="441587" algn="l" defTabSz="913839" rtl="0" fontAlgn="base">
              <a:spcBef>
                <a:spcPct val="0"/>
              </a:spcBef>
              <a:spcAft>
                <a:spcPct val="0"/>
              </a:spcAft>
              <a:defRPr b="1">
                <a:solidFill>
                  <a:schemeClr val="tx2"/>
                </a:solidFill>
                <a:latin typeface="Arial" pitchFamily="34" charset="0"/>
                <a:cs typeface="Arial" pitchFamily="34" charset="0"/>
              </a:defRPr>
            </a:lvl6pPr>
            <a:lvl7pPr marL="883173" algn="l" defTabSz="913839" rtl="0" fontAlgn="base">
              <a:spcBef>
                <a:spcPct val="0"/>
              </a:spcBef>
              <a:spcAft>
                <a:spcPct val="0"/>
              </a:spcAft>
              <a:defRPr b="1">
                <a:solidFill>
                  <a:schemeClr val="tx2"/>
                </a:solidFill>
                <a:latin typeface="Arial" pitchFamily="34" charset="0"/>
                <a:cs typeface="Arial" pitchFamily="34" charset="0"/>
              </a:defRPr>
            </a:lvl7pPr>
            <a:lvl8pPr marL="1324761" algn="l" defTabSz="913839" rtl="0" fontAlgn="base">
              <a:spcBef>
                <a:spcPct val="0"/>
              </a:spcBef>
              <a:spcAft>
                <a:spcPct val="0"/>
              </a:spcAft>
              <a:defRPr b="1">
                <a:solidFill>
                  <a:schemeClr val="tx2"/>
                </a:solidFill>
                <a:latin typeface="Arial" pitchFamily="34" charset="0"/>
                <a:cs typeface="Arial" pitchFamily="34" charset="0"/>
              </a:defRPr>
            </a:lvl8pPr>
            <a:lvl9pPr marL="1766345" algn="l" defTabSz="913839" rtl="0" fontAlgn="base">
              <a:spcBef>
                <a:spcPct val="0"/>
              </a:spcBef>
              <a:spcAft>
                <a:spcPct val="0"/>
              </a:spcAft>
              <a:defRPr b="1">
                <a:solidFill>
                  <a:schemeClr val="tx2"/>
                </a:solidFill>
                <a:latin typeface="Arial" pitchFamily="34" charset="0"/>
                <a:cs typeface="Arial" pitchFamily="34" charset="0"/>
              </a:defRPr>
            </a:lvl9pPr>
          </a:lstStyle>
          <a:p>
            <a:pPr>
              <a:defRPr/>
            </a:pPr>
            <a:r>
              <a:rPr lang="pt-BR" altLang="en-US" sz="2800" kern="0" dirty="0">
                <a:solidFill>
                  <a:srgbClr val="17497B"/>
                </a:solidFill>
              </a:rPr>
              <a:t>Rio </a:t>
            </a:r>
            <a:r>
              <a:rPr lang="pt-BR" altLang="en-US" sz="2800" kern="0" dirty="0" err="1">
                <a:solidFill>
                  <a:srgbClr val="17497B"/>
                </a:solidFill>
              </a:rPr>
              <a:t>Oil</a:t>
            </a:r>
            <a:r>
              <a:rPr lang="pt-BR" altLang="en-US" sz="2800" kern="0" dirty="0">
                <a:solidFill>
                  <a:srgbClr val="17497B"/>
                </a:solidFill>
              </a:rPr>
              <a:t> </a:t>
            </a:r>
            <a:r>
              <a:rPr lang="pt-BR" altLang="en-US" sz="2800" kern="0" dirty="0" err="1">
                <a:solidFill>
                  <a:srgbClr val="17497B"/>
                </a:solidFill>
              </a:rPr>
              <a:t>Finance</a:t>
            </a:r>
            <a:r>
              <a:rPr lang="pt-BR" altLang="en-US" sz="2800" kern="0" dirty="0">
                <a:solidFill>
                  <a:srgbClr val="17497B"/>
                </a:solidFill>
              </a:rPr>
              <a:t> </a:t>
            </a:r>
            <a:r>
              <a:rPr lang="pt-BR" altLang="en-US" sz="2800" kern="0" dirty="0" err="1">
                <a:solidFill>
                  <a:srgbClr val="17497B"/>
                </a:solidFill>
              </a:rPr>
              <a:t>Trust</a:t>
            </a:r>
            <a:r>
              <a:rPr lang="pt-BR" altLang="en-US" sz="2800" kern="0" dirty="0">
                <a:solidFill>
                  <a:srgbClr val="17497B"/>
                </a:solidFill>
              </a:rPr>
              <a:t> </a:t>
            </a:r>
            <a:br>
              <a:rPr lang="pt-BR" altLang="en-US" sz="2800" kern="0" dirty="0">
                <a:solidFill>
                  <a:srgbClr val="17497B"/>
                </a:solidFill>
              </a:rPr>
            </a:br>
            <a:r>
              <a:rPr lang="pt-BR" altLang="en-US" sz="2800" kern="0" dirty="0">
                <a:solidFill>
                  <a:srgbClr val="17497B"/>
                </a:solidFill>
              </a:rPr>
              <a:t>Series 2014-1 </a:t>
            </a:r>
            <a:r>
              <a:rPr lang="pt-BR" altLang="en-US" sz="2800" kern="0" dirty="0" err="1">
                <a:solidFill>
                  <a:srgbClr val="17497B"/>
                </a:solidFill>
              </a:rPr>
              <a:t>Senior</a:t>
            </a:r>
            <a:r>
              <a:rPr lang="pt-BR" altLang="en-US" sz="2800" kern="0" dirty="0">
                <a:solidFill>
                  <a:srgbClr val="17497B"/>
                </a:solidFill>
              </a:rPr>
              <a:t> </a:t>
            </a:r>
            <a:r>
              <a:rPr lang="pt-BR" altLang="en-US" sz="2800" kern="0" dirty="0" err="1">
                <a:solidFill>
                  <a:srgbClr val="17497B"/>
                </a:solidFill>
              </a:rPr>
              <a:t>Secured</a:t>
            </a:r>
            <a:r>
              <a:rPr lang="pt-BR" altLang="en-US" sz="2800" kern="0" dirty="0">
                <a:solidFill>
                  <a:srgbClr val="17497B"/>
                </a:solidFill>
              </a:rPr>
              <a:t> Notes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tle 1"/>
          <p:cNvSpPr>
            <a:spLocks noGrp="1"/>
          </p:cNvSpPr>
          <p:nvPr>
            <p:ph type="title"/>
          </p:nvPr>
        </p:nvSpPr>
        <p:spPr/>
        <p:txBody>
          <a:bodyPr/>
          <a:lstStyle/>
          <a:p>
            <a:r>
              <a:rPr lang="en-GB"/>
              <a:t>2.2. Calculation &amp; Allocation</a:t>
            </a:r>
            <a:endParaRPr lang="fr-FR">
              <a:solidFill>
                <a:srgbClr val="FF0000"/>
              </a:solidFill>
            </a:endParaRPr>
          </a:p>
        </p:txBody>
      </p:sp>
      <p:sp>
        <p:nvSpPr>
          <p:cNvPr id="3" name="Content Placeholder 2"/>
          <p:cNvSpPr>
            <a:spLocks noGrp="1"/>
          </p:cNvSpPr>
          <p:nvPr>
            <p:ph idx="1"/>
          </p:nvPr>
        </p:nvSpPr>
        <p:spPr>
          <a:xfrm>
            <a:off x="725488" y="914400"/>
            <a:ext cx="8229600" cy="511175"/>
          </a:xfrm>
        </p:spPr>
        <p:txBody>
          <a:bodyPr/>
          <a:lstStyle/>
          <a:p>
            <a:pPr marL="174794" lvl="1" indent="-173262" algn="just" defTabSz="913839">
              <a:defRPr/>
            </a:pPr>
            <a:r>
              <a:rPr lang="en-US" dirty="0"/>
              <a:t>Royalties and SPs calculated for each oil and gas field and paid in R$ based on international reference prices</a:t>
            </a:r>
          </a:p>
          <a:p>
            <a:pPr marL="174794" lvl="1" indent="-173262" algn="just" defTabSz="913839">
              <a:defRPr/>
            </a:pPr>
            <a:endParaRPr lang="en-US" sz="400" dirty="0"/>
          </a:p>
          <a:p>
            <a:pPr marL="344989" lvl="2" indent="-168662" algn="just" defTabSz="913839">
              <a:defRPr/>
            </a:pPr>
            <a:r>
              <a:rPr lang="en-US" altLang="zh-CN" sz="1400" b="1" dirty="0"/>
              <a:t>Royalty = Rate x Production x Reference Price</a:t>
            </a:r>
            <a:endParaRPr lang="fr-FR" altLang="zh-CN" sz="1400" b="1" dirty="0"/>
          </a:p>
          <a:p>
            <a:pPr marL="176327" lvl="2" indent="0" algn="just" defTabSz="913839">
              <a:buFont typeface="Wingdings" pitchFamily="2" charset="2"/>
              <a:buNone/>
              <a:defRPr/>
            </a:pPr>
            <a:endParaRPr lang="fr-FR" altLang="zh-CN" sz="1600" b="1" dirty="0"/>
          </a:p>
          <a:p>
            <a:pPr marL="176327" lvl="2" indent="0" algn="just" defTabSz="913839">
              <a:buFont typeface="Wingdings" pitchFamily="2" charset="2"/>
              <a:buNone/>
              <a:defRPr/>
            </a:pPr>
            <a:endParaRPr lang="fr-FR" altLang="zh-CN" sz="1000" b="1" dirty="0"/>
          </a:p>
          <a:p>
            <a:pPr marL="344989" lvl="2" indent="-168662" algn="just" defTabSz="913839">
              <a:defRPr/>
            </a:pPr>
            <a:r>
              <a:rPr lang="en-US" altLang="zh-CN" sz="1400" b="1" dirty="0"/>
              <a:t>Special Participations = Rate x (Quarterly Gross Revenue – </a:t>
            </a:r>
            <a:r>
              <a:rPr lang="en-US" altLang="zh-CN" sz="1400" b="1" dirty="0" err="1"/>
              <a:t>Opex</a:t>
            </a:r>
            <a:r>
              <a:rPr lang="en-US" altLang="zh-CN" sz="1400" b="1" dirty="0"/>
              <a:t>)</a:t>
            </a:r>
          </a:p>
          <a:p>
            <a:pPr marL="344989" lvl="2" indent="-168662" algn="just" defTabSz="913839">
              <a:defRPr/>
            </a:pPr>
            <a:endParaRPr lang="en-US" altLang="zh-CN" sz="1600" b="1" dirty="0"/>
          </a:p>
          <a:p>
            <a:pPr marL="344989" lvl="2" indent="-168662" algn="just" defTabSz="913839">
              <a:defRPr/>
            </a:pPr>
            <a:endParaRPr lang="fr-FR" altLang="zh-CN" sz="1600" b="1" dirty="0"/>
          </a:p>
          <a:p>
            <a:pPr marL="344989" lvl="2" indent="-168662" algn="just" defTabSz="913839">
              <a:defRPr/>
            </a:pPr>
            <a:endParaRPr lang="en-US" altLang="zh-CN" sz="1600" b="1" dirty="0"/>
          </a:p>
          <a:p>
            <a:pPr marL="344989" lvl="2" indent="-168662" algn="just" defTabSz="913839">
              <a:defRPr/>
            </a:pPr>
            <a:endParaRPr lang="fr-FR" dirty="0">
              <a:solidFill>
                <a:schemeClr val="tx1"/>
              </a:solidFill>
            </a:endParaRPr>
          </a:p>
        </p:txBody>
      </p:sp>
      <p:sp>
        <p:nvSpPr>
          <p:cNvPr id="279555"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279556" name="Slide Number Placeholder 5"/>
          <p:cNvSpPr>
            <a:spLocks noGrp="1"/>
          </p:cNvSpPr>
          <p:nvPr>
            <p:ph type="sldNum" sz="quarter" idx="12"/>
          </p:nvPr>
        </p:nvSpPr>
        <p:spPr>
          <a:noFill/>
        </p:spPr>
        <p:txBody>
          <a:bodyPr/>
          <a:lstStyle/>
          <a:p>
            <a:pPr defTabSz="912813" fontAlgn="base">
              <a:spcBef>
                <a:spcPct val="0"/>
              </a:spcBef>
              <a:spcAft>
                <a:spcPct val="0"/>
              </a:spcAft>
            </a:pPr>
            <a:fld id="{FC4640D0-222E-4D8E-BA83-E651F8126D55}" type="slidenum">
              <a:rPr lang="en-GB" smtClean="0">
                <a:solidFill>
                  <a:schemeClr val="tx1"/>
                </a:solidFill>
              </a:rPr>
              <a:pPr defTabSz="912813" fontAlgn="base">
                <a:spcBef>
                  <a:spcPct val="0"/>
                </a:spcBef>
                <a:spcAft>
                  <a:spcPct val="0"/>
                </a:spcAft>
              </a:pPr>
              <a:t>10</a:t>
            </a:fld>
            <a:endParaRPr lang="en-GB">
              <a:solidFill>
                <a:schemeClr val="tx1"/>
              </a:solidFill>
            </a:endParaRPr>
          </a:p>
        </p:txBody>
      </p:sp>
      <p:sp>
        <p:nvSpPr>
          <p:cNvPr id="8" name="Line Callout 2 7"/>
          <p:cNvSpPr/>
          <p:nvPr/>
        </p:nvSpPr>
        <p:spPr bwMode="auto">
          <a:xfrm>
            <a:off x="1714500" y="1566863"/>
            <a:ext cx="647700" cy="185737"/>
          </a:xfrm>
          <a:prstGeom prst="borderCallout2">
            <a:avLst>
              <a:gd name="adj1" fmla="val -8384"/>
              <a:gd name="adj2" fmla="val 51284"/>
              <a:gd name="adj3" fmla="val -23164"/>
              <a:gd name="adj4" fmla="val 53800"/>
              <a:gd name="adj5" fmla="val -56718"/>
              <a:gd name="adj6" fmla="val 58143"/>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defTabSz="946150">
              <a:defRPr/>
            </a:pPr>
            <a:r>
              <a:rPr lang="en-US" sz="900" dirty="0">
                <a:latin typeface="Arial Narrow" panose="020B0606020202030204" pitchFamily="34" charset="0"/>
                <a:cs typeface="Arial" pitchFamily="34" charset="0"/>
              </a:rPr>
              <a:t>5% to 10%</a:t>
            </a:r>
          </a:p>
        </p:txBody>
      </p:sp>
      <p:sp>
        <p:nvSpPr>
          <p:cNvPr id="13" name="Line Callout 2 12"/>
          <p:cNvSpPr/>
          <p:nvPr/>
        </p:nvSpPr>
        <p:spPr bwMode="auto">
          <a:xfrm>
            <a:off x="6178550" y="2405063"/>
            <a:ext cx="2660650" cy="271462"/>
          </a:xfrm>
          <a:prstGeom prst="borderCallout2">
            <a:avLst>
              <a:gd name="adj1" fmla="val -8384"/>
              <a:gd name="adj2" fmla="val 51284"/>
              <a:gd name="adj3" fmla="val -30182"/>
              <a:gd name="adj4" fmla="val 43419"/>
              <a:gd name="adj5" fmla="val -86151"/>
              <a:gd name="adj6" fmla="val 6547"/>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defTabSz="946150">
              <a:defRPr/>
            </a:pPr>
            <a:r>
              <a:rPr lang="en-US" sz="900" dirty="0">
                <a:latin typeface="Arial Narrow" panose="020B0606020202030204" pitchFamily="34" charset="0"/>
                <a:cs typeface="Arial" pitchFamily="34" charset="0"/>
              </a:rPr>
              <a:t>Exploration costs, operational costs, depreciation and taxes</a:t>
            </a:r>
          </a:p>
        </p:txBody>
      </p:sp>
      <p:sp>
        <p:nvSpPr>
          <p:cNvPr id="14" name="Line Callout 2 13"/>
          <p:cNvSpPr/>
          <p:nvPr/>
        </p:nvSpPr>
        <p:spPr bwMode="auto">
          <a:xfrm>
            <a:off x="2038350" y="2405063"/>
            <a:ext cx="2003425" cy="320675"/>
          </a:xfrm>
          <a:prstGeom prst="borderCallout2">
            <a:avLst>
              <a:gd name="adj1" fmla="val -8384"/>
              <a:gd name="adj2" fmla="val 51284"/>
              <a:gd name="adj3" fmla="val -23164"/>
              <a:gd name="adj4" fmla="val 53800"/>
              <a:gd name="adj5" fmla="val -59685"/>
              <a:gd name="adj6" fmla="val 77630"/>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defTabSz="946150">
              <a:defRPr/>
            </a:pPr>
            <a:r>
              <a:rPr lang="en-US" sz="900" dirty="0">
                <a:latin typeface="Arial Narrow" panose="020B0606020202030204" pitchFamily="34" charset="0"/>
                <a:cs typeface="Arial" pitchFamily="34" charset="0"/>
              </a:rPr>
              <a:t>10% to 40% depending on field location, age, depth and production</a:t>
            </a:r>
          </a:p>
        </p:txBody>
      </p:sp>
      <p:sp>
        <p:nvSpPr>
          <p:cNvPr id="15" name="Line Callout 2 14"/>
          <p:cNvSpPr/>
          <p:nvPr/>
        </p:nvSpPr>
        <p:spPr bwMode="auto">
          <a:xfrm>
            <a:off x="4267200" y="2405063"/>
            <a:ext cx="1771650" cy="236537"/>
          </a:xfrm>
          <a:prstGeom prst="borderCallout2">
            <a:avLst>
              <a:gd name="adj1" fmla="val -8384"/>
              <a:gd name="adj2" fmla="val 51284"/>
              <a:gd name="adj3" fmla="val -23164"/>
              <a:gd name="adj4" fmla="val 53800"/>
              <a:gd name="adj5" fmla="val -112978"/>
              <a:gd name="adj6" fmla="val 51631"/>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defTabSz="946150">
              <a:defRPr/>
            </a:pPr>
            <a:r>
              <a:rPr lang="en-US" sz="900" dirty="0">
                <a:latin typeface="Arial Narrow" panose="020B0606020202030204" pitchFamily="34" charset="0"/>
                <a:cs typeface="Arial" pitchFamily="34" charset="0"/>
              </a:rPr>
              <a:t>Total Production * Reference Price</a:t>
            </a:r>
          </a:p>
        </p:txBody>
      </p:sp>
      <p:grpSp>
        <p:nvGrpSpPr>
          <p:cNvPr id="279561" name="Group 15"/>
          <p:cNvGrpSpPr>
            <a:grpSpLocks/>
          </p:cNvGrpSpPr>
          <p:nvPr/>
        </p:nvGrpSpPr>
        <p:grpSpPr bwMode="auto">
          <a:xfrm>
            <a:off x="725488" y="2862263"/>
            <a:ext cx="8229600" cy="185737"/>
            <a:chOff x="4841031" y="1096131"/>
            <a:chExt cx="8229600" cy="185738"/>
          </a:xfrm>
        </p:grpSpPr>
        <p:sp>
          <p:nvSpPr>
            <p:cNvPr id="279576" name="underline"/>
            <p:cNvSpPr>
              <a:spLocks noChangeShapeType="1"/>
            </p:cNvSpPr>
            <p:nvPr/>
          </p:nvSpPr>
          <p:spPr bwMode="auto">
            <a:xfrm>
              <a:off x="4841031" y="1281869"/>
              <a:ext cx="8229600"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279577" name="textbox"/>
            <p:cNvSpPr txBox="1">
              <a:spLocks noChangeArrowheads="1"/>
            </p:cNvSpPr>
            <p:nvPr/>
          </p:nvSpPr>
          <p:spPr bwMode="auto">
            <a:xfrm>
              <a:off x="4841032" y="1096131"/>
              <a:ext cx="4330323"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Allocation of Oil Royalties and SPs (for Offshore Fields)</a:t>
              </a:r>
            </a:p>
          </p:txBody>
        </p:sp>
      </p:grpSp>
      <p:grpSp>
        <p:nvGrpSpPr>
          <p:cNvPr id="279562" name="Group 18"/>
          <p:cNvGrpSpPr>
            <a:grpSpLocks/>
          </p:cNvGrpSpPr>
          <p:nvPr/>
        </p:nvGrpSpPr>
        <p:grpSpPr bwMode="auto">
          <a:xfrm>
            <a:off x="725488" y="631825"/>
            <a:ext cx="8229600" cy="185738"/>
            <a:chOff x="4841031" y="1096131"/>
            <a:chExt cx="8229600" cy="185738"/>
          </a:xfrm>
        </p:grpSpPr>
        <p:sp>
          <p:nvSpPr>
            <p:cNvPr id="279574" name="underline"/>
            <p:cNvSpPr>
              <a:spLocks noChangeShapeType="1"/>
            </p:cNvSpPr>
            <p:nvPr/>
          </p:nvSpPr>
          <p:spPr bwMode="auto">
            <a:xfrm>
              <a:off x="4841031" y="1281869"/>
              <a:ext cx="8229600"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279575" name="textbox"/>
            <p:cNvSpPr txBox="1">
              <a:spLocks noChangeArrowheads="1"/>
            </p:cNvSpPr>
            <p:nvPr/>
          </p:nvSpPr>
          <p:spPr bwMode="auto">
            <a:xfrm>
              <a:off x="4841032" y="1096131"/>
              <a:ext cx="4330323"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Calculation of Oil Royalties and SPs</a:t>
              </a:r>
            </a:p>
          </p:txBody>
        </p:sp>
      </p:grpSp>
      <p:graphicFrame>
        <p:nvGraphicFramePr>
          <p:cNvPr id="22" name="Chart 21"/>
          <p:cNvGraphicFramePr/>
          <p:nvPr/>
        </p:nvGraphicFramePr>
        <p:xfrm>
          <a:off x="708633" y="3124199"/>
          <a:ext cx="8229600" cy="2514601"/>
        </p:xfrm>
        <a:graphic>
          <a:graphicData uri="http://schemas.openxmlformats.org/drawingml/2006/chart">
            <c:chart xmlns:c="http://schemas.openxmlformats.org/drawingml/2006/chart" xmlns:r="http://schemas.openxmlformats.org/officeDocument/2006/relationships" r:id="rId3"/>
          </a:graphicData>
        </a:graphic>
      </p:graphicFrame>
      <p:sp>
        <p:nvSpPr>
          <p:cNvPr id="279564" name="Left Brace 22"/>
          <p:cNvSpPr>
            <a:spLocks/>
          </p:cNvSpPr>
          <p:nvPr/>
        </p:nvSpPr>
        <p:spPr bwMode="auto">
          <a:xfrm rot="-5400000">
            <a:off x="2362200" y="4038600"/>
            <a:ext cx="228600" cy="3276600"/>
          </a:xfrm>
          <a:prstGeom prst="leftBrace">
            <a:avLst>
              <a:gd name="adj1" fmla="val 8361"/>
              <a:gd name="adj2" fmla="val 50000"/>
            </a:avLst>
          </a:prstGeom>
          <a:noFill/>
          <a:ln w="19050" algn="ctr">
            <a:solidFill>
              <a:schemeClr val="tx1"/>
            </a:solidFill>
            <a:round/>
            <a:headEnd/>
            <a:tailEnd/>
          </a:ln>
        </p:spPr>
        <p:txBody>
          <a:bodyPr/>
          <a:lstStyle/>
          <a:p>
            <a:pPr defTabSz="946150"/>
            <a:endParaRPr lang="pt-BR" sz="1900"/>
          </a:p>
        </p:txBody>
      </p:sp>
      <p:sp>
        <p:nvSpPr>
          <p:cNvPr id="279565" name="Left Brace 23"/>
          <p:cNvSpPr>
            <a:spLocks/>
          </p:cNvSpPr>
          <p:nvPr/>
        </p:nvSpPr>
        <p:spPr bwMode="auto">
          <a:xfrm rot="-5400000">
            <a:off x="6868319" y="4942681"/>
            <a:ext cx="228600" cy="1468438"/>
          </a:xfrm>
          <a:prstGeom prst="leftBrace">
            <a:avLst>
              <a:gd name="adj1" fmla="val 8327"/>
              <a:gd name="adj2" fmla="val 50000"/>
            </a:avLst>
          </a:prstGeom>
          <a:noFill/>
          <a:ln w="19050" algn="ctr">
            <a:solidFill>
              <a:schemeClr val="tx1"/>
            </a:solidFill>
            <a:round/>
            <a:headEnd/>
            <a:tailEnd/>
          </a:ln>
        </p:spPr>
        <p:txBody>
          <a:bodyPr/>
          <a:lstStyle/>
          <a:p>
            <a:pPr defTabSz="946150"/>
            <a:endParaRPr lang="pt-BR" sz="1900"/>
          </a:p>
        </p:txBody>
      </p:sp>
      <p:sp>
        <p:nvSpPr>
          <p:cNvPr id="279566" name="TextBox 24"/>
          <p:cNvSpPr txBox="1">
            <a:spLocks noChangeArrowheads="1"/>
          </p:cNvSpPr>
          <p:nvPr/>
        </p:nvSpPr>
        <p:spPr bwMode="auto">
          <a:xfrm>
            <a:off x="1143000" y="5829300"/>
            <a:ext cx="2667000" cy="246063"/>
          </a:xfrm>
          <a:prstGeom prst="rect">
            <a:avLst/>
          </a:prstGeom>
          <a:noFill/>
          <a:ln w="9525">
            <a:noFill/>
            <a:miter lim="800000"/>
            <a:headEnd/>
            <a:tailEnd/>
          </a:ln>
        </p:spPr>
        <p:txBody>
          <a:bodyPr>
            <a:spAutoFit/>
          </a:bodyPr>
          <a:lstStyle/>
          <a:p>
            <a:pPr algn="ctr"/>
            <a:r>
              <a:rPr lang="fr-FR" sz="1000" b="1">
                <a:latin typeface="Arial Narrow" pitchFamily="34" charset="0"/>
              </a:rPr>
              <a:t>Production Royalties</a:t>
            </a:r>
            <a:endParaRPr lang="en-US" sz="1000" b="1">
              <a:latin typeface="Arial Narrow" pitchFamily="34" charset="0"/>
            </a:endParaRPr>
          </a:p>
        </p:txBody>
      </p:sp>
      <p:sp>
        <p:nvSpPr>
          <p:cNvPr id="279567" name="TextBox 25"/>
          <p:cNvSpPr txBox="1">
            <a:spLocks noChangeArrowheads="1"/>
          </p:cNvSpPr>
          <p:nvPr/>
        </p:nvSpPr>
        <p:spPr bwMode="auto">
          <a:xfrm>
            <a:off x="5649913" y="5829300"/>
            <a:ext cx="2667000" cy="246063"/>
          </a:xfrm>
          <a:prstGeom prst="rect">
            <a:avLst/>
          </a:prstGeom>
          <a:noFill/>
          <a:ln w="9525">
            <a:noFill/>
            <a:miter lim="800000"/>
            <a:headEnd/>
            <a:tailEnd/>
          </a:ln>
        </p:spPr>
        <p:txBody>
          <a:bodyPr>
            <a:spAutoFit/>
          </a:bodyPr>
          <a:lstStyle/>
          <a:p>
            <a:pPr algn="ctr"/>
            <a:r>
              <a:rPr lang="fr-FR" sz="1000" b="1">
                <a:latin typeface="Arial Narrow" pitchFamily="34" charset="0"/>
              </a:rPr>
              <a:t>Profit Sharing Royalties</a:t>
            </a:r>
            <a:endParaRPr lang="en-US" sz="1000" b="1">
              <a:latin typeface="Arial Narrow" pitchFamily="34" charset="0"/>
            </a:endParaRPr>
          </a:p>
        </p:txBody>
      </p:sp>
      <p:sp>
        <p:nvSpPr>
          <p:cNvPr id="279568" name="TextBox 4"/>
          <p:cNvSpPr txBox="1">
            <a:spLocks noChangeArrowheads="1"/>
          </p:cNvSpPr>
          <p:nvPr/>
        </p:nvSpPr>
        <p:spPr bwMode="auto">
          <a:xfrm>
            <a:off x="838200" y="3455988"/>
            <a:ext cx="1600200" cy="354012"/>
          </a:xfrm>
          <a:prstGeom prst="rect">
            <a:avLst/>
          </a:prstGeom>
          <a:noFill/>
          <a:ln w="9525">
            <a:noFill/>
            <a:miter lim="800000"/>
            <a:headEnd/>
            <a:tailEnd/>
          </a:ln>
        </p:spPr>
        <p:txBody>
          <a:bodyPr>
            <a:spAutoFit/>
          </a:bodyPr>
          <a:lstStyle/>
          <a:p>
            <a:pPr algn="ctr"/>
            <a:r>
              <a:rPr lang="en-US" sz="800">
                <a:latin typeface="Arial Narrow" pitchFamily="34" charset="0"/>
              </a:rPr>
              <a:t>(out of which 7.5% paid to Municipalities</a:t>
            </a:r>
            <a:r>
              <a:rPr lang="en-US" sz="900">
                <a:latin typeface="Arial Narrow" pitchFamily="34" charset="0"/>
              </a:rPr>
              <a:t>)</a:t>
            </a:r>
          </a:p>
        </p:txBody>
      </p:sp>
      <p:sp>
        <p:nvSpPr>
          <p:cNvPr id="279569" name="TextBox 6"/>
          <p:cNvSpPr txBox="1">
            <a:spLocks noChangeArrowheads="1"/>
          </p:cNvSpPr>
          <p:nvPr/>
        </p:nvSpPr>
        <p:spPr bwMode="auto">
          <a:xfrm>
            <a:off x="1714500" y="3213100"/>
            <a:ext cx="381000" cy="215900"/>
          </a:xfrm>
          <a:prstGeom prst="rect">
            <a:avLst/>
          </a:prstGeom>
          <a:noFill/>
          <a:ln w="9525">
            <a:noFill/>
            <a:miter lim="800000"/>
            <a:headEnd/>
            <a:tailEnd/>
          </a:ln>
        </p:spPr>
        <p:txBody>
          <a:bodyPr>
            <a:spAutoFit/>
          </a:bodyPr>
          <a:lstStyle/>
          <a:p>
            <a:r>
              <a:rPr lang="fr-FR" sz="800">
                <a:latin typeface="Arial Narrow" pitchFamily="34" charset="0"/>
              </a:rPr>
              <a:t>1</a:t>
            </a:r>
            <a:endParaRPr lang="en-US" sz="800">
              <a:latin typeface="Arial Narrow" pitchFamily="34" charset="0"/>
            </a:endParaRPr>
          </a:p>
        </p:txBody>
      </p:sp>
      <p:sp>
        <p:nvSpPr>
          <p:cNvPr id="279570" name="TextBox 26"/>
          <p:cNvSpPr txBox="1">
            <a:spLocks noChangeArrowheads="1"/>
          </p:cNvSpPr>
          <p:nvPr/>
        </p:nvSpPr>
        <p:spPr bwMode="auto">
          <a:xfrm>
            <a:off x="3505200" y="3276600"/>
            <a:ext cx="381000" cy="215900"/>
          </a:xfrm>
          <a:prstGeom prst="rect">
            <a:avLst/>
          </a:prstGeom>
          <a:noFill/>
          <a:ln w="9525">
            <a:noFill/>
            <a:miter lim="800000"/>
            <a:headEnd/>
            <a:tailEnd/>
          </a:ln>
        </p:spPr>
        <p:txBody>
          <a:bodyPr>
            <a:spAutoFit/>
          </a:bodyPr>
          <a:lstStyle/>
          <a:p>
            <a:r>
              <a:rPr lang="fr-FR" sz="800">
                <a:latin typeface="Arial Narrow" pitchFamily="34" charset="0"/>
              </a:rPr>
              <a:t>2</a:t>
            </a:r>
            <a:endParaRPr lang="en-US" sz="800">
              <a:latin typeface="Arial Narrow" pitchFamily="34" charset="0"/>
            </a:endParaRPr>
          </a:p>
        </p:txBody>
      </p:sp>
      <p:sp>
        <p:nvSpPr>
          <p:cNvPr id="279571" name="TextBox 27"/>
          <p:cNvSpPr txBox="1">
            <a:spLocks noChangeArrowheads="1"/>
          </p:cNvSpPr>
          <p:nvPr/>
        </p:nvSpPr>
        <p:spPr bwMode="auto">
          <a:xfrm>
            <a:off x="5268913" y="3455988"/>
            <a:ext cx="381000" cy="215900"/>
          </a:xfrm>
          <a:prstGeom prst="rect">
            <a:avLst/>
          </a:prstGeom>
          <a:noFill/>
          <a:ln w="9525">
            <a:noFill/>
            <a:miter lim="800000"/>
            <a:headEnd/>
            <a:tailEnd/>
          </a:ln>
        </p:spPr>
        <p:txBody>
          <a:bodyPr>
            <a:spAutoFit/>
          </a:bodyPr>
          <a:lstStyle/>
          <a:p>
            <a:r>
              <a:rPr lang="fr-FR" sz="800">
                <a:latin typeface="Arial Narrow" pitchFamily="34" charset="0"/>
              </a:rPr>
              <a:t>3</a:t>
            </a:r>
            <a:endParaRPr lang="en-US" sz="800">
              <a:latin typeface="Arial Narrow" pitchFamily="34" charset="0"/>
            </a:endParaRPr>
          </a:p>
        </p:txBody>
      </p:sp>
      <p:sp>
        <p:nvSpPr>
          <p:cNvPr id="279572" name="Text Box 31"/>
          <p:cNvSpPr txBox="1">
            <a:spLocks noChangeArrowheads="1"/>
          </p:cNvSpPr>
          <p:nvPr/>
        </p:nvSpPr>
        <p:spPr bwMode="auto">
          <a:xfrm>
            <a:off x="708025" y="6254750"/>
            <a:ext cx="4348163" cy="581025"/>
          </a:xfrm>
          <a:prstGeom prst="rect">
            <a:avLst/>
          </a:prstGeom>
          <a:noFill/>
          <a:ln w="9525">
            <a:noFill/>
            <a:miter lim="800000"/>
            <a:headEnd/>
            <a:tailEnd/>
          </a:ln>
        </p:spPr>
        <p:txBody>
          <a:bodyPr lIns="88340" tIns="44170" rIns="88340" bIns="44170">
            <a:spAutoFit/>
          </a:bodyPr>
          <a:lstStyle/>
          <a:p>
            <a:pPr defTabSz="946150"/>
            <a:r>
              <a:rPr lang="en-GB" sz="800" i="1">
                <a:solidFill>
                  <a:srgbClr val="000000"/>
                </a:solidFill>
                <a:ea typeface="Arial Unicode MS"/>
                <a:cs typeface="Arial Unicode MS"/>
              </a:rPr>
              <a:t>Percentages with full application of Law 12,734:</a:t>
            </a:r>
          </a:p>
          <a:p>
            <a:pPr defTabSz="946150"/>
            <a:r>
              <a:rPr lang="en-GB" sz="800" i="1">
                <a:solidFill>
                  <a:srgbClr val="000000"/>
                </a:solidFill>
                <a:ea typeface="Arial Unicode MS"/>
                <a:cs typeface="Arial Unicode MS"/>
              </a:rPr>
              <a:t>1: 20.0%</a:t>
            </a:r>
          </a:p>
          <a:p>
            <a:pPr defTabSz="946150"/>
            <a:r>
              <a:rPr lang="en-GB" sz="800" i="1">
                <a:solidFill>
                  <a:srgbClr val="000000"/>
                </a:solidFill>
                <a:ea typeface="Arial Unicode MS"/>
                <a:cs typeface="Arial Unicode MS"/>
              </a:rPr>
              <a:t>2: 20.0%</a:t>
            </a:r>
          </a:p>
          <a:p>
            <a:pPr defTabSz="946150"/>
            <a:r>
              <a:rPr lang="en-GB" sz="800" i="1">
                <a:solidFill>
                  <a:srgbClr val="000000"/>
                </a:solidFill>
                <a:ea typeface="Arial Unicode MS"/>
                <a:cs typeface="Arial Unicode MS"/>
              </a:rPr>
              <a:t>3: 34.0% (to be reduced to 20.0% until 2018)</a:t>
            </a:r>
          </a:p>
        </p:txBody>
      </p:sp>
      <p:sp>
        <p:nvSpPr>
          <p:cNvPr id="32" name="Line Callout 2 31"/>
          <p:cNvSpPr/>
          <p:nvPr/>
        </p:nvSpPr>
        <p:spPr bwMode="auto">
          <a:xfrm>
            <a:off x="2476500" y="1484313"/>
            <a:ext cx="6362700" cy="344487"/>
          </a:xfrm>
          <a:prstGeom prst="borderCallout2">
            <a:avLst>
              <a:gd name="adj1" fmla="val -8384"/>
              <a:gd name="adj2" fmla="val 51284"/>
              <a:gd name="adj3" fmla="val -13623"/>
              <a:gd name="adj4" fmla="val 43120"/>
              <a:gd name="adj5" fmla="val -39510"/>
              <a:gd name="adj6" fmla="val 39935"/>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defTabSz="946150">
              <a:defRPr/>
            </a:pPr>
            <a:r>
              <a:rPr lang="en-US" sz="900" dirty="0">
                <a:latin typeface="Arial Narrow" panose="020B0606020202030204" pitchFamily="34" charset="0"/>
                <a:cs typeface="Arial" pitchFamily="34" charset="0"/>
              </a:rPr>
              <a:t>Oil: The greater of (</a:t>
            </a:r>
            <a:r>
              <a:rPr lang="en-US" sz="900" dirty="0" err="1">
                <a:latin typeface="Arial Narrow" panose="020B0606020202030204" pitchFamily="34" charset="0"/>
                <a:cs typeface="Arial" pitchFamily="34" charset="0"/>
              </a:rPr>
              <a:t>i</a:t>
            </a:r>
            <a:r>
              <a:rPr lang="en-US" sz="900" dirty="0">
                <a:latin typeface="Arial Narrow" panose="020B0606020202030204" pitchFamily="34" charset="0"/>
                <a:cs typeface="Arial" pitchFamily="34" charset="0"/>
              </a:rPr>
              <a:t>) weighted average actual sales price and (ii) basket of oil prices for up to 4 similar types of oil quoted in the international market</a:t>
            </a:r>
          </a:p>
          <a:p>
            <a:pPr defTabSz="946150">
              <a:defRPr/>
            </a:pPr>
            <a:r>
              <a:rPr lang="en-US" sz="900" dirty="0">
                <a:latin typeface="Arial Narrow" panose="020B0606020202030204" pitchFamily="34" charset="0"/>
                <a:cs typeface="Arial" pitchFamily="34" charset="0"/>
              </a:rPr>
              <a:t>Gas: Weighted average actual sales price of each gas supply agreement market</a:t>
            </a:r>
          </a:p>
          <a:p>
            <a:pPr defTabSz="946150">
              <a:defRPr/>
            </a:pPr>
            <a:endParaRPr lang="en-US" sz="900" dirty="0">
              <a:latin typeface="Arial Narrow" panose="020B0606020202030204" pitchFamily="34" charset="0"/>
              <a:cs typeface="Arial" pitchFamily="34" charset="0"/>
            </a:endParaRPr>
          </a:p>
          <a:p>
            <a:pPr defTabSz="946150">
              <a:defRPr/>
            </a:pPr>
            <a:endParaRPr lang="en-US" sz="900" dirty="0">
              <a:latin typeface="Arial Narrow" panose="020B0606020202030204"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nvGraphicFramePr>
        <p:xfrm>
          <a:off x="708637" y="1096131"/>
          <a:ext cx="82296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281602" name="Title 1"/>
          <p:cNvSpPr>
            <a:spLocks noGrp="1"/>
          </p:cNvSpPr>
          <p:nvPr>
            <p:ph type="title"/>
          </p:nvPr>
        </p:nvSpPr>
        <p:spPr/>
        <p:txBody>
          <a:bodyPr/>
          <a:lstStyle/>
          <a:p>
            <a:r>
              <a:rPr lang="en-GB"/>
              <a:t>2.3. Historical Production Royalties and Special Participations</a:t>
            </a:r>
            <a:endParaRPr lang="fr-FR"/>
          </a:p>
        </p:txBody>
      </p:sp>
      <p:sp>
        <p:nvSpPr>
          <p:cNvPr id="281603" name="Date Placeholder 3"/>
          <p:cNvSpPr>
            <a:spLocks noGrp="1"/>
          </p:cNvSpPr>
          <p:nvPr>
            <p:ph type="dt" sz="quarter" idx="10"/>
          </p:nvPr>
        </p:nvSpPr>
        <p:spPr>
          <a:noFill/>
        </p:spPr>
        <p:txBody>
          <a:bodyPr/>
          <a:lstStyle/>
          <a:p>
            <a:pPr defTabSz="912813" fontAlgn="base">
              <a:spcBef>
                <a:spcPct val="0"/>
              </a:spcBef>
              <a:spcAft>
                <a:spcPct val="0"/>
              </a:spcAft>
            </a:pPr>
            <a:r>
              <a:rPr lang="en-US">
                <a:latin typeface="Arial" charset="0"/>
                <a:cs typeface="Arial" charset="0"/>
              </a:rPr>
              <a:t>May 2014</a:t>
            </a:r>
            <a:endParaRPr lang="en-GB">
              <a:latin typeface="Arial" charset="0"/>
              <a:cs typeface="Arial" charset="0"/>
            </a:endParaRPr>
          </a:p>
        </p:txBody>
      </p:sp>
      <p:sp>
        <p:nvSpPr>
          <p:cNvPr id="281604" name="Text Box 2"/>
          <p:cNvSpPr txBox="1">
            <a:spLocks noChangeArrowheads="1"/>
          </p:cNvSpPr>
          <p:nvPr>
            <p:custDataLst>
              <p:tags r:id="rId1"/>
            </p:custDataLst>
          </p:nvPr>
        </p:nvSpPr>
        <p:spPr bwMode="auto">
          <a:xfrm>
            <a:off x="708025" y="631825"/>
            <a:ext cx="8229600" cy="301625"/>
          </a:xfrm>
          <a:prstGeom prst="rect">
            <a:avLst/>
          </a:prstGeom>
          <a:noFill/>
          <a:ln w="9525">
            <a:noFill/>
            <a:miter lim="800000"/>
            <a:headEnd/>
            <a:tailEnd/>
          </a:ln>
        </p:spPr>
        <p:txBody>
          <a:bodyPr lIns="0" tIns="17996" rIns="0" bIns="17996" anchor="ctr"/>
          <a:lstStyle/>
          <a:p>
            <a:r>
              <a:rPr lang="en-US" sz="1400" b="1">
                <a:solidFill>
                  <a:srgbClr val="78848A"/>
                </a:solidFill>
              </a:rPr>
              <a:t>Royalties and SPs for RJS Fields Before Allocation (MM US$), RJS Gross and Net Oil Revenues</a:t>
            </a:r>
          </a:p>
        </p:txBody>
      </p:sp>
      <p:sp>
        <p:nvSpPr>
          <p:cNvPr id="281605" name="Text Box 43"/>
          <p:cNvSpPr txBox="1">
            <a:spLocks noChangeArrowheads="1"/>
          </p:cNvSpPr>
          <p:nvPr/>
        </p:nvSpPr>
        <p:spPr bwMode="auto">
          <a:xfrm>
            <a:off x="708025" y="6240463"/>
            <a:ext cx="2416175" cy="212725"/>
          </a:xfrm>
          <a:prstGeom prst="rect">
            <a:avLst/>
          </a:prstGeom>
          <a:noFill/>
          <a:ln w="9525">
            <a:noFill/>
            <a:miter lim="800000"/>
            <a:headEnd/>
            <a:tailEnd/>
          </a:ln>
        </p:spPr>
        <p:txBody>
          <a:bodyPr lIns="88317" tIns="44158" rIns="88317" bIns="44158">
            <a:spAutoFit/>
          </a:bodyPr>
          <a:lstStyle/>
          <a:p>
            <a:pPr defTabSz="946150">
              <a:spcBef>
                <a:spcPct val="50000"/>
              </a:spcBef>
            </a:pPr>
            <a:r>
              <a:rPr lang="en-GB" sz="800" i="1">
                <a:solidFill>
                  <a:srgbClr val="000000"/>
                </a:solidFill>
                <a:ea typeface="Arial Unicode MS"/>
                <a:cs typeface="Arial Unicode MS"/>
              </a:rPr>
              <a:t>Source: Wood Mackenzie / ANP</a:t>
            </a:r>
          </a:p>
        </p:txBody>
      </p:sp>
      <p:sp>
        <p:nvSpPr>
          <p:cNvPr id="281606" name="Slide Number Placeholder 6"/>
          <p:cNvSpPr>
            <a:spLocks noGrp="1"/>
          </p:cNvSpPr>
          <p:nvPr>
            <p:ph type="sldNum" sz="quarter" idx="12"/>
          </p:nvPr>
        </p:nvSpPr>
        <p:spPr>
          <a:noFill/>
        </p:spPr>
        <p:txBody>
          <a:bodyPr/>
          <a:lstStyle/>
          <a:p>
            <a:pPr defTabSz="912813" fontAlgn="base">
              <a:spcBef>
                <a:spcPct val="0"/>
              </a:spcBef>
              <a:spcAft>
                <a:spcPct val="0"/>
              </a:spcAft>
            </a:pPr>
            <a:fld id="{896B2435-8BD4-4C42-BD48-5CEBD006CF04}" type="slidenum">
              <a:rPr lang="en-GB" smtClean="0"/>
              <a:pPr defTabSz="912813" fontAlgn="base">
                <a:spcBef>
                  <a:spcPct val="0"/>
                </a:spcBef>
                <a:spcAft>
                  <a:spcPct val="0"/>
                </a:spcAft>
              </a:pPr>
              <a:t>11</a:t>
            </a:fld>
            <a:endParaRPr lang="en-GB"/>
          </a:p>
        </p:txBody>
      </p:sp>
      <p:sp>
        <p:nvSpPr>
          <p:cNvPr id="281607" name="Line Callout 1 (Accent Bar) 2"/>
          <p:cNvSpPr>
            <a:spLocks/>
          </p:cNvSpPr>
          <p:nvPr/>
        </p:nvSpPr>
        <p:spPr bwMode="auto">
          <a:xfrm>
            <a:off x="3276600" y="1304925"/>
            <a:ext cx="838200" cy="228600"/>
          </a:xfrm>
          <a:prstGeom prst="accentCallout1">
            <a:avLst>
              <a:gd name="adj1" fmla="val 18750"/>
              <a:gd name="adj2" fmla="val -8333"/>
              <a:gd name="adj3" fmla="val 204167"/>
              <a:gd name="adj4" fmla="val -38333"/>
            </a:avLst>
          </a:prstGeom>
          <a:noFill/>
          <a:ln w="9525" algn="ctr">
            <a:solidFill>
              <a:schemeClr val="tx1"/>
            </a:solidFill>
            <a:round/>
            <a:headEnd/>
            <a:tailEnd/>
          </a:ln>
        </p:spPr>
        <p:txBody>
          <a:bodyPr anchor="ctr"/>
          <a:lstStyle/>
          <a:p>
            <a:pPr defTabSz="946150"/>
            <a:r>
              <a:rPr lang="fr-FR" sz="900">
                <a:latin typeface="Arial Narrow" pitchFamily="34" charset="0"/>
              </a:rPr>
              <a:t>RJS gross Oil Revenues</a:t>
            </a:r>
            <a:endParaRPr lang="en-US" sz="900">
              <a:latin typeface="Arial Narrow" pitchFamily="34" charset="0"/>
            </a:endParaRPr>
          </a:p>
        </p:txBody>
      </p:sp>
      <p:sp>
        <p:nvSpPr>
          <p:cNvPr id="281608" name="Line Callout 1 (Accent Bar) 8"/>
          <p:cNvSpPr>
            <a:spLocks/>
          </p:cNvSpPr>
          <p:nvPr/>
        </p:nvSpPr>
        <p:spPr bwMode="auto">
          <a:xfrm>
            <a:off x="4191000" y="1685925"/>
            <a:ext cx="990600" cy="228600"/>
          </a:xfrm>
          <a:prstGeom prst="accentCallout1">
            <a:avLst>
              <a:gd name="adj1" fmla="val 18750"/>
              <a:gd name="adj2" fmla="val -8333"/>
              <a:gd name="adj3" fmla="val 537500"/>
              <a:gd name="adj4" fmla="val -88333"/>
            </a:avLst>
          </a:prstGeom>
          <a:noFill/>
          <a:ln w="9525" algn="ctr">
            <a:solidFill>
              <a:schemeClr val="tx1"/>
            </a:solidFill>
            <a:round/>
            <a:headEnd/>
            <a:tailEnd/>
          </a:ln>
        </p:spPr>
        <p:txBody>
          <a:bodyPr anchor="ctr"/>
          <a:lstStyle/>
          <a:p>
            <a:pPr defTabSz="946150"/>
            <a:r>
              <a:rPr lang="fr-FR" sz="900" b="1">
                <a:latin typeface="Arial Narrow" pitchFamily="34" charset="0"/>
              </a:rPr>
              <a:t>RioPrevidencia net Oil Revenues</a:t>
            </a:r>
            <a:endParaRPr lang="en-US" sz="900" b="1">
              <a:latin typeface="Arial Narrow"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txBox="1">
            <a:spLocks/>
          </p:cNvSpPr>
          <p:nvPr/>
        </p:nvSpPr>
        <p:spPr bwMode="auto">
          <a:xfrm>
            <a:off x="708025" y="631825"/>
            <a:ext cx="8229600" cy="1196975"/>
          </a:xfrm>
          <a:prstGeom prst="rect">
            <a:avLst/>
          </a:prstGeom>
          <a:noFill/>
          <a:ln>
            <a:noFill/>
          </a:ln>
        </p:spPr>
        <p:txBody>
          <a:bodyPr lIns="0" tIns="0" rIns="0" bIns="0"/>
          <a:lstStyle>
            <a:lvl1pPr marL="331192" indent="-331192" algn="l" defTabSz="913839" rtl="0" eaLnBrk="0" fontAlgn="base" hangingPunct="0">
              <a:spcBef>
                <a:spcPct val="30000"/>
              </a:spcBef>
              <a:spcAft>
                <a:spcPct val="10000"/>
              </a:spcAft>
              <a:buChar char="•"/>
              <a:defRPr sz="1100">
                <a:solidFill>
                  <a:srgbClr val="000000"/>
                </a:solidFill>
                <a:latin typeface="+mn-lt"/>
                <a:ea typeface="+mn-ea"/>
                <a:cs typeface="+mn-cs"/>
              </a:defRPr>
            </a:lvl1pPr>
            <a:lvl2pPr marL="174794" indent="-173262" algn="l" defTabSz="913839"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989" indent="-168662" algn="l" defTabSz="913839"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784" indent="-173262" algn="l" defTabSz="913839"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9568" indent="-251459" algn="l" defTabSz="913839"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a:lstStyle>
          <a:p>
            <a:pPr lvl="1" algn="just">
              <a:defRPr/>
            </a:pPr>
            <a:r>
              <a:rPr lang="en-US" kern="0" dirty="0"/>
              <a:t>Royalties and SPs are payable to the National Treasury by Concessionaires no later than the last day of the month following the month (Royalties) or calendar quarter (SPs) of production</a:t>
            </a:r>
          </a:p>
          <a:p>
            <a:pPr lvl="1" algn="just">
              <a:defRPr/>
            </a:pPr>
            <a:r>
              <a:rPr lang="en-US" kern="0" dirty="0"/>
              <a:t>Upon receipt, the National Treasury transfers the funds to </a:t>
            </a:r>
            <a:r>
              <a:rPr lang="en-US" kern="0" dirty="0" err="1"/>
              <a:t>Banco</a:t>
            </a:r>
            <a:r>
              <a:rPr lang="en-US" kern="0" dirty="0"/>
              <a:t> do </a:t>
            </a:r>
            <a:r>
              <a:rPr lang="en-US" kern="0" dirty="0" err="1"/>
              <a:t>Brasil</a:t>
            </a:r>
            <a:r>
              <a:rPr lang="en-US" kern="0" dirty="0"/>
              <a:t> for further allocation to each beneficiary’s account </a:t>
            </a:r>
          </a:p>
          <a:p>
            <a:pPr lvl="1" algn="just">
              <a:defRPr/>
            </a:pPr>
            <a:r>
              <a:rPr lang="en-US" kern="0" dirty="0"/>
              <a:t>Historically, Royalties and Special Participations payments to beneficiaries have been paid consistently on time</a:t>
            </a:r>
          </a:p>
          <a:p>
            <a:pPr lvl="2" algn="just">
              <a:defRPr/>
            </a:pPr>
            <a:r>
              <a:rPr lang="en-US" kern="0" dirty="0"/>
              <a:t>Royalties and SPs are due no later than the last business day of the 2</a:t>
            </a:r>
            <a:r>
              <a:rPr lang="en-US" kern="0" baseline="30000" dirty="0"/>
              <a:t>nd</a:t>
            </a:r>
            <a:r>
              <a:rPr lang="en-US" kern="0" dirty="0"/>
              <a:t> month following the month/quarter of production</a:t>
            </a:r>
          </a:p>
          <a:p>
            <a:pPr lvl="2" algn="just">
              <a:defRPr/>
            </a:pPr>
            <a:r>
              <a:rPr lang="en-US" kern="0" dirty="0"/>
              <a:t>Royalties and SPs are typically paid by the 20</a:t>
            </a:r>
            <a:r>
              <a:rPr lang="en-US" kern="0" baseline="30000" dirty="0"/>
              <a:t>th</a:t>
            </a:r>
            <a:r>
              <a:rPr lang="en-US" kern="0" dirty="0"/>
              <a:t> and the 10</a:t>
            </a:r>
            <a:r>
              <a:rPr lang="en-US" kern="0" baseline="30000" dirty="0"/>
              <a:t>th</a:t>
            </a:r>
            <a:r>
              <a:rPr lang="en-US" kern="0" dirty="0"/>
              <a:t>, respectively, of such month</a:t>
            </a:r>
          </a:p>
          <a:p>
            <a:pPr lvl="1" algn="just">
              <a:defRPr/>
            </a:pPr>
            <a:r>
              <a:rPr lang="en-US" kern="0" dirty="0"/>
              <a:t>The Petroleum Law also regulates the requirements by the Concessionaires to submit evidence of payments and underlying assumptions for the calculations, including production output and reference prices. All data submitted by concessionaire is audited and reconciled by the ANP on an ongoing basis</a:t>
            </a:r>
          </a:p>
        </p:txBody>
      </p:sp>
      <p:sp>
        <p:nvSpPr>
          <p:cNvPr id="283650" name="Title 1"/>
          <p:cNvSpPr>
            <a:spLocks noGrp="1"/>
          </p:cNvSpPr>
          <p:nvPr>
            <p:ph type="title"/>
          </p:nvPr>
        </p:nvSpPr>
        <p:spPr/>
        <p:txBody>
          <a:bodyPr/>
          <a:lstStyle/>
          <a:p>
            <a:r>
              <a:rPr lang="en-GB"/>
              <a:t>2.4. Timing of Payment and Disclosure</a:t>
            </a:r>
            <a:endParaRPr lang="fr-FR"/>
          </a:p>
        </p:txBody>
      </p:sp>
      <p:sp>
        <p:nvSpPr>
          <p:cNvPr id="283651" name="Slide Number Placeholder 5"/>
          <p:cNvSpPr>
            <a:spLocks noGrp="1"/>
          </p:cNvSpPr>
          <p:nvPr>
            <p:ph type="sldNum" sz="quarter" idx="12"/>
          </p:nvPr>
        </p:nvSpPr>
        <p:spPr>
          <a:noFill/>
        </p:spPr>
        <p:txBody>
          <a:bodyPr/>
          <a:lstStyle/>
          <a:p>
            <a:pPr defTabSz="912813" fontAlgn="base">
              <a:spcBef>
                <a:spcPct val="0"/>
              </a:spcBef>
              <a:spcAft>
                <a:spcPct val="0"/>
              </a:spcAft>
            </a:pPr>
            <a:fld id="{FCA9A951-083B-461D-9546-21D01AF31594}" type="slidenum">
              <a:rPr lang="en-GB" smtClean="0">
                <a:solidFill>
                  <a:schemeClr val="tx1"/>
                </a:solidFill>
              </a:rPr>
              <a:pPr defTabSz="912813" fontAlgn="base">
                <a:spcBef>
                  <a:spcPct val="0"/>
                </a:spcBef>
                <a:spcAft>
                  <a:spcPct val="0"/>
                </a:spcAft>
              </a:pPr>
              <a:t>12</a:t>
            </a:fld>
            <a:endParaRPr lang="en-GB">
              <a:solidFill>
                <a:schemeClr val="tx1"/>
              </a:solidFill>
            </a:endParaRPr>
          </a:p>
        </p:txBody>
      </p:sp>
      <p:sp>
        <p:nvSpPr>
          <p:cNvPr id="283652"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283653" name="textbox"/>
          <p:cNvSpPr txBox="1">
            <a:spLocks noChangeArrowheads="1"/>
          </p:cNvSpPr>
          <p:nvPr/>
        </p:nvSpPr>
        <p:spPr bwMode="auto">
          <a:xfrm>
            <a:off x="708025" y="2709863"/>
            <a:ext cx="4675188" cy="169862"/>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US" sz="1100" b="1">
                <a:solidFill>
                  <a:srgbClr val="17497B"/>
                </a:solidFill>
                <a:ea typeface="MS PGothic" pitchFamily="34" charset="-128"/>
              </a:rPr>
              <a:t>Summarized Timeline for Royalties</a:t>
            </a:r>
          </a:p>
        </p:txBody>
      </p:sp>
      <p:sp>
        <p:nvSpPr>
          <p:cNvPr id="283654" name="underline"/>
          <p:cNvSpPr>
            <a:spLocks noChangeShapeType="1"/>
          </p:cNvSpPr>
          <p:nvPr/>
        </p:nvSpPr>
        <p:spPr bwMode="auto">
          <a:xfrm flipV="1">
            <a:off x="708025" y="2895600"/>
            <a:ext cx="4675188"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283655" name="Text Box 45"/>
          <p:cNvSpPr txBox="1">
            <a:spLocks noChangeArrowheads="1"/>
          </p:cNvSpPr>
          <p:nvPr/>
        </p:nvSpPr>
        <p:spPr bwMode="auto">
          <a:xfrm>
            <a:off x="176213" y="4546600"/>
            <a:ext cx="650875" cy="307975"/>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1000" b="1">
                <a:solidFill>
                  <a:srgbClr val="000000"/>
                </a:solidFill>
                <a:latin typeface="Arial Narrow" pitchFamily="34" charset="0"/>
                <a:ea typeface="Arial Unicode MS"/>
                <a:cs typeface="Arial Unicode MS"/>
              </a:rPr>
              <a:t>Month of Production</a:t>
            </a:r>
            <a:endParaRPr lang="en-GB" sz="1000" b="1">
              <a:solidFill>
                <a:srgbClr val="FF0000"/>
              </a:solidFill>
              <a:latin typeface="Arial Narrow" pitchFamily="34" charset="0"/>
              <a:ea typeface="Arial Unicode MS"/>
              <a:cs typeface="Arial Unicode MS"/>
            </a:endParaRPr>
          </a:p>
        </p:txBody>
      </p:sp>
      <p:sp>
        <p:nvSpPr>
          <p:cNvPr id="283656" name="Curved Up Arrow 10"/>
          <p:cNvSpPr>
            <a:spLocks noChangeArrowheads="1"/>
          </p:cNvSpPr>
          <p:nvPr/>
        </p:nvSpPr>
        <p:spPr bwMode="auto">
          <a:xfrm>
            <a:off x="838200" y="4675188"/>
            <a:ext cx="2509838" cy="184150"/>
          </a:xfrm>
          <a:prstGeom prst="curvedUpArrow">
            <a:avLst>
              <a:gd name="adj1" fmla="val 24987"/>
              <a:gd name="adj2" fmla="val 50100"/>
              <a:gd name="adj3" fmla="val 25000"/>
            </a:avLst>
          </a:prstGeom>
          <a:solidFill>
            <a:srgbClr val="FFFF00"/>
          </a:solidFill>
          <a:ln w="9525" algn="ctr">
            <a:solidFill>
              <a:schemeClr val="tx1"/>
            </a:solidFill>
            <a:round/>
            <a:headEnd/>
            <a:tailEnd/>
          </a:ln>
        </p:spPr>
        <p:txBody>
          <a:bodyPr/>
          <a:lstStyle/>
          <a:p>
            <a:pPr defTabSz="946150"/>
            <a:endParaRPr lang="pt-BR" sz="1900">
              <a:solidFill>
                <a:srgbClr val="000000"/>
              </a:solidFill>
            </a:endParaRPr>
          </a:p>
        </p:txBody>
      </p:sp>
      <p:sp>
        <p:nvSpPr>
          <p:cNvPr id="283657" name="Curved Down Arrow 11"/>
          <p:cNvSpPr>
            <a:spLocks noChangeArrowheads="1"/>
          </p:cNvSpPr>
          <p:nvPr/>
        </p:nvSpPr>
        <p:spPr bwMode="auto">
          <a:xfrm>
            <a:off x="990600" y="3911600"/>
            <a:ext cx="1981200" cy="225425"/>
          </a:xfrm>
          <a:prstGeom prst="curvedDownArrow">
            <a:avLst>
              <a:gd name="adj1" fmla="val 24983"/>
              <a:gd name="adj2" fmla="val 93584"/>
              <a:gd name="adj3" fmla="val 48440"/>
            </a:avLst>
          </a:prstGeom>
          <a:solidFill>
            <a:schemeClr val="accent1"/>
          </a:solidFill>
          <a:ln w="9525" algn="ctr">
            <a:solidFill>
              <a:schemeClr val="tx1"/>
            </a:solidFill>
            <a:round/>
            <a:headEnd/>
            <a:tailEnd/>
          </a:ln>
        </p:spPr>
        <p:txBody>
          <a:bodyPr/>
          <a:lstStyle/>
          <a:p>
            <a:pPr defTabSz="946150"/>
            <a:endParaRPr lang="pt-BR" sz="1900">
              <a:solidFill>
                <a:srgbClr val="000000"/>
              </a:solidFill>
            </a:endParaRPr>
          </a:p>
        </p:txBody>
      </p:sp>
      <p:sp>
        <p:nvSpPr>
          <p:cNvPr id="283658" name="Text Box 45"/>
          <p:cNvSpPr txBox="1">
            <a:spLocks noChangeArrowheads="1"/>
          </p:cNvSpPr>
          <p:nvPr/>
        </p:nvSpPr>
        <p:spPr bwMode="auto">
          <a:xfrm>
            <a:off x="2514600" y="3862388"/>
            <a:ext cx="849313" cy="153987"/>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1000" b="1">
                <a:solidFill>
                  <a:srgbClr val="000000"/>
                </a:solidFill>
                <a:latin typeface="Arial Narrow" pitchFamily="34" charset="0"/>
                <a:ea typeface="Arial Unicode MS"/>
                <a:cs typeface="Arial Unicode MS"/>
              </a:rPr>
              <a:t>M+1</a:t>
            </a:r>
            <a:endParaRPr lang="en-GB" sz="1000" b="1">
              <a:solidFill>
                <a:srgbClr val="FF0000"/>
              </a:solidFill>
              <a:latin typeface="Arial Narrow" pitchFamily="34" charset="0"/>
              <a:ea typeface="Arial Unicode MS"/>
              <a:cs typeface="Arial Unicode MS"/>
            </a:endParaRPr>
          </a:p>
        </p:txBody>
      </p:sp>
      <p:sp>
        <p:nvSpPr>
          <p:cNvPr id="283659" name="Text Box 45"/>
          <p:cNvSpPr txBox="1">
            <a:spLocks noChangeArrowheads="1"/>
          </p:cNvSpPr>
          <p:nvPr/>
        </p:nvSpPr>
        <p:spPr bwMode="auto">
          <a:xfrm>
            <a:off x="539750" y="3862388"/>
            <a:ext cx="577850" cy="153987"/>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1000" b="1">
                <a:solidFill>
                  <a:srgbClr val="000000"/>
                </a:solidFill>
                <a:latin typeface="Arial Narrow" pitchFamily="34" charset="0"/>
                <a:ea typeface="Arial Unicode MS"/>
                <a:cs typeface="Arial Unicode MS"/>
              </a:rPr>
              <a:t>M</a:t>
            </a:r>
            <a:endParaRPr lang="en-GB" sz="1000" b="1">
              <a:solidFill>
                <a:srgbClr val="FF0000"/>
              </a:solidFill>
              <a:latin typeface="Arial Narrow" pitchFamily="34" charset="0"/>
              <a:ea typeface="Arial Unicode MS"/>
              <a:cs typeface="Arial Unicode MS"/>
            </a:endParaRPr>
          </a:p>
        </p:txBody>
      </p:sp>
      <p:sp>
        <p:nvSpPr>
          <p:cNvPr id="283660" name="Text Box 45"/>
          <p:cNvSpPr txBox="1">
            <a:spLocks noChangeArrowheads="1"/>
          </p:cNvSpPr>
          <p:nvPr/>
        </p:nvSpPr>
        <p:spPr bwMode="auto">
          <a:xfrm>
            <a:off x="990600" y="3048000"/>
            <a:ext cx="1738313" cy="692150"/>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solidFill>
                  <a:srgbClr val="000000"/>
                </a:solidFill>
                <a:latin typeface="Arial Narrow" pitchFamily="34" charset="0"/>
                <a:ea typeface="Arial Unicode MS"/>
                <a:cs typeface="Arial Unicode MS"/>
              </a:rPr>
              <a:t>Concessionaires transfer funds to Central Bank Account of National Treasury via a </a:t>
            </a:r>
            <a:r>
              <a:rPr lang="en-GB" sz="900" b="1" i="1">
                <a:solidFill>
                  <a:srgbClr val="000000"/>
                </a:solidFill>
                <a:latin typeface="Arial Narrow" pitchFamily="34" charset="0"/>
                <a:ea typeface="Arial Unicode MS"/>
                <a:cs typeface="Arial Unicode MS"/>
              </a:rPr>
              <a:t>DARF</a:t>
            </a:r>
            <a:r>
              <a:rPr lang="en-GB" sz="900" baseline="30000">
                <a:solidFill>
                  <a:srgbClr val="000000"/>
                </a:solidFill>
                <a:latin typeface="Arial Narrow" pitchFamily="34" charset="0"/>
                <a:ea typeface="Arial Unicode MS"/>
                <a:cs typeface="Arial Unicode MS"/>
              </a:rPr>
              <a:t>1</a:t>
            </a:r>
            <a:r>
              <a:rPr lang="en-GB" sz="900" i="1">
                <a:solidFill>
                  <a:srgbClr val="000000"/>
                </a:solidFill>
                <a:latin typeface="Arial Narrow" pitchFamily="34" charset="0"/>
                <a:ea typeface="Arial Unicode MS"/>
                <a:cs typeface="Arial Unicode MS"/>
              </a:rPr>
              <a:t> by the last day of the following month and evidence of payment to ANP no later than 5 business days later</a:t>
            </a:r>
            <a:endParaRPr lang="en-GB" sz="900" i="1">
              <a:solidFill>
                <a:srgbClr val="FF0000"/>
              </a:solidFill>
              <a:latin typeface="Arial Narrow" pitchFamily="34" charset="0"/>
              <a:ea typeface="Arial Unicode MS"/>
              <a:cs typeface="Arial Unicode MS"/>
            </a:endParaRPr>
          </a:p>
        </p:txBody>
      </p:sp>
      <p:sp>
        <p:nvSpPr>
          <p:cNvPr id="283661" name="Text Box 45"/>
          <p:cNvSpPr txBox="1">
            <a:spLocks noChangeArrowheads="1"/>
          </p:cNvSpPr>
          <p:nvPr/>
        </p:nvSpPr>
        <p:spPr bwMode="auto">
          <a:xfrm>
            <a:off x="4713288" y="3862388"/>
            <a:ext cx="849312" cy="153987"/>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1000" b="1">
                <a:solidFill>
                  <a:srgbClr val="000000"/>
                </a:solidFill>
                <a:latin typeface="Arial Narrow" pitchFamily="34" charset="0"/>
                <a:ea typeface="Arial Unicode MS"/>
                <a:cs typeface="Arial Unicode MS"/>
              </a:rPr>
              <a:t>M+2</a:t>
            </a:r>
            <a:endParaRPr lang="en-GB" sz="1000" b="1">
              <a:solidFill>
                <a:srgbClr val="FF0000"/>
              </a:solidFill>
              <a:latin typeface="Arial Narrow" pitchFamily="34" charset="0"/>
              <a:ea typeface="Arial Unicode MS"/>
              <a:cs typeface="Arial Unicode MS"/>
            </a:endParaRPr>
          </a:p>
        </p:txBody>
      </p:sp>
      <p:sp>
        <p:nvSpPr>
          <p:cNvPr id="283662" name="Curved Down Arrow 20"/>
          <p:cNvSpPr>
            <a:spLocks noChangeArrowheads="1"/>
          </p:cNvSpPr>
          <p:nvPr/>
        </p:nvSpPr>
        <p:spPr bwMode="auto">
          <a:xfrm>
            <a:off x="2971800" y="3914775"/>
            <a:ext cx="1981200" cy="217488"/>
          </a:xfrm>
          <a:prstGeom prst="curvedDownArrow">
            <a:avLst>
              <a:gd name="adj1" fmla="val 25093"/>
              <a:gd name="adj2" fmla="val 94173"/>
              <a:gd name="adj3" fmla="val 48440"/>
            </a:avLst>
          </a:prstGeom>
          <a:solidFill>
            <a:schemeClr val="accent1"/>
          </a:solidFill>
          <a:ln w="9525" algn="ctr">
            <a:solidFill>
              <a:schemeClr val="tx1"/>
            </a:solidFill>
            <a:round/>
            <a:headEnd/>
            <a:tailEnd/>
          </a:ln>
        </p:spPr>
        <p:txBody>
          <a:bodyPr/>
          <a:lstStyle/>
          <a:p>
            <a:pPr defTabSz="946150"/>
            <a:endParaRPr lang="pt-BR" sz="1900">
              <a:solidFill>
                <a:srgbClr val="000000"/>
              </a:solidFill>
            </a:endParaRPr>
          </a:p>
        </p:txBody>
      </p:sp>
      <p:sp>
        <p:nvSpPr>
          <p:cNvPr id="283663" name="Text Box 45"/>
          <p:cNvSpPr txBox="1">
            <a:spLocks noChangeArrowheads="1"/>
          </p:cNvSpPr>
          <p:nvPr/>
        </p:nvSpPr>
        <p:spPr bwMode="auto">
          <a:xfrm>
            <a:off x="4637088" y="4132263"/>
            <a:ext cx="468312" cy="152400"/>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1000">
                <a:solidFill>
                  <a:srgbClr val="000000"/>
                </a:solidFill>
                <a:latin typeface="Arial Narrow" pitchFamily="34" charset="0"/>
                <a:ea typeface="Arial Unicode MS"/>
                <a:cs typeface="Arial Unicode MS"/>
              </a:rPr>
              <a:t>20th</a:t>
            </a:r>
            <a:endParaRPr lang="en-GB" sz="1000">
              <a:solidFill>
                <a:srgbClr val="FF0000"/>
              </a:solidFill>
              <a:latin typeface="Arial Narrow" pitchFamily="34" charset="0"/>
              <a:ea typeface="Arial Unicode MS"/>
              <a:cs typeface="Arial Unicode MS"/>
            </a:endParaRPr>
          </a:p>
        </p:txBody>
      </p:sp>
      <p:sp>
        <p:nvSpPr>
          <p:cNvPr id="283664" name="Text Box 45"/>
          <p:cNvSpPr txBox="1">
            <a:spLocks noChangeArrowheads="1"/>
          </p:cNvSpPr>
          <p:nvPr/>
        </p:nvSpPr>
        <p:spPr bwMode="auto">
          <a:xfrm>
            <a:off x="3613150" y="3048000"/>
            <a:ext cx="1416050" cy="692150"/>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solidFill>
                  <a:srgbClr val="000000"/>
                </a:solidFill>
                <a:latin typeface="Arial Narrow" pitchFamily="34" charset="0"/>
                <a:ea typeface="Arial Unicode MS"/>
                <a:cs typeface="Arial Unicode MS"/>
              </a:rPr>
              <a:t>National Treasury transfers funds to Banco do Brasil and Banco do Brasil to dedicated accounts of beneficiaries by the 20</a:t>
            </a:r>
            <a:r>
              <a:rPr lang="en-GB" sz="900" i="1" baseline="30000">
                <a:solidFill>
                  <a:srgbClr val="000000"/>
                </a:solidFill>
                <a:latin typeface="Arial Narrow" pitchFamily="34" charset="0"/>
                <a:ea typeface="Arial Unicode MS"/>
                <a:cs typeface="Arial Unicode MS"/>
              </a:rPr>
              <a:t>th</a:t>
            </a:r>
            <a:r>
              <a:rPr lang="en-GB" sz="900" i="1">
                <a:solidFill>
                  <a:srgbClr val="000000"/>
                </a:solidFill>
                <a:latin typeface="Arial Narrow" pitchFamily="34" charset="0"/>
                <a:ea typeface="Arial Unicode MS"/>
                <a:cs typeface="Arial Unicode MS"/>
              </a:rPr>
              <a:t> of the following month</a:t>
            </a:r>
            <a:endParaRPr lang="en-GB" sz="900" i="1">
              <a:solidFill>
                <a:srgbClr val="FF0000"/>
              </a:solidFill>
              <a:latin typeface="Arial Narrow" pitchFamily="34" charset="0"/>
              <a:ea typeface="Arial Unicode MS"/>
              <a:cs typeface="Arial Unicode MS"/>
            </a:endParaRPr>
          </a:p>
        </p:txBody>
      </p:sp>
      <p:sp>
        <p:nvSpPr>
          <p:cNvPr id="283665" name="Text Box 45"/>
          <p:cNvSpPr txBox="1">
            <a:spLocks noChangeArrowheads="1"/>
          </p:cNvSpPr>
          <p:nvPr/>
        </p:nvSpPr>
        <p:spPr bwMode="auto">
          <a:xfrm>
            <a:off x="3113088" y="4511675"/>
            <a:ext cx="468312" cy="152400"/>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1000">
                <a:solidFill>
                  <a:srgbClr val="000000"/>
                </a:solidFill>
                <a:latin typeface="Arial Narrow" pitchFamily="34" charset="0"/>
                <a:ea typeface="Arial Unicode MS"/>
                <a:cs typeface="Arial Unicode MS"/>
              </a:rPr>
              <a:t>5th</a:t>
            </a:r>
            <a:endParaRPr lang="en-GB" sz="1000">
              <a:solidFill>
                <a:srgbClr val="FF0000"/>
              </a:solidFill>
              <a:latin typeface="Arial Narrow" pitchFamily="34" charset="0"/>
              <a:ea typeface="Arial Unicode MS"/>
              <a:cs typeface="Arial Unicode MS"/>
            </a:endParaRPr>
          </a:p>
        </p:txBody>
      </p:sp>
      <p:sp>
        <p:nvSpPr>
          <p:cNvPr id="283666" name="Text Box 45"/>
          <p:cNvSpPr txBox="1">
            <a:spLocks noChangeArrowheads="1"/>
          </p:cNvSpPr>
          <p:nvPr/>
        </p:nvSpPr>
        <p:spPr bwMode="auto">
          <a:xfrm>
            <a:off x="2762250" y="5064125"/>
            <a:ext cx="1276350" cy="692150"/>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solidFill>
                  <a:srgbClr val="000000"/>
                </a:solidFill>
                <a:latin typeface="Arial Narrow" pitchFamily="34" charset="0"/>
                <a:ea typeface="Arial Unicode MS"/>
                <a:cs typeface="Arial Unicode MS"/>
              </a:rPr>
              <a:t>Concessionaires send the </a:t>
            </a:r>
            <a:r>
              <a:rPr lang="en-GB" sz="900" b="1" i="1">
                <a:solidFill>
                  <a:srgbClr val="000000"/>
                </a:solidFill>
                <a:latin typeface="Arial Narrow" pitchFamily="34" charset="0"/>
                <a:ea typeface="Arial Unicode MS"/>
                <a:cs typeface="Arial Unicode MS"/>
              </a:rPr>
              <a:t>Royalty Calculation Worksheet</a:t>
            </a:r>
            <a:r>
              <a:rPr lang="en-GB" sz="900" baseline="30000">
                <a:solidFill>
                  <a:srgbClr val="000000"/>
                </a:solidFill>
                <a:latin typeface="Arial Narrow" pitchFamily="34" charset="0"/>
                <a:ea typeface="Arial Unicode MS"/>
                <a:cs typeface="Arial Unicode MS"/>
              </a:rPr>
              <a:t>3</a:t>
            </a:r>
            <a:r>
              <a:rPr lang="en-GB" sz="900" i="1">
                <a:solidFill>
                  <a:srgbClr val="000000"/>
                </a:solidFill>
                <a:latin typeface="Arial Narrow" pitchFamily="34" charset="0"/>
                <a:ea typeface="Arial Unicode MS"/>
                <a:cs typeface="Arial Unicode MS"/>
              </a:rPr>
              <a:t> the 5</a:t>
            </a:r>
            <a:r>
              <a:rPr lang="en-GB" sz="900" i="1" baseline="30000">
                <a:solidFill>
                  <a:srgbClr val="000000"/>
                </a:solidFill>
                <a:latin typeface="Arial Narrow" pitchFamily="34" charset="0"/>
                <a:ea typeface="Arial Unicode MS"/>
                <a:cs typeface="Arial Unicode MS"/>
              </a:rPr>
              <a:t>th</a:t>
            </a:r>
            <a:r>
              <a:rPr lang="en-GB" sz="900" i="1">
                <a:solidFill>
                  <a:srgbClr val="000000"/>
                </a:solidFill>
                <a:latin typeface="Arial Narrow" pitchFamily="34" charset="0"/>
                <a:ea typeface="Arial Unicode MS"/>
                <a:cs typeface="Arial Unicode MS"/>
              </a:rPr>
              <a:t> business day of the second month following production </a:t>
            </a:r>
            <a:endParaRPr lang="en-GB" sz="900" i="1">
              <a:solidFill>
                <a:srgbClr val="FF0000"/>
              </a:solidFill>
              <a:latin typeface="Arial Narrow" pitchFamily="34" charset="0"/>
              <a:ea typeface="Arial Unicode MS"/>
              <a:cs typeface="Arial Unicode MS"/>
            </a:endParaRPr>
          </a:p>
        </p:txBody>
      </p:sp>
      <p:sp>
        <p:nvSpPr>
          <p:cNvPr id="283667" name="Text Box 45"/>
          <p:cNvSpPr txBox="1">
            <a:spLocks noChangeArrowheads="1"/>
          </p:cNvSpPr>
          <p:nvPr/>
        </p:nvSpPr>
        <p:spPr bwMode="auto">
          <a:xfrm>
            <a:off x="1741488" y="4532313"/>
            <a:ext cx="468312" cy="152400"/>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1000">
                <a:solidFill>
                  <a:srgbClr val="000000"/>
                </a:solidFill>
                <a:latin typeface="Arial Narrow" pitchFamily="34" charset="0"/>
                <a:ea typeface="Arial Unicode MS"/>
                <a:cs typeface="Arial Unicode MS"/>
              </a:rPr>
              <a:t>15th</a:t>
            </a:r>
            <a:endParaRPr lang="en-GB" sz="1000">
              <a:solidFill>
                <a:srgbClr val="FF0000"/>
              </a:solidFill>
              <a:latin typeface="Arial Narrow" pitchFamily="34" charset="0"/>
              <a:ea typeface="Arial Unicode MS"/>
              <a:cs typeface="Arial Unicode MS"/>
            </a:endParaRPr>
          </a:p>
        </p:txBody>
      </p:sp>
      <p:grpSp>
        <p:nvGrpSpPr>
          <p:cNvPr id="283668" name="Group 3"/>
          <p:cNvGrpSpPr>
            <a:grpSpLocks/>
          </p:cNvGrpSpPr>
          <p:nvPr/>
        </p:nvGrpSpPr>
        <p:grpSpPr bwMode="auto">
          <a:xfrm>
            <a:off x="827088" y="4168775"/>
            <a:ext cx="4556125" cy="361950"/>
            <a:chOff x="827151" y="3657798"/>
            <a:chExt cx="5334000" cy="361395"/>
          </a:xfrm>
        </p:grpSpPr>
        <p:sp>
          <p:nvSpPr>
            <p:cNvPr id="13" name="Striped Right Arrow 12"/>
            <p:cNvSpPr/>
            <p:nvPr/>
          </p:nvSpPr>
          <p:spPr bwMode="auto">
            <a:xfrm>
              <a:off x="827151" y="3790944"/>
              <a:ext cx="5334000" cy="228249"/>
            </a:xfrm>
            <a:prstGeom prst="stripedRightArrow">
              <a:avLst/>
            </a:prstGeom>
            <a:noFill/>
            <a:ln w="9525" cap="flat" cmpd="sng" algn="ctr">
              <a:solidFill>
                <a:schemeClr val="tx1"/>
              </a:solidFill>
              <a:prstDash val="solid"/>
              <a:round/>
              <a:headEnd type="none" w="med" len="med"/>
              <a:tailEnd type="none" w="med" len="med"/>
            </a:ln>
            <a:effectLst/>
          </p:spPr>
          <p:txBody>
            <a:bodyPr/>
            <a:lstStyle/>
            <a:p>
              <a:pPr defTabSz="946150">
                <a:defRPr/>
              </a:pPr>
              <a:endParaRPr lang="en-US" sz="1900">
                <a:solidFill>
                  <a:srgbClr val="000000"/>
                </a:solidFill>
                <a:latin typeface="+mn-lt"/>
                <a:cs typeface="+mn-cs"/>
              </a:endParaRPr>
            </a:p>
          </p:txBody>
        </p:sp>
        <p:cxnSp>
          <p:nvCxnSpPr>
            <p:cNvPr id="283683" name="Straight Connector 14"/>
            <p:cNvCxnSpPr>
              <a:cxnSpLocks noChangeShapeType="1"/>
            </p:cNvCxnSpPr>
            <p:nvPr/>
          </p:nvCxnSpPr>
          <p:spPr bwMode="auto">
            <a:xfrm>
              <a:off x="3265551" y="3670803"/>
              <a:ext cx="0" cy="304800"/>
            </a:xfrm>
            <a:prstGeom prst="line">
              <a:avLst/>
            </a:prstGeom>
            <a:noFill/>
            <a:ln w="38100" algn="ctr">
              <a:solidFill>
                <a:schemeClr val="tx1"/>
              </a:solidFill>
              <a:round/>
              <a:headEnd/>
              <a:tailEnd/>
            </a:ln>
          </p:spPr>
        </p:cxnSp>
        <p:cxnSp>
          <p:nvCxnSpPr>
            <p:cNvPr id="283684" name="Straight Connector 18"/>
            <p:cNvCxnSpPr>
              <a:cxnSpLocks noChangeShapeType="1"/>
            </p:cNvCxnSpPr>
            <p:nvPr/>
          </p:nvCxnSpPr>
          <p:spPr bwMode="auto">
            <a:xfrm>
              <a:off x="5856351" y="3657798"/>
              <a:ext cx="0" cy="304800"/>
            </a:xfrm>
            <a:prstGeom prst="line">
              <a:avLst/>
            </a:prstGeom>
            <a:noFill/>
            <a:ln w="38100" algn="ctr">
              <a:solidFill>
                <a:schemeClr val="tx1"/>
              </a:solidFill>
              <a:round/>
              <a:headEnd/>
              <a:tailEnd/>
            </a:ln>
          </p:spPr>
        </p:cxnSp>
      </p:grpSp>
      <p:cxnSp>
        <p:nvCxnSpPr>
          <p:cNvPr id="283669" name="Straight Connector 21"/>
          <p:cNvCxnSpPr>
            <a:cxnSpLocks noChangeShapeType="1"/>
          </p:cNvCxnSpPr>
          <p:nvPr/>
        </p:nvCxnSpPr>
        <p:spPr bwMode="auto">
          <a:xfrm>
            <a:off x="4860925" y="4300538"/>
            <a:ext cx="0" cy="171450"/>
          </a:xfrm>
          <a:prstGeom prst="line">
            <a:avLst/>
          </a:prstGeom>
          <a:noFill/>
          <a:ln w="9525" algn="ctr">
            <a:solidFill>
              <a:schemeClr val="tx1"/>
            </a:solidFill>
            <a:round/>
            <a:headEnd/>
            <a:tailEnd/>
          </a:ln>
        </p:spPr>
      </p:cxnSp>
      <p:cxnSp>
        <p:nvCxnSpPr>
          <p:cNvPr id="283670" name="Straight Connector 25"/>
          <p:cNvCxnSpPr>
            <a:cxnSpLocks noChangeShapeType="1"/>
          </p:cNvCxnSpPr>
          <p:nvPr/>
        </p:nvCxnSpPr>
        <p:spPr bwMode="auto">
          <a:xfrm>
            <a:off x="3314700" y="4348163"/>
            <a:ext cx="0" cy="171450"/>
          </a:xfrm>
          <a:prstGeom prst="line">
            <a:avLst/>
          </a:prstGeom>
          <a:noFill/>
          <a:ln w="9525" algn="ctr">
            <a:solidFill>
              <a:schemeClr val="tx1"/>
            </a:solidFill>
            <a:round/>
            <a:headEnd/>
            <a:tailEnd/>
          </a:ln>
        </p:spPr>
      </p:cxnSp>
      <p:cxnSp>
        <p:nvCxnSpPr>
          <p:cNvPr id="283671" name="Straight Connector 33"/>
          <p:cNvCxnSpPr>
            <a:cxnSpLocks noChangeShapeType="1"/>
          </p:cNvCxnSpPr>
          <p:nvPr/>
        </p:nvCxnSpPr>
        <p:spPr bwMode="auto">
          <a:xfrm>
            <a:off x="1947863" y="4370388"/>
            <a:ext cx="0" cy="171450"/>
          </a:xfrm>
          <a:prstGeom prst="line">
            <a:avLst/>
          </a:prstGeom>
          <a:noFill/>
          <a:ln w="9525" algn="ctr">
            <a:solidFill>
              <a:schemeClr val="tx1"/>
            </a:solidFill>
            <a:round/>
            <a:headEnd/>
            <a:tailEnd/>
          </a:ln>
        </p:spPr>
      </p:cxnSp>
      <p:sp>
        <p:nvSpPr>
          <p:cNvPr id="283672" name="Curved Up Arrow 34"/>
          <p:cNvSpPr>
            <a:spLocks noChangeArrowheads="1"/>
          </p:cNvSpPr>
          <p:nvPr/>
        </p:nvSpPr>
        <p:spPr bwMode="auto">
          <a:xfrm>
            <a:off x="849313" y="4672013"/>
            <a:ext cx="1131887" cy="152400"/>
          </a:xfrm>
          <a:prstGeom prst="curvedUpArrow">
            <a:avLst>
              <a:gd name="adj1" fmla="val 24963"/>
              <a:gd name="adj2" fmla="val 49995"/>
              <a:gd name="adj3" fmla="val 25000"/>
            </a:avLst>
          </a:prstGeom>
          <a:solidFill>
            <a:srgbClr val="FFFF00"/>
          </a:solidFill>
          <a:ln w="9525" algn="ctr">
            <a:solidFill>
              <a:schemeClr val="tx1"/>
            </a:solidFill>
            <a:round/>
            <a:headEnd/>
            <a:tailEnd/>
          </a:ln>
        </p:spPr>
        <p:txBody>
          <a:bodyPr/>
          <a:lstStyle/>
          <a:p>
            <a:pPr defTabSz="946150"/>
            <a:endParaRPr lang="pt-BR" sz="1900">
              <a:solidFill>
                <a:srgbClr val="000000"/>
              </a:solidFill>
            </a:endParaRPr>
          </a:p>
        </p:txBody>
      </p:sp>
      <p:sp>
        <p:nvSpPr>
          <p:cNvPr id="283673" name="Text Box 45"/>
          <p:cNvSpPr txBox="1">
            <a:spLocks noChangeArrowheads="1"/>
          </p:cNvSpPr>
          <p:nvPr/>
        </p:nvSpPr>
        <p:spPr bwMode="auto">
          <a:xfrm>
            <a:off x="1360488" y="5064125"/>
            <a:ext cx="1154112" cy="692150"/>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solidFill>
                  <a:srgbClr val="000000"/>
                </a:solidFill>
                <a:latin typeface="Arial Narrow" pitchFamily="34" charset="0"/>
                <a:ea typeface="Arial Unicode MS"/>
                <a:cs typeface="Arial Unicode MS"/>
              </a:rPr>
              <a:t>Concessionaires send </a:t>
            </a:r>
            <a:r>
              <a:rPr lang="en-GB" sz="900" b="1" i="1">
                <a:solidFill>
                  <a:srgbClr val="000000"/>
                </a:solidFill>
                <a:latin typeface="Arial Narrow" pitchFamily="34" charset="0"/>
                <a:ea typeface="Arial Unicode MS"/>
                <a:cs typeface="Arial Unicode MS"/>
              </a:rPr>
              <a:t>Monthly Production Report</a:t>
            </a:r>
            <a:r>
              <a:rPr lang="en-GB" sz="900" baseline="30000">
                <a:solidFill>
                  <a:srgbClr val="000000"/>
                </a:solidFill>
                <a:latin typeface="Arial Narrow" pitchFamily="34" charset="0"/>
                <a:ea typeface="Arial Unicode MS"/>
                <a:cs typeface="Arial Unicode MS"/>
              </a:rPr>
              <a:t>2</a:t>
            </a:r>
            <a:r>
              <a:rPr lang="en-GB" sz="900" b="1" i="1">
                <a:solidFill>
                  <a:srgbClr val="000000"/>
                </a:solidFill>
                <a:latin typeface="Arial Narrow" pitchFamily="34" charset="0"/>
                <a:ea typeface="Arial Unicode MS"/>
                <a:cs typeface="Arial Unicode MS"/>
              </a:rPr>
              <a:t>  on </a:t>
            </a:r>
            <a:r>
              <a:rPr lang="en-GB" sz="900" i="1">
                <a:solidFill>
                  <a:srgbClr val="000000"/>
                </a:solidFill>
                <a:latin typeface="Arial Narrow" pitchFamily="34" charset="0"/>
                <a:ea typeface="Arial Unicode MS"/>
                <a:cs typeface="Arial Unicode MS"/>
              </a:rPr>
              <a:t>the 15</a:t>
            </a:r>
            <a:r>
              <a:rPr lang="en-GB" sz="900" i="1" baseline="30000">
                <a:solidFill>
                  <a:srgbClr val="000000"/>
                </a:solidFill>
                <a:latin typeface="Arial Narrow" pitchFamily="34" charset="0"/>
                <a:ea typeface="Arial Unicode MS"/>
                <a:cs typeface="Arial Unicode MS"/>
              </a:rPr>
              <a:t>th</a:t>
            </a:r>
            <a:r>
              <a:rPr lang="en-GB" sz="900" i="1">
                <a:solidFill>
                  <a:srgbClr val="000000"/>
                </a:solidFill>
                <a:latin typeface="Arial Narrow" pitchFamily="34" charset="0"/>
                <a:ea typeface="Arial Unicode MS"/>
                <a:cs typeface="Arial Unicode MS"/>
              </a:rPr>
              <a:t> business day of the month following production </a:t>
            </a:r>
            <a:endParaRPr lang="en-GB" sz="900" i="1">
              <a:solidFill>
                <a:srgbClr val="FF0000"/>
              </a:solidFill>
              <a:latin typeface="Arial Narrow" pitchFamily="34" charset="0"/>
              <a:ea typeface="Arial Unicode MS"/>
              <a:cs typeface="Arial Unicode MS"/>
            </a:endParaRPr>
          </a:p>
        </p:txBody>
      </p:sp>
      <p:sp>
        <p:nvSpPr>
          <p:cNvPr id="283674" name="Rectangle 23"/>
          <p:cNvSpPr>
            <a:spLocks noChangeArrowheads="1"/>
          </p:cNvSpPr>
          <p:nvPr/>
        </p:nvSpPr>
        <p:spPr bwMode="auto">
          <a:xfrm>
            <a:off x="750888" y="4049713"/>
            <a:ext cx="152400" cy="428625"/>
          </a:xfrm>
          <a:prstGeom prst="rect">
            <a:avLst/>
          </a:prstGeom>
          <a:solidFill>
            <a:schemeClr val="accent1"/>
          </a:solidFill>
          <a:ln w="9525" algn="ctr">
            <a:solidFill>
              <a:schemeClr val="tx1"/>
            </a:solidFill>
            <a:round/>
            <a:headEnd/>
            <a:tailEnd/>
          </a:ln>
        </p:spPr>
        <p:txBody>
          <a:bodyPr/>
          <a:lstStyle/>
          <a:p>
            <a:pPr defTabSz="946150"/>
            <a:endParaRPr lang="pt-BR" sz="1900">
              <a:solidFill>
                <a:srgbClr val="000000"/>
              </a:solidFill>
            </a:endParaRPr>
          </a:p>
        </p:txBody>
      </p:sp>
      <p:sp>
        <p:nvSpPr>
          <p:cNvPr id="283675" name="Text Box 45"/>
          <p:cNvSpPr txBox="1">
            <a:spLocks noChangeArrowheads="1"/>
          </p:cNvSpPr>
          <p:nvPr/>
        </p:nvSpPr>
        <p:spPr bwMode="auto">
          <a:xfrm>
            <a:off x="708025" y="5943600"/>
            <a:ext cx="4008438" cy="138113"/>
          </a:xfrm>
          <a:prstGeom prst="rect">
            <a:avLst/>
          </a:prstGeom>
          <a:noFill/>
          <a:ln w="9525">
            <a:noFill/>
            <a:miter lim="800000"/>
            <a:headEnd/>
            <a:tailEnd/>
          </a:ln>
        </p:spPr>
        <p:txBody>
          <a:bodyPr lIns="0" tIns="0" rIns="0" bIns="0">
            <a:spAutoFit/>
          </a:bodyPr>
          <a:lstStyle/>
          <a:p>
            <a:pPr defTabSz="946150">
              <a:spcBef>
                <a:spcPct val="50000"/>
              </a:spcBef>
              <a:spcAft>
                <a:spcPct val="50000"/>
              </a:spcAft>
            </a:pPr>
            <a:r>
              <a:rPr lang="en-GB" sz="900" b="1" i="1">
                <a:solidFill>
                  <a:srgbClr val="17497B"/>
                </a:solidFill>
                <a:latin typeface="Arial Narrow" pitchFamily="34" charset="0"/>
                <a:ea typeface="Arial Unicode MS"/>
                <a:cs typeface="Arial Unicode MS"/>
              </a:rPr>
              <a:t>Timeline for SPs substantially similar from the end of each calendar quarter of production  </a:t>
            </a:r>
            <a:endParaRPr lang="en-GB" sz="1200" b="1" i="1">
              <a:solidFill>
                <a:srgbClr val="17497B"/>
              </a:solidFill>
              <a:latin typeface="Arial Narrow" pitchFamily="34" charset="0"/>
              <a:ea typeface="Arial Unicode MS"/>
              <a:cs typeface="Arial Unicode MS"/>
            </a:endParaRPr>
          </a:p>
        </p:txBody>
      </p:sp>
      <p:grpSp>
        <p:nvGrpSpPr>
          <p:cNvPr id="283676" name="Group 40"/>
          <p:cNvGrpSpPr>
            <a:grpSpLocks/>
          </p:cNvGrpSpPr>
          <p:nvPr/>
        </p:nvGrpSpPr>
        <p:grpSpPr bwMode="auto">
          <a:xfrm>
            <a:off x="5562600" y="2709863"/>
            <a:ext cx="3375025" cy="185737"/>
            <a:chOff x="4263723" y="2421523"/>
            <a:chExt cx="4674514" cy="185738"/>
          </a:xfrm>
        </p:grpSpPr>
        <p:sp>
          <p:nvSpPr>
            <p:cNvPr id="283680" name="textbox"/>
            <p:cNvSpPr txBox="1">
              <a:spLocks noChangeArrowheads="1"/>
            </p:cNvSpPr>
            <p:nvPr/>
          </p:nvSpPr>
          <p:spPr bwMode="auto">
            <a:xfrm>
              <a:off x="4263723" y="2421523"/>
              <a:ext cx="4674514"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US" sz="1100" b="1">
                  <a:solidFill>
                    <a:srgbClr val="17497B"/>
                  </a:solidFill>
                  <a:ea typeface="MS PGothic" pitchFamily="34" charset="-128"/>
                </a:rPr>
                <a:t>RJS Historical Payment Dates</a:t>
              </a:r>
            </a:p>
          </p:txBody>
        </p:sp>
        <p:sp>
          <p:nvSpPr>
            <p:cNvPr id="283681" name="underline"/>
            <p:cNvSpPr>
              <a:spLocks noChangeShapeType="1"/>
            </p:cNvSpPr>
            <p:nvPr/>
          </p:nvSpPr>
          <p:spPr bwMode="auto">
            <a:xfrm flipV="1">
              <a:off x="4263723" y="2607261"/>
              <a:ext cx="4674514" cy="0"/>
            </a:xfrm>
            <a:prstGeom prst="line">
              <a:avLst/>
            </a:prstGeom>
            <a:noFill/>
            <a:ln w="12700">
              <a:solidFill>
                <a:srgbClr val="78848A"/>
              </a:solidFill>
              <a:round/>
              <a:headEnd/>
              <a:tailEnd/>
            </a:ln>
          </p:spPr>
          <p:txBody>
            <a:bodyPr wrap="none" lIns="17390" tIns="17390" rIns="17390" bIns="17390" anchor="ctr"/>
            <a:lstStyle/>
            <a:p>
              <a:endParaRPr lang="pt-BR"/>
            </a:p>
          </p:txBody>
        </p:sp>
      </p:grpSp>
      <p:sp>
        <p:nvSpPr>
          <p:cNvPr id="283677" name="Text Box 31"/>
          <p:cNvSpPr txBox="1">
            <a:spLocks noChangeArrowheads="1"/>
          </p:cNvSpPr>
          <p:nvPr/>
        </p:nvSpPr>
        <p:spPr bwMode="auto">
          <a:xfrm>
            <a:off x="708025" y="6254750"/>
            <a:ext cx="2397125" cy="334963"/>
          </a:xfrm>
          <a:prstGeom prst="rect">
            <a:avLst/>
          </a:prstGeom>
          <a:noFill/>
          <a:ln w="9525">
            <a:noFill/>
            <a:miter lim="800000"/>
            <a:headEnd/>
            <a:tailEnd/>
          </a:ln>
        </p:spPr>
        <p:txBody>
          <a:bodyPr lIns="88340" tIns="44170" rIns="88340" bIns="44170">
            <a:spAutoFit/>
          </a:bodyPr>
          <a:lstStyle/>
          <a:p>
            <a:pPr defTabSz="946150"/>
            <a:r>
              <a:rPr lang="en-GB" sz="800" i="1">
                <a:solidFill>
                  <a:srgbClr val="000000"/>
                </a:solidFill>
                <a:ea typeface="Arial Unicode MS"/>
                <a:cs typeface="Arial Unicode MS"/>
              </a:rPr>
              <a:t>1: Federal revenue collection document</a:t>
            </a:r>
          </a:p>
          <a:p>
            <a:pPr defTabSz="946150"/>
            <a:r>
              <a:rPr lang="en-GB" sz="800" i="1">
                <a:solidFill>
                  <a:srgbClr val="000000"/>
                </a:solidFill>
                <a:ea typeface="Arial Unicode MS"/>
                <a:cs typeface="Arial Unicode MS"/>
              </a:rPr>
              <a:t>2: D</a:t>
            </a:r>
            <a:r>
              <a:rPr lang="en-US" sz="800" i="1">
                <a:solidFill>
                  <a:srgbClr val="000000"/>
                </a:solidFill>
                <a:ea typeface="Arial Unicode MS"/>
                <a:cs typeface="Arial Unicode MS"/>
              </a:rPr>
              <a:t>etailed production data per field/well</a:t>
            </a:r>
          </a:p>
        </p:txBody>
      </p:sp>
      <p:sp>
        <p:nvSpPr>
          <p:cNvPr id="283678" name="Text Box 31"/>
          <p:cNvSpPr txBox="1">
            <a:spLocks noChangeArrowheads="1"/>
          </p:cNvSpPr>
          <p:nvPr/>
        </p:nvSpPr>
        <p:spPr bwMode="auto">
          <a:xfrm>
            <a:off x="3124200" y="6254750"/>
            <a:ext cx="4648200" cy="212725"/>
          </a:xfrm>
          <a:prstGeom prst="rect">
            <a:avLst/>
          </a:prstGeom>
          <a:noFill/>
          <a:ln w="9525">
            <a:noFill/>
            <a:miter lim="800000"/>
            <a:headEnd/>
            <a:tailEnd/>
          </a:ln>
        </p:spPr>
        <p:txBody>
          <a:bodyPr lIns="88340" tIns="44170" rIns="88340" bIns="44170">
            <a:spAutoFit/>
          </a:bodyPr>
          <a:lstStyle/>
          <a:p>
            <a:pPr defTabSz="946150"/>
            <a:r>
              <a:rPr lang="en-GB" sz="800" i="1">
                <a:solidFill>
                  <a:srgbClr val="000000"/>
                </a:solidFill>
                <a:ea typeface="Arial Unicode MS"/>
                <a:cs typeface="Arial Unicode MS"/>
              </a:rPr>
              <a:t>3: </a:t>
            </a:r>
            <a:r>
              <a:rPr lang="en-US" sz="800" i="1">
                <a:solidFill>
                  <a:srgbClr val="000000"/>
                </a:solidFill>
                <a:ea typeface="Arial Unicode MS"/>
                <a:cs typeface="Arial Unicode MS"/>
              </a:rPr>
              <a:t>Includes all data and assumptions to calculate royalties (production, reference price, etc.)</a:t>
            </a:r>
          </a:p>
        </p:txBody>
      </p:sp>
      <p:graphicFrame>
        <p:nvGraphicFramePr>
          <p:cNvPr id="53" name="Chart 52"/>
          <p:cNvGraphicFramePr>
            <a:graphicFrameLocks/>
          </p:cNvGraphicFramePr>
          <p:nvPr/>
        </p:nvGraphicFramePr>
        <p:xfrm>
          <a:off x="5572125" y="2987145"/>
          <a:ext cx="3366111" cy="28179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31" name="Picture 2" descr="http://www.motorship.com/__data/assets/image/0010/479818/P-57.jpg"/>
          <p:cNvPicPr>
            <a:picLocks noChangeAspect="1" noChangeArrowheads="1"/>
          </p:cNvPicPr>
          <p:nvPr/>
        </p:nvPicPr>
        <p:blipFill>
          <a:blip r:embed="rId4"/>
          <a:srcRect/>
          <a:stretch>
            <a:fillRect/>
          </a:stretch>
        </p:blipFill>
        <p:spPr bwMode="auto">
          <a:xfrm>
            <a:off x="-12700" y="0"/>
            <a:ext cx="9156700" cy="6240463"/>
          </a:xfrm>
          <a:prstGeom prst="rect">
            <a:avLst/>
          </a:prstGeom>
          <a:noFill/>
          <a:ln w="9525">
            <a:noFill/>
            <a:miter lim="800000"/>
            <a:headEnd/>
            <a:tailEnd/>
          </a:ln>
        </p:spPr>
      </p:pic>
      <p:sp>
        <p:nvSpPr>
          <p:cNvPr id="19632" name="Rectangle 2"/>
          <p:cNvSpPr>
            <a:spLocks noChangeArrowheads="1"/>
          </p:cNvSpPr>
          <p:nvPr/>
        </p:nvSpPr>
        <p:spPr bwMode="auto">
          <a:xfrm>
            <a:off x="-12700" y="0"/>
            <a:ext cx="9156700" cy="6240463"/>
          </a:xfrm>
          <a:prstGeom prst="rect">
            <a:avLst/>
          </a:prstGeom>
          <a:solidFill>
            <a:schemeClr val="bg1">
              <a:alpha val="45882"/>
            </a:schemeClr>
          </a:solidFill>
          <a:ln w="9525" algn="ctr">
            <a:noFill/>
            <a:round/>
            <a:headEnd/>
            <a:tailEnd/>
          </a:ln>
        </p:spPr>
        <p:txBody>
          <a:bodyPr/>
          <a:lstStyle/>
          <a:p>
            <a:pPr defTabSz="946150"/>
            <a:endParaRPr lang="pt-BR" sz="1900"/>
          </a:p>
        </p:txBody>
      </p:sp>
      <p:sp>
        <p:nvSpPr>
          <p:cNvPr id="7" name="Rectangle 2"/>
          <p:cNvSpPr txBox="1">
            <a:spLocks noChangeArrowheads="1"/>
          </p:cNvSpPr>
          <p:nvPr/>
        </p:nvSpPr>
        <p:spPr>
          <a:xfrm>
            <a:off x="1905000" y="381000"/>
            <a:ext cx="6553200" cy="1524000"/>
          </a:xfrm>
          <a:prstGeom prst="rect">
            <a:avLst/>
          </a:prstGeom>
        </p:spPr>
        <p:txBody>
          <a:bodyPr lIns="91416" tIns="45708" rIns="91416" bIns="45708"/>
          <a:lstStyle>
            <a:lvl1pPr marL="331276" indent="-331276" algn="l" defTabSz="914076" rtl="0" eaLnBrk="0" fontAlgn="base" hangingPunct="0">
              <a:spcBef>
                <a:spcPct val="30000"/>
              </a:spcBef>
              <a:spcAft>
                <a:spcPct val="10000"/>
              </a:spcAft>
              <a:buChar char="•"/>
              <a:defRPr sz="1100">
                <a:solidFill>
                  <a:srgbClr val="000000"/>
                </a:solidFill>
                <a:latin typeface="+mn-lt"/>
                <a:ea typeface="+mn-ea"/>
                <a:cs typeface="+mn-cs"/>
              </a:defRPr>
            </a:lvl1pPr>
            <a:lvl2pPr marL="174840" indent="-173307" algn="l" defTabSz="914076"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5079" indent="-168705" algn="l" defTabSz="914076"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919" indent="-173307" algn="l" defTabSz="914076"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9838" indent="-251524" algn="l" defTabSz="914076"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5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32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940"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6641"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a:lstStyle>
          <a:p>
            <a:pPr marL="452321" indent="-452321" defTabSz="912576" eaLnBrk="1" hangingPunct="1">
              <a:buFontTx/>
              <a:buNone/>
              <a:tabLst>
                <a:tab pos="452321" algn="l"/>
              </a:tabLst>
              <a:defRPr/>
            </a:pPr>
            <a:r>
              <a:rPr lang="en-GB" sz="2000" b="1" kern="0" dirty="0">
                <a:solidFill>
                  <a:srgbClr val="17497B"/>
                </a:solidFill>
              </a:rPr>
              <a:t>3.	</a:t>
            </a:r>
            <a:r>
              <a:rPr lang="en-US" sz="2000" b="1" kern="0" dirty="0"/>
              <a:t>Oil &amp; Gas in Brazil</a:t>
            </a:r>
          </a:p>
          <a:p>
            <a:pPr marL="799981" lvl="3" indent="-342900" defTabSz="912576">
              <a:lnSpc>
                <a:spcPct val="120000"/>
              </a:lnSpc>
              <a:buFont typeface="+mj-lt"/>
              <a:buAutoNum type="arabicPeriod"/>
              <a:tabLst>
                <a:tab pos="452321" algn="l"/>
              </a:tabLst>
              <a:defRPr/>
            </a:pPr>
            <a:r>
              <a:rPr lang="fr-FR" sz="1600" dirty="0" err="1"/>
              <a:t>Oil</a:t>
            </a:r>
            <a:r>
              <a:rPr lang="fr-FR" sz="1600" dirty="0"/>
              <a:t> &amp; </a:t>
            </a:r>
            <a:r>
              <a:rPr lang="fr-FR" sz="1600" dirty="0" err="1"/>
              <a:t>Gas</a:t>
            </a:r>
            <a:r>
              <a:rPr lang="fr-FR" sz="1600" dirty="0"/>
              <a:t> </a:t>
            </a:r>
            <a:r>
              <a:rPr lang="fr-FR" sz="1600" dirty="0" err="1"/>
              <a:t>Historical</a:t>
            </a:r>
            <a:r>
              <a:rPr lang="fr-FR" sz="1600" dirty="0"/>
              <a:t> Production</a:t>
            </a:r>
          </a:p>
          <a:p>
            <a:pPr marL="799981" lvl="3" indent="-342900" defTabSz="912576">
              <a:lnSpc>
                <a:spcPct val="120000"/>
              </a:lnSpc>
              <a:buFont typeface="+mj-lt"/>
              <a:buAutoNum type="arabicPeriod"/>
              <a:tabLst>
                <a:tab pos="452321" algn="l"/>
              </a:tabLst>
              <a:defRPr/>
            </a:pPr>
            <a:r>
              <a:rPr lang="en-US" sz="1600" kern="0" dirty="0"/>
              <a:t>Overview of </a:t>
            </a:r>
            <a:r>
              <a:rPr lang="en-US" sz="1600" kern="0" dirty="0" err="1"/>
              <a:t>Petrobas</a:t>
            </a:r>
            <a:endParaRPr lang="en-US" sz="1600" kern="0" dirty="0"/>
          </a:p>
          <a:p>
            <a:pPr marL="799981" lvl="3" indent="-342900" defTabSz="912576">
              <a:lnSpc>
                <a:spcPct val="120000"/>
              </a:lnSpc>
              <a:buFont typeface="+mj-lt"/>
              <a:buAutoNum type="arabicPeriod"/>
              <a:tabLst>
                <a:tab pos="452321" algn="l"/>
              </a:tabLst>
              <a:defRPr/>
            </a:pPr>
            <a:r>
              <a:rPr lang="en-GB" sz="1600" kern="0" dirty="0"/>
              <a:t>Forecasted Oil &amp; Gas Production for </a:t>
            </a:r>
            <a:r>
              <a:rPr lang="en-GB" sz="1600" kern="0" dirty="0" err="1"/>
              <a:t>Petrobras</a:t>
            </a:r>
            <a:r>
              <a:rPr lang="en-GB" sz="1600" kern="0" dirty="0"/>
              <a:t> and Brazil </a:t>
            </a:r>
            <a:endParaRPr lang="en-US" sz="1600" kern="0" dirty="0"/>
          </a:p>
        </p:txBody>
      </p:sp>
      <p:sp>
        <p:nvSpPr>
          <p:cNvPr id="19634"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19635" name="Slide Number Placeholder 5"/>
          <p:cNvSpPr>
            <a:spLocks noGrp="1"/>
          </p:cNvSpPr>
          <p:nvPr>
            <p:ph type="sldNum" sz="quarter" idx="12"/>
          </p:nvPr>
        </p:nvSpPr>
        <p:spPr>
          <a:noFill/>
        </p:spPr>
        <p:txBody>
          <a:bodyPr/>
          <a:lstStyle/>
          <a:p>
            <a:pPr defTabSz="912813" fontAlgn="base">
              <a:spcBef>
                <a:spcPct val="0"/>
              </a:spcBef>
              <a:spcAft>
                <a:spcPct val="0"/>
              </a:spcAft>
            </a:pPr>
            <a:fld id="{F3015BEC-B74B-4037-84FB-5AC93166F7D5}" type="slidenum">
              <a:rPr lang="en-GB" smtClean="0">
                <a:solidFill>
                  <a:schemeClr val="tx1"/>
                </a:solidFill>
              </a:rPr>
              <a:pPr defTabSz="912813" fontAlgn="base">
                <a:spcBef>
                  <a:spcPct val="0"/>
                </a:spcBef>
                <a:spcAft>
                  <a:spcPct val="0"/>
                </a:spcAft>
              </a:pPr>
              <a:t>13</a:t>
            </a:fld>
            <a:endParaRPr lang="en-GB">
              <a:solidFill>
                <a:schemeClr val="tx1"/>
              </a:solidFill>
            </a:endParaRPr>
          </a:p>
        </p:txBody>
      </p:sp>
      <p:graphicFrame>
        <p:nvGraphicFramePr>
          <p:cNvPr id="19630" name="Object 174"/>
          <p:cNvGraphicFramePr>
            <a:graphicFrameLocks noChangeAspect="1"/>
          </p:cNvGraphicFramePr>
          <p:nvPr/>
        </p:nvGraphicFramePr>
        <p:xfrm>
          <a:off x="1295400" y="355600"/>
          <a:ext cx="466725" cy="434975"/>
        </p:xfrm>
        <a:graphic>
          <a:graphicData uri="http://schemas.openxmlformats.org/presentationml/2006/ole">
            <mc:AlternateContent xmlns:mc="http://schemas.openxmlformats.org/markup-compatibility/2006">
              <mc:Choice xmlns:v="urn:schemas-microsoft-com:vml" Requires="v">
                <p:oleObj spid="_x0000_s37889" name="Photo Editor Photo" r:id="rId5" imgW="857143" imgH="819048" progId="">
                  <p:embed/>
                </p:oleObj>
              </mc:Choice>
              <mc:Fallback>
                <p:oleObj name="Photo Editor Photo" r:id="rId5" imgW="857143" imgH="819048" progId="">
                  <p:embed/>
                  <p:pic>
                    <p:nvPicPr>
                      <p:cNvPr id="19630" name="Object 1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556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p:nvPr>
        </p:nvSpPr>
        <p:spPr/>
        <p:txBody>
          <a:bodyPr/>
          <a:lstStyle/>
          <a:p>
            <a:r>
              <a:rPr lang="fr-FR"/>
              <a:t>3.1. Brazil Oil &amp; Gas Historical Production</a:t>
            </a:r>
            <a:endParaRPr lang="fr-FR" baseline="30000"/>
          </a:p>
        </p:txBody>
      </p:sp>
      <p:sp>
        <p:nvSpPr>
          <p:cNvPr id="288770" name="TextBox 10"/>
          <p:cNvSpPr txBox="1">
            <a:spLocks noChangeArrowheads="1"/>
          </p:cNvSpPr>
          <p:nvPr/>
        </p:nvSpPr>
        <p:spPr bwMode="auto">
          <a:xfrm rot="10800000">
            <a:off x="606425" y="1371600"/>
            <a:ext cx="307975" cy="914400"/>
          </a:xfrm>
          <a:prstGeom prst="rect">
            <a:avLst/>
          </a:prstGeom>
          <a:noFill/>
          <a:ln w="9525">
            <a:noFill/>
            <a:miter lim="800000"/>
            <a:headEnd/>
            <a:tailEnd/>
          </a:ln>
        </p:spPr>
        <p:txBody>
          <a:bodyPr vert="eaVert">
            <a:spAutoFit/>
          </a:bodyPr>
          <a:lstStyle/>
          <a:p>
            <a:r>
              <a:rPr lang="en-US" sz="800">
                <a:solidFill>
                  <a:srgbClr val="7F7F7F"/>
                </a:solidFill>
              </a:rPr>
              <a:t>(10</a:t>
            </a:r>
            <a:r>
              <a:rPr lang="en-US" sz="800" baseline="30000">
                <a:solidFill>
                  <a:srgbClr val="7F7F7F"/>
                </a:solidFill>
              </a:rPr>
              <a:t>3</a:t>
            </a:r>
            <a:r>
              <a:rPr lang="en-US" sz="800">
                <a:solidFill>
                  <a:srgbClr val="7F7F7F"/>
                </a:solidFill>
              </a:rPr>
              <a:t> barrels)</a:t>
            </a:r>
          </a:p>
        </p:txBody>
      </p:sp>
      <p:sp>
        <p:nvSpPr>
          <p:cNvPr id="3" name="TextBox 2"/>
          <p:cNvSpPr txBox="1"/>
          <p:nvPr/>
        </p:nvSpPr>
        <p:spPr>
          <a:xfrm>
            <a:off x="3009900" y="2108200"/>
            <a:ext cx="914400" cy="254000"/>
          </a:xfrm>
          <a:prstGeom prst="rect">
            <a:avLst/>
          </a:prstGeom>
          <a:noFill/>
        </p:spPr>
        <p:txBody>
          <a:bodyPr>
            <a:spAutoFit/>
          </a:bodyPr>
          <a:lstStyle/>
          <a:p>
            <a:pPr defTabSz="914162" fontAlgn="auto">
              <a:spcBef>
                <a:spcPts val="0"/>
              </a:spcBef>
              <a:spcAft>
                <a:spcPts val="0"/>
              </a:spcAft>
              <a:defRPr/>
            </a:pPr>
            <a:r>
              <a:rPr lang="en-US" sz="1050" b="1" dirty="0">
                <a:solidFill>
                  <a:srgbClr val="92D050"/>
                </a:solidFill>
                <a:latin typeface="Arial Narrow" panose="020B0606020202030204" pitchFamily="34" charset="0"/>
                <a:cs typeface="+mn-cs"/>
              </a:rPr>
              <a:t>RJ offshore</a:t>
            </a:r>
            <a:endParaRPr lang="en-US" sz="900" b="1" dirty="0">
              <a:solidFill>
                <a:srgbClr val="92D050"/>
              </a:solidFill>
              <a:latin typeface="Arial Narrow" panose="020B0606020202030204" pitchFamily="34" charset="0"/>
              <a:cs typeface="+mn-cs"/>
            </a:endParaRPr>
          </a:p>
        </p:txBody>
      </p:sp>
      <p:sp>
        <p:nvSpPr>
          <p:cNvPr id="288772" name="textbox"/>
          <p:cNvSpPr txBox="1">
            <a:spLocks noChangeArrowheads="1"/>
          </p:cNvSpPr>
          <p:nvPr/>
        </p:nvSpPr>
        <p:spPr bwMode="auto">
          <a:xfrm>
            <a:off x="708025" y="1095375"/>
            <a:ext cx="3200400"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Oil Production 2003-2013</a:t>
            </a:r>
            <a:r>
              <a:rPr lang="en-GB" sz="1100" b="1" baseline="30000">
                <a:solidFill>
                  <a:srgbClr val="17497B"/>
                </a:solidFill>
                <a:ea typeface="MS PGothic" pitchFamily="34" charset="-128"/>
              </a:rPr>
              <a:t>1</a:t>
            </a:r>
          </a:p>
        </p:txBody>
      </p:sp>
      <p:sp>
        <p:nvSpPr>
          <p:cNvPr id="288773" name="underline"/>
          <p:cNvSpPr>
            <a:spLocks noChangeShapeType="1"/>
          </p:cNvSpPr>
          <p:nvPr/>
        </p:nvSpPr>
        <p:spPr bwMode="auto">
          <a:xfrm flipV="1">
            <a:off x="708025" y="1277938"/>
            <a:ext cx="3200400" cy="3175"/>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288774" name="textbox"/>
          <p:cNvSpPr txBox="1">
            <a:spLocks noChangeArrowheads="1"/>
          </p:cNvSpPr>
          <p:nvPr/>
        </p:nvSpPr>
        <p:spPr bwMode="auto">
          <a:xfrm>
            <a:off x="708025" y="3581400"/>
            <a:ext cx="3849688"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Oil Production 2013 by State</a:t>
            </a:r>
            <a:r>
              <a:rPr lang="en-GB" sz="1100" b="1" baseline="30000">
                <a:solidFill>
                  <a:srgbClr val="17497B"/>
                </a:solidFill>
                <a:ea typeface="MS PGothic" pitchFamily="34" charset="-128"/>
              </a:rPr>
              <a:t>1</a:t>
            </a:r>
          </a:p>
        </p:txBody>
      </p:sp>
      <p:sp>
        <p:nvSpPr>
          <p:cNvPr id="288775" name="underline"/>
          <p:cNvSpPr>
            <a:spLocks noChangeShapeType="1"/>
          </p:cNvSpPr>
          <p:nvPr/>
        </p:nvSpPr>
        <p:spPr bwMode="auto">
          <a:xfrm flipV="1">
            <a:off x="708025" y="3756025"/>
            <a:ext cx="3200400" cy="3175"/>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288776" name="Text Box 2"/>
          <p:cNvSpPr txBox="1">
            <a:spLocks noChangeArrowheads="1"/>
          </p:cNvSpPr>
          <p:nvPr>
            <p:custDataLst>
              <p:tags r:id="rId1"/>
            </p:custDataLst>
          </p:nvPr>
        </p:nvSpPr>
        <p:spPr bwMode="auto">
          <a:xfrm>
            <a:off x="708025" y="631825"/>
            <a:ext cx="8229600" cy="301625"/>
          </a:xfrm>
          <a:prstGeom prst="rect">
            <a:avLst/>
          </a:prstGeom>
          <a:noFill/>
          <a:ln w="9525">
            <a:noFill/>
            <a:miter lim="800000"/>
            <a:headEnd/>
            <a:tailEnd/>
          </a:ln>
        </p:spPr>
        <p:txBody>
          <a:bodyPr lIns="0" tIns="17996" rIns="0" bIns="17996" anchor="ctr"/>
          <a:lstStyle/>
          <a:p>
            <a:r>
              <a:rPr lang="en-US" sz="1400" b="1">
                <a:solidFill>
                  <a:srgbClr val="78848A"/>
                </a:solidFill>
              </a:rPr>
              <a:t>Production of Oil and Gas Dominated by Rio de Janeiro Offshore Fields</a:t>
            </a:r>
          </a:p>
        </p:txBody>
      </p:sp>
      <p:sp>
        <p:nvSpPr>
          <p:cNvPr id="288777" name="Slide Number Placeholder 4"/>
          <p:cNvSpPr>
            <a:spLocks noGrp="1"/>
          </p:cNvSpPr>
          <p:nvPr>
            <p:ph type="sldNum" sz="quarter" idx="12"/>
          </p:nvPr>
        </p:nvSpPr>
        <p:spPr>
          <a:noFill/>
        </p:spPr>
        <p:txBody>
          <a:bodyPr/>
          <a:lstStyle/>
          <a:p>
            <a:pPr defTabSz="912813" fontAlgn="base">
              <a:spcBef>
                <a:spcPct val="0"/>
              </a:spcBef>
              <a:spcAft>
                <a:spcPct val="0"/>
              </a:spcAft>
            </a:pPr>
            <a:fld id="{054C3B60-5C2D-47C3-8E52-8A3CD87AF433}" type="slidenum">
              <a:rPr lang="en-GB" smtClean="0"/>
              <a:pPr defTabSz="912813" fontAlgn="base">
                <a:spcBef>
                  <a:spcPct val="0"/>
                </a:spcBef>
                <a:spcAft>
                  <a:spcPct val="0"/>
                </a:spcAft>
              </a:pPr>
              <a:t>14</a:t>
            </a:fld>
            <a:endParaRPr lang="en-GB"/>
          </a:p>
        </p:txBody>
      </p:sp>
      <p:pic>
        <p:nvPicPr>
          <p:cNvPr id="288778" name="Picture 2"/>
          <p:cNvPicPr>
            <a:picLocks noChangeAspect="1" noChangeArrowheads="1"/>
          </p:cNvPicPr>
          <p:nvPr/>
        </p:nvPicPr>
        <p:blipFill>
          <a:blip r:embed="rId4"/>
          <a:srcRect/>
          <a:stretch>
            <a:fillRect/>
          </a:stretch>
        </p:blipFill>
        <p:spPr bwMode="auto">
          <a:xfrm>
            <a:off x="4191000" y="1333500"/>
            <a:ext cx="4764088" cy="4764088"/>
          </a:xfrm>
          <a:prstGeom prst="rect">
            <a:avLst/>
          </a:prstGeom>
          <a:noFill/>
          <a:ln w="9525">
            <a:noFill/>
            <a:miter lim="800000"/>
            <a:headEnd/>
            <a:tailEnd/>
          </a:ln>
        </p:spPr>
      </p:pic>
      <p:sp>
        <p:nvSpPr>
          <p:cNvPr id="288779" name="Text Box 31"/>
          <p:cNvSpPr txBox="1">
            <a:spLocks noChangeArrowheads="1"/>
          </p:cNvSpPr>
          <p:nvPr/>
        </p:nvSpPr>
        <p:spPr bwMode="auto">
          <a:xfrm>
            <a:off x="708025" y="6254750"/>
            <a:ext cx="1925638" cy="458788"/>
          </a:xfrm>
          <a:prstGeom prst="rect">
            <a:avLst/>
          </a:prstGeom>
          <a:noFill/>
          <a:ln w="9525">
            <a:noFill/>
            <a:miter lim="800000"/>
            <a:headEnd/>
            <a:tailEnd/>
          </a:ln>
        </p:spPr>
        <p:txBody>
          <a:bodyPr lIns="88340" tIns="44170" rIns="88340" bIns="44170">
            <a:spAutoFit/>
          </a:bodyPr>
          <a:lstStyle/>
          <a:p>
            <a:pPr defTabSz="946150"/>
            <a:r>
              <a:rPr lang="en-GB" sz="800" i="1">
                <a:solidFill>
                  <a:srgbClr val="000000"/>
                </a:solidFill>
                <a:ea typeface="Arial Unicode MS"/>
                <a:cs typeface="Arial Unicode MS"/>
              </a:rPr>
              <a:t>Source: </a:t>
            </a:r>
            <a:r>
              <a:rPr lang="en-US" sz="800" i="1">
                <a:solidFill>
                  <a:srgbClr val="000000"/>
                </a:solidFill>
                <a:ea typeface="Arial Unicode MS"/>
                <a:cs typeface="Arial Unicode MS"/>
              </a:rPr>
              <a:t>ANP/SDP as of YE 2012</a:t>
            </a:r>
          </a:p>
          <a:p>
            <a:pPr defTabSz="946150"/>
            <a:r>
              <a:rPr lang="fr-FR" sz="800" i="1">
                <a:solidFill>
                  <a:srgbClr val="000000"/>
                </a:solidFill>
                <a:ea typeface="Arial Unicode MS"/>
                <a:cs typeface="Arial Unicode MS"/>
              </a:rPr>
              <a:t>1: Condensates Included</a:t>
            </a:r>
            <a:endParaRPr lang="en-US" sz="800" i="1">
              <a:solidFill>
                <a:srgbClr val="000000"/>
              </a:solidFill>
              <a:ea typeface="Arial Unicode MS"/>
              <a:cs typeface="Arial Unicode MS"/>
            </a:endParaRPr>
          </a:p>
          <a:p>
            <a:pPr defTabSz="946150"/>
            <a:endParaRPr lang="en-GB" sz="800" i="1">
              <a:solidFill>
                <a:srgbClr val="000000"/>
              </a:solidFill>
              <a:ea typeface="Arial Unicode MS"/>
              <a:cs typeface="Arial Unicode MS"/>
            </a:endParaRPr>
          </a:p>
        </p:txBody>
      </p:sp>
      <p:sp>
        <p:nvSpPr>
          <p:cNvPr id="288780"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288781" name="textbox"/>
          <p:cNvSpPr txBox="1">
            <a:spLocks noChangeArrowheads="1"/>
          </p:cNvSpPr>
          <p:nvPr/>
        </p:nvSpPr>
        <p:spPr bwMode="auto">
          <a:xfrm>
            <a:off x="4267200" y="1095375"/>
            <a:ext cx="4670425"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Map of RJS’ Offshore Fields</a:t>
            </a:r>
            <a:endParaRPr lang="en-GB" sz="1100" b="1" baseline="30000">
              <a:solidFill>
                <a:srgbClr val="17497B"/>
              </a:solidFill>
              <a:ea typeface="MS PGothic" pitchFamily="34" charset="-128"/>
            </a:endParaRPr>
          </a:p>
        </p:txBody>
      </p:sp>
      <p:sp>
        <p:nvSpPr>
          <p:cNvPr id="288782" name="underline"/>
          <p:cNvSpPr>
            <a:spLocks noChangeShapeType="1"/>
          </p:cNvSpPr>
          <p:nvPr/>
        </p:nvSpPr>
        <p:spPr bwMode="auto">
          <a:xfrm flipV="1">
            <a:off x="4267200" y="1277938"/>
            <a:ext cx="4670425" cy="3175"/>
          </a:xfrm>
          <a:prstGeom prst="line">
            <a:avLst/>
          </a:prstGeom>
          <a:noFill/>
          <a:ln w="12700">
            <a:solidFill>
              <a:srgbClr val="78848A"/>
            </a:solidFill>
            <a:round/>
            <a:headEnd/>
            <a:tailEnd/>
          </a:ln>
        </p:spPr>
        <p:txBody>
          <a:bodyPr wrap="none" lIns="17390" tIns="17390" rIns="17390" bIns="17390" anchor="ctr"/>
          <a:lstStyle/>
          <a:p>
            <a:endParaRPr lang="pt-BR"/>
          </a:p>
        </p:txBody>
      </p:sp>
      <p:pic>
        <p:nvPicPr>
          <p:cNvPr id="288783" name="Picture 3"/>
          <p:cNvPicPr>
            <a:picLocks noChangeAspect="1" noChangeArrowheads="1"/>
          </p:cNvPicPr>
          <p:nvPr/>
        </p:nvPicPr>
        <p:blipFill>
          <a:blip r:embed="rId5"/>
          <a:srcRect/>
          <a:stretch>
            <a:fillRect/>
          </a:stretch>
        </p:blipFill>
        <p:spPr bwMode="auto">
          <a:xfrm>
            <a:off x="784225" y="1296988"/>
            <a:ext cx="3406775" cy="2039937"/>
          </a:xfrm>
          <a:prstGeom prst="rect">
            <a:avLst/>
          </a:prstGeom>
          <a:noFill/>
          <a:ln w="9525">
            <a:noFill/>
            <a:miter lim="800000"/>
            <a:headEnd/>
            <a:tailEnd/>
          </a:ln>
        </p:spPr>
      </p:pic>
      <p:pic>
        <p:nvPicPr>
          <p:cNvPr id="288784" name="Picture 2"/>
          <p:cNvPicPr>
            <a:picLocks noChangeAspect="1" noChangeArrowheads="1"/>
          </p:cNvPicPr>
          <p:nvPr/>
        </p:nvPicPr>
        <p:blipFill>
          <a:blip r:embed="rId6"/>
          <a:srcRect/>
          <a:stretch>
            <a:fillRect/>
          </a:stretch>
        </p:blipFill>
        <p:spPr bwMode="auto">
          <a:xfrm>
            <a:off x="581025" y="3810000"/>
            <a:ext cx="3381375" cy="18938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1"/>
          <p:cNvSpPr>
            <a:spLocks noGrp="1"/>
          </p:cNvSpPr>
          <p:nvPr>
            <p:ph type="title"/>
          </p:nvPr>
        </p:nvSpPr>
        <p:spPr/>
        <p:txBody>
          <a:bodyPr/>
          <a:lstStyle/>
          <a:p>
            <a:r>
              <a:rPr lang="en-GB"/>
              <a:t>3.2. Petrobras Overview</a:t>
            </a:r>
            <a:endParaRPr lang="fr-FR"/>
          </a:p>
        </p:txBody>
      </p:sp>
      <p:sp>
        <p:nvSpPr>
          <p:cNvPr id="290818" name="Content Placeholder 2"/>
          <p:cNvSpPr>
            <a:spLocks noGrp="1"/>
          </p:cNvSpPr>
          <p:nvPr>
            <p:ph idx="1"/>
          </p:nvPr>
        </p:nvSpPr>
        <p:spPr>
          <a:xfrm>
            <a:off x="708025" y="1095375"/>
            <a:ext cx="3635375" cy="4105275"/>
          </a:xfrm>
        </p:spPr>
        <p:txBody>
          <a:bodyPr/>
          <a:lstStyle/>
          <a:p>
            <a:pPr lvl="1" algn="just"/>
            <a:r>
              <a:rPr lang="en-US"/>
              <a:t>Petrobras is an integrated oil and gas company that is the largest corporation in Brazil and one of the largest companies in Latin America in terms of revenues</a:t>
            </a:r>
          </a:p>
          <a:p>
            <a:pPr lvl="1" algn="just"/>
            <a:r>
              <a:rPr lang="en-US"/>
              <a:t>Operates most of Brazil’s producing oil and gas fields and holds a large base of proved reserves and a fully developed operational infrastructure</a:t>
            </a:r>
          </a:p>
          <a:p>
            <a:pPr lvl="1" algn="just"/>
            <a:r>
              <a:rPr lang="en-US"/>
              <a:t>The </a:t>
            </a:r>
            <a:r>
              <a:rPr lang="en-US" b="1"/>
              <a:t>Brazilian Federal Government owns 50.3% of common shares of Petrobras </a:t>
            </a:r>
            <a:r>
              <a:rPr lang="en-US"/>
              <a:t>as of 1/31/2014</a:t>
            </a:r>
          </a:p>
          <a:p>
            <a:pPr lvl="1" algn="just"/>
            <a:r>
              <a:rPr lang="en-US"/>
              <a:t>15.9 billion boe proven reserves in Brazil (16.6 worldwide) at year-end 2013, as per SPE/ANP criteria</a:t>
            </a:r>
          </a:p>
          <a:p>
            <a:pPr lvl="1" algn="just"/>
            <a:r>
              <a:rPr lang="en-US"/>
              <a:t>1.9 million bpd oil &amp; gas production in Brazil in 2013</a:t>
            </a:r>
          </a:p>
          <a:p>
            <a:pPr lvl="1" algn="just"/>
            <a:r>
              <a:rPr lang="en-US"/>
              <a:t>Petrobras has developed in Brazil  special expertise in deepwater and ultra-deepwater E&amp;P</a:t>
            </a:r>
          </a:p>
          <a:p>
            <a:pPr lvl="2" algn="just"/>
            <a:r>
              <a:rPr lang="en-US"/>
              <a:t>Most of its domestic reserves are in large, contiguous and highly productive fields in the Campos Basin</a:t>
            </a:r>
          </a:p>
          <a:p>
            <a:pPr lvl="1" algn="just"/>
            <a:r>
              <a:rPr lang="en-US"/>
              <a:t>US$154 billion E&amp;P investment plan for 2014-2018 to double Brazil’s oil production by 2020</a:t>
            </a:r>
          </a:p>
          <a:p>
            <a:pPr lvl="1" algn="just"/>
            <a:r>
              <a:rPr lang="en-US" b="1"/>
              <a:t>Rated BBB- by S&amp;P, Baa1 by Moody’s and BBB by Fitch Ratings</a:t>
            </a:r>
          </a:p>
          <a:p>
            <a:pPr lvl="1" algn="just"/>
            <a:endParaRPr lang="en-US"/>
          </a:p>
          <a:p>
            <a:pPr lvl="1" algn="just"/>
            <a:endParaRPr lang="en-US"/>
          </a:p>
        </p:txBody>
      </p:sp>
      <p:sp>
        <p:nvSpPr>
          <p:cNvPr id="290819" name="Text Box 2"/>
          <p:cNvSpPr txBox="1">
            <a:spLocks noChangeArrowheads="1"/>
          </p:cNvSpPr>
          <p:nvPr>
            <p:custDataLst>
              <p:tags r:id="rId1"/>
            </p:custDataLst>
          </p:nvPr>
        </p:nvSpPr>
        <p:spPr bwMode="auto">
          <a:xfrm>
            <a:off x="708025" y="631825"/>
            <a:ext cx="8229600" cy="301625"/>
          </a:xfrm>
          <a:prstGeom prst="rect">
            <a:avLst/>
          </a:prstGeom>
          <a:noFill/>
          <a:ln w="9525">
            <a:noFill/>
            <a:miter lim="800000"/>
            <a:headEnd/>
            <a:tailEnd/>
          </a:ln>
        </p:spPr>
        <p:txBody>
          <a:bodyPr lIns="0" tIns="17996" rIns="0" bIns="17996" anchor="ctr"/>
          <a:lstStyle/>
          <a:p>
            <a:r>
              <a:rPr lang="en-US" sz="1400" b="1">
                <a:solidFill>
                  <a:srgbClr val="78848A"/>
                </a:solidFill>
              </a:rPr>
              <a:t>The Largest Player in the Brazilian Upstream Sector</a:t>
            </a:r>
          </a:p>
        </p:txBody>
      </p:sp>
      <p:sp>
        <p:nvSpPr>
          <p:cNvPr id="290820" name="Text Box 31"/>
          <p:cNvSpPr txBox="1">
            <a:spLocks noChangeArrowheads="1"/>
          </p:cNvSpPr>
          <p:nvPr/>
        </p:nvSpPr>
        <p:spPr bwMode="auto">
          <a:xfrm>
            <a:off x="708025" y="6254750"/>
            <a:ext cx="1052513" cy="212725"/>
          </a:xfrm>
          <a:prstGeom prst="rect">
            <a:avLst/>
          </a:prstGeom>
          <a:noFill/>
          <a:ln w="9525">
            <a:noFill/>
            <a:miter lim="800000"/>
            <a:headEnd/>
            <a:tailEnd/>
          </a:ln>
        </p:spPr>
        <p:txBody>
          <a:bodyPr lIns="88340" tIns="44170" rIns="88340" bIns="44170">
            <a:spAutoFit/>
          </a:bodyPr>
          <a:lstStyle/>
          <a:p>
            <a:pPr defTabSz="946150"/>
            <a:r>
              <a:rPr lang="en-GB" sz="800" i="1">
                <a:solidFill>
                  <a:srgbClr val="000000"/>
                </a:solidFill>
                <a:ea typeface="Arial Unicode MS"/>
                <a:cs typeface="Arial Unicode MS"/>
              </a:rPr>
              <a:t>Source: Petrobras</a:t>
            </a:r>
          </a:p>
        </p:txBody>
      </p:sp>
      <p:sp>
        <p:nvSpPr>
          <p:cNvPr id="290821" name="Slide Number Placeholder 6"/>
          <p:cNvSpPr>
            <a:spLocks noGrp="1"/>
          </p:cNvSpPr>
          <p:nvPr>
            <p:ph type="sldNum" sz="quarter" idx="12"/>
          </p:nvPr>
        </p:nvSpPr>
        <p:spPr>
          <a:noFill/>
        </p:spPr>
        <p:txBody>
          <a:bodyPr/>
          <a:lstStyle/>
          <a:p>
            <a:pPr defTabSz="912813" fontAlgn="base">
              <a:spcBef>
                <a:spcPct val="0"/>
              </a:spcBef>
              <a:spcAft>
                <a:spcPct val="0"/>
              </a:spcAft>
            </a:pPr>
            <a:fld id="{935A96BE-6777-432A-9FEA-D03E815C7678}" type="slidenum">
              <a:rPr lang="en-GB" smtClean="0"/>
              <a:pPr defTabSz="912813" fontAlgn="base">
                <a:spcBef>
                  <a:spcPct val="0"/>
                </a:spcBef>
                <a:spcAft>
                  <a:spcPct val="0"/>
                </a:spcAft>
              </a:pPr>
              <a:t>15</a:t>
            </a:fld>
            <a:endParaRPr lang="en-GB"/>
          </a:p>
        </p:txBody>
      </p:sp>
      <p:sp>
        <p:nvSpPr>
          <p:cNvPr id="290822"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290823" name="underline"/>
          <p:cNvSpPr>
            <a:spLocks noChangeShapeType="1"/>
          </p:cNvSpPr>
          <p:nvPr/>
        </p:nvSpPr>
        <p:spPr bwMode="auto">
          <a:xfrm>
            <a:off x="4611688" y="1281113"/>
            <a:ext cx="4325937"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290824" name="textbox"/>
          <p:cNvSpPr txBox="1">
            <a:spLocks noChangeArrowheads="1"/>
          </p:cNvSpPr>
          <p:nvPr/>
        </p:nvSpPr>
        <p:spPr bwMode="auto">
          <a:xfrm>
            <a:off x="4611688" y="1095375"/>
            <a:ext cx="4325937"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Petrobras Reserves (MM boe)</a:t>
            </a:r>
          </a:p>
        </p:txBody>
      </p:sp>
      <p:sp>
        <p:nvSpPr>
          <p:cNvPr id="290825" name="underline"/>
          <p:cNvSpPr>
            <a:spLocks noChangeShapeType="1"/>
          </p:cNvSpPr>
          <p:nvPr/>
        </p:nvSpPr>
        <p:spPr bwMode="auto">
          <a:xfrm>
            <a:off x="4611688" y="3844925"/>
            <a:ext cx="4325937"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290826" name="textbox"/>
          <p:cNvSpPr txBox="1">
            <a:spLocks noChangeArrowheads="1"/>
          </p:cNvSpPr>
          <p:nvPr/>
        </p:nvSpPr>
        <p:spPr bwMode="auto">
          <a:xfrm>
            <a:off x="4611688" y="3659188"/>
            <a:ext cx="4325937" cy="169862"/>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Petrobras Brazilian Production (Thousands of boep/d)</a:t>
            </a:r>
          </a:p>
        </p:txBody>
      </p:sp>
      <p:pic>
        <p:nvPicPr>
          <p:cNvPr id="290827" name="Picture 4"/>
          <p:cNvPicPr>
            <a:picLocks noChangeAspect="1" noChangeArrowheads="1"/>
          </p:cNvPicPr>
          <p:nvPr/>
        </p:nvPicPr>
        <p:blipFill>
          <a:blip r:embed="rId4"/>
          <a:srcRect/>
          <a:stretch>
            <a:fillRect/>
          </a:stretch>
        </p:blipFill>
        <p:spPr bwMode="auto">
          <a:xfrm>
            <a:off x="4572000" y="1295400"/>
            <a:ext cx="4221163" cy="2435225"/>
          </a:xfrm>
          <a:prstGeom prst="rect">
            <a:avLst/>
          </a:prstGeom>
          <a:noFill/>
          <a:ln w="9525">
            <a:noFill/>
            <a:miter lim="800000"/>
            <a:headEnd/>
            <a:tailEnd/>
          </a:ln>
        </p:spPr>
      </p:pic>
      <p:pic>
        <p:nvPicPr>
          <p:cNvPr id="290828" name="Picture 2"/>
          <p:cNvPicPr>
            <a:picLocks noChangeAspect="1" noChangeArrowheads="1"/>
          </p:cNvPicPr>
          <p:nvPr/>
        </p:nvPicPr>
        <p:blipFill>
          <a:blip r:embed="rId5"/>
          <a:srcRect/>
          <a:stretch>
            <a:fillRect/>
          </a:stretch>
        </p:blipFill>
        <p:spPr bwMode="auto">
          <a:xfrm>
            <a:off x="4572000" y="3951288"/>
            <a:ext cx="4229100" cy="24193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6"/>
          <p:cNvSpPr>
            <a:spLocks noGrp="1" noChangeArrowheads="1"/>
          </p:cNvSpPr>
          <p:nvPr>
            <p:ph type="title"/>
          </p:nvPr>
        </p:nvSpPr>
        <p:spPr/>
        <p:txBody>
          <a:bodyPr/>
          <a:lstStyle/>
          <a:p>
            <a:pPr eaLnBrk="1" hangingPunct="1"/>
            <a:r>
              <a:rPr lang="en-GB"/>
              <a:t>3.3. Forecasted Oil &amp; Gas Production for Petrobras and Brazil</a:t>
            </a:r>
          </a:p>
        </p:txBody>
      </p:sp>
      <p:sp>
        <p:nvSpPr>
          <p:cNvPr id="292866" name="Text Box 31"/>
          <p:cNvSpPr txBox="1">
            <a:spLocks noChangeArrowheads="1"/>
          </p:cNvSpPr>
          <p:nvPr/>
        </p:nvSpPr>
        <p:spPr bwMode="auto">
          <a:xfrm>
            <a:off x="708025" y="6254750"/>
            <a:ext cx="6824663" cy="458788"/>
          </a:xfrm>
          <a:prstGeom prst="rect">
            <a:avLst/>
          </a:prstGeom>
          <a:noFill/>
          <a:ln w="9525">
            <a:noFill/>
            <a:miter lim="800000"/>
            <a:headEnd/>
            <a:tailEnd/>
          </a:ln>
        </p:spPr>
        <p:txBody>
          <a:bodyPr lIns="88340" tIns="44170" rIns="88340" bIns="44170">
            <a:spAutoFit/>
          </a:bodyPr>
          <a:lstStyle/>
          <a:p>
            <a:pPr defTabSz="946150"/>
            <a:r>
              <a:rPr lang="en-GB" sz="800" i="1">
                <a:solidFill>
                  <a:srgbClr val="000000"/>
                </a:solidFill>
                <a:ea typeface="Arial Unicode MS"/>
                <a:cs typeface="Arial Unicode MS"/>
              </a:rPr>
              <a:t>Source: Petrobras Strategic Plan (</a:t>
            </a:r>
            <a:r>
              <a:rPr lang="en-US" sz="800" i="1">
                <a:solidFill>
                  <a:srgbClr val="000000"/>
                </a:solidFill>
                <a:ea typeface="Arial Unicode MS"/>
                <a:cs typeface="Arial Unicode MS"/>
              </a:rPr>
              <a:t>Brazil’s production according to Petrobras’s view and reasoning, considering different paces for the bid rounds put forward by the Government (Petrobras’ view today, 2013, up to 2030).  Source: IEA 2013, DOE 2013, WoodMackenzie 2013. All rights reserved)</a:t>
            </a:r>
            <a:r>
              <a:rPr lang="en-GB" sz="800" i="1">
                <a:solidFill>
                  <a:srgbClr val="000000"/>
                </a:solidFill>
                <a:ea typeface="Arial Unicode MS"/>
                <a:cs typeface="Arial Unicode MS"/>
              </a:rPr>
              <a:t>)</a:t>
            </a:r>
          </a:p>
        </p:txBody>
      </p:sp>
      <p:sp>
        <p:nvSpPr>
          <p:cNvPr id="292867" name="Slide Number Placeholder 1"/>
          <p:cNvSpPr>
            <a:spLocks noGrp="1"/>
          </p:cNvSpPr>
          <p:nvPr>
            <p:ph type="sldNum" sz="quarter" idx="12"/>
          </p:nvPr>
        </p:nvSpPr>
        <p:spPr>
          <a:noFill/>
        </p:spPr>
        <p:txBody>
          <a:bodyPr/>
          <a:lstStyle/>
          <a:p>
            <a:pPr defTabSz="912813" fontAlgn="base">
              <a:spcBef>
                <a:spcPct val="0"/>
              </a:spcBef>
              <a:spcAft>
                <a:spcPct val="0"/>
              </a:spcAft>
            </a:pPr>
            <a:fld id="{B111519F-4696-4FD8-B64F-A9BE7D8C0C5A}" type="slidenum">
              <a:rPr lang="en-GB" smtClean="0"/>
              <a:pPr defTabSz="912813" fontAlgn="base">
                <a:spcBef>
                  <a:spcPct val="0"/>
                </a:spcBef>
                <a:spcAft>
                  <a:spcPct val="0"/>
                </a:spcAft>
              </a:pPr>
              <a:t>16</a:t>
            </a:fld>
            <a:endParaRPr lang="en-GB"/>
          </a:p>
        </p:txBody>
      </p:sp>
      <p:graphicFrame>
        <p:nvGraphicFramePr>
          <p:cNvPr id="59" name="Table 58"/>
          <p:cNvGraphicFramePr>
            <a:graphicFrameLocks noGrp="1"/>
          </p:cNvGraphicFramePr>
          <p:nvPr/>
        </p:nvGraphicFramePr>
        <p:xfrm>
          <a:off x="6629400" y="3886200"/>
          <a:ext cx="2384425" cy="1554163"/>
        </p:xfrm>
        <a:graphic>
          <a:graphicData uri="http://schemas.openxmlformats.org/drawingml/2006/table">
            <a:tbl>
              <a:tblPr firstRow="1" bandRow="1">
                <a:tableStyleId>{5C22544A-7EE6-4342-B048-85BDC9FD1C3A}</a:tableStyleId>
              </a:tblPr>
              <a:tblGrid>
                <a:gridCol w="927054">
                  <a:extLst>
                    <a:ext uri="{9D8B030D-6E8A-4147-A177-3AD203B41FA5}">
                      <a16:colId xmlns:a16="http://schemas.microsoft.com/office/drawing/2014/main" val="20000"/>
                    </a:ext>
                  </a:extLst>
                </a:gridCol>
                <a:gridCol w="765229">
                  <a:extLst>
                    <a:ext uri="{9D8B030D-6E8A-4147-A177-3AD203B41FA5}">
                      <a16:colId xmlns:a16="http://schemas.microsoft.com/office/drawing/2014/main" val="20001"/>
                    </a:ext>
                  </a:extLst>
                </a:gridCol>
                <a:gridCol w="692751">
                  <a:extLst>
                    <a:ext uri="{9D8B030D-6E8A-4147-A177-3AD203B41FA5}">
                      <a16:colId xmlns:a16="http://schemas.microsoft.com/office/drawing/2014/main" val="20002"/>
                    </a:ext>
                  </a:extLst>
                </a:gridCol>
              </a:tblGrid>
              <a:tr h="375418">
                <a:tc>
                  <a:txBody>
                    <a:bodyPr/>
                    <a:lstStyle/>
                    <a:p>
                      <a:pPr algn="ctr"/>
                      <a:r>
                        <a:rPr lang="en-US" sz="800" dirty="0">
                          <a:solidFill>
                            <a:schemeClr val="tx1"/>
                          </a:solidFill>
                          <a:latin typeface="Arial Narrow" panose="020B0606020202030204" pitchFamily="34" charset="0"/>
                        </a:rPr>
                        <a:t>Estimator (MM </a:t>
                      </a:r>
                      <a:r>
                        <a:rPr lang="en-US" sz="800" dirty="0" err="1">
                          <a:solidFill>
                            <a:schemeClr val="tx1"/>
                          </a:solidFill>
                          <a:latin typeface="Arial Narrow" panose="020B0606020202030204" pitchFamily="34" charset="0"/>
                        </a:rPr>
                        <a:t>bdp</a:t>
                      </a:r>
                      <a:r>
                        <a:rPr lang="en-US" sz="800" dirty="0">
                          <a:solidFill>
                            <a:schemeClr val="tx1"/>
                          </a:solidFill>
                          <a:latin typeface="Arial Narrow" panose="020B0606020202030204" pitchFamily="34" charset="0"/>
                        </a:rPr>
                        <a:t>)</a:t>
                      </a:r>
                    </a:p>
                  </a:txBody>
                  <a:tcPr anchor="ctr">
                    <a:solidFill>
                      <a:schemeClr val="bg1">
                        <a:lumMod val="75000"/>
                      </a:schemeClr>
                    </a:solidFill>
                  </a:tcPr>
                </a:tc>
                <a:tc>
                  <a:txBody>
                    <a:bodyPr/>
                    <a:lstStyle/>
                    <a:p>
                      <a:pPr algn="ctr"/>
                      <a:r>
                        <a:rPr lang="en-US" sz="800" dirty="0">
                          <a:solidFill>
                            <a:schemeClr val="tx1"/>
                          </a:solidFill>
                          <a:latin typeface="Arial Narrow" panose="020B0606020202030204" pitchFamily="34" charset="0"/>
                        </a:rPr>
                        <a:t>Brazil’s Oil production 2020-2030</a:t>
                      </a:r>
                      <a:r>
                        <a:rPr lang="en-US" sz="800" baseline="0" dirty="0">
                          <a:solidFill>
                            <a:schemeClr val="tx1"/>
                          </a:solidFill>
                          <a:latin typeface="Arial Narrow" panose="020B0606020202030204" pitchFamily="34" charset="0"/>
                        </a:rPr>
                        <a:t> Average</a:t>
                      </a:r>
                      <a:endParaRPr lang="en-US" sz="800" dirty="0">
                        <a:solidFill>
                          <a:schemeClr val="tx1"/>
                        </a:solidFill>
                        <a:latin typeface="Arial Narrow" panose="020B0606020202030204" pitchFamily="34" charset="0"/>
                      </a:endParaRPr>
                    </a:p>
                  </a:txBody>
                  <a:tcPr>
                    <a:solidFill>
                      <a:schemeClr val="bg1">
                        <a:lumMod val="75000"/>
                      </a:schemeClr>
                    </a:solidFill>
                  </a:tcPr>
                </a:tc>
                <a:tc>
                  <a:txBody>
                    <a:bodyPr/>
                    <a:lstStyle/>
                    <a:p>
                      <a:pPr algn="ctr"/>
                      <a:r>
                        <a:rPr lang="en-US" sz="800" dirty="0">
                          <a:solidFill>
                            <a:schemeClr val="tx1"/>
                          </a:solidFill>
                          <a:latin typeface="Arial Narrow" panose="020B0606020202030204" pitchFamily="34" charset="0"/>
                        </a:rPr>
                        <a:t>Brazil’s Oil Production 2035</a:t>
                      </a:r>
                    </a:p>
                  </a:txBody>
                  <a:tcPr>
                    <a:solidFill>
                      <a:schemeClr val="bg1">
                        <a:lumMod val="75000"/>
                      </a:schemeClr>
                    </a:solidFill>
                  </a:tcPr>
                </a:tc>
                <a:extLst>
                  <a:ext uri="{0D108BD9-81ED-4DB2-BD59-A6C34878D82A}">
                    <a16:rowId xmlns:a16="http://schemas.microsoft.com/office/drawing/2014/main" val="10000"/>
                  </a:ext>
                </a:extLst>
              </a:tr>
              <a:tr h="296383">
                <a:tc>
                  <a:txBody>
                    <a:bodyPr/>
                    <a:lstStyle/>
                    <a:p>
                      <a:pPr marL="0" indent="0">
                        <a:buNone/>
                      </a:pPr>
                      <a:r>
                        <a:rPr lang="en-US" sz="800" b="1" baseline="0" dirty="0">
                          <a:solidFill>
                            <a:schemeClr val="tx1"/>
                          </a:solidFill>
                          <a:latin typeface="Arial Narrow" panose="020B0606020202030204" pitchFamily="34" charset="0"/>
                        </a:rPr>
                        <a:t>1. Petrobras</a:t>
                      </a:r>
                      <a:endParaRPr lang="en-US" sz="800" b="1" dirty="0">
                        <a:solidFill>
                          <a:schemeClr val="tx1"/>
                        </a:solidFill>
                        <a:latin typeface="Arial Narrow" panose="020B0606020202030204" pitchFamily="34" charset="0"/>
                      </a:endParaRPr>
                    </a:p>
                  </a:txBody>
                  <a:tcP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c>
                  <a:txBody>
                    <a:bodyPr/>
                    <a:lstStyle/>
                    <a:p>
                      <a:pPr algn="ctr"/>
                      <a:r>
                        <a:rPr lang="en-US" sz="800" b="1" dirty="0">
                          <a:solidFill>
                            <a:schemeClr val="tx1"/>
                          </a:solidFill>
                          <a:latin typeface="Arial Narrow" panose="020B0606020202030204" pitchFamily="34" charset="0"/>
                        </a:rPr>
                        <a:t>5.2</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tc>
                  <a:txBody>
                    <a:bodyPr/>
                    <a:lstStyle/>
                    <a:p>
                      <a:pPr algn="ctr"/>
                      <a:r>
                        <a:rPr lang="en-US" sz="800" b="1" dirty="0">
                          <a:solidFill>
                            <a:schemeClr val="tx1"/>
                          </a:solidFill>
                          <a:latin typeface="Arial Narrow" panose="020B0606020202030204" pitchFamily="34" charset="0"/>
                        </a:rPr>
                        <a:t>Outside SP 2030 horizon</a:t>
                      </a:r>
                    </a:p>
                  </a:txBody>
                  <a:tcP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138312">
                <a:tc>
                  <a:txBody>
                    <a:bodyPr/>
                    <a:lstStyle/>
                    <a:p>
                      <a:pPr marL="0" algn="l" defTabSz="883173" rtl="0" eaLnBrk="1" latinLnBrk="0" hangingPunct="1"/>
                      <a:r>
                        <a:rPr lang="en-US" sz="800" b="1" kern="1200" dirty="0">
                          <a:solidFill>
                            <a:srgbClr val="FFC000"/>
                          </a:solidFill>
                          <a:latin typeface="Arial Narrow" panose="020B0606020202030204" pitchFamily="34" charset="0"/>
                          <a:ea typeface="+mn-ea"/>
                          <a:cs typeface="+mn-cs"/>
                        </a:rPr>
                        <a:t>2. IEA</a:t>
                      </a: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883173" rtl="0" eaLnBrk="1" latinLnBrk="0" hangingPunct="1"/>
                      <a:r>
                        <a:rPr lang="en-US" sz="800" b="1" kern="1200" dirty="0">
                          <a:solidFill>
                            <a:srgbClr val="FFC000"/>
                          </a:solidFill>
                          <a:latin typeface="Arial Narrow" panose="020B0606020202030204" pitchFamily="34" charset="0"/>
                          <a:ea typeface="+mn-ea"/>
                          <a:cs typeface="+mn-cs"/>
                        </a:rPr>
                        <a:t>5.4</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883173" rtl="0" eaLnBrk="1" latinLnBrk="0" hangingPunct="1"/>
                      <a:r>
                        <a:rPr lang="en-US" sz="800" b="1" kern="1200" dirty="0">
                          <a:solidFill>
                            <a:srgbClr val="FFC000"/>
                          </a:solidFill>
                          <a:latin typeface="Arial Narrow" panose="020B0606020202030204" pitchFamily="34" charset="0"/>
                          <a:ea typeface="+mn-ea"/>
                          <a:cs typeface="+mn-cs"/>
                        </a:rPr>
                        <a:t>6.0</a:t>
                      </a: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138312">
                <a:tc>
                  <a:txBody>
                    <a:bodyPr/>
                    <a:lstStyle/>
                    <a:p>
                      <a:pPr marL="0" algn="l" defTabSz="883173" rtl="0" eaLnBrk="1" latinLnBrk="0" hangingPunct="1"/>
                      <a:r>
                        <a:rPr lang="en-US" sz="800" b="1" kern="1200" dirty="0">
                          <a:solidFill>
                            <a:srgbClr val="800080"/>
                          </a:solidFill>
                          <a:latin typeface="Arial Narrow" panose="020B0606020202030204" pitchFamily="34" charset="0"/>
                          <a:ea typeface="+mn-ea"/>
                          <a:cs typeface="+mn-cs"/>
                        </a:rPr>
                        <a:t>3. DOE</a:t>
                      </a: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883173" rtl="0" eaLnBrk="1" latinLnBrk="0" hangingPunct="1"/>
                      <a:r>
                        <a:rPr lang="en-US" sz="800" b="1" kern="1200" dirty="0">
                          <a:solidFill>
                            <a:srgbClr val="800080"/>
                          </a:solidFill>
                          <a:latin typeface="Arial Narrow" panose="020B0606020202030204" pitchFamily="34" charset="0"/>
                          <a:ea typeface="+mn-ea"/>
                          <a:cs typeface="+mn-cs"/>
                        </a:rPr>
                        <a:t>5.0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883173" rtl="0" eaLnBrk="1" latinLnBrk="0" hangingPunct="1"/>
                      <a:r>
                        <a:rPr lang="en-US" sz="800" b="1" kern="1200" dirty="0">
                          <a:solidFill>
                            <a:srgbClr val="800080"/>
                          </a:solidFill>
                          <a:latin typeface="Arial Narrow" panose="020B0606020202030204" pitchFamily="34" charset="0"/>
                          <a:ea typeface="+mn-ea"/>
                          <a:cs typeface="+mn-cs"/>
                        </a:rPr>
                        <a:t>6.6</a:t>
                      </a: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138312">
                <a:tc>
                  <a:txBody>
                    <a:bodyPr/>
                    <a:lstStyle/>
                    <a:p>
                      <a:pPr marL="0" algn="l" defTabSz="883173" rtl="0" eaLnBrk="1" latinLnBrk="0" hangingPunct="1"/>
                      <a:r>
                        <a:rPr lang="en-US" sz="800" b="1" kern="1200" dirty="0">
                          <a:solidFill>
                            <a:schemeClr val="accent6">
                              <a:lumMod val="50000"/>
                            </a:schemeClr>
                          </a:solidFill>
                          <a:latin typeface="Arial Narrow" panose="020B0606020202030204" pitchFamily="34" charset="0"/>
                          <a:ea typeface="+mn-ea"/>
                          <a:cs typeface="+mn-cs"/>
                        </a:rPr>
                        <a:t>4. </a:t>
                      </a:r>
                      <a:r>
                        <a:rPr lang="en-US" sz="800" b="1" kern="1200" dirty="0" err="1">
                          <a:solidFill>
                            <a:schemeClr val="accent6">
                              <a:lumMod val="50000"/>
                            </a:schemeClr>
                          </a:solidFill>
                          <a:latin typeface="Arial Narrow" panose="020B0606020202030204" pitchFamily="34" charset="0"/>
                          <a:ea typeface="+mn-ea"/>
                          <a:cs typeface="+mn-cs"/>
                        </a:rPr>
                        <a:t>WoodMac</a:t>
                      </a:r>
                      <a:endParaRPr lang="en-US" sz="800" b="1" kern="1200" dirty="0">
                        <a:solidFill>
                          <a:schemeClr val="accent6">
                            <a:lumMod val="50000"/>
                          </a:schemeClr>
                        </a:solidFill>
                        <a:latin typeface="Arial Narrow" panose="020B0606020202030204" pitchFamily="34" charset="0"/>
                        <a:ea typeface="+mn-ea"/>
                        <a:cs typeface="+mn-cs"/>
                      </a:endParaRP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883173" rtl="0" eaLnBrk="1" latinLnBrk="0" hangingPunct="1"/>
                      <a:r>
                        <a:rPr lang="en-US" sz="800" b="1" kern="1200" dirty="0">
                          <a:solidFill>
                            <a:schemeClr val="accent6">
                              <a:lumMod val="50000"/>
                            </a:schemeClr>
                          </a:solidFill>
                          <a:latin typeface="Arial Narrow" panose="020B0606020202030204" pitchFamily="34" charset="0"/>
                          <a:ea typeface="+mn-ea"/>
                          <a:cs typeface="+mn-cs"/>
                        </a:rPr>
                        <a:t>4.9</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algn="ctr" defTabSz="883173" rtl="0" eaLnBrk="1" latinLnBrk="0" hangingPunct="1"/>
                      <a:r>
                        <a:rPr lang="en-US" sz="800" b="1" kern="1200" dirty="0">
                          <a:solidFill>
                            <a:schemeClr val="accent6">
                              <a:lumMod val="50000"/>
                            </a:schemeClr>
                          </a:solidFill>
                          <a:latin typeface="Arial Narrow" panose="020B0606020202030204" pitchFamily="34" charset="0"/>
                          <a:ea typeface="+mn-ea"/>
                          <a:cs typeface="+mn-cs"/>
                        </a:rPr>
                        <a:t>5.4</a:t>
                      </a:r>
                    </a:p>
                  </a:txBody>
                  <a:tcP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92896" name="TextBox 116"/>
          <p:cNvSpPr txBox="1">
            <a:spLocks noChangeArrowheads="1"/>
          </p:cNvSpPr>
          <p:nvPr/>
        </p:nvSpPr>
        <p:spPr bwMode="auto">
          <a:xfrm>
            <a:off x="4295775" y="1358900"/>
            <a:ext cx="823913" cy="3048000"/>
          </a:xfrm>
          <a:prstGeom prst="rect">
            <a:avLst/>
          </a:prstGeom>
          <a:noFill/>
          <a:ln w="9525">
            <a:noFill/>
            <a:miter lim="800000"/>
            <a:headEnd/>
            <a:tailEnd/>
          </a:ln>
        </p:spPr>
        <p:txBody>
          <a:bodyPr>
            <a:spAutoFit/>
          </a:bodyPr>
          <a:lstStyle/>
          <a:p>
            <a:pPr marL="90488" indent="-90488">
              <a:lnSpc>
                <a:spcPct val="150000"/>
              </a:lnSpc>
              <a:buClr>
                <a:srgbClr val="17497B"/>
              </a:buClr>
              <a:buSzPct val="100000"/>
              <a:buFont typeface="Wingdings" pitchFamily="2" charset="2"/>
              <a:buChar char="§"/>
            </a:pPr>
            <a:r>
              <a:rPr lang="en-US" sz="800" b="1">
                <a:solidFill>
                  <a:srgbClr val="000000"/>
                </a:solidFill>
                <a:latin typeface="Arial Narrow" pitchFamily="34" charset="0"/>
              </a:rPr>
              <a:t>NE de Tupi</a:t>
            </a:r>
          </a:p>
          <a:p>
            <a:pPr marL="90488" indent="-90488">
              <a:lnSpc>
                <a:spcPct val="150000"/>
              </a:lnSpc>
              <a:buClr>
                <a:srgbClr val="17497B"/>
              </a:buClr>
              <a:buSzPct val="100000"/>
              <a:buFont typeface="Wingdings" pitchFamily="2" charset="2"/>
              <a:buChar char="§"/>
            </a:pPr>
            <a:r>
              <a:rPr lang="en-US" sz="800" b="1">
                <a:solidFill>
                  <a:srgbClr val="800080"/>
                </a:solidFill>
                <a:latin typeface="Arial Narrow" pitchFamily="34" charset="0"/>
              </a:rPr>
              <a:t>Deep Water ES</a:t>
            </a:r>
          </a:p>
          <a:p>
            <a:pPr marL="90488" indent="-90488">
              <a:lnSpc>
                <a:spcPct val="150000"/>
              </a:lnSpc>
              <a:buClr>
                <a:srgbClr val="17497B"/>
              </a:buClr>
              <a:buSzPct val="100000"/>
              <a:buFont typeface="Wingdings" pitchFamily="2" charset="2"/>
              <a:buChar char="§"/>
            </a:pPr>
            <a:r>
              <a:rPr lang="en-US" sz="800" b="1">
                <a:solidFill>
                  <a:srgbClr val="000000"/>
                </a:solidFill>
                <a:latin typeface="Arial Narrow" pitchFamily="34" charset="0"/>
              </a:rPr>
              <a:t>Lara NW</a:t>
            </a:r>
          </a:p>
          <a:p>
            <a:pPr marL="90488" indent="-90488">
              <a:lnSpc>
                <a:spcPct val="150000"/>
              </a:lnSpc>
              <a:buClr>
                <a:srgbClr val="17497B"/>
              </a:buClr>
              <a:buSzPct val="100000"/>
              <a:buFont typeface="Wingdings" pitchFamily="2" charset="2"/>
              <a:buChar char="§"/>
            </a:pPr>
            <a:r>
              <a:rPr lang="en-US" sz="800" b="1">
                <a:solidFill>
                  <a:srgbClr val="800080"/>
                </a:solidFill>
                <a:latin typeface="Arial Narrow" pitchFamily="34" charset="0"/>
              </a:rPr>
              <a:t>Marlim I Revitalization</a:t>
            </a:r>
          </a:p>
          <a:p>
            <a:pPr marL="90488" indent="-90488">
              <a:lnSpc>
                <a:spcPct val="150000"/>
              </a:lnSpc>
              <a:buClr>
                <a:srgbClr val="17497B"/>
              </a:buClr>
              <a:buSzPct val="100000"/>
              <a:buFont typeface="Wingdings" pitchFamily="2" charset="2"/>
              <a:buChar char="§"/>
            </a:pPr>
            <a:r>
              <a:rPr lang="en-US" sz="800" b="1">
                <a:solidFill>
                  <a:srgbClr val="800080"/>
                </a:solidFill>
                <a:latin typeface="Arial Narrow" pitchFamily="34" charset="0"/>
              </a:rPr>
              <a:t>Deep Water I SE</a:t>
            </a:r>
          </a:p>
          <a:p>
            <a:pPr marL="90488" indent="-90488">
              <a:lnSpc>
                <a:spcPct val="150000"/>
              </a:lnSpc>
              <a:buClr>
                <a:srgbClr val="17497B"/>
              </a:buClr>
              <a:buSzPct val="100000"/>
              <a:buFont typeface="Wingdings" pitchFamily="2" charset="2"/>
              <a:buChar char="§"/>
            </a:pPr>
            <a:r>
              <a:rPr lang="en-US" sz="800" b="1">
                <a:solidFill>
                  <a:srgbClr val="800080"/>
                </a:solidFill>
                <a:latin typeface="Arial Narrow" pitchFamily="34" charset="0"/>
              </a:rPr>
              <a:t>Sul Pq. Baleias</a:t>
            </a:r>
          </a:p>
          <a:p>
            <a:pPr marL="90488" indent="-90488">
              <a:lnSpc>
                <a:spcPct val="150000"/>
              </a:lnSpc>
              <a:buClr>
                <a:srgbClr val="17497B"/>
              </a:buClr>
              <a:buSzPct val="100000"/>
              <a:buFont typeface="Wingdings" pitchFamily="2" charset="2"/>
              <a:buChar char="§"/>
            </a:pPr>
            <a:r>
              <a:rPr lang="en-US" sz="800" b="1">
                <a:solidFill>
                  <a:srgbClr val="800080"/>
                </a:solidFill>
                <a:latin typeface="Arial Narrow" pitchFamily="34" charset="0"/>
              </a:rPr>
              <a:t>Maromba I</a:t>
            </a:r>
          </a:p>
          <a:p>
            <a:pPr marL="90488" indent="-90488">
              <a:lnSpc>
                <a:spcPct val="150000"/>
              </a:lnSpc>
              <a:buClr>
                <a:srgbClr val="17497B"/>
              </a:buClr>
              <a:buSzPct val="100000"/>
              <a:buFont typeface="Wingdings" pitchFamily="2" charset="2"/>
              <a:buChar char="§"/>
            </a:pPr>
            <a:endParaRPr lang="fr-FR" sz="800" b="1">
              <a:solidFill>
                <a:srgbClr val="800080"/>
              </a:solidFill>
              <a:latin typeface="Arial Narrow" pitchFamily="34" charset="0"/>
            </a:endParaRPr>
          </a:p>
          <a:p>
            <a:pPr marL="90488" indent="-90488">
              <a:lnSpc>
                <a:spcPct val="150000"/>
              </a:lnSpc>
              <a:buClr>
                <a:srgbClr val="17497B"/>
              </a:buClr>
              <a:buSzPct val="100000"/>
              <a:buFont typeface="Wingdings" pitchFamily="2" charset="2"/>
              <a:buChar char="§"/>
            </a:pPr>
            <a:endParaRPr lang="en-US" sz="800" b="1">
              <a:solidFill>
                <a:srgbClr val="800080"/>
              </a:solidFill>
              <a:latin typeface="Arial Narrow" pitchFamily="34" charset="0"/>
            </a:endParaRPr>
          </a:p>
          <a:p>
            <a:pPr marL="90488" indent="-90488">
              <a:lnSpc>
                <a:spcPct val="150000"/>
              </a:lnSpc>
              <a:buClr>
                <a:srgbClr val="17497B"/>
              </a:buClr>
              <a:buSzPct val="100000"/>
              <a:buFont typeface="Wingdings" pitchFamily="2" charset="2"/>
              <a:buChar char="§"/>
            </a:pPr>
            <a:r>
              <a:rPr lang="en-US" sz="800" b="1">
                <a:solidFill>
                  <a:srgbClr val="800080"/>
                </a:solidFill>
                <a:latin typeface="Arial Narrow" pitchFamily="34" charset="0"/>
              </a:rPr>
              <a:t>Carcar</a:t>
            </a:r>
            <a:r>
              <a:rPr lang="en-US" sz="800">
                <a:solidFill>
                  <a:srgbClr val="800080"/>
                </a:solidFill>
                <a:latin typeface="Arial Narrow" pitchFamily="34" charset="0"/>
              </a:rPr>
              <a:t>à</a:t>
            </a:r>
          </a:p>
          <a:p>
            <a:pPr marL="90488" indent="-90488">
              <a:lnSpc>
                <a:spcPct val="150000"/>
              </a:lnSpc>
              <a:buClr>
                <a:srgbClr val="17497B"/>
              </a:buClr>
              <a:buSzPct val="100000"/>
              <a:buFont typeface="Wingdings" pitchFamily="2" charset="2"/>
              <a:buChar char="§"/>
            </a:pPr>
            <a:r>
              <a:rPr lang="en-US" sz="800" b="1">
                <a:solidFill>
                  <a:srgbClr val="000000"/>
                </a:solidFill>
                <a:latin typeface="Arial Narrow" pitchFamily="34" charset="0"/>
              </a:rPr>
              <a:t>Entorno de Lara</a:t>
            </a:r>
          </a:p>
        </p:txBody>
      </p:sp>
      <p:sp>
        <p:nvSpPr>
          <p:cNvPr id="37888" name="Rectangle 37887"/>
          <p:cNvSpPr/>
          <p:nvPr/>
        </p:nvSpPr>
        <p:spPr bwMode="auto">
          <a:xfrm>
            <a:off x="762000" y="1276350"/>
            <a:ext cx="717550" cy="4567238"/>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946150">
              <a:defRPr/>
            </a:pPr>
            <a:endParaRPr lang="en-US" sz="1900">
              <a:solidFill>
                <a:srgbClr val="000000"/>
              </a:solidFill>
              <a:latin typeface="+mn-lt"/>
              <a:cs typeface="+mn-cs"/>
            </a:endParaRPr>
          </a:p>
        </p:txBody>
      </p:sp>
      <p:sp>
        <p:nvSpPr>
          <p:cNvPr id="97" name="Rectangle 96"/>
          <p:cNvSpPr/>
          <p:nvPr/>
        </p:nvSpPr>
        <p:spPr bwMode="auto">
          <a:xfrm>
            <a:off x="2200275" y="1276350"/>
            <a:ext cx="717550" cy="4567238"/>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946150">
              <a:defRPr/>
            </a:pPr>
            <a:endParaRPr lang="en-US" sz="1900">
              <a:solidFill>
                <a:srgbClr val="000000"/>
              </a:solidFill>
              <a:latin typeface="+mn-lt"/>
              <a:cs typeface="+mn-cs"/>
            </a:endParaRPr>
          </a:p>
        </p:txBody>
      </p:sp>
      <p:sp>
        <p:nvSpPr>
          <p:cNvPr id="98" name="Rectangle 97"/>
          <p:cNvSpPr/>
          <p:nvPr/>
        </p:nvSpPr>
        <p:spPr bwMode="auto">
          <a:xfrm>
            <a:off x="3632200" y="1276350"/>
            <a:ext cx="717550" cy="4567238"/>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946150">
              <a:defRPr/>
            </a:pPr>
            <a:endParaRPr lang="en-US" sz="1900">
              <a:solidFill>
                <a:srgbClr val="000000"/>
              </a:solidFill>
              <a:latin typeface="+mn-lt"/>
              <a:cs typeface="+mn-cs"/>
            </a:endParaRPr>
          </a:p>
        </p:txBody>
      </p:sp>
      <p:sp>
        <p:nvSpPr>
          <p:cNvPr id="99" name="Rectangle 98"/>
          <p:cNvSpPr/>
          <p:nvPr/>
        </p:nvSpPr>
        <p:spPr bwMode="auto">
          <a:xfrm>
            <a:off x="5065713" y="1276350"/>
            <a:ext cx="715962" cy="4567238"/>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946150">
              <a:defRPr/>
            </a:pPr>
            <a:endParaRPr lang="en-US" sz="1900">
              <a:solidFill>
                <a:srgbClr val="000000"/>
              </a:solidFill>
              <a:latin typeface="+mn-lt"/>
              <a:cs typeface="+mn-cs"/>
            </a:endParaRPr>
          </a:p>
        </p:txBody>
      </p:sp>
      <p:sp>
        <p:nvSpPr>
          <p:cNvPr id="292901" name="Line 5"/>
          <p:cNvSpPr>
            <a:spLocks noChangeShapeType="1"/>
          </p:cNvSpPr>
          <p:nvPr/>
        </p:nvSpPr>
        <p:spPr bwMode="auto">
          <a:xfrm>
            <a:off x="762000" y="5843588"/>
            <a:ext cx="8229600" cy="0"/>
          </a:xfrm>
          <a:prstGeom prst="line">
            <a:avLst/>
          </a:prstGeom>
          <a:noFill/>
          <a:ln w="0">
            <a:solidFill>
              <a:srgbClr val="000000"/>
            </a:solidFill>
            <a:round/>
            <a:headEnd/>
            <a:tailEnd/>
          </a:ln>
        </p:spPr>
        <p:txBody>
          <a:bodyPr/>
          <a:lstStyle/>
          <a:p>
            <a:endParaRPr lang="pt-BR"/>
          </a:p>
        </p:txBody>
      </p:sp>
      <p:sp>
        <p:nvSpPr>
          <p:cNvPr id="292902" name="Line 6"/>
          <p:cNvSpPr>
            <a:spLocks noChangeShapeType="1"/>
          </p:cNvSpPr>
          <p:nvPr/>
        </p:nvSpPr>
        <p:spPr bwMode="auto">
          <a:xfrm flipV="1">
            <a:off x="762000" y="5843588"/>
            <a:ext cx="0" cy="47625"/>
          </a:xfrm>
          <a:prstGeom prst="line">
            <a:avLst/>
          </a:prstGeom>
          <a:noFill/>
          <a:ln w="0">
            <a:solidFill>
              <a:srgbClr val="000000"/>
            </a:solidFill>
            <a:round/>
            <a:headEnd/>
            <a:tailEnd/>
          </a:ln>
        </p:spPr>
        <p:txBody>
          <a:bodyPr/>
          <a:lstStyle/>
          <a:p>
            <a:endParaRPr lang="pt-BR"/>
          </a:p>
        </p:txBody>
      </p:sp>
      <p:sp>
        <p:nvSpPr>
          <p:cNvPr id="292903" name="Line 9"/>
          <p:cNvSpPr>
            <a:spLocks noChangeShapeType="1"/>
          </p:cNvSpPr>
          <p:nvPr/>
        </p:nvSpPr>
        <p:spPr bwMode="auto">
          <a:xfrm flipV="1">
            <a:off x="1479550" y="5843588"/>
            <a:ext cx="0" cy="47625"/>
          </a:xfrm>
          <a:prstGeom prst="line">
            <a:avLst/>
          </a:prstGeom>
          <a:noFill/>
          <a:ln w="0">
            <a:solidFill>
              <a:srgbClr val="000000"/>
            </a:solidFill>
            <a:round/>
            <a:headEnd/>
            <a:tailEnd/>
          </a:ln>
        </p:spPr>
        <p:txBody>
          <a:bodyPr/>
          <a:lstStyle/>
          <a:p>
            <a:endParaRPr lang="pt-BR"/>
          </a:p>
        </p:txBody>
      </p:sp>
      <p:sp>
        <p:nvSpPr>
          <p:cNvPr id="292904" name="Line 10"/>
          <p:cNvSpPr>
            <a:spLocks noChangeShapeType="1"/>
          </p:cNvSpPr>
          <p:nvPr/>
        </p:nvSpPr>
        <p:spPr bwMode="auto">
          <a:xfrm flipV="1">
            <a:off x="2195513" y="5843588"/>
            <a:ext cx="0" cy="47625"/>
          </a:xfrm>
          <a:prstGeom prst="line">
            <a:avLst/>
          </a:prstGeom>
          <a:noFill/>
          <a:ln w="0">
            <a:solidFill>
              <a:srgbClr val="000000"/>
            </a:solidFill>
            <a:round/>
            <a:headEnd/>
            <a:tailEnd/>
          </a:ln>
        </p:spPr>
        <p:txBody>
          <a:bodyPr/>
          <a:lstStyle/>
          <a:p>
            <a:endParaRPr lang="pt-BR"/>
          </a:p>
        </p:txBody>
      </p:sp>
      <p:sp>
        <p:nvSpPr>
          <p:cNvPr id="292905" name="Line 11"/>
          <p:cNvSpPr>
            <a:spLocks noChangeShapeType="1"/>
          </p:cNvSpPr>
          <p:nvPr/>
        </p:nvSpPr>
        <p:spPr bwMode="auto">
          <a:xfrm flipV="1">
            <a:off x="2913063" y="5843588"/>
            <a:ext cx="0" cy="47625"/>
          </a:xfrm>
          <a:prstGeom prst="line">
            <a:avLst/>
          </a:prstGeom>
          <a:noFill/>
          <a:ln w="0">
            <a:solidFill>
              <a:srgbClr val="000000"/>
            </a:solidFill>
            <a:round/>
            <a:headEnd/>
            <a:tailEnd/>
          </a:ln>
        </p:spPr>
        <p:txBody>
          <a:bodyPr/>
          <a:lstStyle/>
          <a:p>
            <a:endParaRPr lang="pt-BR"/>
          </a:p>
        </p:txBody>
      </p:sp>
      <p:sp>
        <p:nvSpPr>
          <p:cNvPr id="292906" name="Line 12"/>
          <p:cNvSpPr>
            <a:spLocks noChangeShapeType="1"/>
          </p:cNvSpPr>
          <p:nvPr/>
        </p:nvSpPr>
        <p:spPr bwMode="auto">
          <a:xfrm flipV="1">
            <a:off x="3630613" y="5843588"/>
            <a:ext cx="0" cy="47625"/>
          </a:xfrm>
          <a:prstGeom prst="line">
            <a:avLst/>
          </a:prstGeom>
          <a:noFill/>
          <a:ln w="0">
            <a:solidFill>
              <a:srgbClr val="000000"/>
            </a:solidFill>
            <a:round/>
            <a:headEnd/>
            <a:tailEnd/>
          </a:ln>
        </p:spPr>
        <p:txBody>
          <a:bodyPr/>
          <a:lstStyle/>
          <a:p>
            <a:endParaRPr lang="pt-BR"/>
          </a:p>
        </p:txBody>
      </p:sp>
      <p:sp>
        <p:nvSpPr>
          <p:cNvPr id="292907" name="Line 13"/>
          <p:cNvSpPr>
            <a:spLocks noChangeShapeType="1"/>
          </p:cNvSpPr>
          <p:nvPr/>
        </p:nvSpPr>
        <p:spPr bwMode="auto">
          <a:xfrm flipV="1">
            <a:off x="4346575" y="5843588"/>
            <a:ext cx="0" cy="47625"/>
          </a:xfrm>
          <a:prstGeom prst="line">
            <a:avLst/>
          </a:prstGeom>
          <a:noFill/>
          <a:ln w="0">
            <a:solidFill>
              <a:srgbClr val="000000"/>
            </a:solidFill>
            <a:round/>
            <a:headEnd/>
            <a:tailEnd/>
          </a:ln>
        </p:spPr>
        <p:txBody>
          <a:bodyPr/>
          <a:lstStyle/>
          <a:p>
            <a:endParaRPr lang="pt-BR"/>
          </a:p>
        </p:txBody>
      </p:sp>
      <p:sp>
        <p:nvSpPr>
          <p:cNvPr id="292908" name="Line 14"/>
          <p:cNvSpPr>
            <a:spLocks noChangeShapeType="1"/>
          </p:cNvSpPr>
          <p:nvPr/>
        </p:nvSpPr>
        <p:spPr bwMode="auto">
          <a:xfrm flipV="1">
            <a:off x="5064125" y="5843588"/>
            <a:ext cx="0" cy="47625"/>
          </a:xfrm>
          <a:prstGeom prst="line">
            <a:avLst/>
          </a:prstGeom>
          <a:noFill/>
          <a:ln w="0">
            <a:solidFill>
              <a:srgbClr val="000000"/>
            </a:solidFill>
            <a:round/>
            <a:headEnd/>
            <a:tailEnd/>
          </a:ln>
        </p:spPr>
        <p:txBody>
          <a:bodyPr/>
          <a:lstStyle/>
          <a:p>
            <a:endParaRPr lang="pt-BR"/>
          </a:p>
        </p:txBody>
      </p:sp>
      <p:sp>
        <p:nvSpPr>
          <p:cNvPr id="292909" name="Line 15"/>
          <p:cNvSpPr>
            <a:spLocks noChangeShapeType="1"/>
          </p:cNvSpPr>
          <p:nvPr/>
        </p:nvSpPr>
        <p:spPr bwMode="auto">
          <a:xfrm flipV="1">
            <a:off x="5781675" y="5843588"/>
            <a:ext cx="0" cy="47625"/>
          </a:xfrm>
          <a:prstGeom prst="line">
            <a:avLst/>
          </a:prstGeom>
          <a:noFill/>
          <a:ln w="0">
            <a:solidFill>
              <a:srgbClr val="000000"/>
            </a:solidFill>
            <a:round/>
            <a:headEnd/>
            <a:tailEnd/>
          </a:ln>
        </p:spPr>
        <p:txBody>
          <a:bodyPr/>
          <a:lstStyle/>
          <a:p>
            <a:endParaRPr lang="pt-BR"/>
          </a:p>
        </p:txBody>
      </p:sp>
      <p:sp>
        <p:nvSpPr>
          <p:cNvPr id="292910" name="Line 17"/>
          <p:cNvSpPr>
            <a:spLocks noChangeShapeType="1"/>
          </p:cNvSpPr>
          <p:nvPr/>
        </p:nvSpPr>
        <p:spPr bwMode="auto">
          <a:xfrm flipV="1">
            <a:off x="6553200" y="5843588"/>
            <a:ext cx="0" cy="47625"/>
          </a:xfrm>
          <a:prstGeom prst="line">
            <a:avLst/>
          </a:prstGeom>
          <a:noFill/>
          <a:ln w="0">
            <a:solidFill>
              <a:srgbClr val="000000"/>
            </a:solidFill>
            <a:round/>
            <a:headEnd/>
            <a:tailEnd/>
          </a:ln>
        </p:spPr>
        <p:txBody>
          <a:bodyPr/>
          <a:lstStyle/>
          <a:p>
            <a:endParaRPr lang="pt-BR"/>
          </a:p>
        </p:txBody>
      </p:sp>
      <p:sp>
        <p:nvSpPr>
          <p:cNvPr id="292911" name="Rectangle 46"/>
          <p:cNvSpPr>
            <a:spLocks noChangeArrowheads="1"/>
          </p:cNvSpPr>
          <p:nvPr/>
        </p:nvSpPr>
        <p:spPr bwMode="auto">
          <a:xfrm>
            <a:off x="989013" y="5989638"/>
            <a:ext cx="255587" cy="168275"/>
          </a:xfrm>
          <a:prstGeom prst="rect">
            <a:avLst/>
          </a:prstGeom>
          <a:noFill/>
          <a:ln w="9525">
            <a:noFill/>
            <a:miter lim="800000"/>
            <a:headEnd/>
            <a:tailEnd/>
          </a:ln>
        </p:spPr>
        <p:txBody>
          <a:bodyPr wrap="none" lIns="0" tIns="0" rIns="0" bIns="0">
            <a:spAutoFit/>
          </a:bodyPr>
          <a:lstStyle/>
          <a:p>
            <a:pPr defTabSz="914400"/>
            <a:r>
              <a:rPr lang="en-US" altLang="en-US" sz="1100" b="1">
                <a:solidFill>
                  <a:srgbClr val="000000"/>
                </a:solidFill>
                <a:latin typeface="Arial Narrow" pitchFamily="34" charset="0"/>
              </a:rPr>
              <a:t>2013</a:t>
            </a:r>
            <a:endParaRPr lang="en-US" altLang="en-US">
              <a:solidFill>
                <a:srgbClr val="000000"/>
              </a:solidFill>
              <a:latin typeface="Arial Narrow" pitchFamily="34" charset="0"/>
            </a:endParaRPr>
          </a:p>
        </p:txBody>
      </p:sp>
      <p:sp>
        <p:nvSpPr>
          <p:cNvPr id="292912" name="Rectangle 47"/>
          <p:cNvSpPr>
            <a:spLocks noChangeArrowheads="1"/>
          </p:cNvSpPr>
          <p:nvPr/>
        </p:nvSpPr>
        <p:spPr bwMode="auto">
          <a:xfrm>
            <a:off x="1704975" y="5989638"/>
            <a:ext cx="257175" cy="168275"/>
          </a:xfrm>
          <a:prstGeom prst="rect">
            <a:avLst/>
          </a:prstGeom>
          <a:noFill/>
          <a:ln w="9525">
            <a:noFill/>
            <a:miter lim="800000"/>
            <a:headEnd/>
            <a:tailEnd/>
          </a:ln>
        </p:spPr>
        <p:txBody>
          <a:bodyPr wrap="none" lIns="0" tIns="0" rIns="0" bIns="0">
            <a:spAutoFit/>
          </a:bodyPr>
          <a:lstStyle/>
          <a:p>
            <a:pPr defTabSz="914400"/>
            <a:r>
              <a:rPr lang="en-US" altLang="en-US" sz="1100" b="1">
                <a:solidFill>
                  <a:srgbClr val="000000"/>
                </a:solidFill>
                <a:latin typeface="Arial Narrow" pitchFamily="34" charset="0"/>
              </a:rPr>
              <a:t>2014</a:t>
            </a:r>
            <a:endParaRPr lang="en-US" altLang="en-US">
              <a:solidFill>
                <a:srgbClr val="000000"/>
              </a:solidFill>
              <a:latin typeface="Arial Narrow" pitchFamily="34" charset="0"/>
            </a:endParaRPr>
          </a:p>
        </p:txBody>
      </p:sp>
      <p:sp>
        <p:nvSpPr>
          <p:cNvPr id="292913" name="Rectangle 48"/>
          <p:cNvSpPr>
            <a:spLocks noChangeArrowheads="1"/>
          </p:cNvSpPr>
          <p:nvPr/>
        </p:nvSpPr>
        <p:spPr bwMode="auto">
          <a:xfrm>
            <a:off x="3140075" y="5989638"/>
            <a:ext cx="257175" cy="168275"/>
          </a:xfrm>
          <a:prstGeom prst="rect">
            <a:avLst/>
          </a:prstGeom>
          <a:noFill/>
          <a:ln w="9525">
            <a:noFill/>
            <a:miter lim="800000"/>
            <a:headEnd/>
            <a:tailEnd/>
          </a:ln>
        </p:spPr>
        <p:txBody>
          <a:bodyPr wrap="none" lIns="0" tIns="0" rIns="0" bIns="0">
            <a:spAutoFit/>
          </a:bodyPr>
          <a:lstStyle/>
          <a:p>
            <a:pPr defTabSz="914400"/>
            <a:r>
              <a:rPr lang="en-US" altLang="en-US" sz="1100" b="1">
                <a:solidFill>
                  <a:srgbClr val="000000"/>
                </a:solidFill>
                <a:latin typeface="Arial Narrow" pitchFamily="34" charset="0"/>
              </a:rPr>
              <a:t>2016</a:t>
            </a:r>
            <a:endParaRPr lang="en-US" altLang="en-US">
              <a:solidFill>
                <a:srgbClr val="000000"/>
              </a:solidFill>
              <a:latin typeface="Arial Narrow" pitchFamily="34" charset="0"/>
            </a:endParaRPr>
          </a:p>
        </p:txBody>
      </p:sp>
      <p:sp>
        <p:nvSpPr>
          <p:cNvPr id="292914" name="Rectangle 49"/>
          <p:cNvSpPr>
            <a:spLocks noChangeArrowheads="1"/>
          </p:cNvSpPr>
          <p:nvPr/>
        </p:nvSpPr>
        <p:spPr bwMode="auto">
          <a:xfrm>
            <a:off x="3857625" y="5989638"/>
            <a:ext cx="255588" cy="168275"/>
          </a:xfrm>
          <a:prstGeom prst="rect">
            <a:avLst/>
          </a:prstGeom>
          <a:noFill/>
          <a:ln w="9525">
            <a:noFill/>
            <a:miter lim="800000"/>
            <a:headEnd/>
            <a:tailEnd/>
          </a:ln>
        </p:spPr>
        <p:txBody>
          <a:bodyPr wrap="none" lIns="0" tIns="0" rIns="0" bIns="0">
            <a:spAutoFit/>
          </a:bodyPr>
          <a:lstStyle/>
          <a:p>
            <a:pPr defTabSz="914400"/>
            <a:r>
              <a:rPr lang="en-US" altLang="en-US" sz="1100" b="1">
                <a:solidFill>
                  <a:srgbClr val="000000"/>
                </a:solidFill>
                <a:latin typeface="Arial Narrow" pitchFamily="34" charset="0"/>
              </a:rPr>
              <a:t>2017</a:t>
            </a:r>
            <a:endParaRPr lang="en-US" altLang="en-US">
              <a:solidFill>
                <a:srgbClr val="000000"/>
              </a:solidFill>
              <a:latin typeface="Arial Narrow" pitchFamily="34" charset="0"/>
            </a:endParaRPr>
          </a:p>
        </p:txBody>
      </p:sp>
      <p:sp>
        <p:nvSpPr>
          <p:cNvPr id="292915" name="Rectangle 50"/>
          <p:cNvSpPr>
            <a:spLocks noChangeArrowheads="1"/>
          </p:cNvSpPr>
          <p:nvPr/>
        </p:nvSpPr>
        <p:spPr bwMode="auto">
          <a:xfrm>
            <a:off x="4575175" y="5989638"/>
            <a:ext cx="255588" cy="168275"/>
          </a:xfrm>
          <a:prstGeom prst="rect">
            <a:avLst/>
          </a:prstGeom>
          <a:noFill/>
          <a:ln w="9525">
            <a:noFill/>
            <a:miter lim="800000"/>
            <a:headEnd/>
            <a:tailEnd/>
          </a:ln>
        </p:spPr>
        <p:txBody>
          <a:bodyPr wrap="none" lIns="0" tIns="0" rIns="0" bIns="0">
            <a:spAutoFit/>
          </a:bodyPr>
          <a:lstStyle/>
          <a:p>
            <a:pPr defTabSz="914400"/>
            <a:r>
              <a:rPr lang="en-US" altLang="en-US" sz="1100" b="1">
                <a:solidFill>
                  <a:srgbClr val="000000"/>
                </a:solidFill>
                <a:latin typeface="Arial Narrow" pitchFamily="34" charset="0"/>
              </a:rPr>
              <a:t>2018</a:t>
            </a:r>
            <a:endParaRPr lang="en-US" altLang="en-US">
              <a:solidFill>
                <a:srgbClr val="000000"/>
              </a:solidFill>
              <a:latin typeface="Arial Narrow" pitchFamily="34" charset="0"/>
            </a:endParaRPr>
          </a:p>
        </p:txBody>
      </p:sp>
      <p:sp>
        <p:nvSpPr>
          <p:cNvPr id="292916" name="Rectangle 51"/>
          <p:cNvSpPr>
            <a:spLocks noChangeArrowheads="1"/>
          </p:cNvSpPr>
          <p:nvPr/>
        </p:nvSpPr>
        <p:spPr bwMode="auto">
          <a:xfrm>
            <a:off x="5291138" y="5989638"/>
            <a:ext cx="257175" cy="168275"/>
          </a:xfrm>
          <a:prstGeom prst="rect">
            <a:avLst/>
          </a:prstGeom>
          <a:noFill/>
          <a:ln w="9525">
            <a:noFill/>
            <a:miter lim="800000"/>
            <a:headEnd/>
            <a:tailEnd/>
          </a:ln>
        </p:spPr>
        <p:txBody>
          <a:bodyPr wrap="none" lIns="0" tIns="0" rIns="0" bIns="0">
            <a:spAutoFit/>
          </a:bodyPr>
          <a:lstStyle/>
          <a:p>
            <a:pPr defTabSz="914400"/>
            <a:r>
              <a:rPr lang="en-US" altLang="en-US" sz="1100" b="1">
                <a:solidFill>
                  <a:srgbClr val="000000"/>
                </a:solidFill>
                <a:latin typeface="Arial Narrow" pitchFamily="34" charset="0"/>
              </a:rPr>
              <a:t>2019</a:t>
            </a:r>
            <a:endParaRPr lang="en-US" altLang="en-US">
              <a:solidFill>
                <a:srgbClr val="000000"/>
              </a:solidFill>
              <a:latin typeface="Arial Narrow" pitchFamily="34" charset="0"/>
            </a:endParaRPr>
          </a:p>
        </p:txBody>
      </p:sp>
      <p:sp>
        <p:nvSpPr>
          <p:cNvPr id="292917" name="Rectangle 52"/>
          <p:cNvSpPr>
            <a:spLocks noChangeArrowheads="1"/>
          </p:cNvSpPr>
          <p:nvPr/>
        </p:nvSpPr>
        <p:spPr bwMode="auto">
          <a:xfrm>
            <a:off x="6008688" y="5989638"/>
            <a:ext cx="257175" cy="168275"/>
          </a:xfrm>
          <a:prstGeom prst="rect">
            <a:avLst/>
          </a:prstGeom>
          <a:noFill/>
          <a:ln w="9525">
            <a:noFill/>
            <a:miter lim="800000"/>
            <a:headEnd/>
            <a:tailEnd/>
          </a:ln>
        </p:spPr>
        <p:txBody>
          <a:bodyPr wrap="none" lIns="0" tIns="0" rIns="0" bIns="0">
            <a:spAutoFit/>
          </a:bodyPr>
          <a:lstStyle/>
          <a:p>
            <a:pPr defTabSz="914400"/>
            <a:r>
              <a:rPr lang="en-US" altLang="en-US" sz="1100" b="1">
                <a:solidFill>
                  <a:srgbClr val="000000"/>
                </a:solidFill>
                <a:latin typeface="Arial Narrow" pitchFamily="34" charset="0"/>
              </a:rPr>
              <a:t>2020</a:t>
            </a:r>
            <a:endParaRPr lang="en-US" altLang="en-US">
              <a:solidFill>
                <a:srgbClr val="000000"/>
              </a:solidFill>
              <a:latin typeface="Arial Narrow" pitchFamily="34" charset="0"/>
            </a:endParaRPr>
          </a:p>
        </p:txBody>
      </p:sp>
      <p:sp>
        <p:nvSpPr>
          <p:cNvPr id="292918" name="Rectangle 59"/>
          <p:cNvSpPr>
            <a:spLocks noChangeArrowheads="1"/>
          </p:cNvSpPr>
          <p:nvPr/>
        </p:nvSpPr>
        <p:spPr bwMode="auto">
          <a:xfrm>
            <a:off x="4413250" y="5386388"/>
            <a:ext cx="1676400" cy="368300"/>
          </a:xfrm>
          <a:prstGeom prst="rect">
            <a:avLst/>
          </a:prstGeom>
          <a:noFill/>
          <a:ln w="9525">
            <a:noFill/>
            <a:miter lim="800000"/>
            <a:headEnd/>
            <a:tailEnd/>
          </a:ln>
        </p:spPr>
        <p:txBody>
          <a:bodyPr wrap="none" lIns="0" tIns="0" rIns="0" bIns="0">
            <a:spAutoFit/>
          </a:bodyPr>
          <a:lstStyle/>
          <a:p>
            <a:pPr marL="90488" indent="-90488">
              <a:buClr>
                <a:srgbClr val="17497B"/>
              </a:buClr>
              <a:buSzPct val="100000"/>
              <a:buFont typeface="Wingdings" pitchFamily="2" charset="2"/>
              <a:buChar char="§"/>
            </a:pPr>
            <a:r>
              <a:rPr lang="en-US" altLang="en-US" sz="800" b="1">
                <a:solidFill>
                  <a:srgbClr val="000000"/>
                </a:solidFill>
                <a:latin typeface="Arial Narrow" pitchFamily="34" charset="0"/>
              </a:rPr>
              <a:t>Production Units in Operation</a:t>
            </a:r>
          </a:p>
          <a:p>
            <a:pPr marL="90488" indent="-90488">
              <a:buClr>
                <a:srgbClr val="17497B"/>
              </a:buClr>
              <a:buSzPct val="100000"/>
              <a:buFont typeface="Wingdings" pitchFamily="2" charset="2"/>
              <a:buChar char="§"/>
            </a:pPr>
            <a:r>
              <a:rPr lang="en-US" altLang="en-US" sz="800" b="1">
                <a:solidFill>
                  <a:srgbClr val="17497B"/>
                </a:solidFill>
                <a:latin typeface="Arial Narrow" pitchFamily="34" charset="0"/>
              </a:rPr>
              <a:t>Production Units Delivered in 2013</a:t>
            </a:r>
          </a:p>
          <a:p>
            <a:pPr marL="90488" indent="-90488">
              <a:buClr>
                <a:srgbClr val="17497B"/>
              </a:buClr>
              <a:buSzPct val="100000"/>
              <a:buFont typeface="Wingdings" pitchFamily="2" charset="2"/>
              <a:buChar char="§"/>
            </a:pPr>
            <a:r>
              <a:rPr lang="en-US" altLang="en-US" sz="800" b="1">
                <a:solidFill>
                  <a:srgbClr val="800080"/>
                </a:solidFill>
                <a:latin typeface="Arial Narrow" pitchFamily="34" charset="0"/>
              </a:rPr>
              <a:t>Production Units not bid as of Feb/2014</a:t>
            </a:r>
          </a:p>
        </p:txBody>
      </p:sp>
      <p:sp>
        <p:nvSpPr>
          <p:cNvPr id="292919" name="Rectangle 47"/>
          <p:cNvSpPr>
            <a:spLocks noChangeArrowheads="1"/>
          </p:cNvSpPr>
          <p:nvPr/>
        </p:nvSpPr>
        <p:spPr bwMode="auto">
          <a:xfrm>
            <a:off x="2422525" y="5989638"/>
            <a:ext cx="257175" cy="168275"/>
          </a:xfrm>
          <a:prstGeom prst="rect">
            <a:avLst/>
          </a:prstGeom>
          <a:noFill/>
          <a:ln w="9525">
            <a:noFill/>
            <a:miter lim="800000"/>
            <a:headEnd/>
            <a:tailEnd/>
          </a:ln>
        </p:spPr>
        <p:txBody>
          <a:bodyPr wrap="none" lIns="0" tIns="0" rIns="0" bIns="0">
            <a:spAutoFit/>
          </a:bodyPr>
          <a:lstStyle/>
          <a:p>
            <a:pPr defTabSz="914400"/>
            <a:r>
              <a:rPr lang="en-US" altLang="en-US" sz="1100" b="1">
                <a:solidFill>
                  <a:srgbClr val="000000"/>
                </a:solidFill>
                <a:latin typeface="Arial Narrow" pitchFamily="34" charset="0"/>
              </a:rPr>
              <a:t>2015</a:t>
            </a:r>
            <a:endParaRPr lang="en-US" altLang="en-US">
              <a:solidFill>
                <a:srgbClr val="000000"/>
              </a:solidFill>
              <a:latin typeface="Arial Narrow" pitchFamily="34" charset="0"/>
            </a:endParaRPr>
          </a:p>
        </p:txBody>
      </p:sp>
      <p:sp>
        <p:nvSpPr>
          <p:cNvPr id="292920" name="Freeform 18"/>
          <p:cNvSpPr>
            <a:spLocks/>
          </p:cNvSpPr>
          <p:nvPr/>
        </p:nvSpPr>
        <p:spPr bwMode="auto">
          <a:xfrm>
            <a:off x="1171575" y="3440113"/>
            <a:ext cx="5054600" cy="2290762"/>
          </a:xfrm>
          <a:custGeom>
            <a:avLst/>
            <a:gdLst>
              <a:gd name="T0" fmla="*/ 0 w 10000"/>
              <a:gd name="T1" fmla="*/ 2290832 h 10000"/>
              <a:gd name="T2" fmla="*/ 351747 w 10000"/>
              <a:gd name="T3" fmla="*/ 2202635 h 10000"/>
              <a:gd name="T4" fmla="*/ 800021 w 10000"/>
              <a:gd name="T5" fmla="*/ 2080305 h 10000"/>
              <a:gd name="T6" fmla="*/ 1338254 w 10000"/>
              <a:gd name="T7" fmla="*/ 1939648 h 10000"/>
              <a:gd name="T8" fmla="*/ 1875476 w 10000"/>
              <a:gd name="T9" fmla="*/ 1773562 h 10000"/>
              <a:gd name="T10" fmla="*/ 2365193 w 10000"/>
              <a:gd name="T11" fmla="*/ 1639090 h 10000"/>
              <a:gd name="T12" fmla="*/ 2923135 w 10000"/>
              <a:gd name="T13" fmla="*/ 1381143 h 10000"/>
              <a:gd name="T14" fmla="*/ 3557896 w 10000"/>
              <a:gd name="T15" fmla="*/ 937179 h 10000"/>
              <a:gd name="T16" fmla="*/ 4026891 w 10000"/>
              <a:gd name="T17" fmla="*/ 642349 h 10000"/>
              <a:gd name="T18" fmla="*/ 4530253 w 10000"/>
              <a:gd name="T19" fmla="*/ 316593 h 10000"/>
              <a:gd name="T20" fmla="*/ 5053830 w 10000"/>
              <a:gd name="T21" fmla="*/ 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00" h="10000">
                <a:moveTo>
                  <a:pt x="0" y="10000"/>
                </a:moveTo>
                <a:lnTo>
                  <a:pt x="696" y="9615"/>
                </a:lnTo>
                <a:lnTo>
                  <a:pt x="1583" y="9081"/>
                </a:lnTo>
                <a:lnTo>
                  <a:pt x="2648" y="8467"/>
                </a:lnTo>
                <a:lnTo>
                  <a:pt x="3711" y="7742"/>
                </a:lnTo>
                <a:lnTo>
                  <a:pt x="4680" y="7155"/>
                </a:lnTo>
                <a:cubicBezTo>
                  <a:pt x="5026" y="6869"/>
                  <a:pt x="5391" y="6540"/>
                  <a:pt x="5784" y="6029"/>
                </a:cubicBezTo>
                <a:cubicBezTo>
                  <a:pt x="6177" y="5518"/>
                  <a:pt x="6731" y="4520"/>
                  <a:pt x="7040" y="4091"/>
                </a:cubicBezTo>
                <a:lnTo>
                  <a:pt x="7968" y="2804"/>
                </a:lnTo>
                <a:lnTo>
                  <a:pt x="8964" y="1382"/>
                </a:lnTo>
                <a:lnTo>
                  <a:pt x="10000" y="0"/>
                </a:lnTo>
              </a:path>
            </a:pathLst>
          </a:custGeom>
          <a:noFill/>
          <a:ln w="28575">
            <a:solidFill>
              <a:srgbClr val="17497B"/>
            </a:solidFill>
            <a:prstDash val="solid"/>
            <a:round/>
            <a:headEnd/>
            <a:tailEnd/>
          </a:ln>
        </p:spPr>
        <p:txBody>
          <a:bodyPr/>
          <a:lstStyle/>
          <a:p>
            <a:endParaRPr lang="pt-BR"/>
          </a:p>
        </p:txBody>
      </p:sp>
      <p:sp>
        <p:nvSpPr>
          <p:cNvPr id="292921" name="Rectangle 33"/>
          <p:cNvSpPr>
            <a:spLocks noChangeArrowheads="1"/>
          </p:cNvSpPr>
          <p:nvPr/>
        </p:nvSpPr>
        <p:spPr bwMode="auto">
          <a:xfrm>
            <a:off x="900113" y="5570538"/>
            <a:ext cx="223837" cy="169862"/>
          </a:xfrm>
          <a:prstGeom prst="rect">
            <a:avLst/>
          </a:prstGeom>
          <a:noFill/>
          <a:ln w="9525">
            <a:noFill/>
            <a:miter lim="800000"/>
            <a:headEnd/>
            <a:tailEnd/>
          </a:ln>
        </p:spPr>
        <p:txBody>
          <a:bodyPr wrap="none" lIns="0" tIns="0" rIns="0" bIns="0">
            <a:spAutoFit/>
          </a:bodyPr>
          <a:lstStyle/>
          <a:p>
            <a:pPr defTabSz="914400"/>
            <a:r>
              <a:rPr lang="en-US" altLang="en-US" sz="1100" b="1">
                <a:solidFill>
                  <a:srgbClr val="17497B"/>
                </a:solidFill>
                <a:latin typeface="Arial Narrow" pitchFamily="34" charset="0"/>
              </a:rPr>
              <a:t>1.93</a:t>
            </a:r>
            <a:endParaRPr lang="en-US" altLang="en-US" sz="1100">
              <a:solidFill>
                <a:srgbClr val="17497B"/>
              </a:solidFill>
              <a:latin typeface="Arial Narrow" pitchFamily="34" charset="0"/>
            </a:endParaRPr>
          </a:p>
        </p:txBody>
      </p:sp>
      <p:sp>
        <p:nvSpPr>
          <p:cNvPr id="292922" name="Rectangle 33"/>
          <p:cNvSpPr>
            <a:spLocks noChangeArrowheads="1"/>
          </p:cNvSpPr>
          <p:nvPr/>
        </p:nvSpPr>
        <p:spPr bwMode="auto">
          <a:xfrm>
            <a:off x="4641850" y="4468813"/>
            <a:ext cx="160338" cy="169862"/>
          </a:xfrm>
          <a:prstGeom prst="rect">
            <a:avLst/>
          </a:prstGeom>
          <a:noFill/>
          <a:ln w="9525">
            <a:noFill/>
            <a:miter lim="800000"/>
            <a:headEnd/>
            <a:tailEnd/>
          </a:ln>
        </p:spPr>
        <p:txBody>
          <a:bodyPr wrap="none" lIns="0" tIns="0" rIns="0" bIns="0">
            <a:spAutoFit/>
          </a:bodyPr>
          <a:lstStyle/>
          <a:p>
            <a:pPr defTabSz="914400"/>
            <a:r>
              <a:rPr lang="en-US" altLang="en-US" sz="1100" b="1">
                <a:solidFill>
                  <a:srgbClr val="17497B"/>
                </a:solidFill>
                <a:latin typeface="Arial Narrow" pitchFamily="34" charset="0"/>
              </a:rPr>
              <a:t>3.2</a:t>
            </a:r>
            <a:endParaRPr lang="en-US" altLang="en-US" sz="1100">
              <a:solidFill>
                <a:srgbClr val="17497B"/>
              </a:solidFill>
              <a:latin typeface="Arial Narrow" pitchFamily="34" charset="0"/>
            </a:endParaRPr>
          </a:p>
        </p:txBody>
      </p:sp>
      <p:sp>
        <p:nvSpPr>
          <p:cNvPr id="292923" name="Rectangle 33"/>
          <p:cNvSpPr>
            <a:spLocks noChangeArrowheads="1"/>
          </p:cNvSpPr>
          <p:nvPr/>
        </p:nvSpPr>
        <p:spPr bwMode="auto">
          <a:xfrm>
            <a:off x="6232525" y="3475038"/>
            <a:ext cx="160338" cy="169862"/>
          </a:xfrm>
          <a:prstGeom prst="rect">
            <a:avLst/>
          </a:prstGeom>
          <a:noFill/>
          <a:ln w="9525">
            <a:noFill/>
            <a:miter lim="800000"/>
            <a:headEnd/>
            <a:tailEnd/>
          </a:ln>
        </p:spPr>
        <p:txBody>
          <a:bodyPr wrap="none" lIns="0" tIns="0" rIns="0" bIns="0">
            <a:spAutoFit/>
          </a:bodyPr>
          <a:lstStyle/>
          <a:p>
            <a:pPr defTabSz="914400"/>
            <a:r>
              <a:rPr lang="en-US" altLang="en-US" sz="1100" b="1">
                <a:solidFill>
                  <a:srgbClr val="17497B"/>
                </a:solidFill>
                <a:latin typeface="Arial Narrow" pitchFamily="34" charset="0"/>
              </a:rPr>
              <a:t>4.2</a:t>
            </a:r>
            <a:endParaRPr lang="en-US" altLang="en-US" sz="1100">
              <a:solidFill>
                <a:srgbClr val="17497B"/>
              </a:solidFill>
              <a:latin typeface="Arial Narrow" pitchFamily="34" charset="0"/>
            </a:endParaRPr>
          </a:p>
        </p:txBody>
      </p:sp>
      <p:sp>
        <p:nvSpPr>
          <p:cNvPr id="292924" name="Right Brace 37889"/>
          <p:cNvSpPr>
            <a:spLocks/>
          </p:cNvSpPr>
          <p:nvPr/>
        </p:nvSpPr>
        <p:spPr bwMode="auto">
          <a:xfrm rot="-5400000">
            <a:off x="1000919" y="894557"/>
            <a:ext cx="247650" cy="715962"/>
          </a:xfrm>
          <a:prstGeom prst="rightBrace">
            <a:avLst>
              <a:gd name="adj1" fmla="val 8312"/>
              <a:gd name="adj2" fmla="val 50000"/>
            </a:avLst>
          </a:prstGeom>
          <a:noFill/>
          <a:ln w="19050" algn="ctr">
            <a:solidFill>
              <a:schemeClr val="tx1"/>
            </a:solidFill>
            <a:round/>
            <a:headEnd/>
            <a:tailEnd/>
          </a:ln>
        </p:spPr>
        <p:txBody>
          <a:bodyPr/>
          <a:lstStyle/>
          <a:p>
            <a:pPr defTabSz="946150"/>
            <a:endParaRPr lang="pt-BR" sz="1900">
              <a:solidFill>
                <a:srgbClr val="000000"/>
              </a:solidFill>
            </a:endParaRPr>
          </a:p>
        </p:txBody>
      </p:sp>
      <p:sp>
        <p:nvSpPr>
          <p:cNvPr id="292925" name="Right Brace 101"/>
          <p:cNvSpPr>
            <a:spLocks/>
          </p:cNvSpPr>
          <p:nvPr/>
        </p:nvSpPr>
        <p:spPr bwMode="auto">
          <a:xfrm rot="-5400000">
            <a:off x="2072482" y="535781"/>
            <a:ext cx="247650" cy="1433513"/>
          </a:xfrm>
          <a:prstGeom prst="rightBrace">
            <a:avLst>
              <a:gd name="adj1" fmla="val 8334"/>
              <a:gd name="adj2" fmla="val 50000"/>
            </a:avLst>
          </a:prstGeom>
          <a:noFill/>
          <a:ln w="19050" algn="ctr">
            <a:solidFill>
              <a:schemeClr val="tx1"/>
            </a:solidFill>
            <a:round/>
            <a:headEnd/>
            <a:tailEnd/>
          </a:ln>
        </p:spPr>
        <p:txBody>
          <a:bodyPr/>
          <a:lstStyle/>
          <a:p>
            <a:pPr defTabSz="946150"/>
            <a:endParaRPr lang="pt-BR" sz="1900">
              <a:solidFill>
                <a:srgbClr val="000000"/>
              </a:solidFill>
            </a:endParaRPr>
          </a:p>
        </p:txBody>
      </p:sp>
      <p:sp>
        <p:nvSpPr>
          <p:cNvPr id="292926" name="Right Brace 102"/>
          <p:cNvSpPr>
            <a:spLocks/>
          </p:cNvSpPr>
          <p:nvPr/>
        </p:nvSpPr>
        <p:spPr bwMode="auto">
          <a:xfrm rot="-5400000">
            <a:off x="4581526" y="-539750"/>
            <a:ext cx="247650" cy="3584575"/>
          </a:xfrm>
          <a:prstGeom prst="rightBrace">
            <a:avLst>
              <a:gd name="adj1" fmla="val 8309"/>
              <a:gd name="adj2" fmla="val 50000"/>
            </a:avLst>
          </a:prstGeom>
          <a:noFill/>
          <a:ln w="19050" algn="ctr">
            <a:solidFill>
              <a:schemeClr val="tx1"/>
            </a:solidFill>
            <a:round/>
            <a:headEnd/>
            <a:tailEnd/>
          </a:ln>
        </p:spPr>
        <p:txBody>
          <a:bodyPr/>
          <a:lstStyle/>
          <a:p>
            <a:pPr defTabSz="946150"/>
            <a:endParaRPr lang="pt-BR" sz="1900">
              <a:solidFill>
                <a:srgbClr val="000000"/>
              </a:solidFill>
            </a:endParaRPr>
          </a:p>
        </p:txBody>
      </p:sp>
      <p:sp>
        <p:nvSpPr>
          <p:cNvPr id="292927" name="TextBox 37890"/>
          <p:cNvSpPr txBox="1">
            <a:spLocks noChangeArrowheads="1"/>
          </p:cNvSpPr>
          <p:nvPr/>
        </p:nvSpPr>
        <p:spPr bwMode="auto">
          <a:xfrm>
            <a:off x="725488" y="1358900"/>
            <a:ext cx="841375" cy="3165475"/>
          </a:xfrm>
          <a:prstGeom prst="rect">
            <a:avLst/>
          </a:prstGeom>
          <a:noFill/>
          <a:ln w="9525">
            <a:noFill/>
            <a:miter lim="800000"/>
            <a:headEnd/>
            <a:tailEnd/>
          </a:ln>
        </p:spPr>
        <p:txBody>
          <a:bodyPr>
            <a:spAutoFit/>
          </a:bodyPr>
          <a:lstStyle/>
          <a:p>
            <a:pPr marL="90488" indent="-90488">
              <a:buClr>
                <a:srgbClr val="17497B"/>
              </a:buClr>
              <a:buSzPct val="100000"/>
              <a:buFont typeface="Wingdings" pitchFamily="2" charset="2"/>
              <a:buChar char="§"/>
            </a:pPr>
            <a:r>
              <a:rPr lang="en-US" sz="800" b="1">
                <a:solidFill>
                  <a:srgbClr val="000000"/>
                </a:solidFill>
                <a:latin typeface="Arial Narrow" pitchFamily="34" charset="0"/>
              </a:rPr>
              <a:t>Sapinhoà Pilot (Cid. Säo Paulo)</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Baúna (Cid. Itajai)</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Lula NE Pilot (City Paraty)</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Papa-Terra</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Roncador III</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17497B"/>
                </a:solidFill>
                <a:latin typeface="Arial Narrow" pitchFamily="34" charset="0"/>
              </a:rPr>
              <a:t>Norte Pq. Baleias</a:t>
            </a:r>
          </a:p>
          <a:p>
            <a:pPr marL="90488" indent="-90488">
              <a:buClr>
                <a:srgbClr val="17497B"/>
              </a:buClr>
              <a:buSzPct val="100000"/>
              <a:buFont typeface="Wingdings" pitchFamily="2" charset="2"/>
              <a:buChar char="§"/>
            </a:pPr>
            <a:endParaRPr lang="en-US" sz="800" b="1">
              <a:solidFill>
                <a:srgbClr val="17497B"/>
              </a:solidFill>
              <a:latin typeface="Arial Narrow" pitchFamily="34" charset="0"/>
            </a:endParaRPr>
          </a:p>
          <a:p>
            <a:pPr marL="90488" indent="-90488">
              <a:buClr>
                <a:srgbClr val="17497B"/>
              </a:buClr>
              <a:buSzPct val="100000"/>
              <a:buFont typeface="Wingdings" pitchFamily="2" charset="2"/>
              <a:buChar char="§"/>
            </a:pPr>
            <a:r>
              <a:rPr lang="en-US" sz="800" b="1">
                <a:solidFill>
                  <a:srgbClr val="17497B"/>
                </a:solidFill>
                <a:latin typeface="Arial Narrow" pitchFamily="34" charset="0"/>
              </a:rPr>
              <a:t>Roncador IV</a:t>
            </a:r>
          </a:p>
          <a:p>
            <a:pPr marL="90488" indent="-90488">
              <a:buClr>
                <a:srgbClr val="17497B"/>
              </a:buClr>
              <a:buSzPct val="100000"/>
              <a:buFont typeface="Wingdings" pitchFamily="2" charset="2"/>
              <a:buChar char="§"/>
            </a:pPr>
            <a:endParaRPr lang="en-US" sz="800" b="1">
              <a:solidFill>
                <a:srgbClr val="17497B"/>
              </a:solidFill>
              <a:latin typeface="Arial Narrow" pitchFamily="34" charset="0"/>
            </a:endParaRPr>
          </a:p>
          <a:p>
            <a:pPr marL="90488" indent="-90488">
              <a:buClr>
                <a:srgbClr val="17497B"/>
              </a:buClr>
              <a:buSzPct val="100000"/>
              <a:buFont typeface="Wingdings" pitchFamily="2" charset="2"/>
              <a:buChar char="§"/>
            </a:pPr>
            <a:r>
              <a:rPr lang="en-US" sz="800" b="1">
                <a:solidFill>
                  <a:srgbClr val="17497B"/>
                </a:solidFill>
                <a:latin typeface="Arial Narrow" pitchFamily="34" charset="0"/>
              </a:rPr>
              <a:t>Papa-Terra</a:t>
            </a:r>
          </a:p>
          <a:p>
            <a:pPr marL="90488" indent="-90488">
              <a:buClr>
                <a:srgbClr val="17497B"/>
              </a:buClr>
              <a:buSzPct val="100000"/>
              <a:buFont typeface="Wingdings" pitchFamily="2" charset="2"/>
              <a:buChar char="§"/>
            </a:pPr>
            <a:endParaRPr lang="en-US" sz="800" b="1">
              <a:solidFill>
                <a:srgbClr val="17497B"/>
              </a:solidFill>
              <a:latin typeface="Arial Narrow" pitchFamily="34" charset="0"/>
            </a:endParaRPr>
          </a:p>
          <a:p>
            <a:pPr marL="90488" indent="-90488">
              <a:buClr>
                <a:srgbClr val="17497B"/>
              </a:buClr>
              <a:buSzPct val="100000"/>
              <a:buFont typeface="Wingdings" pitchFamily="2" charset="2"/>
              <a:buChar char="§"/>
            </a:pPr>
            <a:r>
              <a:rPr lang="en-US" sz="800" b="1">
                <a:solidFill>
                  <a:srgbClr val="17497B"/>
                </a:solidFill>
                <a:latin typeface="Arial Narrow" pitchFamily="34" charset="0"/>
              </a:rPr>
              <a:t>Papa-Terra (TAD) </a:t>
            </a:r>
            <a:endParaRPr lang="en-US" sz="800">
              <a:solidFill>
                <a:srgbClr val="000000"/>
              </a:solidFill>
              <a:latin typeface="Arial Narrow" pitchFamily="34" charset="0"/>
            </a:endParaRPr>
          </a:p>
        </p:txBody>
      </p:sp>
      <p:sp>
        <p:nvSpPr>
          <p:cNvPr id="292928" name="Text Box 57"/>
          <p:cNvSpPr txBox="1">
            <a:spLocks noChangeArrowheads="1"/>
          </p:cNvSpPr>
          <p:nvPr/>
        </p:nvSpPr>
        <p:spPr bwMode="auto">
          <a:xfrm>
            <a:off x="488950" y="631825"/>
            <a:ext cx="1271588" cy="430213"/>
          </a:xfrm>
          <a:prstGeom prst="rect">
            <a:avLst/>
          </a:prstGeom>
          <a:noFill/>
          <a:ln w="9525">
            <a:noFill/>
            <a:miter lim="800000"/>
            <a:headEnd/>
            <a:tailEnd/>
          </a:ln>
        </p:spPr>
        <p:txBody>
          <a:bodyPr lIns="88340" tIns="44170" rIns="88340" bIns="44170">
            <a:spAutoFit/>
          </a:bodyPr>
          <a:lstStyle/>
          <a:p>
            <a:pPr algn="ctr" defTabSz="946150">
              <a:spcBef>
                <a:spcPct val="50000"/>
              </a:spcBef>
            </a:pPr>
            <a:r>
              <a:rPr lang="en-GB" sz="1000" b="1">
                <a:solidFill>
                  <a:srgbClr val="000000"/>
                </a:solidFill>
                <a:ea typeface="Arial Unicode MS"/>
                <a:cs typeface="Arial Unicode MS"/>
              </a:rPr>
              <a:t>9 Production Units Concluded</a:t>
            </a:r>
          </a:p>
        </p:txBody>
      </p:sp>
      <p:sp>
        <p:nvSpPr>
          <p:cNvPr id="292929" name="TextBox 110"/>
          <p:cNvSpPr txBox="1">
            <a:spLocks noChangeArrowheads="1"/>
          </p:cNvSpPr>
          <p:nvPr/>
        </p:nvSpPr>
        <p:spPr bwMode="auto">
          <a:xfrm>
            <a:off x="1431925" y="1358900"/>
            <a:ext cx="795338" cy="3698875"/>
          </a:xfrm>
          <a:prstGeom prst="rect">
            <a:avLst/>
          </a:prstGeom>
          <a:noFill/>
          <a:ln w="9525">
            <a:noFill/>
            <a:miter lim="800000"/>
            <a:headEnd/>
            <a:tailEnd/>
          </a:ln>
        </p:spPr>
        <p:txBody>
          <a:bodyPr>
            <a:spAutoFit/>
          </a:bodyPr>
          <a:lstStyle/>
          <a:p>
            <a:pPr marL="90488" indent="-90488">
              <a:buClr>
                <a:srgbClr val="17497B"/>
              </a:buClr>
              <a:buSzPct val="100000"/>
              <a:buFont typeface="Wingdings" pitchFamily="2" charset="2"/>
              <a:buChar char="§"/>
            </a:pPr>
            <a:r>
              <a:rPr lang="en-US" sz="800" b="1">
                <a:solidFill>
                  <a:srgbClr val="17497B"/>
                </a:solidFill>
                <a:latin typeface="Arial Narrow" pitchFamily="34" charset="0"/>
              </a:rPr>
              <a:t>Norte Pq. Baleias (1</a:t>
            </a:r>
            <a:r>
              <a:rPr lang="en-US" sz="800" b="1" baseline="30000">
                <a:solidFill>
                  <a:srgbClr val="17497B"/>
                </a:solidFill>
                <a:latin typeface="Arial Narrow" pitchFamily="34" charset="0"/>
              </a:rPr>
              <a:t>st</a:t>
            </a:r>
            <a:r>
              <a:rPr lang="en-US" sz="800" b="1">
                <a:solidFill>
                  <a:srgbClr val="17497B"/>
                </a:solidFill>
                <a:latin typeface="Arial Narrow" pitchFamily="34" charset="0"/>
              </a:rPr>
              <a:t> Quarter)</a:t>
            </a:r>
          </a:p>
          <a:p>
            <a:pPr marL="90488" indent="-90488">
              <a:buClr>
                <a:srgbClr val="17497B"/>
              </a:buClr>
              <a:buSzPct val="100000"/>
              <a:buFont typeface="Wingdings" pitchFamily="2" charset="2"/>
              <a:buChar char="§"/>
            </a:pPr>
            <a:endParaRPr lang="en-US" sz="800" b="1">
              <a:solidFill>
                <a:srgbClr val="17497B"/>
              </a:solidFill>
              <a:latin typeface="Arial Narrow" pitchFamily="34" charset="0"/>
            </a:endParaRPr>
          </a:p>
          <a:p>
            <a:pPr marL="90488" indent="-90488">
              <a:buClr>
                <a:srgbClr val="17497B"/>
              </a:buClr>
              <a:buSzPct val="100000"/>
              <a:buFont typeface="Wingdings" pitchFamily="2" charset="2"/>
              <a:buChar char="§"/>
            </a:pPr>
            <a:r>
              <a:rPr lang="en-US" sz="800" b="1">
                <a:solidFill>
                  <a:srgbClr val="17497B"/>
                </a:solidFill>
                <a:latin typeface="Arial Narrow" pitchFamily="34" charset="0"/>
              </a:rPr>
              <a:t>Roncador IV (2</a:t>
            </a:r>
            <a:r>
              <a:rPr lang="en-US" sz="800" b="1" baseline="30000">
                <a:solidFill>
                  <a:srgbClr val="17497B"/>
                </a:solidFill>
                <a:latin typeface="Arial Narrow" pitchFamily="34" charset="0"/>
              </a:rPr>
              <a:t>nd</a:t>
            </a:r>
            <a:r>
              <a:rPr lang="en-US" sz="800" b="1">
                <a:solidFill>
                  <a:srgbClr val="17497B"/>
                </a:solidFill>
                <a:latin typeface="Arial Narrow" pitchFamily="34" charset="0"/>
              </a:rPr>
              <a:t> Quarter)</a:t>
            </a:r>
          </a:p>
          <a:p>
            <a:pPr marL="90488" indent="-90488">
              <a:buClr>
                <a:srgbClr val="17497B"/>
              </a:buClr>
              <a:buSzPct val="100000"/>
              <a:buFont typeface="Wingdings" pitchFamily="2" charset="2"/>
              <a:buChar char="§"/>
            </a:pPr>
            <a:endParaRPr lang="en-US" sz="800" b="1">
              <a:solidFill>
                <a:srgbClr val="17497B"/>
              </a:solidFill>
              <a:latin typeface="Arial Narrow" pitchFamily="34" charset="0"/>
            </a:endParaRPr>
          </a:p>
          <a:p>
            <a:pPr marL="90488" indent="-90488">
              <a:buClr>
                <a:srgbClr val="17497B"/>
              </a:buClr>
              <a:buSzPct val="100000"/>
              <a:buFont typeface="Wingdings" pitchFamily="2" charset="2"/>
              <a:buChar char="§"/>
            </a:pPr>
            <a:r>
              <a:rPr lang="en-US" sz="800" b="1">
                <a:solidFill>
                  <a:srgbClr val="17497B"/>
                </a:solidFill>
                <a:latin typeface="Arial Narrow" pitchFamily="34" charset="0"/>
              </a:rPr>
              <a:t>Papa-Terra (2</a:t>
            </a:r>
            <a:r>
              <a:rPr lang="en-US" sz="800" b="1" baseline="30000">
                <a:solidFill>
                  <a:srgbClr val="17497B"/>
                </a:solidFill>
                <a:latin typeface="Arial Narrow" pitchFamily="34" charset="0"/>
              </a:rPr>
              <a:t>nd</a:t>
            </a:r>
            <a:r>
              <a:rPr lang="en-US" sz="800" b="1">
                <a:solidFill>
                  <a:srgbClr val="17497B"/>
                </a:solidFill>
                <a:latin typeface="Arial Narrow" pitchFamily="34" charset="0"/>
              </a:rPr>
              <a:t> Quarter)</a:t>
            </a:r>
          </a:p>
          <a:p>
            <a:pPr marL="90488" indent="-90488">
              <a:buClr>
                <a:srgbClr val="17497B"/>
              </a:buClr>
              <a:buSzPct val="100000"/>
              <a:buFont typeface="Wingdings" pitchFamily="2" charset="2"/>
              <a:buChar char="§"/>
            </a:pPr>
            <a:endParaRPr lang="en-US" sz="800" b="1">
              <a:solidFill>
                <a:srgbClr val="17497B"/>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Sapinhoá Norte</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Cid Ilhabela (3</a:t>
            </a:r>
            <a:r>
              <a:rPr lang="en-US" sz="800" b="1" baseline="30000">
                <a:solidFill>
                  <a:srgbClr val="000000"/>
                </a:solidFill>
                <a:latin typeface="Arial Narrow" pitchFamily="34" charset="0"/>
              </a:rPr>
              <a:t>rd</a:t>
            </a:r>
            <a:r>
              <a:rPr lang="en-US" sz="800" b="1">
                <a:solidFill>
                  <a:srgbClr val="000000"/>
                </a:solidFill>
                <a:latin typeface="Arial Narrow" pitchFamily="34" charset="0"/>
              </a:rPr>
              <a:t> Quarter)</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Iracema Sul Cid. Mangaratiba (4</a:t>
            </a:r>
            <a:r>
              <a:rPr lang="en-US" sz="800" b="1" baseline="30000">
                <a:solidFill>
                  <a:srgbClr val="000000"/>
                </a:solidFill>
                <a:latin typeface="Arial Narrow" pitchFamily="34" charset="0"/>
              </a:rPr>
              <a:t>th</a:t>
            </a:r>
            <a:r>
              <a:rPr lang="en-US" sz="800" b="1">
                <a:solidFill>
                  <a:srgbClr val="000000"/>
                </a:solidFill>
                <a:latin typeface="Arial Narrow" pitchFamily="34" charset="0"/>
              </a:rPr>
              <a:t>  Quarter)</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endParaRPr lang="en-US" sz="800" b="1">
              <a:solidFill>
                <a:srgbClr val="17497B"/>
              </a:solidFill>
              <a:latin typeface="Arial Narrow" pitchFamily="34" charset="0"/>
            </a:endParaRPr>
          </a:p>
          <a:p>
            <a:pPr marL="90488" indent="-90488">
              <a:buClr>
                <a:srgbClr val="17497B"/>
              </a:buClr>
              <a:buSzPct val="15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50000"/>
              <a:buFont typeface="Wingdings" pitchFamily="2" charset="2"/>
              <a:buChar char="§"/>
            </a:pPr>
            <a:endParaRPr lang="en-US" sz="800">
              <a:solidFill>
                <a:srgbClr val="000000"/>
              </a:solidFill>
              <a:latin typeface="Arial Narrow" pitchFamily="34" charset="0"/>
            </a:endParaRPr>
          </a:p>
          <a:p>
            <a:pPr marL="90488" indent="-90488">
              <a:buClr>
                <a:srgbClr val="17497B"/>
              </a:buClr>
              <a:buSzPct val="150000"/>
              <a:buFont typeface="Wingdings" pitchFamily="2" charset="2"/>
              <a:buChar char="§"/>
            </a:pPr>
            <a:endParaRPr lang="en-US" sz="800">
              <a:solidFill>
                <a:srgbClr val="000000"/>
              </a:solidFill>
              <a:latin typeface="Arial Narrow" pitchFamily="34" charset="0"/>
            </a:endParaRPr>
          </a:p>
          <a:p>
            <a:pPr marL="90488" indent="-90488">
              <a:buClr>
                <a:srgbClr val="17497B"/>
              </a:buClr>
              <a:buSzPct val="150000"/>
              <a:buFont typeface="Wingdings" pitchFamily="2" charset="2"/>
              <a:buChar char="§"/>
            </a:pPr>
            <a:endParaRPr lang="en-US" sz="800">
              <a:solidFill>
                <a:srgbClr val="000000"/>
              </a:solidFill>
              <a:latin typeface="Arial Narrow" pitchFamily="34" charset="0"/>
            </a:endParaRPr>
          </a:p>
        </p:txBody>
      </p:sp>
      <p:sp>
        <p:nvSpPr>
          <p:cNvPr id="112" name="TextBox 111"/>
          <p:cNvSpPr txBox="1"/>
          <p:nvPr/>
        </p:nvSpPr>
        <p:spPr>
          <a:xfrm>
            <a:off x="2130425" y="1358900"/>
            <a:ext cx="877888" cy="900113"/>
          </a:xfrm>
          <a:prstGeom prst="rect">
            <a:avLst/>
          </a:prstGeom>
          <a:noFill/>
        </p:spPr>
        <p:txBody>
          <a:bodyPr>
            <a:spAutoFit/>
          </a:bodyPr>
          <a:lstStyle/>
          <a:p>
            <a:pPr marL="234950" indent="-171450" defTabSz="914162" fontAlgn="auto">
              <a:spcBef>
                <a:spcPts val="0"/>
              </a:spcBef>
              <a:spcAft>
                <a:spcPts val="0"/>
              </a:spcAft>
              <a:buSzPct val="100000"/>
              <a:buFont typeface="Wingdings" panose="05000000000000000000" pitchFamily="2" charset="2"/>
              <a:buChar char="§"/>
              <a:defRPr/>
            </a:pPr>
            <a:r>
              <a:rPr lang="en-US" sz="800" b="1" dirty="0" err="1">
                <a:solidFill>
                  <a:srgbClr val="000000"/>
                </a:solidFill>
                <a:latin typeface="Arial Narrow" panose="020B0606020202030204" pitchFamily="34" charset="0"/>
                <a:cs typeface="+mn-cs"/>
              </a:rPr>
              <a:t>Iracema</a:t>
            </a:r>
            <a:r>
              <a:rPr lang="en-US" sz="800" b="1" dirty="0">
                <a:solidFill>
                  <a:srgbClr val="000000"/>
                </a:solidFill>
                <a:latin typeface="Arial Narrow" panose="020B0606020202030204" pitchFamily="34" charset="0"/>
                <a:cs typeface="+mn-cs"/>
              </a:rPr>
              <a:t> Norte</a:t>
            </a:r>
          </a:p>
          <a:p>
            <a:pPr marL="288925" indent="-171450" defTabSz="914162" fontAlgn="auto">
              <a:spcBef>
                <a:spcPts val="0"/>
              </a:spcBef>
              <a:spcAft>
                <a:spcPts val="0"/>
              </a:spcAft>
              <a:buSzPct val="100000"/>
              <a:buFont typeface="Wingdings" panose="05000000000000000000" pitchFamily="2" charset="2"/>
              <a:buChar char="§"/>
              <a:defRPr/>
            </a:pPr>
            <a:r>
              <a:rPr lang="en-US" sz="800" b="1" dirty="0">
                <a:solidFill>
                  <a:srgbClr val="000000"/>
                </a:solidFill>
                <a:latin typeface="Arial Narrow" panose="020B0606020202030204" pitchFamily="34" charset="0"/>
                <a:cs typeface="+mn-cs"/>
              </a:rPr>
              <a:t>Cid. </a:t>
            </a:r>
            <a:r>
              <a:rPr lang="en-US" sz="800" b="1" dirty="0" err="1">
                <a:solidFill>
                  <a:srgbClr val="000000"/>
                </a:solidFill>
                <a:latin typeface="Arial Narrow" panose="020B0606020202030204" pitchFamily="34" charset="0"/>
                <a:cs typeface="+mn-cs"/>
              </a:rPr>
              <a:t>Itaguai</a:t>
            </a:r>
            <a:endParaRPr lang="en-US" sz="800" b="1" dirty="0">
              <a:solidFill>
                <a:srgbClr val="000000"/>
              </a:solidFill>
              <a:latin typeface="Arial Narrow" panose="020B0606020202030204" pitchFamily="34" charset="0"/>
              <a:cs typeface="+mn-cs"/>
            </a:endParaRPr>
          </a:p>
          <a:p>
            <a:pPr marL="288925" indent="-171450" defTabSz="914162" fontAlgn="auto">
              <a:spcBef>
                <a:spcPts val="0"/>
              </a:spcBef>
              <a:spcAft>
                <a:spcPts val="0"/>
              </a:spcAft>
              <a:buSzPct val="100000"/>
              <a:buFont typeface="Wingdings" panose="05000000000000000000" pitchFamily="2" charset="2"/>
              <a:buChar char="§"/>
              <a:defRPr/>
            </a:pPr>
            <a:r>
              <a:rPr lang="en-US" sz="800" b="1" dirty="0">
                <a:solidFill>
                  <a:srgbClr val="000000"/>
                </a:solidFill>
                <a:latin typeface="Arial Narrow" panose="020B0606020202030204" pitchFamily="34" charset="0"/>
                <a:cs typeface="+mn-cs"/>
              </a:rPr>
              <a:t>(3</a:t>
            </a:r>
            <a:r>
              <a:rPr lang="en-US" sz="800" b="1" baseline="30000" dirty="0">
                <a:solidFill>
                  <a:srgbClr val="000000"/>
                </a:solidFill>
                <a:latin typeface="Arial Narrow" panose="020B0606020202030204" pitchFamily="34" charset="0"/>
                <a:cs typeface="+mn-cs"/>
              </a:rPr>
              <a:t>rd</a:t>
            </a:r>
            <a:r>
              <a:rPr lang="en-US" sz="800" b="1" dirty="0">
                <a:solidFill>
                  <a:srgbClr val="000000"/>
                </a:solidFill>
                <a:latin typeface="Arial Narrow" panose="020B0606020202030204" pitchFamily="34" charset="0"/>
                <a:cs typeface="+mn-cs"/>
              </a:rPr>
              <a:t> Quarter)</a:t>
            </a:r>
          </a:p>
        </p:txBody>
      </p:sp>
      <p:sp>
        <p:nvSpPr>
          <p:cNvPr id="292931" name="Text Box 57"/>
          <p:cNvSpPr txBox="1">
            <a:spLocks noChangeArrowheads="1"/>
          </p:cNvSpPr>
          <p:nvPr/>
        </p:nvSpPr>
        <p:spPr bwMode="auto">
          <a:xfrm>
            <a:off x="1560513" y="641350"/>
            <a:ext cx="1271587" cy="430213"/>
          </a:xfrm>
          <a:prstGeom prst="rect">
            <a:avLst/>
          </a:prstGeom>
          <a:noFill/>
          <a:ln w="9525">
            <a:noFill/>
            <a:miter lim="800000"/>
            <a:headEnd/>
            <a:tailEnd/>
          </a:ln>
        </p:spPr>
        <p:txBody>
          <a:bodyPr lIns="88340" tIns="44170" rIns="88340" bIns="44170">
            <a:spAutoFit/>
          </a:bodyPr>
          <a:lstStyle/>
          <a:p>
            <a:pPr algn="ctr" defTabSz="946150">
              <a:spcBef>
                <a:spcPct val="50000"/>
              </a:spcBef>
            </a:pPr>
            <a:r>
              <a:rPr lang="en-GB" sz="1000" b="1">
                <a:solidFill>
                  <a:srgbClr val="000000"/>
                </a:solidFill>
                <a:ea typeface="Arial Unicode MS"/>
                <a:cs typeface="Arial Unicode MS"/>
              </a:rPr>
              <a:t>1</a:t>
            </a:r>
            <a:r>
              <a:rPr lang="en-GB" sz="1000" b="1" baseline="30000">
                <a:solidFill>
                  <a:srgbClr val="000000"/>
                </a:solidFill>
                <a:ea typeface="Arial Unicode MS"/>
                <a:cs typeface="Arial Unicode MS"/>
              </a:rPr>
              <a:t>st</a:t>
            </a:r>
            <a:r>
              <a:rPr lang="en-GB" sz="1000" b="1">
                <a:solidFill>
                  <a:srgbClr val="000000"/>
                </a:solidFill>
                <a:ea typeface="Arial Unicode MS"/>
                <a:cs typeface="Arial Unicode MS"/>
              </a:rPr>
              <a:t> Oil Forecast     2014 - 2015</a:t>
            </a:r>
          </a:p>
        </p:txBody>
      </p:sp>
      <p:sp>
        <p:nvSpPr>
          <p:cNvPr id="292932" name="TextBox 114"/>
          <p:cNvSpPr txBox="1">
            <a:spLocks noChangeArrowheads="1"/>
          </p:cNvSpPr>
          <p:nvPr/>
        </p:nvSpPr>
        <p:spPr bwMode="auto">
          <a:xfrm>
            <a:off x="2900363" y="1358900"/>
            <a:ext cx="879475" cy="1833563"/>
          </a:xfrm>
          <a:prstGeom prst="rect">
            <a:avLst/>
          </a:prstGeom>
          <a:noFill/>
          <a:ln w="9525">
            <a:noFill/>
            <a:miter lim="800000"/>
            <a:headEnd/>
            <a:tailEnd/>
          </a:ln>
        </p:spPr>
        <p:txBody>
          <a:bodyPr>
            <a:spAutoFit/>
          </a:bodyPr>
          <a:lstStyle/>
          <a:p>
            <a:pPr marL="90488" indent="-90488">
              <a:buClr>
                <a:srgbClr val="17497B"/>
              </a:buClr>
              <a:buSzPct val="100000"/>
              <a:buFont typeface="Wingdings" pitchFamily="2" charset="2"/>
              <a:buChar char="§"/>
            </a:pPr>
            <a:r>
              <a:rPr lang="en-US" sz="800" b="1">
                <a:solidFill>
                  <a:srgbClr val="000000"/>
                </a:solidFill>
                <a:latin typeface="Arial Narrow" pitchFamily="34" charset="0"/>
              </a:rPr>
              <a:t>Lula Alto</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Lula Central</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Lula Sul</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Bùzios I</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Lapa</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Lula Norte</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Bùzios II</a:t>
            </a:r>
          </a:p>
        </p:txBody>
      </p:sp>
      <p:sp>
        <p:nvSpPr>
          <p:cNvPr id="292933" name="TextBox 115"/>
          <p:cNvSpPr txBox="1">
            <a:spLocks noChangeArrowheads="1"/>
          </p:cNvSpPr>
          <p:nvPr/>
        </p:nvSpPr>
        <p:spPr bwMode="auto">
          <a:xfrm>
            <a:off x="3586163" y="1358900"/>
            <a:ext cx="825500" cy="2098675"/>
          </a:xfrm>
          <a:prstGeom prst="rect">
            <a:avLst/>
          </a:prstGeom>
          <a:noFill/>
          <a:ln w="9525">
            <a:noFill/>
            <a:miter lim="800000"/>
            <a:headEnd/>
            <a:tailEnd/>
          </a:ln>
        </p:spPr>
        <p:txBody>
          <a:bodyPr>
            <a:spAutoFit/>
          </a:bodyPr>
          <a:lstStyle/>
          <a:p>
            <a:pPr marL="90488" indent="-90488">
              <a:buClr>
                <a:srgbClr val="17497B"/>
              </a:buClr>
              <a:buSzPct val="100000"/>
              <a:buFont typeface="Wingdings" pitchFamily="2" charset="2"/>
              <a:buChar char="§"/>
            </a:pPr>
            <a:r>
              <a:rPr lang="en-US" sz="800" b="1">
                <a:solidFill>
                  <a:srgbClr val="000000"/>
                </a:solidFill>
                <a:latin typeface="Arial Narrow" pitchFamily="34" charset="0"/>
              </a:rPr>
              <a:t>Lula Ext. Sul e ToR Sul de Lula</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Lula Oeste</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Búzios III</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Lara Horst</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800080"/>
                </a:solidFill>
                <a:latin typeface="Arial Narrow" pitchFamily="34" charset="0"/>
              </a:rPr>
              <a:t>Tartaruga Verde and Mestiça</a:t>
            </a:r>
          </a:p>
          <a:p>
            <a:pPr marL="90488" indent="-90488">
              <a:buClr>
                <a:srgbClr val="17497B"/>
              </a:buClr>
              <a:buSzPct val="100000"/>
              <a:buFont typeface="Wingdings" pitchFamily="2" charset="2"/>
              <a:buChar char="§"/>
            </a:pPr>
            <a:endParaRPr lang="en-US" sz="800" b="1">
              <a:solidFill>
                <a:srgbClr val="000000"/>
              </a:solidFill>
              <a:latin typeface="Arial Narrow" pitchFamily="34" charset="0"/>
            </a:endParaRPr>
          </a:p>
          <a:p>
            <a:pPr marL="90488" indent="-90488">
              <a:buClr>
                <a:srgbClr val="17497B"/>
              </a:buClr>
              <a:buSzPct val="100000"/>
              <a:buFont typeface="Wingdings" pitchFamily="2" charset="2"/>
              <a:buChar char="§"/>
            </a:pPr>
            <a:r>
              <a:rPr lang="en-US" sz="800" b="1">
                <a:solidFill>
                  <a:srgbClr val="000000"/>
                </a:solidFill>
                <a:latin typeface="Arial Narrow" pitchFamily="34" charset="0"/>
              </a:rPr>
              <a:t>Bùzios IV</a:t>
            </a:r>
          </a:p>
        </p:txBody>
      </p:sp>
      <p:sp>
        <p:nvSpPr>
          <p:cNvPr id="292934" name="TextBox 119"/>
          <p:cNvSpPr txBox="1">
            <a:spLocks noChangeArrowheads="1"/>
          </p:cNvSpPr>
          <p:nvPr/>
        </p:nvSpPr>
        <p:spPr bwMode="auto">
          <a:xfrm>
            <a:off x="5099050" y="1358900"/>
            <a:ext cx="823913" cy="500063"/>
          </a:xfrm>
          <a:prstGeom prst="rect">
            <a:avLst/>
          </a:prstGeom>
          <a:noFill/>
          <a:ln w="9525">
            <a:noFill/>
            <a:miter lim="800000"/>
            <a:headEnd/>
            <a:tailEnd/>
          </a:ln>
        </p:spPr>
        <p:txBody>
          <a:bodyPr>
            <a:spAutoFit/>
          </a:bodyPr>
          <a:lstStyle/>
          <a:p>
            <a:pPr marL="90488" indent="-90488">
              <a:buClr>
                <a:srgbClr val="17497B"/>
              </a:buClr>
              <a:buSzPct val="100000"/>
              <a:buFont typeface="Wingdings" pitchFamily="2" charset="2"/>
              <a:buChar char="§"/>
            </a:pPr>
            <a:r>
              <a:rPr lang="en-US" sz="800" b="1">
                <a:solidFill>
                  <a:srgbClr val="800080"/>
                </a:solidFill>
                <a:latin typeface="Arial Narrow" pitchFamily="34" charset="0"/>
              </a:rPr>
              <a:t>Júpiter</a:t>
            </a:r>
          </a:p>
          <a:p>
            <a:pPr marL="90488" indent="-90488">
              <a:buClr>
                <a:srgbClr val="17497B"/>
              </a:buClr>
              <a:buSzPct val="100000"/>
              <a:buFont typeface="Wingdings" pitchFamily="2" charset="2"/>
              <a:buChar char="§"/>
            </a:pPr>
            <a:endParaRPr lang="en-US" sz="800" b="1">
              <a:solidFill>
                <a:srgbClr val="800080"/>
              </a:solidFill>
              <a:latin typeface="Arial Narrow" pitchFamily="34" charset="0"/>
            </a:endParaRPr>
          </a:p>
          <a:p>
            <a:pPr marL="90488" indent="-90488">
              <a:buClr>
                <a:srgbClr val="17497B"/>
              </a:buClr>
              <a:buSzPct val="100000"/>
              <a:buFont typeface="Wingdings" pitchFamily="2" charset="2"/>
              <a:buChar char="§"/>
            </a:pPr>
            <a:r>
              <a:rPr lang="en-US" sz="800" b="1">
                <a:solidFill>
                  <a:srgbClr val="800080"/>
                </a:solidFill>
                <a:latin typeface="Arial Narrow" pitchFamily="34" charset="0"/>
              </a:rPr>
              <a:t>Bùzios V</a:t>
            </a:r>
          </a:p>
        </p:txBody>
      </p:sp>
      <p:sp>
        <p:nvSpPr>
          <p:cNvPr id="292935" name="TextBox 120"/>
          <p:cNvSpPr txBox="1">
            <a:spLocks noChangeArrowheads="1"/>
          </p:cNvSpPr>
          <p:nvPr/>
        </p:nvSpPr>
        <p:spPr bwMode="auto">
          <a:xfrm>
            <a:off x="5765800" y="1358900"/>
            <a:ext cx="823913" cy="1566863"/>
          </a:xfrm>
          <a:prstGeom prst="rect">
            <a:avLst/>
          </a:prstGeom>
          <a:noFill/>
          <a:ln w="9525">
            <a:noFill/>
            <a:miter lim="800000"/>
            <a:headEnd/>
            <a:tailEnd/>
          </a:ln>
        </p:spPr>
        <p:txBody>
          <a:bodyPr>
            <a:spAutoFit/>
          </a:bodyPr>
          <a:lstStyle/>
          <a:p>
            <a:pPr marL="90488" indent="-90488">
              <a:buClr>
                <a:srgbClr val="17497B"/>
              </a:buClr>
              <a:buSzPct val="100000"/>
              <a:buFont typeface="Wingdings" pitchFamily="2" charset="2"/>
              <a:buChar char="§"/>
            </a:pPr>
            <a:r>
              <a:rPr lang="en-US" sz="800" b="1">
                <a:solidFill>
                  <a:srgbClr val="800080"/>
                </a:solidFill>
                <a:latin typeface="Arial Narrow" pitchFamily="34" charset="0"/>
              </a:rPr>
              <a:t>Espadarte III</a:t>
            </a:r>
          </a:p>
          <a:p>
            <a:pPr marL="90488" indent="-90488">
              <a:buClr>
                <a:srgbClr val="17497B"/>
              </a:buClr>
              <a:buSzPct val="100000"/>
              <a:buFont typeface="Wingdings" pitchFamily="2" charset="2"/>
              <a:buChar char="§"/>
            </a:pPr>
            <a:endParaRPr lang="en-US" sz="800" b="1">
              <a:solidFill>
                <a:srgbClr val="800080"/>
              </a:solidFill>
              <a:latin typeface="Arial Narrow" pitchFamily="34" charset="0"/>
            </a:endParaRPr>
          </a:p>
          <a:p>
            <a:pPr marL="90488" indent="-90488">
              <a:buClr>
                <a:srgbClr val="17497B"/>
              </a:buClr>
              <a:buSzPct val="100000"/>
              <a:buFont typeface="Wingdings" pitchFamily="2" charset="2"/>
              <a:buChar char="§"/>
            </a:pPr>
            <a:r>
              <a:rPr lang="en-US" sz="800" b="1">
                <a:solidFill>
                  <a:srgbClr val="800080"/>
                </a:solidFill>
                <a:latin typeface="Arial Narrow" pitchFamily="34" charset="0"/>
              </a:rPr>
              <a:t>Deep Water II SE</a:t>
            </a:r>
          </a:p>
          <a:p>
            <a:pPr marL="90488" indent="-90488">
              <a:buClr>
                <a:srgbClr val="17497B"/>
              </a:buClr>
              <a:buSzPct val="100000"/>
              <a:buFont typeface="Wingdings" pitchFamily="2" charset="2"/>
              <a:buChar char="§"/>
            </a:pPr>
            <a:endParaRPr lang="en-US" sz="800" b="1">
              <a:solidFill>
                <a:srgbClr val="800080"/>
              </a:solidFill>
              <a:latin typeface="Arial Narrow" pitchFamily="34" charset="0"/>
            </a:endParaRPr>
          </a:p>
          <a:p>
            <a:pPr marL="90488" indent="-90488">
              <a:buClr>
                <a:srgbClr val="17497B"/>
              </a:buClr>
              <a:buSzPct val="100000"/>
              <a:buFont typeface="Wingdings" pitchFamily="2" charset="2"/>
              <a:buChar char="§"/>
            </a:pPr>
            <a:r>
              <a:rPr lang="en-US" sz="800" b="1">
                <a:solidFill>
                  <a:srgbClr val="800080"/>
                </a:solidFill>
                <a:latin typeface="Arial Narrow" pitchFamily="34" charset="0"/>
              </a:rPr>
              <a:t>Marlim II Revitalization</a:t>
            </a:r>
          </a:p>
          <a:p>
            <a:pPr marL="90488" indent="-90488">
              <a:buClr>
                <a:srgbClr val="17497B"/>
              </a:buClr>
              <a:buSzPct val="100000"/>
              <a:buFont typeface="Wingdings" pitchFamily="2" charset="2"/>
              <a:buChar char="§"/>
            </a:pPr>
            <a:endParaRPr lang="en-US" sz="800" b="1">
              <a:solidFill>
                <a:srgbClr val="800080"/>
              </a:solidFill>
              <a:latin typeface="Arial Narrow" pitchFamily="34" charset="0"/>
            </a:endParaRPr>
          </a:p>
          <a:p>
            <a:pPr marL="90488" indent="-90488">
              <a:buClr>
                <a:srgbClr val="17497B"/>
              </a:buClr>
              <a:buSzPct val="100000"/>
              <a:buFont typeface="Wingdings" pitchFamily="2" charset="2"/>
              <a:buChar char="§"/>
            </a:pPr>
            <a:r>
              <a:rPr lang="en-US" sz="800" b="1">
                <a:solidFill>
                  <a:srgbClr val="800080"/>
                </a:solidFill>
                <a:latin typeface="Arial Narrow" pitchFamily="34" charset="0"/>
              </a:rPr>
              <a:t>Libra</a:t>
            </a:r>
          </a:p>
          <a:p>
            <a:pPr marL="90488" indent="-90488">
              <a:buClr>
                <a:srgbClr val="17497B"/>
              </a:buClr>
              <a:buSzPct val="100000"/>
              <a:buFont typeface="Wingdings" pitchFamily="2" charset="2"/>
              <a:buChar char="§"/>
            </a:pPr>
            <a:endParaRPr lang="en-US" sz="800" b="1">
              <a:solidFill>
                <a:srgbClr val="800080"/>
              </a:solidFill>
              <a:latin typeface="Arial Narrow" pitchFamily="34" charset="0"/>
            </a:endParaRPr>
          </a:p>
          <a:p>
            <a:pPr marL="90488" indent="-90488">
              <a:buClr>
                <a:srgbClr val="17497B"/>
              </a:buClr>
              <a:buSzPct val="100000"/>
              <a:buFont typeface="Wingdings" pitchFamily="2" charset="2"/>
              <a:buChar char="§"/>
            </a:pPr>
            <a:r>
              <a:rPr lang="en-US" sz="800" b="1">
                <a:solidFill>
                  <a:srgbClr val="800080"/>
                </a:solidFill>
                <a:latin typeface="Arial Narrow" pitchFamily="34" charset="0"/>
              </a:rPr>
              <a:t>Florim</a:t>
            </a:r>
          </a:p>
        </p:txBody>
      </p:sp>
      <p:sp>
        <p:nvSpPr>
          <p:cNvPr id="292936" name="Text Box 57"/>
          <p:cNvSpPr txBox="1">
            <a:spLocks noChangeArrowheads="1"/>
          </p:cNvSpPr>
          <p:nvPr/>
        </p:nvSpPr>
        <p:spPr bwMode="auto">
          <a:xfrm>
            <a:off x="4070350" y="631825"/>
            <a:ext cx="1270000" cy="430213"/>
          </a:xfrm>
          <a:prstGeom prst="rect">
            <a:avLst/>
          </a:prstGeom>
          <a:noFill/>
          <a:ln w="9525">
            <a:noFill/>
            <a:miter lim="800000"/>
            <a:headEnd/>
            <a:tailEnd/>
          </a:ln>
        </p:spPr>
        <p:txBody>
          <a:bodyPr lIns="88340" tIns="44170" rIns="88340" bIns="44170">
            <a:spAutoFit/>
          </a:bodyPr>
          <a:lstStyle/>
          <a:p>
            <a:pPr algn="ctr" defTabSz="946150">
              <a:spcBef>
                <a:spcPct val="50000"/>
              </a:spcBef>
            </a:pPr>
            <a:r>
              <a:rPr lang="en-GB" sz="1000" b="1">
                <a:solidFill>
                  <a:srgbClr val="000000"/>
                </a:solidFill>
                <a:ea typeface="Arial Unicode MS"/>
                <a:cs typeface="Arial Unicode MS"/>
              </a:rPr>
              <a:t>1</a:t>
            </a:r>
            <a:r>
              <a:rPr lang="en-GB" sz="1000" b="1" baseline="30000">
                <a:solidFill>
                  <a:srgbClr val="000000"/>
                </a:solidFill>
                <a:ea typeface="Arial Unicode MS"/>
                <a:cs typeface="Arial Unicode MS"/>
              </a:rPr>
              <a:t>st</a:t>
            </a:r>
            <a:r>
              <a:rPr lang="en-GB" sz="1000" b="1">
                <a:solidFill>
                  <a:srgbClr val="000000"/>
                </a:solidFill>
                <a:ea typeface="Arial Unicode MS"/>
                <a:cs typeface="Arial Unicode MS"/>
              </a:rPr>
              <a:t> Oil Forecast     2016 - 2020</a:t>
            </a:r>
          </a:p>
        </p:txBody>
      </p:sp>
      <p:sp>
        <p:nvSpPr>
          <p:cNvPr id="292937" name="Rectangle 33"/>
          <p:cNvSpPr>
            <a:spLocks noChangeArrowheads="1"/>
          </p:cNvSpPr>
          <p:nvPr/>
        </p:nvSpPr>
        <p:spPr bwMode="auto">
          <a:xfrm>
            <a:off x="1898650" y="5591175"/>
            <a:ext cx="1660525" cy="169863"/>
          </a:xfrm>
          <a:prstGeom prst="rect">
            <a:avLst/>
          </a:prstGeom>
          <a:noFill/>
          <a:ln w="9525">
            <a:noFill/>
            <a:miter lim="800000"/>
            <a:headEnd/>
            <a:tailEnd/>
          </a:ln>
        </p:spPr>
        <p:txBody>
          <a:bodyPr lIns="0" tIns="0" rIns="0" bIns="0">
            <a:spAutoFit/>
          </a:bodyPr>
          <a:lstStyle/>
          <a:p>
            <a:pPr defTabSz="914400"/>
            <a:r>
              <a:rPr lang="en-US" altLang="en-US" sz="1100" b="1">
                <a:solidFill>
                  <a:srgbClr val="17497B"/>
                </a:solidFill>
                <a:latin typeface="Arial Narrow" pitchFamily="34" charset="0"/>
              </a:rPr>
              <a:t>2014 Growth: 7.5% </a:t>
            </a:r>
            <a:r>
              <a:rPr lang="en-US" sz="1100" b="1">
                <a:solidFill>
                  <a:srgbClr val="17497B"/>
                </a:solidFill>
                <a:latin typeface="Arial Narrow" pitchFamily="34" charset="0"/>
              </a:rPr>
              <a:t>± 1p.a.</a:t>
            </a:r>
            <a:r>
              <a:rPr lang="en-US" sz="1100">
                <a:solidFill>
                  <a:srgbClr val="17497B"/>
                </a:solidFill>
                <a:latin typeface="Arial Narrow" pitchFamily="34" charset="0"/>
              </a:rPr>
              <a:t> </a:t>
            </a:r>
            <a:endParaRPr lang="en-US" altLang="en-US" sz="1100">
              <a:solidFill>
                <a:srgbClr val="17497B"/>
              </a:solidFill>
              <a:latin typeface="Arial Narrow" pitchFamily="34" charset="0"/>
            </a:endParaRPr>
          </a:p>
        </p:txBody>
      </p:sp>
      <p:cxnSp>
        <p:nvCxnSpPr>
          <p:cNvPr id="57" name="Straight Connector 56"/>
          <p:cNvCxnSpPr/>
          <p:nvPr/>
        </p:nvCxnSpPr>
        <p:spPr bwMode="auto">
          <a:xfrm flipV="1">
            <a:off x="6553200" y="1266825"/>
            <a:ext cx="0" cy="4537075"/>
          </a:xfrm>
          <a:prstGeom prst="line">
            <a:avLst/>
          </a:prstGeom>
          <a:solidFill>
            <a:schemeClr val="accent1"/>
          </a:solidFill>
          <a:ln w="19050" cap="flat" cmpd="sng" algn="ctr">
            <a:solidFill>
              <a:schemeClr val="bg1">
                <a:lumMod val="50000"/>
              </a:schemeClr>
            </a:solidFill>
            <a:prstDash val="dash"/>
            <a:round/>
            <a:headEnd type="none" w="med" len="med"/>
            <a:tailEnd type="none" w="med" len="med"/>
          </a:ln>
          <a:effectLst/>
        </p:spPr>
      </p:cxnSp>
      <p:sp>
        <p:nvSpPr>
          <p:cNvPr id="292939" name="Rectangle 52"/>
          <p:cNvSpPr>
            <a:spLocks noChangeArrowheads="1"/>
          </p:cNvSpPr>
          <p:nvPr/>
        </p:nvSpPr>
        <p:spPr bwMode="auto">
          <a:xfrm>
            <a:off x="7351713" y="5989638"/>
            <a:ext cx="1038225" cy="168275"/>
          </a:xfrm>
          <a:prstGeom prst="rect">
            <a:avLst/>
          </a:prstGeom>
          <a:noFill/>
          <a:ln w="9525">
            <a:noFill/>
            <a:miter lim="800000"/>
            <a:headEnd/>
            <a:tailEnd/>
          </a:ln>
        </p:spPr>
        <p:txBody>
          <a:bodyPr wrap="none" lIns="0" tIns="0" rIns="0" bIns="0">
            <a:spAutoFit/>
          </a:bodyPr>
          <a:lstStyle/>
          <a:p>
            <a:pPr defTabSz="914400"/>
            <a:r>
              <a:rPr lang="en-US" altLang="en-US" sz="1100" b="1">
                <a:solidFill>
                  <a:srgbClr val="000000"/>
                </a:solidFill>
                <a:latin typeface="Arial Narrow" pitchFamily="34" charset="0"/>
              </a:rPr>
              <a:t>2020-2030 Average</a:t>
            </a:r>
            <a:endParaRPr lang="en-US" altLang="en-US">
              <a:solidFill>
                <a:srgbClr val="000000"/>
              </a:solidFill>
              <a:latin typeface="Arial Narrow" pitchFamily="34" charset="0"/>
            </a:endParaRPr>
          </a:p>
        </p:txBody>
      </p:sp>
      <p:sp>
        <p:nvSpPr>
          <p:cNvPr id="292940" name="Freeform 18"/>
          <p:cNvSpPr>
            <a:spLocks/>
          </p:cNvSpPr>
          <p:nvPr/>
        </p:nvSpPr>
        <p:spPr bwMode="auto">
          <a:xfrm>
            <a:off x="1171575" y="3167063"/>
            <a:ext cx="5054600" cy="2266950"/>
          </a:xfrm>
          <a:custGeom>
            <a:avLst/>
            <a:gdLst>
              <a:gd name="T0" fmla="*/ 0 w 7456"/>
              <a:gd name="T1" fmla="*/ 2266128 h 9856"/>
              <a:gd name="T2" fmla="*/ 831008 w 7456"/>
              <a:gd name="T3" fmla="*/ 1932049 h 9856"/>
              <a:gd name="T4" fmla="*/ 2380505 w 7456"/>
              <a:gd name="T5" fmla="*/ 1316543 h 9856"/>
              <a:gd name="T6" fmla="*/ 3147798 w 7456"/>
              <a:gd name="T7" fmla="*/ 701957 h 9856"/>
              <a:gd name="T8" fmla="*/ 4336695 w 7456"/>
              <a:gd name="T9" fmla="*/ 107144 h 9856"/>
              <a:gd name="T10" fmla="*/ 5053829 w 7456"/>
              <a:gd name="T11" fmla="*/ 0 h 98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6" h="9856">
                <a:moveTo>
                  <a:pt x="0" y="9856"/>
                </a:moveTo>
                <a:lnTo>
                  <a:pt x="1226" y="8403"/>
                </a:lnTo>
                <a:cubicBezTo>
                  <a:pt x="1856" y="7582"/>
                  <a:pt x="2943" y="6617"/>
                  <a:pt x="3512" y="5726"/>
                </a:cubicBezTo>
                <a:cubicBezTo>
                  <a:pt x="3892" y="4367"/>
                  <a:pt x="4471" y="3351"/>
                  <a:pt x="4644" y="3053"/>
                </a:cubicBezTo>
                <a:cubicBezTo>
                  <a:pt x="5070" y="2221"/>
                  <a:pt x="5515" y="1054"/>
                  <a:pt x="6398" y="466"/>
                </a:cubicBezTo>
                <a:cubicBezTo>
                  <a:pt x="6848" y="-22"/>
                  <a:pt x="6856" y="102"/>
                  <a:pt x="7456" y="0"/>
                </a:cubicBezTo>
              </a:path>
            </a:pathLst>
          </a:custGeom>
          <a:noFill/>
          <a:ln w="28575">
            <a:solidFill>
              <a:schemeClr val="tx1"/>
            </a:solidFill>
            <a:prstDash val="solid"/>
            <a:round/>
            <a:headEnd/>
            <a:tailEnd/>
          </a:ln>
        </p:spPr>
        <p:txBody>
          <a:bodyPr/>
          <a:lstStyle/>
          <a:p>
            <a:endParaRPr lang="pt-BR"/>
          </a:p>
        </p:txBody>
      </p:sp>
      <p:grpSp>
        <p:nvGrpSpPr>
          <p:cNvPr id="292941" name="Group 6"/>
          <p:cNvGrpSpPr>
            <a:grpSpLocks/>
          </p:cNvGrpSpPr>
          <p:nvPr/>
        </p:nvGrpSpPr>
        <p:grpSpPr bwMode="auto">
          <a:xfrm>
            <a:off x="6226175" y="3167063"/>
            <a:ext cx="2613025" cy="188912"/>
            <a:chOff x="3969128" y="3270361"/>
            <a:chExt cx="4793874" cy="187928"/>
          </a:xfrm>
        </p:grpSpPr>
        <p:cxnSp>
          <p:nvCxnSpPr>
            <p:cNvPr id="292956" name="Straight Connector 61"/>
            <p:cNvCxnSpPr>
              <a:cxnSpLocks noChangeShapeType="1"/>
            </p:cNvCxnSpPr>
            <p:nvPr/>
          </p:nvCxnSpPr>
          <p:spPr bwMode="auto">
            <a:xfrm flipH="1">
              <a:off x="4800600" y="3402761"/>
              <a:ext cx="3962400" cy="0"/>
            </a:xfrm>
            <a:prstGeom prst="line">
              <a:avLst/>
            </a:prstGeom>
            <a:noFill/>
            <a:ln w="28575" algn="ctr">
              <a:solidFill>
                <a:srgbClr val="800080"/>
              </a:solidFill>
              <a:round/>
              <a:headEnd/>
              <a:tailEnd/>
            </a:ln>
          </p:spPr>
        </p:cxnSp>
        <p:cxnSp>
          <p:nvCxnSpPr>
            <p:cNvPr id="292957" name="Straight Connector 63"/>
            <p:cNvCxnSpPr>
              <a:cxnSpLocks noChangeShapeType="1"/>
              <a:endCxn id="292940" idx="5"/>
            </p:cNvCxnSpPr>
            <p:nvPr/>
          </p:nvCxnSpPr>
          <p:spPr bwMode="auto">
            <a:xfrm flipH="1" flipV="1">
              <a:off x="3969128" y="3270361"/>
              <a:ext cx="4793874" cy="7324"/>
            </a:xfrm>
            <a:prstGeom prst="line">
              <a:avLst/>
            </a:prstGeom>
            <a:noFill/>
            <a:ln w="28575" algn="ctr">
              <a:solidFill>
                <a:schemeClr val="tx1"/>
              </a:solidFill>
              <a:round/>
              <a:headEnd/>
              <a:tailEnd/>
            </a:ln>
          </p:spPr>
        </p:cxnSp>
        <p:cxnSp>
          <p:nvCxnSpPr>
            <p:cNvPr id="65" name="Straight Connector 64"/>
            <p:cNvCxnSpPr/>
            <p:nvPr/>
          </p:nvCxnSpPr>
          <p:spPr bwMode="auto">
            <a:xfrm flipH="1">
              <a:off x="4799174" y="3458289"/>
              <a:ext cx="3960917" cy="0"/>
            </a:xfrm>
            <a:prstGeom prst="line">
              <a:avLst/>
            </a:prstGeom>
            <a:solidFill>
              <a:schemeClr val="accent1"/>
            </a:solidFill>
            <a:ln w="28575" cap="flat" cmpd="sng" algn="ctr">
              <a:solidFill>
                <a:schemeClr val="accent6">
                  <a:lumMod val="50000"/>
                </a:schemeClr>
              </a:solidFill>
              <a:prstDash val="solid"/>
              <a:round/>
              <a:headEnd type="none" w="med" len="med"/>
              <a:tailEnd type="none" w="med" len="med"/>
            </a:ln>
            <a:effectLst/>
          </p:spPr>
        </p:cxnSp>
      </p:grpSp>
      <p:sp>
        <p:nvSpPr>
          <p:cNvPr id="292942" name="Rectangle 46"/>
          <p:cNvSpPr>
            <a:spLocks noChangeArrowheads="1"/>
          </p:cNvSpPr>
          <p:nvPr/>
        </p:nvSpPr>
        <p:spPr bwMode="auto">
          <a:xfrm>
            <a:off x="8856663" y="3048000"/>
            <a:ext cx="180975" cy="123825"/>
          </a:xfrm>
          <a:prstGeom prst="rect">
            <a:avLst/>
          </a:prstGeom>
          <a:noFill/>
          <a:ln w="9525">
            <a:noFill/>
            <a:miter lim="800000"/>
            <a:headEnd/>
            <a:tailEnd/>
          </a:ln>
        </p:spPr>
        <p:txBody>
          <a:bodyPr lIns="0" tIns="0" rIns="0" bIns="0">
            <a:spAutoFit/>
          </a:bodyPr>
          <a:lstStyle/>
          <a:p>
            <a:pPr defTabSz="914400"/>
            <a:r>
              <a:rPr lang="en-US" altLang="en-US" sz="800" b="1">
                <a:solidFill>
                  <a:srgbClr val="000000"/>
                </a:solidFill>
              </a:rPr>
              <a:t>1.</a:t>
            </a:r>
            <a:endParaRPr lang="en-US" altLang="en-US" sz="1400" b="1">
              <a:solidFill>
                <a:srgbClr val="000000"/>
              </a:solidFill>
            </a:endParaRPr>
          </a:p>
        </p:txBody>
      </p:sp>
      <p:sp>
        <p:nvSpPr>
          <p:cNvPr id="292943" name="Rectangle 46"/>
          <p:cNvSpPr>
            <a:spLocks noChangeArrowheads="1"/>
          </p:cNvSpPr>
          <p:nvPr/>
        </p:nvSpPr>
        <p:spPr bwMode="auto">
          <a:xfrm>
            <a:off x="8856663" y="3251200"/>
            <a:ext cx="180975" cy="123825"/>
          </a:xfrm>
          <a:prstGeom prst="rect">
            <a:avLst/>
          </a:prstGeom>
          <a:noFill/>
          <a:ln w="9525">
            <a:noFill/>
            <a:miter lim="800000"/>
            <a:headEnd/>
            <a:tailEnd/>
          </a:ln>
        </p:spPr>
        <p:txBody>
          <a:bodyPr lIns="0" tIns="0" rIns="0" bIns="0">
            <a:spAutoFit/>
          </a:bodyPr>
          <a:lstStyle/>
          <a:p>
            <a:pPr defTabSz="914400"/>
            <a:r>
              <a:rPr lang="fr-FR" altLang="en-US" sz="800" b="1">
                <a:solidFill>
                  <a:srgbClr val="800080"/>
                </a:solidFill>
              </a:rPr>
              <a:t>3.</a:t>
            </a:r>
            <a:endParaRPr lang="en-US" altLang="en-US" sz="800" b="1">
              <a:solidFill>
                <a:srgbClr val="17497B"/>
              </a:solidFill>
            </a:endParaRPr>
          </a:p>
        </p:txBody>
      </p:sp>
      <p:sp>
        <p:nvSpPr>
          <p:cNvPr id="69" name="Rectangle 46"/>
          <p:cNvSpPr>
            <a:spLocks noChangeArrowheads="1"/>
          </p:cNvSpPr>
          <p:nvPr/>
        </p:nvSpPr>
        <p:spPr bwMode="auto">
          <a:xfrm>
            <a:off x="8856663" y="3352800"/>
            <a:ext cx="180975" cy="123825"/>
          </a:xfrm>
          <a:prstGeom prst="rect">
            <a:avLst/>
          </a:prstGeom>
          <a:noFill/>
          <a:ln>
            <a:noFill/>
          </a:ln>
        </p:spPr>
        <p:txBody>
          <a:bodyPr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400">
              <a:defRPr/>
            </a:pPr>
            <a:r>
              <a:rPr lang="en-US" altLang="en-US" sz="800" b="1" dirty="0">
                <a:solidFill>
                  <a:schemeClr val="accent6">
                    <a:lumMod val="50000"/>
                  </a:schemeClr>
                </a:solidFill>
              </a:rPr>
              <a:t>4.</a:t>
            </a:r>
          </a:p>
        </p:txBody>
      </p:sp>
      <p:sp>
        <p:nvSpPr>
          <p:cNvPr id="292945" name="Rectangle 46"/>
          <p:cNvSpPr>
            <a:spLocks noChangeArrowheads="1"/>
          </p:cNvSpPr>
          <p:nvPr/>
        </p:nvSpPr>
        <p:spPr bwMode="auto">
          <a:xfrm>
            <a:off x="6716713" y="2438400"/>
            <a:ext cx="2198687" cy="508000"/>
          </a:xfrm>
          <a:prstGeom prst="rect">
            <a:avLst/>
          </a:prstGeom>
          <a:noFill/>
          <a:ln w="9525">
            <a:noFill/>
            <a:miter lim="800000"/>
            <a:headEnd/>
            <a:tailEnd/>
          </a:ln>
        </p:spPr>
        <p:txBody>
          <a:bodyPr lIns="0" tIns="0" rIns="0" bIns="0">
            <a:spAutoFit/>
          </a:bodyPr>
          <a:lstStyle/>
          <a:p>
            <a:pPr algn="ctr" defTabSz="914400"/>
            <a:r>
              <a:rPr lang="en-US" altLang="en-US" sz="1100" b="1">
                <a:solidFill>
                  <a:srgbClr val="000000"/>
                </a:solidFill>
              </a:rPr>
              <a:t>Brazil’s Average Oil Production 2020 – 2030: 5.2 MM bpd</a:t>
            </a:r>
          </a:p>
          <a:p>
            <a:pPr algn="ctr" defTabSz="914400"/>
            <a:r>
              <a:rPr lang="en-US" altLang="en-US" sz="1100" b="1">
                <a:solidFill>
                  <a:srgbClr val="000000"/>
                </a:solidFill>
              </a:rPr>
              <a:t>Petrobras Vision</a:t>
            </a:r>
            <a:endParaRPr lang="en-US" altLang="en-US" baseline="30000">
              <a:solidFill>
                <a:srgbClr val="000000"/>
              </a:solidFill>
            </a:endParaRPr>
          </a:p>
        </p:txBody>
      </p:sp>
      <p:sp>
        <p:nvSpPr>
          <p:cNvPr id="71" name="Rectangle 46"/>
          <p:cNvSpPr>
            <a:spLocks noChangeArrowheads="1"/>
          </p:cNvSpPr>
          <p:nvPr/>
        </p:nvSpPr>
        <p:spPr bwMode="auto">
          <a:xfrm rot="20340610">
            <a:off x="1971675" y="4710113"/>
            <a:ext cx="1003300" cy="161925"/>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400">
              <a:defRPr/>
            </a:pPr>
            <a:r>
              <a:rPr lang="en-US" altLang="en-US" sz="1050" b="1" dirty="0">
                <a:solidFill>
                  <a:srgbClr val="000000"/>
                </a:solidFill>
                <a:latin typeface="Arial Narrow" panose="020B0606020202030204" pitchFamily="34" charset="0"/>
              </a:rPr>
              <a:t>Brazil’s Production</a:t>
            </a:r>
            <a:endParaRPr lang="en-US" altLang="en-US" sz="1600" baseline="30000" dirty="0">
              <a:solidFill>
                <a:srgbClr val="000000"/>
              </a:solidFill>
              <a:latin typeface="Arial Narrow" panose="020B0606020202030204" pitchFamily="34" charset="0"/>
            </a:endParaRPr>
          </a:p>
        </p:txBody>
      </p:sp>
      <p:sp>
        <p:nvSpPr>
          <p:cNvPr id="72" name="Rectangle 46"/>
          <p:cNvSpPr>
            <a:spLocks noChangeArrowheads="1"/>
          </p:cNvSpPr>
          <p:nvPr/>
        </p:nvSpPr>
        <p:spPr bwMode="auto">
          <a:xfrm rot="20631528">
            <a:off x="2020888" y="5054600"/>
            <a:ext cx="1793875" cy="161925"/>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400">
              <a:defRPr/>
            </a:pPr>
            <a:r>
              <a:rPr lang="en-US" altLang="en-US" sz="1050" b="1" dirty="0" err="1">
                <a:solidFill>
                  <a:srgbClr val="17497B"/>
                </a:solidFill>
                <a:latin typeface="Arial Narrow" panose="020B0606020202030204" pitchFamily="34" charset="0"/>
              </a:rPr>
              <a:t>Petrobras</a:t>
            </a:r>
            <a:r>
              <a:rPr lang="en-US" altLang="en-US" sz="1050" b="1" dirty="0">
                <a:solidFill>
                  <a:srgbClr val="17497B"/>
                </a:solidFill>
                <a:latin typeface="Arial Narrow" panose="020B0606020202030204" pitchFamily="34" charset="0"/>
              </a:rPr>
              <a:t> Brazilian Oil Production</a:t>
            </a:r>
            <a:endParaRPr lang="en-US" altLang="en-US" sz="1600" baseline="30000" dirty="0">
              <a:solidFill>
                <a:srgbClr val="17497B"/>
              </a:solidFill>
              <a:latin typeface="Arial Narrow" panose="020B0606020202030204" pitchFamily="34" charset="0"/>
            </a:endParaRPr>
          </a:p>
        </p:txBody>
      </p:sp>
      <p:sp>
        <p:nvSpPr>
          <p:cNvPr id="292948"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cxnSp>
        <p:nvCxnSpPr>
          <p:cNvPr id="292949" name="Straight Connector 72"/>
          <p:cNvCxnSpPr>
            <a:cxnSpLocks noChangeShapeType="1"/>
          </p:cNvCxnSpPr>
          <p:nvPr/>
        </p:nvCxnSpPr>
        <p:spPr bwMode="auto">
          <a:xfrm flipH="1">
            <a:off x="6677025" y="3238500"/>
            <a:ext cx="2160588" cy="0"/>
          </a:xfrm>
          <a:prstGeom prst="line">
            <a:avLst/>
          </a:prstGeom>
          <a:noFill/>
          <a:ln w="28575" algn="ctr">
            <a:solidFill>
              <a:srgbClr val="FFC000"/>
            </a:solidFill>
            <a:round/>
            <a:headEnd/>
            <a:tailEnd/>
          </a:ln>
        </p:spPr>
      </p:cxnSp>
      <p:sp>
        <p:nvSpPr>
          <p:cNvPr id="292950" name="Rectangle 46"/>
          <p:cNvSpPr>
            <a:spLocks noChangeArrowheads="1"/>
          </p:cNvSpPr>
          <p:nvPr/>
        </p:nvSpPr>
        <p:spPr bwMode="auto">
          <a:xfrm>
            <a:off x="8856663" y="3149600"/>
            <a:ext cx="180975" cy="123825"/>
          </a:xfrm>
          <a:prstGeom prst="rect">
            <a:avLst/>
          </a:prstGeom>
          <a:noFill/>
          <a:ln w="9525">
            <a:noFill/>
            <a:miter lim="800000"/>
            <a:headEnd/>
            <a:tailEnd/>
          </a:ln>
        </p:spPr>
        <p:txBody>
          <a:bodyPr lIns="0" tIns="0" rIns="0" bIns="0">
            <a:spAutoFit/>
          </a:bodyPr>
          <a:lstStyle/>
          <a:p>
            <a:pPr defTabSz="914400"/>
            <a:r>
              <a:rPr lang="fr-FR" altLang="en-US" sz="800" b="1">
                <a:solidFill>
                  <a:srgbClr val="FFC000"/>
                </a:solidFill>
              </a:rPr>
              <a:t>2.</a:t>
            </a:r>
            <a:endParaRPr lang="en-US" altLang="en-US" sz="800" b="1">
              <a:solidFill>
                <a:srgbClr val="FFC000"/>
              </a:solidFill>
            </a:endParaRPr>
          </a:p>
        </p:txBody>
      </p:sp>
      <p:sp>
        <p:nvSpPr>
          <p:cNvPr id="292951" name="Rectangle 33"/>
          <p:cNvSpPr>
            <a:spLocks noChangeArrowheads="1"/>
          </p:cNvSpPr>
          <p:nvPr/>
        </p:nvSpPr>
        <p:spPr bwMode="auto">
          <a:xfrm>
            <a:off x="922338" y="5292725"/>
            <a:ext cx="223837" cy="169863"/>
          </a:xfrm>
          <a:prstGeom prst="rect">
            <a:avLst/>
          </a:prstGeom>
          <a:noFill/>
          <a:ln w="9525">
            <a:noFill/>
            <a:miter lim="800000"/>
            <a:headEnd/>
            <a:tailEnd/>
          </a:ln>
        </p:spPr>
        <p:txBody>
          <a:bodyPr wrap="none" lIns="0" tIns="0" rIns="0" bIns="0">
            <a:spAutoFit/>
          </a:bodyPr>
          <a:lstStyle/>
          <a:p>
            <a:pPr defTabSz="914400"/>
            <a:r>
              <a:rPr lang="en-US" altLang="en-US" sz="1100" b="1">
                <a:latin typeface="Arial Narrow" pitchFamily="34" charset="0"/>
              </a:rPr>
              <a:t>2.02</a:t>
            </a:r>
            <a:endParaRPr lang="en-US" altLang="en-US" sz="1100">
              <a:latin typeface="Arial Narrow" pitchFamily="34" charset="0"/>
            </a:endParaRPr>
          </a:p>
        </p:txBody>
      </p:sp>
      <p:sp>
        <p:nvSpPr>
          <p:cNvPr id="75" name="Freeform 18"/>
          <p:cNvSpPr>
            <a:spLocks/>
          </p:cNvSpPr>
          <p:nvPr/>
        </p:nvSpPr>
        <p:spPr bwMode="auto">
          <a:xfrm>
            <a:off x="1171575" y="4038600"/>
            <a:ext cx="5054600" cy="1692275"/>
          </a:xfrm>
          <a:custGeom>
            <a:avLst/>
            <a:gdLst>
              <a:gd name="T0" fmla="*/ 0 w 776"/>
              <a:gd name="T1" fmla="*/ 241 h 241"/>
              <a:gd name="T2" fmla="*/ 77 w 776"/>
              <a:gd name="T3" fmla="*/ 232 h 241"/>
              <a:gd name="T4" fmla="*/ 155 w 776"/>
              <a:gd name="T5" fmla="*/ 229 h 241"/>
              <a:gd name="T6" fmla="*/ 233 w 776"/>
              <a:gd name="T7" fmla="*/ 222 h 241"/>
              <a:gd name="T8" fmla="*/ 310 w 776"/>
              <a:gd name="T9" fmla="*/ 203 h 241"/>
              <a:gd name="T10" fmla="*/ 388 w 776"/>
              <a:gd name="T11" fmla="*/ 184 h 241"/>
              <a:gd name="T12" fmla="*/ 466 w 776"/>
              <a:gd name="T13" fmla="*/ 164 h 241"/>
              <a:gd name="T14" fmla="*/ 543 w 776"/>
              <a:gd name="T15" fmla="*/ 145 h 241"/>
              <a:gd name="T16" fmla="*/ 621 w 776"/>
              <a:gd name="T17" fmla="*/ 116 h 241"/>
              <a:gd name="T18" fmla="*/ 699 w 776"/>
              <a:gd name="T19" fmla="*/ 67 h 241"/>
              <a:gd name="T20" fmla="*/ 776 w 776"/>
              <a:gd name="T21" fmla="*/ 0 h 241"/>
              <a:gd name="connsiteX0" fmla="*/ 0 w 9538"/>
              <a:gd name="connsiteY0" fmla="*/ 10393 h 10393"/>
              <a:gd name="connsiteX1" fmla="*/ 530 w 9538"/>
              <a:gd name="connsiteY1" fmla="*/ 9627 h 10393"/>
              <a:gd name="connsiteX2" fmla="*/ 1535 w 9538"/>
              <a:gd name="connsiteY2" fmla="*/ 9502 h 10393"/>
              <a:gd name="connsiteX3" fmla="*/ 2541 w 9538"/>
              <a:gd name="connsiteY3" fmla="*/ 9212 h 10393"/>
              <a:gd name="connsiteX4" fmla="*/ 3533 w 9538"/>
              <a:gd name="connsiteY4" fmla="*/ 8423 h 10393"/>
              <a:gd name="connsiteX5" fmla="*/ 4538 w 9538"/>
              <a:gd name="connsiteY5" fmla="*/ 7635 h 10393"/>
              <a:gd name="connsiteX6" fmla="*/ 5543 w 9538"/>
              <a:gd name="connsiteY6" fmla="*/ 6805 h 10393"/>
              <a:gd name="connsiteX7" fmla="*/ 6535 w 9538"/>
              <a:gd name="connsiteY7" fmla="*/ 6017 h 10393"/>
              <a:gd name="connsiteX8" fmla="*/ 7541 w 9538"/>
              <a:gd name="connsiteY8" fmla="*/ 4813 h 10393"/>
              <a:gd name="connsiteX9" fmla="*/ 8546 w 9538"/>
              <a:gd name="connsiteY9" fmla="*/ 2780 h 10393"/>
              <a:gd name="connsiteX10" fmla="*/ 9538 w 9538"/>
              <a:gd name="connsiteY10" fmla="*/ 0 h 10393"/>
              <a:gd name="connsiteX0" fmla="*/ 0 w 10000"/>
              <a:gd name="connsiteY0" fmla="*/ 10000 h 10000"/>
              <a:gd name="connsiteX1" fmla="*/ 708 w 10000"/>
              <a:gd name="connsiteY1" fmla="*/ 9641 h 10000"/>
              <a:gd name="connsiteX2" fmla="*/ 1609 w 10000"/>
              <a:gd name="connsiteY2" fmla="*/ 9143 h 10000"/>
              <a:gd name="connsiteX3" fmla="*/ 2664 w 10000"/>
              <a:gd name="connsiteY3" fmla="*/ 8864 h 10000"/>
              <a:gd name="connsiteX4" fmla="*/ 3704 w 10000"/>
              <a:gd name="connsiteY4" fmla="*/ 8104 h 10000"/>
              <a:gd name="connsiteX5" fmla="*/ 4758 w 10000"/>
              <a:gd name="connsiteY5" fmla="*/ 7346 h 10000"/>
              <a:gd name="connsiteX6" fmla="*/ 5811 w 10000"/>
              <a:gd name="connsiteY6" fmla="*/ 6548 h 10000"/>
              <a:gd name="connsiteX7" fmla="*/ 6852 w 10000"/>
              <a:gd name="connsiteY7" fmla="*/ 5789 h 10000"/>
              <a:gd name="connsiteX8" fmla="*/ 7906 w 10000"/>
              <a:gd name="connsiteY8" fmla="*/ 4631 h 10000"/>
              <a:gd name="connsiteX9" fmla="*/ 8960 w 10000"/>
              <a:gd name="connsiteY9" fmla="*/ 2675 h 10000"/>
              <a:gd name="connsiteX10" fmla="*/ 10000 w 10000"/>
              <a:gd name="connsiteY10" fmla="*/ 0 h 10000"/>
              <a:gd name="connsiteX0" fmla="*/ 0 w 10000"/>
              <a:gd name="connsiteY0" fmla="*/ 10000 h 10000"/>
              <a:gd name="connsiteX1" fmla="*/ 708 w 10000"/>
              <a:gd name="connsiteY1" fmla="*/ 9641 h 10000"/>
              <a:gd name="connsiteX2" fmla="*/ 1609 w 10000"/>
              <a:gd name="connsiteY2" fmla="*/ 9143 h 10000"/>
              <a:gd name="connsiteX3" fmla="*/ 2692 w 10000"/>
              <a:gd name="connsiteY3" fmla="*/ 8570 h 10000"/>
              <a:gd name="connsiteX4" fmla="*/ 3704 w 10000"/>
              <a:gd name="connsiteY4" fmla="*/ 8104 h 10000"/>
              <a:gd name="connsiteX5" fmla="*/ 4758 w 10000"/>
              <a:gd name="connsiteY5" fmla="*/ 7346 h 10000"/>
              <a:gd name="connsiteX6" fmla="*/ 5811 w 10000"/>
              <a:gd name="connsiteY6" fmla="*/ 6548 h 10000"/>
              <a:gd name="connsiteX7" fmla="*/ 6852 w 10000"/>
              <a:gd name="connsiteY7" fmla="*/ 5789 h 10000"/>
              <a:gd name="connsiteX8" fmla="*/ 7906 w 10000"/>
              <a:gd name="connsiteY8" fmla="*/ 4631 h 10000"/>
              <a:gd name="connsiteX9" fmla="*/ 8960 w 10000"/>
              <a:gd name="connsiteY9" fmla="*/ 2675 h 10000"/>
              <a:gd name="connsiteX10" fmla="*/ 10000 w 10000"/>
              <a:gd name="connsiteY10" fmla="*/ 0 h 10000"/>
              <a:gd name="connsiteX0" fmla="*/ 0 w 10000"/>
              <a:gd name="connsiteY0" fmla="*/ 10000 h 10000"/>
              <a:gd name="connsiteX1" fmla="*/ 708 w 10000"/>
              <a:gd name="connsiteY1" fmla="*/ 9641 h 10000"/>
              <a:gd name="connsiteX2" fmla="*/ 1609 w 10000"/>
              <a:gd name="connsiteY2" fmla="*/ 9143 h 10000"/>
              <a:gd name="connsiteX3" fmla="*/ 2692 w 10000"/>
              <a:gd name="connsiteY3" fmla="*/ 8570 h 10000"/>
              <a:gd name="connsiteX4" fmla="*/ 3773 w 10000"/>
              <a:gd name="connsiteY4" fmla="*/ 7894 h 10000"/>
              <a:gd name="connsiteX5" fmla="*/ 4758 w 10000"/>
              <a:gd name="connsiteY5" fmla="*/ 7346 h 10000"/>
              <a:gd name="connsiteX6" fmla="*/ 5811 w 10000"/>
              <a:gd name="connsiteY6" fmla="*/ 6548 h 10000"/>
              <a:gd name="connsiteX7" fmla="*/ 6852 w 10000"/>
              <a:gd name="connsiteY7" fmla="*/ 5789 h 10000"/>
              <a:gd name="connsiteX8" fmla="*/ 7906 w 10000"/>
              <a:gd name="connsiteY8" fmla="*/ 4631 h 10000"/>
              <a:gd name="connsiteX9" fmla="*/ 8960 w 10000"/>
              <a:gd name="connsiteY9" fmla="*/ 2675 h 10000"/>
              <a:gd name="connsiteX10" fmla="*/ 10000 w 10000"/>
              <a:gd name="connsiteY10" fmla="*/ 0 h 10000"/>
              <a:gd name="connsiteX0" fmla="*/ 0 w 10000"/>
              <a:gd name="connsiteY0" fmla="*/ 10000 h 10000"/>
              <a:gd name="connsiteX1" fmla="*/ 708 w 10000"/>
              <a:gd name="connsiteY1" fmla="*/ 9641 h 10000"/>
              <a:gd name="connsiteX2" fmla="*/ 1609 w 10000"/>
              <a:gd name="connsiteY2" fmla="*/ 9143 h 10000"/>
              <a:gd name="connsiteX3" fmla="*/ 2692 w 10000"/>
              <a:gd name="connsiteY3" fmla="*/ 8570 h 10000"/>
              <a:gd name="connsiteX4" fmla="*/ 3773 w 10000"/>
              <a:gd name="connsiteY4" fmla="*/ 7894 h 10000"/>
              <a:gd name="connsiteX5" fmla="*/ 4758 w 10000"/>
              <a:gd name="connsiteY5" fmla="*/ 7346 h 10000"/>
              <a:gd name="connsiteX6" fmla="*/ 6143 w 10000"/>
              <a:gd name="connsiteY6" fmla="*/ 6044 h 10000"/>
              <a:gd name="connsiteX7" fmla="*/ 6852 w 10000"/>
              <a:gd name="connsiteY7" fmla="*/ 5789 h 10000"/>
              <a:gd name="connsiteX8" fmla="*/ 7906 w 10000"/>
              <a:gd name="connsiteY8" fmla="*/ 4631 h 10000"/>
              <a:gd name="connsiteX9" fmla="*/ 8960 w 10000"/>
              <a:gd name="connsiteY9" fmla="*/ 2675 h 10000"/>
              <a:gd name="connsiteX10" fmla="*/ 10000 w 10000"/>
              <a:gd name="connsiteY10" fmla="*/ 0 h 10000"/>
              <a:gd name="connsiteX0" fmla="*/ 0 w 10166"/>
              <a:gd name="connsiteY0" fmla="*/ 9328 h 9328"/>
              <a:gd name="connsiteX1" fmla="*/ 708 w 10166"/>
              <a:gd name="connsiteY1" fmla="*/ 8969 h 9328"/>
              <a:gd name="connsiteX2" fmla="*/ 1609 w 10166"/>
              <a:gd name="connsiteY2" fmla="*/ 8471 h 9328"/>
              <a:gd name="connsiteX3" fmla="*/ 2692 w 10166"/>
              <a:gd name="connsiteY3" fmla="*/ 7898 h 9328"/>
              <a:gd name="connsiteX4" fmla="*/ 3773 w 10166"/>
              <a:gd name="connsiteY4" fmla="*/ 7222 h 9328"/>
              <a:gd name="connsiteX5" fmla="*/ 4758 w 10166"/>
              <a:gd name="connsiteY5" fmla="*/ 6674 h 9328"/>
              <a:gd name="connsiteX6" fmla="*/ 6143 w 10166"/>
              <a:gd name="connsiteY6" fmla="*/ 5372 h 9328"/>
              <a:gd name="connsiteX7" fmla="*/ 6852 w 10166"/>
              <a:gd name="connsiteY7" fmla="*/ 5117 h 9328"/>
              <a:gd name="connsiteX8" fmla="*/ 7906 w 10166"/>
              <a:gd name="connsiteY8" fmla="*/ 3959 h 9328"/>
              <a:gd name="connsiteX9" fmla="*/ 8960 w 10166"/>
              <a:gd name="connsiteY9" fmla="*/ 2003 h 9328"/>
              <a:gd name="connsiteX10" fmla="*/ 10166 w 10166"/>
              <a:gd name="connsiteY10" fmla="*/ 0 h 9328"/>
              <a:gd name="connsiteX0" fmla="*/ 0 w 10000"/>
              <a:gd name="connsiteY0" fmla="*/ 10000 h 10000"/>
              <a:gd name="connsiteX1" fmla="*/ 696 w 10000"/>
              <a:gd name="connsiteY1" fmla="*/ 9615 h 10000"/>
              <a:gd name="connsiteX2" fmla="*/ 1583 w 10000"/>
              <a:gd name="connsiteY2" fmla="*/ 9081 h 10000"/>
              <a:gd name="connsiteX3" fmla="*/ 2648 w 10000"/>
              <a:gd name="connsiteY3" fmla="*/ 8467 h 10000"/>
              <a:gd name="connsiteX4" fmla="*/ 3711 w 10000"/>
              <a:gd name="connsiteY4" fmla="*/ 7742 h 10000"/>
              <a:gd name="connsiteX5" fmla="*/ 4680 w 10000"/>
              <a:gd name="connsiteY5" fmla="*/ 7155 h 10000"/>
              <a:gd name="connsiteX6" fmla="*/ 6043 w 10000"/>
              <a:gd name="connsiteY6" fmla="*/ 5759 h 10000"/>
              <a:gd name="connsiteX7" fmla="*/ 6917 w 10000"/>
              <a:gd name="connsiteY7" fmla="*/ 4226 h 10000"/>
              <a:gd name="connsiteX8" fmla="*/ 7777 w 10000"/>
              <a:gd name="connsiteY8" fmla="*/ 4244 h 10000"/>
              <a:gd name="connsiteX9" fmla="*/ 8814 w 10000"/>
              <a:gd name="connsiteY9" fmla="*/ 2147 h 10000"/>
              <a:gd name="connsiteX10" fmla="*/ 10000 w 10000"/>
              <a:gd name="connsiteY10" fmla="*/ 0 h 10000"/>
              <a:gd name="connsiteX0" fmla="*/ 0 w 10000"/>
              <a:gd name="connsiteY0" fmla="*/ 10000 h 10000"/>
              <a:gd name="connsiteX1" fmla="*/ 696 w 10000"/>
              <a:gd name="connsiteY1" fmla="*/ 9615 h 10000"/>
              <a:gd name="connsiteX2" fmla="*/ 1583 w 10000"/>
              <a:gd name="connsiteY2" fmla="*/ 9081 h 10000"/>
              <a:gd name="connsiteX3" fmla="*/ 2648 w 10000"/>
              <a:gd name="connsiteY3" fmla="*/ 8467 h 10000"/>
              <a:gd name="connsiteX4" fmla="*/ 3711 w 10000"/>
              <a:gd name="connsiteY4" fmla="*/ 7742 h 10000"/>
              <a:gd name="connsiteX5" fmla="*/ 4680 w 10000"/>
              <a:gd name="connsiteY5" fmla="*/ 7155 h 10000"/>
              <a:gd name="connsiteX6" fmla="*/ 6043 w 10000"/>
              <a:gd name="connsiteY6" fmla="*/ 5759 h 10000"/>
              <a:gd name="connsiteX7" fmla="*/ 6917 w 10000"/>
              <a:gd name="connsiteY7" fmla="*/ 4226 h 10000"/>
              <a:gd name="connsiteX8" fmla="*/ 7968 w 10000"/>
              <a:gd name="connsiteY8" fmla="*/ 2804 h 10000"/>
              <a:gd name="connsiteX9" fmla="*/ 8814 w 10000"/>
              <a:gd name="connsiteY9" fmla="*/ 2147 h 10000"/>
              <a:gd name="connsiteX10" fmla="*/ 10000 w 10000"/>
              <a:gd name="connsiteY10" fmla="*/ 0 h 10000"/>
              <a:gd name="connsiteX0" fmla="*/ 0 w 10000"/>
              <a:gd name="connsiteY0" fmla="*/ 10000 h 10000"/>
              <a:gd name="connsiteX1" fmla="*/ 696 w 10000"/>
              <a:gd name="connsiteY1" fmla="*/ 9615 h 10000"/>
              <a:gd name="connsiteX2" fmla="*/ 1583 w 10000"/>
              <a:gd name="connsiteY2" fmla="*/ 9081 h 10000"/>
              <a:gd name="connsiteX3" fmla="*/ 2648 w 10000"/>
              <a:gd name="connsiteY3" fmla="*/ 8467 h 10000"/>
              <a:gd name="connsiteX4" fmla="*/ 3711 w 10000"/>
              <a:gd name="connsiteY4" fmla="*/ 7742 h 10000"/>
              <a:gd name="connsiteX5" fmla="*/ 4680 w 10000"/>
              <a:gd name="connsiteY5" fmla="*/ 7155 h 10000"/>
              <a:gd name="connsiteX6" fmla="*/ 6043 w 10000"/>
              <a:gd name="connsiteY6" fmla="*/ 5759 h 10000"/>
              <a:gd name="connsiteX7" fmla="*/ 6917 w 10000"/>
              <a:gd name="connsiteY7" fmla="*/ 4226 h 10000"/>
              <a:gd name="connsiteX8" fmla="*/ 7968 w 10000"/>
              <a:gd name="connsiteY8" fmla="*/ 2804 h 10000"/>
              <a:gd name="connsiteX9" fmla="*/ 8964 w 10000"/>
              <a:gd name="connsiteY9" fmla="*/ 1382 h 10000"/>
              <a:gd name="connsiteX10" fmla="*/ 10000 w 10000"/>
              <a:gd name="connsiteY10" fmla="*/ 0 h 10000"/>
              <a:gd name="connsiteX0" fmla="*/ 0 w 10000"/>
              <a:gd name="connsiteY0" fmla="*/ 10000 h 10000"/>
              <a:gd name="connsiteX1" fmla="*/ 696 w 10000"/>
              <a:gd name="connsiteY1" fmla="*/ 9615 h 10000"/>
              <a:gd name="connsiteX2" fmla="*/ 1583 w 10000"/>
              <a:gd name="connsiteY2" fmla="*/ 9081 h 10000"/>
              <a:gd name="connsiteX3" fmla="*/ 2648 w 10000"/>
              <a:gd name="connsiteY3" fmla="*/ 8467 h 10000"/>
              <a:gd name="connsiteX4" fmla="*/ 3711 w 10000"/>
              <a:gd name="connsiteY4" fmla="*/ 7742 h 10000"/>
              <a:gd name="connsiteX5" fmla="*/ 4680 w 10000"/>
              <a:gd name="connsiteY5" fmla="*/ 7155 h 10000"/>
              <a:gd name="connsiteX6" fmla="*/ 5811 w 10000"/>
              <a:gd name="connsiteY6" fmla="*/ 6164 h 10000"/>
              <a:gd name="connsiteX7" fmla="*/ 6917 w 10000"/>
              <a:gd name="connsiteY7" fmla="*/ 4226 h 10000"/>
              <a:gd name="connsiteX8" fmla="*/ 7968 w 10000"/>
              <a:gd name="connsiteY8" fmla="*/ 2804 h 10000"/>
              <a:gd name="connsiteX9" fmla="*/ 8964 w 10000"/>
              <a:gd name="connsiteY9" fmla="*/ 1382 h 10000"/>
              <a:gd name="connsiteX10" fmla="*/ 10000 w 10000"/>
              <a:gd name="connsiteY10" fmla="*/ 0 h 10000"/>
              <a:gd name="connsiteX0" fmla="*/ 0 w 10000"/>
              <a:gd name="connsiteY0" fmla="*/ 10000 h 10000"/>
              <a:gd name="connsiteX1" fmla="*/ 696 w 10000"/>
              <a:gd name="connsiteY1" fmla="*/ 9615 h 10000"/>
              <a:gd name="connsiteX2" fmla="*/ 1583 w 10000"/>
              <a:gd name="connsiteY2" fmla="*/ 9081 h 10000"/>
              <a:gd name="connsiteX3" fmla="*/ 2648 w 10000"/>
              <a:gd name="connsiteY3" fmla="*/ 8467 h 10000"/>
              <a:gd name="connsiteX4" fmla="*/ 3711 w 10000"/>
              <a:gd name="connsiteY4" fmla="*/ 7742 h 10000"/>
              <a:gd name="connsiteX5" fmla="*/ 4680 w 10000"/>
              <a:gd name="connsiteY5" fmla="*/ 7155 h 10000"/>
              <a:gd name="connsiteX6" fmla="*/ 5811 w 10000"/>
              <a:gd name="connsiteY6" fmla="*/ 6164 h 10000"/>
              <a:gd name="connsiteX7" fmla="*/ 6958 w 10000"/>
              <a:gd name="connsiteY7" fmla="*/ 4316 h 10000"/>
              <a:gd name="connsiteX8" fmla="*/ 7968 w 10000"/>
              <a:gd name="connsiteY8" fmla="*/ 2804 h 10000"/>
              <a:gd name="connsiteX9" fmla="*/ 8964 w 10000"/>
              <a:gd name="connsiteY9" fmla="*/ 1382 h 10000"/>
              <a:gd name="connsiteX10" fmla="*/ 10000 w 10000"/>
              <a:gd name="connsiteY10" fmla="*/ 0 h 10000"/>
              <a:gd name="connsiteX0" fmla="*/ 0 w 10000"/>
              <a:gd name="connsiteY0" fmla="*/ 10000 h 10000"/>
              <a:gd name="connsiteX1" fmla="*/ 696 w 10000"/>
              <a:gd name="connsiteY1" fmla="*/ 9615 h 10000"/>
              <a:gd name="connsiteX2" fmla="*/ 1583 w 10000"/>
              <a:gd name="connsiteY2" fmla="*/ 9081 h 10000"/>
              <a:gd name="connsiteX3" fmla="*/ 2648 w 10000"/>
              <a:gd name="connsiteY3" fmla="*/ 8467 h 10000"/>
              <a:gd name="connsiteX4" fmla="*/ 3711 w 10000"/>
              <a:gd name="connsiteY4" fmla="*/ 7742 h 10000"/>
              <a:gd name="connsiteX5" fmla="*/ 4680 w 10000"/>
              <a:gd name="connsiteY5" fmla="*/ 7155 h 10000"/>
              <a:gd name="connsiteX6" fmla="*/ 5784 w 10000"/>
              <a:gd name="connsiteY6" fmla="*/ 6029 h 10000"/>
              <a:gd name="connsiteX7" fmla="*/ 6958 w 10000"/>
              <a:gd name="connsiteY7" fmla="*/ 4316 h 10000"/>
              <a:gd name="connsiteX8" fmla="*/ 7968 w 10000"/>
              <a:gd name="connsiteY8" fmla="*/ 2804 h 10000"/>
              <a:gd name="connsiteX9" fmla="*/ 8964 w 10000"/>
              <a:gd name="connsiteY9" fmla="*/ 1382 h 10000"/>
              <a:gd name="connsiteX10" fmla="*/ 10000 w 10000"/>
              <a:gd name="connsiteY10" fmla="*/ 0 h 10000"/>
              <a:gd name="connsiteX0" fmla="*/ 0 w 10000"/>
              <a:gd name="connsiteY0" fmla="*/ 10000 h 10000"/>
              <a:gd name="connsiteX1" fmla="*/ 696 w 10000"/>
              <a:gd name="connsiteY1" fmla="*/ 9615 h 10000"/>
              <a:gd name="connsiteX2" fmla="*/ 1583 w 10000"/>
              <a:gd name="connsiteY2" fmla="*/ 9081 h 10000"/>
              <a:gd name="connsiteX3" fmla="*/ 2648 w 10000"/>
              <a:gd name="connsiteY3" fmla="*/ 8467 h 10000"/>
              <a:gd name="connsiteX4" fmla="*/ 3711 w 10000"/>
              <a:gd name="connsiteY4" fmla="*/ 7742 h 10000"/>
              <a:gd name="connsiteX5" fmla="*/ 4680 w 10000"/>
              <a:gd name="connsiteY5" fmla="*/ 7155 h 10000"/>
              <a:gd name="connsiteX6" fmla="*/ 5784 w 10000"/>
              <a:gd name="connsiteY6" fmla="*/ 6029 h 10000"/>
              <a:gd name="connsiteX7" fmla="*/ 6958 w 10000"/>
              <a:gd name="connsiteY7" fmla="*/ 4316 h 10000"/>
              <a:gd name="connsiteX8" fmla="*/ 7968 w 10000"/>
              <a:gd name="connsiteY8" fmla="*/ 2804 h 10000"/>
              <a:gd name="connsiteX9" fmla="*/ 8964 w 10000"/>
              <a:gd name="connsiteY9" fmla="*/ 1382 h 10000"/>
              <a:gd name="connsiteX10" fmla="*/ 10000 w 10000"/>
              <a:gd name="connsiteY10" fmla="*/ 0 h 10000"/>
              <a:gd name="connsiteX0" fmla="*/ 0 w 10000"/>
              <a:gd name="connsiteY0" fmla="*/ 10000 h 10000"/>
              <a:gd name="connsiteX1" fmla="*/ 696 w 10000"/>
              <a:gd name="connsiteY1" fmla="*/ 9615 h 10000"/>
              <a:gd name="connsiteX2" fmla="*/ 1583 w 10000"/>
              <a:gd name="connsiteY2" fmla="*/ 9081 h 10000"/>
              <a:gd name="connsiteX3" fmla="*/ 2648 w 10000"/>
              <a:gd name="connsiteY3" fmla="*/ 8467 h 10000"/>
              <a:gd name="connsiteX4" fmla="*/ 3711 w 10000"/>
              <a:gd name="connsiteY4" fmla="*/ 7742 h 10000"/>
              <a:gd name="connsiteX5" fmla="*/ 4680 w 10000"/>
              <a:gd name="connsiteY5" fmla="*/ 7155 h 10000"/>
              <a:gd name="connsiteX6" fmla="*/ 5784 w 10000"/>
              <a:gd name="connsiteY6" fmla="*/ 6029 h 10000"/>
              <a:gd name="connsiteX7" fmla="*/ 7040 w 10000"/>
              <a:gd name="connsiteY7" fmla="*/ 4091 h 10000"/>
              <a:gd name="connsiteX8" fmla="*/ 7968 w 10000"/>
              <a:gd name="connsiteY8" fmla="*/ 2804 h 10000"/>
              <a:gd name="connsiteX9" fmla="*/ 8964 w 10000"/>
              <a:gd name="connsiteY9" fmla="*/ 1382 h 10000"/>
              <a:gd name="connsiteX10" fmla="*/ 10000 w 10000"/>
              <a:gd name="connsiteY10" fmla="*/ 0 h 10000"/>
              <a:gd name="connsiteX0" fmla="*/ 0 w 10000"/>
              <a:gd name="connsiteY0" fmla="*/ 10000 h 10000"/>
              <a:gd name="connsiteX1" fmla="*/ 696 w 10000"/>
              <a:gd name="connsiteY1" fmla="*/ 9615 h 10000"/>
              <a:gd name="connsiteX2" fmla="*/ 1583 w 10000"/>
              <a:gd name="connsiteY2" fmla="*/ 9081 h 10000"/>
              <a:gd name="connsiteX3" fmla="*/ 2648 w 10000"/>
              <a:gd name="connsiteY3" fmla="*/ 8467 h 10000"/>
              <a:gd name="connsiteX4" fmla="*/ 3711 w 10000"/>
              <a:gd name="connsiteY4" fmla="*/ 7742 h 10000"/>
              <a:gd name="connsiteX5" fmla="*/ 4680 w 10000"/>
              <a:gd name="connsiteY5" fmla="*/ 7155 h 10000"/>
              <a:gd name="connsiteX6" fmla="*/ 5784 w 10000"/>
              <a:gd name="connsiteY6" fmla="*/ 6029 h 10000"/>
              <a:gd name="connsiteX7" fmla="*/ 7040 w 10000"/>
              <a:gd name="connsiteY7" fmla="*/ 4091 h 10000"/>
              <a:gd name="connsiteX8" fmla="*/ 7968 w 10000"/>
              <a:gd name="connsiteY8" fmla="*/ 2804 h 10000"/>
              <a:gd name="connsiteX9" fmla="*/ 8964 w 10000"/>
              <a:gd name="connsiteY9" fmla="*/ 1382 h 10000"/>
              <a:gd name="connsiteX10" fmla="*/ 10000 w 10000"/>
              <a:gd name="connsiteY10" fmla="*/ 0 h 10000"/>
              <a:gd name="connsiteX0" fmla="*/ 0 w 10000"/>
              <a:gd name="connsiteY0" fmla="*/ 10000 h 10000"/>
              <a:gd name="connsiteX1" fmla="*/ 696 w 10000"/>
              <a:gd name="connsiteY1" fmla="*/ 9615 h 10000"/>
              <a:gd name="connsiteX2" fmla="*/ 1583 w 10000"/>
              <a:gd name="connsiteY2" fmla="*/ 9081 h 10000"/>
              <a:gd name="connsiteX3" fmla="*/ 2648 w 10000"/>
              <a:gd name="connsiteY3" fmla="*/ 8467 h 10000"/>
              <a:gd name="connsiteX4" fmla="*/ 3711 w 10000"/>
              <a:gd name="connsiteY4" fmla="*/ 7742 h 10000"/>
              <a:gd name="connsiteX5" fmla="*/ 4680 w 10000"/>
              <a:gd name="connsiteY5" fmla="*/ 7155 h 10000"/>
              <a:gd name="connsiteX6" fmla="*/ 5784 w 10000"/>
              <a:gd name="connsiteY6" fmla="*/ 6029 h 10000"/>
              <a:gd name="connsiteX7" fmla="*/ 7040 w 10000"/>
              <a:gd name="connsiteY7" fmla="*/ 4091 h 10000"/>
              <a:gd name="connsiteX8" fmla="*/ 7968 w 10000"/>
              <a:gd name="connsiteY8" fmla="*/ 2804 h 10000"/>
              <a:gd name="connsiteX9" fmla="*/ 8964 w 10000"/>
              <a:gd name="connsiteY9" fmla="*/ 1382 h 10000"/>
              <a:gd name="connsiteX10" fmla="*/ 10000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10000"/>
                </a:moveTo>
                <a:lnTo>
                  <a:pt x="696" y="9615"/>
                </a:lnTo>
                <a:lnTo>
                  <a:pt x="1583" y="9081"/>
                </a:lnTo>
                <a:lnTo>
                  <a:pt x="2648" y="8467"/>
                </a:lnTo>
                <a:lnTo>
                  <a:pt x="3711" y="7742"/>
                </a:lnTo>
                <a:lnTo>
                  <a:pt x="4680" y="7155"/>
                </a:lnTo>
                <a:cubicBezTo>
                  <a:pt x="5026" y="6869"/>
                  <a:pt x="5391" y="6540"/>
                  <a:pt x="5784" y="6029"/>
                </a:cubicBezTo>
                <a:cubicBezTo>
                  <a:pt x="6177" y="5518"/>
                  <a:pt x="6731" y="4520"/>
                  <a:pt x="7040" y="4091"/>
                </a:cubicBezTo>
                <a:lnTo>
                  <a:pt x="7968" y="2804"/>
                </a:lnTo>
                <a:lnTo>
                  <a:pt x="8964" y="1382"/>
                </a:lnTo>
                <a:lnTo>
                  <a:pt x="10000" y="0"/>
                </a:lnTo>
              </a:path>
            </a:pathLst>
          </a:custGeom>
          <a:noFill/>
          <a:ln w="19050">
            <a:solidFill>
              <a:schemeClr val="accent6">
                <a:lumMod val="50000"/>
              </a:schemeClr>
            </a:solidFill>
            <a:prstDash val="solid"/>
            <a:round/>
            <a:headEnd/>
            <a:tailEnd/>
          </a:ln>
        </p:spPr>
        <p:txBody>
          <a:bodyPr/>
          <a:lstStyle/>
          <a:p>
            <a:pPr defTabSz="914162" fontAlgn="auto">
              <a:spcBef>
                <a:spcPts val="0"/>
              </a:spcBef>
              <a:spcAft>
                <a:spcPts val="0"/>
              </a:spcAft>
              <a:defRPr/>
            </a:pPr>
            <a:endParaRPr lang="en-US">
              <a:solidFill>
                <a:srgbClr val="000000"/>
              </a:solidFill>
              <a:latin typeface="+mn-lt"/>
              <a:cs typeface="+mn-cs"/>
            </a:endParaRPr>
          </a:p>
        </p:txBody>
      </p:sp>
      <p:sp>
        <p:nvSpPr>
          <p:cNvPr id="76" name="Rectangle 33"/>
          <p:cNvSpPr>
            <a:spLocks noChangeArrowheads="1"/>
          </p:cNvSpPr>
          <p:nvPr/>
        </p:nvSpPr>
        <p:spPr bwMode="auto">
          <a:xfrm>
            <a:off x="4649788" y="4876800"/>
            <a:ext cx="160337" cy="169863"/>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400">
              <a:defRPr/>
            </a:pPr>
            <a:r>
              <a:rPr lang="en-US" altLang="en-US" sz="1100" b="1" dirty="0">
                <a:solidFill>
                  <a:schemeClr val="accent6">
                    <a:lumMod val="50000"/>
                  </a:schemeClr>
                </a:solidFill>
                <a:latin typeface="Arial Narrow" panose="020B0606020202030204" pitchFamily="34" charset="0"/>
              </a:rPr>
              <a:t>2.4</a:t>
            </a:r>
            <a:endParaRPr lang="en-US" altLang="en-US" sz="1100" dirty="0">
              <a:solidFill>
                <a:schemeClr val="accent6">
                  <a:lumMod val="50000"/>
                </a:schemeClr>
              </a:solidFill>
              <a:latin typeface="Arial Narrow" panose="020B0606020202030204" pitchFamily="34" charset="0"/>
            </a:endParaRPr>
          </a:p>
        </p:txBody>
      </p:sp>
      <p:sp>
        <p:nvSpPr>
          <p:cNvPr id="77" name="Rectangle 33"/>
          <p:cNvSpPr>
            <a:spLocks noChangeArrowheads="1"/>
          </p:cNvSpPr>
          <p:nvPr/>
        </p:nvSpPr>
        <p:spPr bwMode="auto">
          <a:xfrm>
            <a:off x="6240463" y="4038600"/>
            <a:ext cx="160337" cy="169863"/>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400">
              <a:defRPr/>
            </a:pPr>
            <a:r>
              <a:rPr lang="en-US" altLang="en-US" sz="1100" b="1" dirty="0">
                <a:solidFill>
                  <a:schemeClr val="accent6">
                    <a:lumMod val="50000"/>
                  </a:schemeClr>
                </a:solidFill>
                <a:latin typeface="Arial Narrow" panose="020B0606020202030204" pitchFamily="34" charset="0"/>
              </a:rPr>
              <a:t>3.0</a:t>
            </a:r>
            <a:endParaRPr lang="en-US" altLang="en-US" sz="1100" dirty="0">
              <a:solidFill>
                <a:schemeClr val="accent6">
                  <a:lumMod val="50000"/>
                </a:schemeClr>
              </a:solidFill>
              <a:latin typeface="Arial Narrow" panose="020B0606020202030204" pitchFamily="34" charset="0"/>
            </a:endParaRPr>
          </a:p>
        </p:txBody>
      </p:sp>
      <p:sp>
        <p:nvSpPr>
          <p:cNvPr id="79" name="Rectangle 46"/>
          <p:cNvSpPr>
            <a:spLocks noChangeArrowheads="1"/>
          </p:cNvSpPr>
          <p:nvPr/>
        </p:nvSpPr>
        <p:spPr bwMode="auto">
          <a:xfrm rot="20957394">
            <a:off x="2878138" y="5268913"/>
            <a:ext cx="1412875" cy="161925"/>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914400">
              <a:defRPr/>
            </a:pPr>
            <a:r>
              <a:rPr lang="en-US" altLang="en-US" sz="1050" dirty="0" err="1">
                <a:solidFill>
                  <a:schemeClr val="accent6">
                    <a:lumMod val="50000"/>
                  </a:schemeClr>
                </a:solidFill>
                <a:latin typeface="Arial Narrow" panose="020B0606020202030204" pitchFamily="34" charset="0"/>
              </a:rPr>
              <a:t>WoodMac</a:t>
            </a:r>
            <a:r>
              <a:rPr lang="en-US" altLang="en-US" sz="1050" dirty="0">
                <a:solidFill>
                  <a:schemeClr val="accent6">
                    <a:lumMod val="50000"/>
                  </a:schemeClr>
                </a:solidFill>
                <a:latin typeface="Arial Narrow" panose="020B0606020202030204" pitchFamily="34" charset="0"/>
              </a:rPr>
              <a:t> Forecast for Brazil</a:t>
            </a:r>
            <a:endParaRPr lang="en-US" altLang="en-US" sz="1600" baseline="30000" dirty="0">
              <a:solidFill>
                <a:schemeClr val="accent6">
                  <a:lumMod val="50000"/>
                </a:schemeClr>
              </a:solidFill>
              <a:latin typeface="Arial Narrow" panose="020B0606020202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76" name="Picture 4" descr="http://www.google.co.uk/url?sa=i&amp;source=images&amp;cd=&amp;docid=dbjhTNUWZEIkoM&amp;tbnid=bEr28fO2Rl4uUM:&amp;ved=0CAUQjBw4bg&amp;url=http%3A%2F%2Fi.huffpost.com%2Fgen%2F1125883%2Fthumbs%2Fo-CALIFORNIA-OIL-DRILLING-facebook.jpg&amp;ei=VjpqU_f-BeaI7AaT54FY&amp;psig=AFQjCNFdwmhfMNAI8Ws5QVpfVSmvndsOQg&amp;ust=1399557078151115"/>
          <p:cNvPicPr>
            <a:picLocks noChangeAspect="1" noChangeArrowheads="1"/>
          </p:cNvPicPr>
          <p:nvPr/>
        </p:nvPicPr>
        <p:blipFill>
          <a:blip r:embed="rId4"/>
          <a:srcRect l="28906" t="20815" r="1508" b="8212"/>
          <a:stretch>
            <a:fillRect/>
          </a:stretch>
        </p:blipFill>
        <p:spPr bwMode="auto">
          <a:xfrm>
            <a:off x="0" y="0"/>
            <a:ext cx="9144000" cy="6235700"/>
          </a:xfrm>
          <a:prstGeom prst="rect">
            <a:avLst/>
          </a:prstGeom>
          <a:noFill/>
          <a:ln w="9525">
            <a:noFill/>
            <a:miter lim="800000"/>
            <a:headEnd/>
            <a:tailEnd/>
          </a:ln>
        </p:spPr>
      </p:pic>
      <p:sp>
        <p:nvSpPr>
          <p:cNvPr id="21677" name="Rectangle 8"/>
          <p:cNvSpPr>
            <a:spLocks noChangeArrowheads="1"/>
          </p:cNvSpPr>
          <p:nvPr/>
        </p:nvSpPr>
        <p:spPr bwMode="auto">
          <a:xfrm>
            <a:off x="0" y="0"/>
            <a:ext cx="9156700" cy="6240463"/>
          </a:xfrm>
          <a:prstGeom prst="rect">
            <a:avLst/>
          </a:prstGeom>
          <a:solidFill>
            <a:schemeClr val="bg1">
              <a:alpha val="47842"/>
            </a:schemeClr>
          </a:solidFill>
          <a:ln w="9525" algn="ctr">
            <a:noFill/>
            <a:round/>
            <a:headEnd/>
            <a:tailEnd/>
          </a:ln>
        </p:spPr>
        <p:txBody>
          <a:bodyPr/>
          <a:lstStyle/>
          <a:p>
            <a:pPr defTabSz="946150"/>
            <a:endParaRPr lang="pt-BR" sz="1900"/>
          </a:p>
        </p:txBody>
      </p:sp>
      <p:sp>
        <p:nvSpPr>
          <p:cNvPr id="7" name="Rectangle 2"/>
          <p:cNvSpPr txBox="1">
            <a:spLocks noChangeArrowheads="1"/>
          </p:cNvSpPr>
          <p:nvPr/>
        </p:nvSpPr>
        <p:spPr>
          <a:xfrm>
            <a:off x="1905000" y="381000"/>
            <a:ext cx="6248400" cy="1524000"/>
          </a:xfrm>
          <a:prstGeom prst="rect">
            <a:avLst/>
          </a:prstGeom>
        </p:spPr>
        <p:txBody>
          <a:bodyPr lIns="91416" tIns="45708" rIns="91416" bIns="45708"/>
          <a:lstStyle>
            <a:lvl1pPr marL="331276" indent="-331276" algn="l" defTabSz="914076" rtl="0" eaLnBrk="0" fontAlgn="base" hangingPunct="0">
              <a:spcBef>
                <a:spcPct val="30000"/>
              </a:spcBef>
              <a:spcAft>
                <a:spcPct val="10000"/>
              </a:spcAft>
              <a:buChar char="•"/>
              <a:defRPr sz="1100">
                <a:solidFill>
                  <a:srgbClr val="000000"/>
                </a:solidFill>
                <a:latin typeface="+mn-lt"/>
                <a:ea typeface="+mn-ea"/>
                <a:cs typeface="+mn-cs"/>
              </a:defRPr>
            </a:lvl1pPr>
            <a:lvl2pPr marL="174840" indent="-173307" algn="l" defTabSz="914076"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5079" indent="-168705" algn="l" defTabSz="914076"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919" indent="-173307" algn="l" defTabSz="914076"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9838" indent="-251524" algn="l" defTabSz="914076"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5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32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940"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6641"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a:lstStyle>
          <a:p>
            <a:pPr marL="452321" indent="-452321" defTabSz="912576" eaLnBrk="1" hangingPunct="1">
              <a:buFontTx/>
              <a:buNone/>
              <a:tabLst>
                <a:tab pos="452321" algn="l"/>
              </a:tabLst>
              <a:defRPr/>
            </a:pPr>
            <a:r>
              <a:rPr lang="en-GB" sz="2000" b="1" kern="0" dirty="0">
                <a:solidFill>
                  <a:srgbClr val="17497B"/>
                </a:solidFill>
              </a:rPr>
              <a:t>4.	</a:t>
            </a:r>
            <a:r>
              <a:rPr lang="en-US" sz="2000" b="1" kern="0" dirty="0"/>
              <a:t>Transaction Structure – Summary</a:t>
            </a:r>
          </a:p>
          <a:p>
            <a:pPr marL="799981" lvl="3" indent="-342900" defTabSz="912576">
              <a:lnSpc>
                <a:spcPct val="120000"/>
              </a:lnSpc>
              <a:buFont typeface="+mj-lt"/>
              <a:buAutoNum type="arabicPeriod"/>
              <a:tabLst>
                <a:tab pos="452321" algn="l"/>
              </a:tabLst>
              <a:defRPr/>
            </a:pPr>
            <a:r>
              <a:rPr lang="en-US" sz="1600" kern="0" dirty="0"/>
              <a:t>Summarized Structure</a:t>
            </a:r>
          </a:p>
          <a:p>
            <a:pPr marL="799981" lvl="3" indent="-342900" defTabSz="912576">
              <a:lnSpc>
                <a:spcPct val="120000"/>
              </a:lnSpc>
              <a:buFont typeface="+mj-lt"/>
              <a:buAutoNum type="arabicPeriod"/>
              <a:tabLst>
                <a:tab pos="452321" algn="l"/>
              </a:tabLst>
              <a:defRPr/>
            </a:pPr>
            <a:r>
              <a:rPr lang="fr-FR" sz="1600" kern="0" dirty="0">
                <a:solidFill>
                  <a:schemeClr val="tx1"/>
                </a:solidFill>
              </a:rPr>
              <a:t>Cash </a:t>
            </a:r>
            <a:r>
              <a:rPr lang="fr-FR" sz="1600" kern="0" dirty="0" err="1">
                <a:solidFill>
                  <a:schemeClr val="tx1"/>
                </a:solidFill>
              </a:rPr>
              <a:t>Waterfall</a:t>
            </a:r>
            <a:endParaRPr lang="fr-FR" sz="1600" kern="0" dirty="0">
              <a:solidFill>
                <a:schemeClr val="tx1"/>
              </a:solidFill>
            </a:endParaRPr>
          </a:p>
          <a:p>
            <a:pPr marL="799981" lvl="3" indent="-342900" defTabSz="912576">
              <a:lnSpc>
                <a:spcPct val="120000"/>
              </a:lnSpc>
              <a:buFont typeface="+mj-lt"/>
              <a:buAutoNum type="arabicPeriod"/>
              <a:tabLst>
                <a:tab pos="452321" algn="l"/>
              </a:tabLst>
              <a:defRPr/>
            </a:pPr>
            <a:r>
              <a:rPr lang="en-US" sz="1600" kern="0" dirty="0">
                <a:solidFill>
                  <a:schemeClr val="tx1"/>
                </a:solidFill>
              </a:rPr>
              <a:t>Triggers and Other Key Terms</a:t>
            </a:r>
          </a:p>
          <a:p>
            <a:pPr marL="799981" lvl="3" indent="-342900" defTabSz="912576">
              <a:lnSpc>
                <a:spcPct val="120000"/>
              </a:lnSpc>
              <a:buFont typeface="+mj-lt"/>
              <a:buAutoNum type="arabicPeriod"/>
              <a:tabLst>
                <a:tab pos="452321" algn="l"/>
              </a:tabLst>
              <a:defRPr/>
            </a:pPr>
            <a:r>
              <a:rPr lang="en-GB" sz="1600" dirty="0"/>
              <a:t>Issuer’s Cash Flow</a:t>
            </a:r>
          </a:p>
          <a:p>
            <a:pPr marL="799981" lvl="3" indent="-342900" defTabSz="912576">
              <a:lnSpc>
                <a:spcPct val="120000"/>
              </a:lnSpc>
              <a:buFont typeface="+mj-lt"/>
              <a:buAutoNum type="arabicPeriod"/>
              <a:tabLst>
                <a:tab pos="452321" algn="l"/>
              </a:tabLst>
              <a:defRPr/>
            </a:pPr>
            <a:r>
              <a:rPr lang="en-GB" sz="1600" kern="0" dirty="0">
                <a:solidFill>
                  <a:schemeClr val="tx1"/>
                </a:solidFill>
              </a:rPr>
              <a:t>Summary Model Output</a:t>
            </a:r>
            <a:endParaRPr lang="en-US" sz="1600" kern="0" dirty="0">
              <a:solidFill>
                <a:schemeClr val="tx1"/>
              </a:solidFill>
            </a:endParaRPr>
          </a:p>
        </p:txBody>
      </p:sp>
      <p:sp>
        <p:nvSpPr>
          <p:cNvPr id="21679" name="Date Placeholder 3"/>
          <p:cNvSpPr>
            <a:spLocks noGrp="1"/>
          </p:cNvSpPr>
          <p:nvPr>
            <p:ph type="dt" sz="quarter" idx="10"/>
          </p:nvPr>
        </p:nvSpPr>
        <p:spPr>
          <a:noFill/>
        </p:spPr>
        <p:txBody>
          <a:bodyPr/>
          <a:lstStyle/>
          <a:p>
            <a:pPr defTabSz="912813" fontAlgn="base">
              <a:spcBef>
                <a:spcPct val="0"/>
              </a:spcBef>
              <a:spcAft>
                <a:spcPct val="0"/>
              </a:spcAft>
            </a:pPr>
            <a:r>
              <a:rPr lang="en-GB">
                <a:latin typeface="Arial" charset="0"/>
                <a:cs typeface="Arial" charset="0"/>
              </a:rPr>
              <a:t>May 2014</a:t>
            </a:r>
          </a:p>
        </p:txBody>
      </p:sp>
      <p:sp>
        <p:nvSpPr>
          <p:cNvPr id="21680" name="Slide Number Placeholder 5"/>
          <p:cNvSpPr>
            <a:spLocks noGrp="1"/>
          </p:cNvSpPr>
          <p:nvPr>
            <p:ph type="sldNum" sz="quarter" idx="12"/>
          </p:nvPr>
        </p:nvSpPr>
        <p:spPr>
          <a:noFill/>
        </p:spPr>
        <p:txBody>
          <a:bodyPr/>
          <a:lstStyle/>
          <a:p>
            <a:pPr defTabSz="912813" fontAlgn="base">
              <a:spcBef>
                <a:spcPct val="0"/>
              </a:spcBef>
              <a:spcAft>
                <a:spcPct val="0"/>
              </a:spcAft>
            </a:pPr>
            <a:fld id="{0580FD69-9EDB-4E15-833B-DD3558C554C5}" type="slidenum">
              <a:rPr lang="en-GB" smtClean="0"/>
              <a:pPr defTabSz="912813" fontAlgn="base">
                <a:spcBef>
                  <a:spcPct val="0"/>
                </a:spcBef>
                <a:spcAft>
                  <a:spcPct val="0"/>
                </a:spcAft>
              </a:pPr>
              <a:t>17</a:t>
            </a:fld>
            <a:endParaRPr lang="en-GB"/>
          </a:p>
        </p:txBody>
      </p:sp>
      <p:graphicFrame>
        <p:nvGraphicFramePr>
          <p:cNvPr id="21675" name="Object 171"/>
          <p:cNvGraphicFramePr>
            <a:graphicFrameLocks noChangeAspect="1"/>
          </p:cNvGraphicFramePr>
          <p:nvPr/>
        </p:nvGraphicFramePr>
        <p:xfrm>
          <a:off x="1295400" y="355600"/>
          <a:ext cx="466725" cy="434975"/>
        </p:xfrm>
        <a:graphic>
          <a:graphicData uri="http://schemas.openxmlformats.org/presentationml/2006/ole">
            <mc:AlternateContent xmlns:mc="http://schemas.openxmlformats.org/markup-compatibility/2006">
              <mc:Choice xmlns:v="urn:schemas-microsoft-com:vml" Requires="v">
                <p:oleObj spid="_x0000_s38913" name="Photo Editor Photo" r:id="rId5" imgW="857143" imgH="819048" progId="">
                  <p:embed/>
                </p:oleObj>
              </mc:Choice>
              <mc:Fallback>
                <p:oleObj name="Photo Editor Photo" r:id="rId5" imgW="857143" imgH="819048" progId="">
                  <p:embed/>
                  <p:pic>
                    <p:nvPicPr>
                      <p:cNvPr id="21675" name="Object 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556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7985" name="Straight Connector 2063"/>
          <p:cNvCxnSpPr>
            <a:cxnSpLocks noChangeShapeType="1"/>
          </p:cNvCxnSpPr>
          <p:nvPr/>
        </p:nvCxnSpPr>
        <p:spPr bwMode="auto">
          <a:xfrm flipV="1">
            <a:off x="725488" y="2452688"/>
            <a:ext cx="6742112" cy="0"/>
          </a:xfrm>
          <a:prstGeom prst="line">
            <a:avLst/>
          </a:prstGeom>
          <a:noFill/>
          <a:ln w="9525" algn="ctr">
            <a:solidFill>
              <a:srgbClr val="EEEFF6"/>
            </a:solidFill>
            <a:round/>
            <a:headEnd/>
            <a:tailEnd/>
          </a:ln>
        </p:spPr>
      </p:cxnSp>
      <p:sp>
        <p:nvSpPr>
          <p:cNvPr id="297986" name="Title 1"/>
          <p:cNvSpPr>
            <a:spLocks noGrp="1"/>
          </p:cNvSpPr>
          <p:nvPr>
            <p:ph type="title"/>
          </p:nvPr>
        </p:nvSpPr>
        <p:spPr/>
        <p:txBody>
          <a:bodyPr/>
          <a:lstStyle/>
          <a:p>
            <a:r>
              <a:rPr lang="en-US"/>
              <a:t>4.1. Transaction Summarized Structure</a:t>
            </a:r>
          </a:p>
        </p:txBody>
      </p:sp>
      <p:sp>
        <p:nvSpPr>
          <p:cNvPr id="297987"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297988" name="Slide Number Placeholder 5"/>
          <p:cNvSpPr>
            <a:spLocks noGrp="1"/>
          </p:cNvSpPr>
          <p:nvPr>
            <p:ph type="sldNum" sz="quarter" idx="12"/>
          </p:nvPr>
        </p:nvSpPr>
        <p:spPr>
          <a:noFill/>
        </p:spPr>
        <p:txBody>
          <a:bodyPr/>
          <a:lstStyle/>
          <a:p>
            <a:pPr defTabSz="912813" fontAlgn="base">
              <a:spcBef>
                <a:spcPct val="0"/>
              </a:spcBef>
              <a:spcAft>
                <a:spcPct val="0"/>
              </a:spcAft>
            </a:pPr>
            <a:fld id="{9B1372A7-6D44-4E84-970E-41B5C4D7186A}" type="slidenum">
              <a:rPr lang="en-US" smtClean="0"/>
              <a:pPr defTabSz="912813" fontAlgn="base">
                <a:spcBef>
                  <a:spcPct val="0"/>
                </a:spcBef>
                <a:spcAft>
                  <a:spcPct val="0"/>
                </a:spcAft>
              </a:pPr>
              <a:t>18</a:t>
            </a:fld>
            <a:endParaRPr lang="en-US"/>
          </a:p>
        </p:txBody>
      </p:sp>
      <p:sp>
        <p:nvSpPr>
          <p:cNvPr id="297989" name="AutoShape 6"/>
          <p:cNvSpPr>
            <a:spLocks noChangeArrowheads="1"/>
          </p:cNvSpPr>
          <p:nvPr/>
        </p:nvSpPr>
        <p:spPr bwMode="auto">
          <a:xfrm flipH="1">
            <a:off x="708025" y="1323975"/>
            <a:ext cx="1096963" cy="457200"/>
          </a:xfrm>
          <a:prstGeom prst="roundRect">
            <a:avLst>
              <a:gd name="adj" fmla="val 16667"/>
            </a:avLst>
          </a:prstGeom>
          <a:solidFill>
            <a:srgbClr val="EEEFF6"/>
          </a:solidFill>
          <a:ln w="9525">
            <a:solidFill>
              <a:srgbClr val="385D8A"/>
            </a:solidFill>
            <a:round/>
            <a:headEnd/>
            <a:tailEnd/>
          </a:ln>
        </p:spPr>
        <p:txBody>
          <a:bodyPr wrap="none" lIns="91416" tIns="45708" rIns="91416" bIns="45708" anchor="ctr"/>
          <a:lstStyle/>
          <a:p>
            <a:pPr defTabSz="944563"/>
            <a:r>
              <a:rPr lang="en-US" sz="1000">
                <a:solidFill>
                  <a:srgbClr val="000000"/>
                </a:solidFill>
                <a:latin typeface="Arial Narrow" pitchFamily="34" charset="0"/>
              </a:rPr>
              <a:t>Trustee</a:t>
            </a:r>
          </a:p>
        </p:txBody>
      </p:sp>
      <p:sp>
        <p:nvSpPr>
          <p:cNvPr id="297990" name="AutoShape 9"/>
          <p:cNvSpPr>
            <a:spLocks noChangeArrowheads="1"/>
          </p:cNvSpPr>
          <p:nvPr/>
        </p:nvSpPr>
        <p:spPr bwMode="auto">
          <a:xfrm flipH="1">
            <a:off x="708025" y="3119438"/>
            <a:ext cx="1096963" cy="457200"/>
          </a:xfrm>
          <a:prstGeom prst="roundRect">
            <a:avLst>
              <a:gd name="adj" fmla="val 16667"/>
            </a:avLst>
          </a:prstGeom>
          <a:solidFill>
            <a:srgbClr val="EEEFF6"/>
          </a:solidFill>
          <a:ln w="9525">
            <a:solidFill>
              <a:srgbClr val="385D8A"/>
            </a:solidFill>
            <a:round/>
            <a:headEnd/>
            <a:tailEnd/>
          </a:ln>
        </p:spPr>
        <p:txBody>
          <a:bodyPr wrap="none" lIns="91416" tIns="45708" rIns="91416" bIns="45708" anchor="ctr"/>
          <a:lstStyle/>
          <a:p>
            <a:pPr defTabSz="944563"/>
            <a:r>
              <a:rPr lang="en-US" sz="1000">
                <a:solidFill>
                  <a:srgbClr val="000000"/>
                </a:solidFill>
                <a:latin typeface="Arial Narrow" pitchFamily="34" charset="0"/>
              </a:rPr>
              <a:t>RioPrevidência</a:t>
            </a:r>
          </a:p>
        </p:txBody>
      </p:sp>
      <p:sp>
        <p:nvSpPr>
          <p:cNvPr id="297991" name="AutoShape 16"/>
          <p:cNvSpPr>
            <a:spLocks noChangeArrowheads="1"/>
          </p:cNvSpPr>
          <p:nvPr/>
        </p:nvSpPr>
        <p:spPr bwMode="auto">
          <a:xfrm flipH="1">
            <a:off x="2865438" y="1323975"/>
            <a:ext cx="1096962" cy="457200"/>
          </a:xfrm>
          <a:prstGeom prst="roundRect">
            <a:avLst>
              <a:gd name="adj" fmla="val 16667"/>
            </a:avLst>
          </a:prstGeom>
          <a:solidFill>
            <a:srgbClr val="EEEFF6"/>
          </a:solidFill>
          <a:ln w="9525">
            <a:solidFill>
              <a:srgbClr val="385D8A"/>
            </a:solidFill>
            <a:round/>
            <a:headEnd/>
            <a:tailEnd/>
          </a:ln>
        </p:spPr>
        <p:txBody>
          <a:bodyPr wrap="none" lIns="91416" tIns="45708" rIns="91416" bIns="45708" anchor="ctr"/>
          <a:lstStyle/>
          <a:p>
            <a:pPr defTabSz="944563"/>
            <a:r>
              <a:rPr lang="en-US" sz="1000">
                <a:solidFill>
                  <a:srgbClr val="000000"/>
                </a:solidFill>
                <a:latin typeface="Arial Narrow" pitchFamily="34" charset="0"/>
              </a:rPr>
              <a:t>Issuer</a:t>
            </a:r>
          </a:p>
        </p:txBody>
      </p:sp>
      <p:sp>
        <p:nvSpPr>
          <p:cNvPr id="297992" name="AutoShape 22"/>
          <p:cNvSpPr>
            <a:spLocks noChangeArrowheads="1"/>
          </p:cNvSpPr>
          <p:nvPr/>
        </p:nvSpPr>
        <p:spPr bwMode="auto">
          <a:xfrm flipH="1">
            <a:off x="5059363" y="3438525"/>
            <a:ext cx="1279525" cy="457200"/>
          </a:xfrm>
          <a:prstGeom prst="roundRect">
            <a:avLst>
              <a:gd name="adj" fmla="val 16667"/>
            </a:avLst>
          </a:prstGeom>
          <a:solidFill>
            <a:srgbClr val="EEEFF6"/>
          </a:solidFill>
          <a:ln w="9525">
            <a:solidFill>
              <a:srgbClr val="385D8A"/>
            </a:solidFill>
            <a:round/>
            <a:headEnd/>
            <a:tailEnd/>
          </a:ln>
        </p:spPr>
        <p:txBody>
          <a:bodyPr lIns="91416" tIns="45708" rIns="91416" bIns="45708" anchor="ctr"/>
          <a:lstStyle/>
          <a:p>
            <a:pPr defTabSz="944563"/>
            <a:r>
              <a:rPr lang="en-US" sz="1000">
                <a:solidFill>
                  <a:srgbClr val="000000"/>
                </a:solidFill>
                <a:latin typeface="Arial Narrow" pitchFamily="34" charset="0"/>
              </a:rPr>
              <a:t>Caixa Econômica Federal</a:t>
            </a:r>
          </a:p>
        </p:txBody>
      </p:sp>
      <p:cxnSp>
        <p:nvCxnSpPr>
          <p:cNvPr id="297993" name="AutoShape 27"/>
          <p:cNvCxnSpPr>
            <a:cxnSpLocks noChangeShapeType="1"/>
            <a:stCxn id="298003" idx="1"/>
            <a:endCxn id="297991" idx="0"/>
          </p:cNvCxnSpPr>
          <p:nvPr/>
        </p:nvCxnSpPr>
        <p:spPr bwMode="auto">
          <a:xfrm flipH="1" flipV="1">
            <a:off x="3413125" y="1323975"/>
            <a:ext cx="2925763" cy="1719263"/>
          </a:xfrm>
          <a:prstGeom prst="bentConnector4">
            <a:avLst>
              <a:gd name="adj1" fmla="val -7815"/>
              <a:gd name="adj2" fmla="val 113306"/>
            </a:avLst>
          </a:prstGeom>
          <a:noFill/>
          <a:ln w="15875">
            <a:solidFill>
              <a:srgbClr val="385D8A"/>
            </a:solidFill>
            <a:miter lim="800000"/>
            <a:headEnd/>
            <a:tailEnd type="triangle" w="med" len="med"/>
          </a:ln>
        </p:spPr>
      </p:cxnSp>
      <p:sp>
        <p:nvSpPr>
          <p:cNvPr id="297994" name="Text Box 45"/>
          <p:cNvSpPr txBox="1">
            <a:spLocks noChangeArrowheads="1"/>
          </p:cNvSpPr>
          <p:nvPr/>
        </p:nvSpPr>
        <p:spPr bwMode="auto">
          <a:xfrm rot="-2403753">
            <a:off x="1327150" y="2243138"/>
            <a:ext cx="1066800" cy="276225"/>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US" sz="900" b="1">
                <a:solidFill>
                  <a:srgbClr val="385D8A"/>
                </a:solidFill>
                <a:ea typeface="Arial Unicode MS"/>
                <a:cs typeface="Arial Unicode MS"/>
              </a:rPr>
              <a:t>Royalties Sales Agreement</a:t>
            </a:r>
            <a:endParaRPr lang="en-US" sz="1200">
              <a:solidFill>
                <a:srgbClr val="000000"/>
              </a:solidFill>
              <a:ea typeface="Arial Unicode MS"/>
              <a:cs typeface="Arial Unicode MS"/>
            </a:endParaRPr>
          </a:p>
        </p:txBody>
      </p:sp>
      <p:sp>
        <p:nvSpPr>
          <p:cNvPr id="297995" name="Text Box 2"/>
          <p:cNvSpPr txBox="1">
            <a:spLocks noChangeArrowheads="1"/>
          </p:cNvSpPr>
          <p:nvPr>
            <p:custDataLst>
              <p:tags r:id="rId1"/>
            </p:custDataLst>
          </p:nvPr>
        </p:nvSpPr>
        <p:spPr bwMode="auto">
          <a:xfrm>
            <a:off x="708025" y="631825"/>
            <a:ext cx="7123113" cy="301625"/>
          </a:xfrm>
          <a:prstGeom prst="rect">
            <a:avLst/>
          </a:prstGeom>
          <a:noFill/>
          <a:ln w="9525">
            <a:noFill/>
            <a:miter lim="800000"/>
            <a:headEnd/>
            <a:tailEnd/>
          </a:ln>
        </p:spPr>
        <p:txBody>
          <a:bodyPr lIns="0" tIns="17996" rIns="0" bIns="17996" anchor="ctr"/>
          <a:lstStyle/>
          <a:p>
            <a:r>
              <a:rPr lang="en-US" sz="1400" b="1">
                <a:solidFill>
                  <a:srgbClr val="78848A"/>
                </a:solidFill>
              </a:rPr>
              <a:t>Legal Structure</a:t>
            </a:r>
          </a:p>
        </p:txBody>
      </p:sp>
      <p:sp>
        <p:nvSpPr>
          <p:cNvPr id="297996" name="AutoShape 16"/>
          <p:cNvSpPr>
            <a:spLocks noChangeArrowheads="1"/>
          </p:cNvSpPr>
          <p:nvPr/>
        </p:nvSpPr>
        <p:spPr bwMode="auto">
          <a:xfrm flipH="1">
            <a:off x="5151438" y="1323975"/>
            <a:ext cx="1096962" cy="457200"/>
          </a:xfrm>
          <a:prstGeom prst="roundRect">
            <a:avLst>
              <a:gd name="adj" fmla="val 16667"/>
            </a:avLst>
          </a:prstGeom>
          <a:solidFill>
            <a:srgbClr val="EEEFF6"/>
          </a:solidFill>
          <a:ln w="9525">
            <a:solidFill>
              <a:srgbClr val="385D8A"/>
            </a:solidFill>
            <a:round/>
            <a:headEnd/>
            <a:tailEnd/>
          </a:ln>
        </p:spPr>
        <p:txBody>
          <a:bodyPr wrap="none" lIns="91416" tIns="45708" rIns="91416" bIns="45708" anchor="ctr"/>
          <a:lstStyle/>
          <a:p>
            <a:pPr defTabSz="944563"/>
            <a:r>
              <a:rPr lang="en-US" sz="1000">
                <a:solidFill>
                  <a:srgbClr val="000000"/>
                </a:solidFill>
                <a:latin typeface="Arial Narrow" pitchFamily="34" charset="0"/>
              </a:rPr>
              <a:t>Bondholders</a:t>
            </a:r>
          </a:p>
        </p:txBody>
      </p:sp>
      <p:sp>
        <p:nvSpPr>
          <p:cNvPr id="297997" name="AutoShape 9"/>
          <p:cNvSpPr>
            <a:spLocks noChangeArrowheads="1"/>
          </p:cNvSpPr>
          <p:nvPr/>
        </p:nvSpPr>
        <p:spPr bwMode="auto">
          <a:xfrm flipH="1">
            <a:off x="2865438" y="3119438"/>
            <a:ext cx="1096962" cy="457200"/>
          </a:xfrm>
          <a:prstGeom prst="roundRect">
            <a:avLst>
              <a:gd name="adj" fmla="val 16667"/>
            </a:avLst>
          </a:prstGeom>
          <a:solidFill>
            <a:srgbClr val="EEEFF6"/>
          </a:solidFill>
          <a:ln w="9525">
            <a:solidFill>
              <a:srgbClr val="385D8A"/>
            </a:solidFill>
            <a:round/>
            <a:headEnd/>
            <a:tailEnd/>
          </a:ln>
        </p:spPr>
        <p:txBody>
          <a:bodyPr wrap="none" lIns="91416" tIns="45708" rIns="91416" bIns="45708" anchor="ctr"/>
          <a:lstStyle/>
          <a:p>
            <a:pPr defTabSz="944563"/>
            <a:r>
              <a:rPr lang="en-US" sz="1000">
                <a:solidFill>
                  <a:srgbClr val="000000"/>
                </a:solidFill>
                <a:latin typeface="Arial Narrow" pitchFamily="34" charset="0"/>
              </a:rPr>
              <a:t>Securitizadora</a:t>
            </a:r>
          </a:p>
        </p:txBody>
      </p:sp>
      <p:sp>
        <p:nvSpPr>
          <p:cNvPr id="297998" name="Text Box 45"/>
          <p:cNvSpPr txBox="1">
            <a:spLocks noChangeArrowheads="1"/>
          </p:cNvSpPr>
          <p:nvPr/>
        </p:nvSpPr>
        <p:spPr bwMode="auto">
          <a:xfrm>
            <a:off x="1277938" y="1371600"/>
            <a:ext cx="2155825" cy="138113"/>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US" sz="900" b="1">
                <a:solidFill>
                  <a:srgbClr val="385D8A"/>
                </a:solidFill>
                <a:ea typeface="Arial Unicode MS"/>
                <a:cs typeface="Arial Unicode MS"/>
              </a:rPr>
              <a:t>Master Trust</a:t>
            </a:r>
            <a:endParaRPr lang="en-US" sz="1200">
              <a:solidFill>
                <a:srgbClr val="000000"/>
              </a:solidFill>
              <a:ea typeface="Arial Unicode MS"/>
              <a:cs typeface="Arial Unicode MS"/>
            </a:endParaRPr>
          </a:p>
        </p:txBody>
      </p:sp>
      <p:cxnSp>
        <p:nvCxnSpPr>
          <p:cNvPr id="297999" name="Straight Arrow Connector 42"/>
          <p:cNvCxnSpPr>
            <a:cxnSpLocks noChangeShapeType="1"/>
            <a:stCxn id="297989" idx="1"/>
            <a:endCxn id="297991" idx="3"/>
          </p:cNvCxnSpPr>
          <p:nvPr/>
        </p:nvCxnSpPr>
        <p:spPr bwMode="auto">
          <a:xfrm>
            <a:off x="1804988" y="1552575"/>
            <a:ext cx="1060450" cy="0"/>
          </a:xfrm>
          <a:prstGeom prst="straightConnector1">
            <a:avLst/>
          </a:prstGeom>
          <a:noFill/>
          <a:ln w="15875">
            <a:solidFill>
              <a:srgbClr val="385D8A"/>
            </a:solidFill>
            <a:miter lim="800000"/>
            <a:headEnd type="triangle" w="med" len="med"/>
            <a:tailEnd type="triangle" w="med" len="med"/>
          </a:ln>
        </p:spPr>
      </p:cxnSp>
      <p:cxnSp>
        <p:nvCxnSpPr>
          <p:cNvPr id="298000" name="Straight Arrow Connector 51"/>
          <p:cNvCxnSpPr>
            <a:cxnSpLocks noChangeShapeType="1"/>
            <a:stCxn id="297990" idx="0"/>
          </p:cNvCxnSpPr>
          <p:nvPr/>
        </p:nvCxnSpPr>
        <p:spPr bwMode="auto">
          <a:xfrm flipV="1">
            <a:off x="1257300" y="1781175"/>
            <a:ext cx="1608138" cy="1338263"/>
          </a:xfrm>
          <a:prstGeom prst="straightConnector1">
            <a:avLst/>
          </a:prstGeom>
          <a:noFill/>
          <a:ln w="15875">
            <a:solidFill>
              <a:srgbClr val="385D8A"/>
            </a:solidFill>
            <a:miter lim="800000"/>
            <a:headEnd/>
            <a:tailEnd type="triangle" w="med" len="med"/>
          </a:ln>
        </p:spPr>
      </p:cxnSp>
      <p:cxnSp>
        <p:nvCxnSpPr>
          <p:cNvPr id="298001" name="Straight Arrow Connector 54"/>
          <p:cNvCxnSpPr>
            <a:cxnSpLocks noChangeShapeType="1"/>
            <a:stCxn id="297991" idx="2"/>
            <a:endCxn id="297997" idx="0"/>
          </p:cNvCxnSpPr>
          <p:nvPr/>
        </p:nvCxnSpPr>
        <p:spPr bwMode="auto">
          <a:xfrm>
            <a:off x="3413125" y="1781175"/>
            <a:ext cx="0" cy="1338263"/>
          </a:xfrm>
          <a:prstGeom prst="straightConnector1">
            <a:avLst/>
          </a:prstGeom>
          <a:noFill/>
          <a:ln w="15875">
            <a:solidFill>
              <a:srgbClr val="385D8A"/>
            </a:solidFill>
            <a:miter lim="800000"/>
            <a:headEnd/>
            <a:tailEnd type="triangle" w="med" len="med"/>
          </a:ln>
        </p:spPr>
      </p:cxnSp>
      <p:sp>
        <p:nvSpPr>
          <p:cNvPr id="298002" name="Text Box 45"/>
          <p:cNvSpPr txBox="1">
            <a:spLocks noChangeArrowheads="1"/>
          </p:cNvSpPr>
          <p:nvPr/>
        </p:nvSpPr>
        <p:spPr bwMode="auto">
          <a:xfrm>
            <a:off x="3471863" y="2479675"/>
            <a:ext cx="1036637" cy="415925"/>
          </a:xfrm>
          <a:prstGeom prst="rect">
            <a:avLst/>
          </a:prstGeom>
          <a:noFill/>
          <a:ln w="9525">
            <a:noFill/>
            <a:miter lim="800000"/>
            <a:headEnd/>
            <a:tailEnd/>
          </a:ln>
        </p:spPr>
        <p:txBody>
          <a:bodyPr lIns="0" tIns="0" rIns="0" bIns="0">
            <a:spAutoFit/>
          </a:bodyPr>
          <a:lstStyle/>
          <a:p>
            <a:pPr defTabSz="946150">
              <a:spcBef>
                <a:spcPct val="50000"/>
              </a:spcBef>
              <a:spcAft>
                <a:spcPct val="50000"/>
              </a:spcAft>
            </a:pPr>
            <a:r>
              <a:rPr lang="en-US" sz="900" b="1">
                <a:solidFill>
                  <a:srgbClr val="385D8A"/>
                </a:solidFill>
                <a:ea typeface="Arial Unicode MS"/>
                <a:cs typeface="Arial Unicode MS"/>
              </a:rPr>
              <a:t>Partial Assignment of RioPrevidência Royalties Rights</a:t>
            </a:r>
            <a:endParaRPr lang="en-US" sz="1200">
              <a:solidFill>
                <a:srgbClr val="000000"/>
              </a:solidFill>
              <a:ea typeface="Arial Unicode MS"/>
              <a:cs typeface="Arial Unicode MS"/>
            </a:endParaRPr>
          </a:p>
        </p:txBody>
      </p:sp>
      <p:sp>
        <p:nvSpPr>
          <p:cNvPr id="298003" name="AutoShape 22"/>
          <p:cNvSpPr>
            <a:spLocks noChangeArrowheads="1"/>
          </p:cNvSpPr>
          <p:nvPr/>
        </p:nvSpPr>
        <p:spPr bwMode="auto">
          <a:xfrm flipH="1">
            <a:off x="5059363" y="2814638"/>
            <a:ext cx="1279525" cy="457200"/>
          </a:xfrm>
          <a:prstGeom prst="roundRect">
            <a:avLst>
              <a:gd name="adj" fmla="val 16667"/>
            </a:avLst>
          </a:prstGeom>
          <a:solidFill>
            <a:srgbClr val="EEEFF6"/>
          </a:solidFill>
          <a:ln w="9525">
            <a:solidFill>
              <a:srgbClr val="385D8A"/>
            </a:solidFill>
            <a:round/>
            <a:headEnd/>
            <a:tailEnd/>
          </a:ln>
        </p:spPr>
        <p:txBody>
          <a:bodyPr wrap="none" lIns="91416" tIns="45708" rIns="91416" bIns="45708" anchor="ctr"/>
          <a:lstStyle/>
          <a:p>
            <a:pPr defTabSz="944563"/>
            <a:r>
              <a:rPr lang="en-US" sz="1000">
                <a:solidFill>
                  <a:srgbClr val="000000"/>
                </a:solidFill>
                <a:latin typeface="Arial Narrow" pitchFamily="34" charset="0"/>
              </a:rPr>
              <a:t>Banco do Brasil</a:t>
            </a:r>
          </a:p>
        </p:txBody>
      </p:sp>
      <p:cxnSp>
        <p:nvCxnSpPr>
          <p:cNvPr id="298004" name="AutoShape 27"/>
          <p:cNvCxnSpPr>
            <a:cxnSpLocks noChangeShapeType="1"/>
            <a:stCxn id="297992" idx="1"/>
            <a:endCxn id="297991" idx="0"/>
          </p:cNvCxnSpPr>
          <p:nvPr/>
        </p:nvCxnSpPr>
        <p:spPr bwMode="auto">
          <a:xfrm flipH="1" flipV="1">
            <a:off x="3413125" y="1323975"/>
            <a:ext cx="2925763" cy="2343150"/>
          </a:xfrm>
          <a:prstGeom prst="bentConnector4">
            <a:avLst>
              <a:gd name="adj1" fmla="val -7815"/>
              <a:gd name="adj2" fmla="val 109755"/>
            </a:avLst>
          </a:prstGeom>
          <a:noFill/>
          <a:ln w="15875">
            <a:solidFill>
              <a:srgbClr val="385D8A"/>
            </a:solidFill>
            <a:miter lim="800000"/>
            <a:headEnd/>
            <a:tailEnd type="triangle" w="med" len="med"/>
          </a:ln>
        </p:spPr>
      </p:cxnSp>
      <p:cxnSp>
        <p:nvCxnSpPr>
          <p:cNvPr id="298005" name="AutoShape 19"/>
          <p:cNvCxnSpPr>
            <a:cxnSpLocks noChangeShapeType="1"/>
            <a:stCxn id="297997" idx="1"/>
            <a:endCxn id="298003" idx="3"/>
          </p:cNvCxnSpPr>
          <p:nvPr/>
        </p:nvCxnSpPr>
        <p:spPr bwMode="auto">
          <a:xfrm flipV="1">
            <a:off x="3962400" y="3043238"/>
            <a:ext cx="1096963" cy="304800"/>
          </a:xfrm>
          <a:prstGeom prst="bentConnector3">
            <a:avLst>
              <a:gd name="adj1" fmla="val 50000"/>
            </a:avLst>
          </a:prstGeom>
          <a:noFill/>
          <a:ln w="15875">
            <a:solidFill>
              <a:srgbClr val="385D8A"/>
            </a:solidFill>
            <a:miter lim="800000"/>
            <a:headEnd/>
            <a:tailEnd type="triangle" w="med" len="med"/>
          </a:ln>
        </p:spPr>
      </p:cxnSp>
      <p:cxnSp>
        <p:nvCxnSpPr>
          <p:cNvPr id="298006" name="AutoShape 19"/>
          <p:cNvCxnSpPr>
            <a:cxnSpLocks noChangeShapeType="1"/>
            <a:stCxn id="297997" idx="1"/>
            <a:endCxn id="297992" idx="3"/>
          </p:cNvCxnSpPr>
          <p:nvPr/>
        </p:nvCxnSpPr>
        <p:spPr bwMode="auto">
          <a:xfrm>
            <a:off x="3962400" y="3348038"/>
            <a:ext cx="1096963" cy="319087"/>
          </a:xfrm>
          <a:prstGeom prst="bentConnector3">
            <a:avLst>
              <a:gd name="adj1" fmla="val 50000"/>
            </a:avLst>
          </a:prstGeom>
          <a:noFill/>
          <a:ln w="15875">
            <a:solidFill>
              <a:srgbClr val="385D8A"/>
            </a:solidFill>
            <a:miter lim="800000"/>
            <a:headEnd/>
            <a:tailEnd type="triangle" w="med" len="med"/>
          </a:ln>
        </p:spPr>
      </p:cxnSp>
      <p:sp>
        <p:nvSpPr>
          <p:cNvPr id="298007" name="Text Box 45"/>
          <p:cNvSpPr txBox="1">
            <a:spLocks noChangeArrowheads="1"/>
          </p:cNvSpPr>
          <p:nvPr/>
        </p:nvSpPr>
        <p:spPr bwMode="auto">
          <a:xfrm>
            <a:off x="6629400" y="1122363"/>
            <a:ext cx="1143000" cy="1454150"/>
          </a:xfrm>
          <a:prstGeom prst="rect">
            <a:avLst/>
          </a:prstGeom>
          <a:noFill/>
          <a:ln w="9525">
            <a:noFill/>
            <a:miter lim="800000"/>
            <a:headEnd/>
            <a:tailEnd/>
          </a:ln>
        </p:spPr>
        <p:txBody>
          <a:bodyPr lIns="0" tIns="0" rIns="0" bIns="0">
            <a:spAutoFit/>
          </a:bodyPr>
          <a:lstStyle/>
          <a:p>
            <a:pPr defTabSz="946150">
              <a:spcBef>
                <a:spcPct val="50000"/>
              </a:spcBef>
              <a:spcAft>
                <a:spcPct val="50000"/>
              </a:spcAft>
            </a:pPr>
            <a:r>
              <a:rPr lang="en-US" sz="900" b="1">
                <a:solidFill>
                  <a:srgbClr val="385D8A"/>
                </a:solidFill>
                <a:ea typeface="Arial Unicode MS"/>
                <a:cs typeface="Arial Unicode MS"/>
              </a:rPr>
              <a:t>Assignments of BB and CEF Royalties Rights Assignments to Issuer (in two steps via Securitizadora)</a:t>
            </a:r>
          </a:p>
          <a:p>
            <a:pPr defTabSz="946150">
              <a:spcBef>
                <a:spcPct val="50000"/>
              </a:spcBef>
              <a:spcAft>
                <a:spcPct val="50000"/>
              </a:spcAft>
            </a:pPr>
            <a:endParaRPr lang="en-US" sz="900" b="1">
              <a:solidFill>
                <a:srgbClr val="385D8A"/>
              </a:solidFill>
              <a:ea typeface="Arial Unicode MS"/>
              <a:cs typeface="Arial Unicode MS"/>
            </a:endParaRPr>
          </a:p>
          <a:p>
            <a:pPr defTabSz="946150">
              <a:spcBef>
                <a:spcPct val="50000"/>
              </a:spcBef>
              <a:spcAft>
                <a:spcPct val="50000"/>
              </a:spcAft>
            </a:pPr>
            <a:endParaRPr lang="en-US" sz="1200">
              <a:solidFill>
                <a:srgbClr val="000000"/>
              </a:solidFill>
              <a:ea typeface="Arial Unicode MS"/>
              <a:cs typeface="Arial Unicode MS"/>
            </a:endParaRPr>
          </a:p>
        </p:txBody>
      </p:sp>
      <p:sp>
        <p:nvSpPr>
          <p:cNvPr id="298008" name="Text Box 45"/>
          <p:cNvSpPr txBox="1">
            <a:spLocks noChangeArrowheads="1"/>
          </p:cNvSpPr>
          <p:nvPr/>
        </p:nvSpPr>
        <p:spPr bwMode="auto">
          <a:xfrm>
            <a:off x="3957638" y="3748088"/>
            <a:ext cx="1036637" cy="900112"/>
          </a:xfrm>
          <a:prstGeom prst="rect">
            <a:avLst/>
          </a:prstGeom>
          <a:noFill/>
          <a:ln w="9525">
            <a:noFill/>
            <a:miter lim="800000"/>
            <a:headEnd/>
            <a:tailEnd/>
          </a:ln>
        </p:spPr>
        <p:txBody>
          <a:bodyPr lIns="0" tIns="0" rIns="0" bIns="0">
            <a:spAutoFit/>
          </a:bodyPr>
          <a:lstStyle/>
          <a:p>
            <a:pPr defTabSz="946150">
              <a:spcBef>
                <a:spcPct val="50000"/>
              </a:spcBef>
              <a:spcAft>
                <a:spcPct val="50000"/>
              </a:spcAft>
            </a:pPr>
            <a:r>
              <a:rPr lang="en-US" sz="900" b="1">
                <a:solidFill>
                  <a:srgbClr val="385D8A"/>
                </a:solidFill>
                <a:ea typeface="Arial Unicode MS"/>
                <a:cs typeface="Arial Unicode MS"/>
              </a:rPr>
              <a:t>Debentures issued to Banco do Brasil and Caixa Econômica</a:t>
            </a:r>
          </a:p>
          <a:p>
            <a:pPr defTabSz="946150">
              <a:spcBef>
                <a:spcPct val="50000"/>
              </a:spcBef>
              <a:spcAft>
                <a:spcPct val="50000"/>
              </a:spcAft>
            </a:pPr>
            <a:endParaRPr lang="en-US" sz="1200">
              <a:solidFill>
                <a:srgbClr val="000000"/>
              </a:solidFill>
              <a:ea typeface="Arial Unicode MS"/>
              <a:cs typeface="Arial Unicode MS"/>
            </a:endParaRPr>
          </a:p>
        </p:txBody>
      </p:sp>
      <p:sp>
        <p:nvSpPr>
          <p:cNvPr id="298009" name="Text Box 45"/>
          <p:cNvSpPr txBox="1">
            <a:spLocks noChangeArrowheads="1"/>
          </p:cNvSpPr>
          <p:nvPr/>
        </p:nvSpPr>
        <p:spPr bwMode="auto">
          <a:xfrm>
            <a:off x="6735763" y="2225675"/>
            <a:ext cx="1036637" cy="138113"/>
          </a:xfrm>
          <a:prstGeom prst="rect">
            <a:avLst/>
          </a:prstGeom>
          <a:noFill/>
          <a:ln w="9525">
            <a:noFill/>
            <a:miter lim="800000"/>
            <a:headEnd/>
            <a:tailEnd/>
          </a:ln>
        </p:spPr>
        <p:txBody>
          <a:bodyPr lIns="0" tIns="0" rIns="0" bIns="0">
            <a:spAutoFit/>
          </a:bodyPr>
          <a:lstStyle/>
          <a:p>
            <a:pPr defTabSz="946150">
              <a:spcBef>
                <a:spcPct val="50000"/>
              </a:spcBef>
              <a:spcAft>
                <a:spcPct val="50000"/>
              </a:spcAft>
            </a:pPr>
            <a:r>
              <a:rPr lang="en-US" sz="900" i="1">
                <a:solidFill>
                  <a:srgbClr val="385D8A"/>
                </a:solidFill>
                <a:ea typeface="Arial Unicode MS"/>
                <a:cs typeface="Arial Unicode MS"/>
              </a:rPr>
              <a:t>Offshore</a:t>
            </a:r>
            <a:endParaRPr lang="en-US" sz="1200" i="1">
              <a:solidFill>
                <a:srgbClr val="000000"/>
              </a:solidFill>
              <a:ea typeface="Arial Unicode MS"/>
              <a:cs typeface="Arial Unicode MS"/>
            </a:endParaRPr>
          </a:p>
        </p:txBody>
      </p:sp>
      <p:sp>
        <p:nvSpPr>
          <p:cNvPr id="298010" name="Text Box 45"/>
          <p:cNvSpPr txBox="1">
            <a:spLocks noChangeArrowheads="1"/>
          </p:cNvSpPr>
          <p:nvPr/>
        </p:nvSpPr>
        <p:spPr bwMode="auto">
          <a:xfrm>
            <a:off x="6735763" y="2516188"/>
            <a:ext cx="1036637" cy="138112"/>
          </a:xfrm>
          <a:prstGeom prst="rect">
            <a:avLst/>
          </a:prstGeom>
          <a:noFill/>
          <a:ln w="9525">
            <a:noFill/>
            <a:miter lim="800000"/>
            <a:headEnd/>
            <a:tailEnd/>
          </a:ln>
        </p:spPr>
        <p:txBody>
          <a:bodyPr lIns="0" tIns="0" rIns="0" bIns="0">
            <a:spAutoFit/>
          </a:bodyPr>
          <a:lstStyle/>
          <a:p>
            <a:pPr defTabSz="946150">
              <a:spcBef>
                <a:spcPct val="50000"/>
              </a:spcBef>
              <a:spcAft>
                <a:spcPct val="50000"/>
              </a:spcAft>
            </a:pPr>
            <a:r>
              <a:rPr lang="en-US" sz="900" i="1">
                <a:solidFill>
                  <a:srgbClr val="385D8A"/>
                </a:solidFill>
                <a:ea typeface="Arial Unicode MS"/>
                <a:cs typeface="Arial Unicode MS"/>
              </a:rPr>
              <a:t>Brazil</a:t>
            </a:r>
            <a:endParaRPr lang="en-US" sz="1200" i="1">
              <a:solidFill>
                <a:srgbClr val="000000"/>
              </a:solidFill>
              <a:ea typeface="Arial Unicode MS"/>
              <a:cs typeface="Arial Unicode MS"/>
            </a:endParaRPr>
          </a:p>
        </p:txBody>
      </p:sp>
      <p:sp>
        <p:nvSpPr>
          <p:cNvPr id="298011" name="Text Box 45"/>
          <p:cNvSpPr txBox="1">
            <a:spLocks noChangeArrowheads="1"/>
          </p:cNvSpPr>
          <p:nvPr/>
        </p:nvSpPr>
        <p:spPr bwMode="auto">
          <a:xfrm>
            <a:off x="2044700" y="1752600"/>
            <a:ext cx="1035050" cy="215900"/>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US" sz="1400">
                <a:ea typeface="Arial Unicode MS"/>
                <a:cs typeface="Arial Unicode MS"/>
                <a:sym typeface="Wingdings" pitchFamily="2" charset="2"/>
              </a:rPr>
              <a:t></a:t>
            </a:r>
            <a:endParaRPr lang="en-US" sz="1400">
              <a:ea typeface="Arial Unicode MS"/>
              <a:cs typeface="Arial Unicode MS"/>
            </a:endParaRPr>
          </a:p>
        </p:txBody>
      </p:sp>
      <p:sp>
        <p:nvSpPr>
          <p:cNvPr id="298012" name="Text Box 45"/>
          <p:cNvSpPr txBox="1">
            <a:spLocks noChangeArrowheads="1"/>
          </p:cNvSpPr>
          <p:nvPr/>
        </p:nvSpPr>
        <p:spPr bwMode="auto">
          <a:xfrm>
            <a:off x="3001963" y="2298700"/>
            <a:ext cx="1036637" cy="215900"/>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US" sz="1400">
                <a:ea typeface="Arial Unicode MS"/>
                <a:cs typeface="Arial Unicode MS"/>
                <a:sym typeface="Wingdings" pitchFamily="2" charset="2"/>
              </a:rPr>
              <a:t></a:t>
            </a:r>
            <a:endParaRPr lang="en-US" sz="1400">
              <a:ea typeface="Arial Unicode MS"/>
              <a:cs typeface="Arial Unicode MS"/>
            </a:endParaRPr>
          </a:p>
        </p:txBody>
      </p:sp>
      <p:sp>
        <p:nvSpPr>
          <p:cNvPr id="298013" name="Text Box 45"/>
          <p:cNvSpPr txBox="1">
            <a:spLocks noChangeArrowheads="1"/>
          </p:cNvSpPr>
          <p:nvPr/>
        </p:nvSpPr>
        <p:spPr bwMode="auto">
          <a:xfrm>
            <a:off x="6172200" y="1993900"/>
            <a:ext cx="1036638" cy="215900"/>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US" sz="1400">
                <a:ea typeface="Arial Unicode MS"/>
                <a:cs typeface="Arial Unicode MS"/>
                <a:sym typeface="Wingdings" pitchFamily="2" charset="2"/>
              </a:rPr>
              <a:t></a:t>
            </a:r>
            <a:endParaRPr lang="en-US" sz="1400">
              <a:ea typeface="Arial Unicode MS"/>
              <a:cs typeface="Arial Unicode MS"/>
            </a:endParaRPr>
          </a:p>
        </p:txBody>
      </p:sp>
      <p:sp>
        <p:nvSpPr>
          <p:cNvPr id="298014" name="Text Box 45"/>
          <p:cNvSpPr txBox="1">
            <a:spLocks noChangeArrowheads="1"/>
          </p:cNvSpPr>
          <p:nvPr/>
        </p:nvSpPr>
        <p:spPr bwMode="auto">
          <a:xfrm>
            <a:off x="4191000" y="4038600"/>
            <a:ext cx="1036638" cy="215900"/>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US" sz="1400">
                <a:ea typeface="Arial Unicode MS"/>
                <a:cs typeface="Arial Unicode MS"/>
                <a:sym typeface="Wingdings" pitchFamily="2" charset="2"/>
              </a:rPr>
              <a:t></a:t>
            </a:r>
            <a:endParaRPr lang="en-US" sz="1400">
              <a:ea typeface="Arial Unicode MS"/>
              <a:cs typeface="Arial Unicode MS"/>
            </a:endParaRPr>
          </a:p>
        </p:txBody>
      </p:sp>
      <p:cxnSp>
        <p:nvCxnSpPr>
          <p:cNvPr id="298015" name="Straight Arrow Connector 93"/>
          <p:cNvCxnSpPr>
            <a:cxnSpLocks noChangeShapeType="1"/>
            <a:stCxn id="297991" idx="1"/>
            <a:endCxn id="297996" idx="3"/>
          </p:cNvCxnSpPr>
          <p:nvPr/>
        </p:nvCxnSpPr>
        <p:spPr bwMode="auto">
          <a:xfrm>
            <a:off x="3962400" y="1552575"/>
            <a:ext cx="1189038" cy="0"/>
          </a:xfrm>
          <a:prstGeom prst="straightConnector1">
            <a:avLst/>
          </a:prstGeom>
          <a:noFill/>
          <a:ln w="15875">
            <a:solidFill>
              <a:srgbClr val="385D8A"/>
            </a:solidFill>
            <a:miter lim="800000"/>
            <a:headEnd/>
            <a:tailEnd type="triangle" w="med" len="med"/>
          </a:ln>
        </p:spPr>
      </p:cxnSp>
      <p:sp>
        <p:nvSpPr>
          <p:cNvPr id="298016" name="Text Box 45"/>
          <p:cNvSpPr txBox="1">
            <a:spLocks noChangeArrowheads="1"/>
          </p:cNvSpPr>
          <p:nvPr/>
        </p:nvSpPr>
        <p:spPr bwMode="auto">
          <a:xfrm>
            <a:off x="3409950" y="1371600"/>
            <a:ext cx="2155825" cy="138113"/>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US" sz="900" b="1">
                <a:solidFill>
                  <a:srgbClr val="385D8A"/>
                </a:solidFill>
                <a:ea typeface="Arial Unicode MS"/>
                <a:cs typeface="Arial Unicode MS"/>
              </a:rPr>
              <a:t>2014-1 Notes</a:t>
            </a:r>
            <a:endParaRPr lang="en-US" sz="1200">
              <a:solidFill>
                <a:srgbClr val="000000"/>
              </a:solidFill>
              <a:ea typeface="Arial Unicode MS"/>
              <a:cs typeface="Arial Unicode MS"/>
            </a:endParaRPr>
          </a:p>
        </p:txBody>
      </p:sp>
      <p:sp>
        <p:nvSpPr>
          <p:cNvPr id="298017" name="Content Placeholder 2"/>
          <p:cNvSpPr>
            <a:spLocks noGrp="1"/>
          </p:cNvSpPr>
          <p:nvPr>
            <p:ph idx="1"/>
          </p:nvPr>
        </p:nvSpPr>
        <p:spPr>
          <a:xfrm>
            <a:off x="708025" y="4876800"/>
            <a:ext cx="6683375" cy="1085850"/>
          </a:xfrm>
        </p:spPr>
        <p:txBody>
          <a:bodyPr/>
          <a:lstStyle/>
          <a:p>
            <a:pPr lvl="1" algn="just"/>
            <a:r>
              <a:rPr lang="en-US">
                <a:sym typeface="Wingdings" pitchFamily="2" charset="2"/>
              </a:rPr>
              <a:t>: </a:t>
            </a:r>
            <a:r>
              <a:rPr lang="en-US"/>
              <a:t>RioPrevidência will sell and assign to the Issuer the RioPrevidência Royalties Rights</a:t>
            </a:r>
          </a:p>
          <a:p>
            <a:pPr lvl="1" algn="just"/>
            <a:r>
              <a:rPr lang="en-US" altLang="zh-CN">
                <a:ea typeface="SimSun" pitchFamily="2" charset="-122"/>
                <a:sym typeface="Wingdings" pitchFamily="2" charset="2"/>
              </a:rPr>
              <a:t>: At closing, </a:t>
            </a:r>
            <a:r>
              <a:rPr lang="en-US" altLang="zh-CN">
                <a:ea typeface="SimSun" pitchFamily="2" charset="-122"/>
              </a:rPr>
              <a:t>Banco do Brasil and Caixa Econômica Federal </a:t>
            </a:r>
            <a:r>
              <a:rPr lang="en-US"/>
              <a:t>will assign their previously purchased Royalties Rights to the Issuer against a partial cash prepayment and the issuance of debentures</a:t>
            </a:r>
            <a:r>
              <a:rPr lang="en-US" i="1"/>
              <a:t> </a:t>
            </a:r>
            <a:r>
              <a:rPr lang="en-US"/>
              <a:t>issued by a Brazilian Securitizadora (in turn benefitting from a partial assignment of RioPrevidência Royalties Rights)</a:t>
            </a:r>
          </a:p>
          <a:p>
            <a:pPr lvl="1" algn="just"/>
            <a:endParaRPr lang="en-US" i="1"/>
          </a:p>
          <a:p>
            <a:pPr lvl="1" algn="just"/>
            <a:endParaRPr lang="en-US" altLang="zh-CN">
              <a:ea typeface="SimSun" pitchFamily="2" charset="-122"/>
            </a:endParaRPr>
          </a:p>
          <a:p>
            <a:pPr lvl="1" algn="just"/>
            <a:endParaRPr lang="en-US" altLang="zh-CN">
              <a:ea typeface="SimSun" pitchFamily="2" charset="-122"/>
            </a:endParaRPr>
          </a:p>
        </p:txBody>
      </p:sp>
      <p:sp>
        <p:nvSpPr>
          <p:cNvPr id="298018" name="Text Box 45"/>
          <p:cNvSpPr txBox="1">
            <a:spLocks noChangeArrowheads="1"/>
          </p:cNvSpPr>
          <p:nvPr/>
        </p:nvSpPr>
        <p:spPr bwMode="auto">
          <a:xfrm rot="-2403753">
            <a:off x="1595438" y="2506663"/>
            <a:ext cx="1066800" cy="138112"/>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US" sz="900" b="1">
                <a:solidFill>
                  <a:srgbClr val="385D8A"/>
                </a:solidFill>
                <a:ea typeface="Arial Unicode MS"/>
                <a:cs typeface="Arial Unicode MS"/>
              </a:rPr>
              <a:t>Bill of Sale</a:t>
            </a:r>
            <a:endParaRPr lang="en-US" sz="1200">
              <a:solidFill>
                <a:srgbClr val="000000"/>
              </a:solidFill>
              <a:ea typeface="Arial Unicode MS"/>
              <a:cs typeface="Arial Unicode MS"/>
            </a:endParaRPr>
          </a:p>
        </p:txBody>
      </p:sp>
      <p:cxnSp>
        <p:nvCxnSpPr>
          <p:cNvPr id="298019" name="Straight Arrow Connector 35"/>
          <p:cNvCxnSpPr>
            <a:cxnSpLocks noChangeShapeType="1"/>
          </p:cNvCxnSpPr>
          <p:nvPr/>
        </p:nvCxnSpPr>
        <p:spPr bwMode="auto">
          <a:xfrm>
            <a:off x="4152900" y="1836738"/>
            <a:ext cx="1058863" cy="871537"/>
          </a:xfrm>
          <a:prstGeom prst="straightConnector1">
            <a:avLst/>
          </a:prstGeom>
          <a:noFill/>
          <a:ln w="15875">
            <a:solidFill>
              <a:srgbClr val="385D8A"/>
            </a:solidFill>
            <a:miter lim="800000"/>
            <a:headEnd type="triangle" w="med" len="med"/>
            <a:tailEnd type="triangle" w="med" len="med"/>
          </a:ln>
        </p:spPr>
      </p:cxnSp>
      <p:sp>
        <p:nvSpPr>
          <p:cNvPr id="298020" name="Text Box 45"/>
          <p:cNvSpPr txBox="1">
            <a:spLocks noChangeArrowheads="1"/>
          </p:cNvSpPr>
          <p:nvPr/>
        </p:nvSpPr>
        <p:spPr bwMode="auto">
          <a:xfrm rot="2387008">
            <a:off x="4159250" y="2159000"/>
            <a:ext cx="1319213" cy="138113"/>
          </a:xfrm>
          <a:prstGeom prst="rect">
            <a:avLst/>
          </a:prstGeom>
          <a:noFill/>
          <a:ln w="9525">
            <a:noFill/>
            <a:miter lim="800000"/>
            <a:headEnd/>
            <a:tailEnd/>
          </a:ln>
        </p:spPr>
        <p:txBody>
          <a:bodyPr lIns="0" tIns="0" rIns="0" bIns="0">
            <a:spAutoFit/>
          </a:bodyPr>
          <a:lstStyle/>
          <a:p>
            <a:pPr defTabSz="946150">
              <a:spcBef>
                <a:spcPct val="50000"/>
              </a:spcBef>
              <a:spcAft>
                <a:spcPct val="50000"/>
              </a:spcAft>
            </a:pPr>
            <a:r>
              <a:rPr lang="en-US" sz="900" b="1">
                <a:solidFill>
                  <a:srgbClr val="385D8A"/>
                </a:solidFill>
                <a:ea typeface="Arial Unicode MS"/>
                <a:cs typeface="Arial Unicode MS"/>
              </a:rPr>
              <a:t>Servicer Agreement</a:t>
            </a:r>
            <a:endParaRPr lang="en-US" sz="1200">
              <a:solidFill>
                <a:srgbClr val="000000"/>
              </a:solidFill>
              <a:ea typeface="Arial Unicode MS"/>
              <a:cs typeface="Arial Unicode MS"/>
            </a:endParaRPr>
          </a:p>
        </p:txBody>
      </p:sp>
      <p:sp>
        <p:nvSpPr>
          <p:cNvPr id="298021" name="Text Box 45"/>
          <p:cNvSpPr txBox="1">
            <a:spLocks noChangeArrowheads="1"/>
          </p:cNvSpPr>
          <p:nvPr/>
        </p:nvSpPr>
        <p:spPr bwMode="auto">
          <a:xfrm>
            <a:off x="2717800" y="2479675"/>
            <a:ext cx="635000" cy="277813"/>
          </a:xfrm>
          <a:prstGeom prst="rect">
            <a:avLst/>
          </a:prstGeom>
          <a:noFill/>
          <a:ln w="9525">
            <a:noFill/>
            <a:miter lim="800000"/>
            <a:headEnd/>
            <a:tailEnd/>
          </a:ln>
        </p:spPr>
        <p:txBody>
          <a:bodyPr lIns="0" tIns="0" rIns="0" bIns="0">
            <a:spAutoFit/>
          </a:bodyPr>
          <a:lstStyle/>
          <a:p>
            <a:pPr algn="r" defTabSz="946150">
              <a:spcBef>
                <a:spcPct val="50000"/>
              </a:spcBef>
              <a:spcAft>
                <a:spcPct val="50000"/>
              </a:spcAft>
            </a:pPr>
            <a:r>
              <a:rPr lang="en-US" sz="900" b="1">
                <a:solidFill>
                  <a:srgbClr val="385D8A"/>
                </a:solidFill>
                <a:ea typeface="Arial Unicode MS"/>
                <a:cs typeface="Arial Unicode MS"/>
              </a:rPr>
              <a:t>2014-2 Notes</a:t>
            </a:r>
            <a:endParaRPr lang="en-US" sz="1200">
              <a:solidFill>
                <a:srgbClr val="000000"/>
              </a:solidFill>
              <a:ea typeface="Arial Unicode MS"/>
              <a:cs typeface="Arial Unicode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1"/>
          <p:cNvSpPr>
            <a:spLocks noGrp="1"/>
          </p:cNvSpPr>
          <p:nvPr>
            <p:ph type="title"/>
          </p:nvPr>
        </p:nvSpPr>
        <p:spPr/>
        <p:txBody>
          <a:bodyPr/>
          <a:lstStyle/>
          <a:p>
            <a:r>
              <a:rPr lang="en-US"/>
              <a:t>4.2. Simpilfied Cash Waterfall</a:t>
            </a:r>
          </a:p>
        </p:txBody>
      </p:sp>
      <p:sp>
        <p:nvSpPr>
          <p:cNvPr id="300034" name="Date Placeholder 3"/>
          <p:cNvSpPr>
            <a:spLocks noGrp="1"/>
          </p:cNvSpPr>
          <p:nvPr>
            <p:ph type="dt" sz="quarter" idx="10"/>
          </p:nvPr>
        </p:nvSpPr>
        <p:spPr>
          <a:noFill/>
        </p:spPr>
        <p:txBody>
          <a:bodyPr/>
          <a:lstStyle/>
          <a:p>
            <a:pPr defTabSz="912813" fontAlgn="base">
              <a:spcBef>
                <a:spcPct val="0"/>
              </a:spcBef>
              <a:spcAft>
                <a:spcPct val="0"/>
              </a:spcAft>
            </a:pPr>
            <a:r>
              <a:rPr lang="en-GB">
                <a:latin typeface="Arial" charset="0"/>
                <a:cs typeface="Arial" charset="0"/>
              </a:rPr>
              <a:t>May 2014</a:t>
            </a:r>
          </a:p>
        </p:txBody>
      </p:sp>
      <p:sp>
        <p:nvSpPr>
          <p:cNvPr id="300035" name="Slide Number Placeholder 5"/>
          <p:cNvSpPr>
            <a:spLocks noGrp="1"/>
          </p:cNvSpPr>
          <p:nvPr>
            <p:ph type="sldNum" sz="quarter" idx="12"/>
          </p:nvPr>
        </p:nvSpPr>
        <p:spPr>
          <a:noFill/>
        </p:spPr>
        <p:txBody>
          <a:bodyPr/>
          <a:lstStyle/>
          <a:p>
            <a:pPr defTabSz="912813" fontAlgn="base">
              <a:spcBef>
                <a:spcPct val="0"/>
              </a:spcBef>
              <a:spcAft>
                <a:spcPct val="0"/>
              </a:spcAft>
            </a:pPr>
            <a:fld id="{60453C48-B373-4C66-8DF4-13C613F45592}" type="slidenum">
              <a:rPr lang="en-US" smtClean="0"/>
              <a:pPr defTabSz="912813" fontAlgn="base">
                <a:spcBef>
                  <a:spcPct val="0"/>
                </a:spcBef>
                <a:spcAft>
                  <a:spcPct val="0"/>
                </a:spcAft>
              </a:pPr>
              <a:t>19</a:t>
            </a:fld>
            <a:endParaRPr lang="en-US"/>
          </a:p>
        </p:txBody>
      </p:sp>
      <p:sp>
        <p:nvSpPr>
          <p:cNvPr id="5" name="TextBox 4"/>
          <p:cNvSpPr txBox="1"/>
          <p:nvPr/>
        </p:nvSpPr>
        <p:spPr>
          <a:xfrm>
            <a:off x="1143000" y="3927387"/>
            <a:ext cx="960989" cy="507831"/>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Collections Account</a:t>
            </a:r>
          </a:p>
          <a:p>
            <a:pPr algn="ctr" defTabSz="914162" fontAlgn="auto">
              <a:spcBef>
                <a:spcPts val="0"/>
              </a:spcBef>
              <a:spcAft>
                <a:spcPts val="0"/>
              </a:spcAft>
              <a:defRPr/>
            </a:pPr>
            <a:r>
              <a:rPr lang="en-US" sz="900" dirty="0">
                <a:latin typeface="Arial Narrow" panose="020B0606020202030204" pitchFamily="34" charset="0"/>
                <a:cs typeface="+mn-cs"/>
              </a:rPr>
              <a:t>(</a:t>
            </a:r>
            <a:r>
              <a:rPr lang="en-US" sz="900" dirty="0" err="1">
                <a:latin typeface="Arial Narrow" panose="020B0606020202030204" pitchFamily="34" charset="0"/>
                <a:cs typeface="+mn-cs"/>
              </a:rPr>
              <a:t>Banco</a:t>
            </a:r>
            <a:r>
              <a:rPr lang="en-US" sz="900" dirty="0">
                <a:latin typeface="Arial Narrow" panose="020B0606020202030204" pitchFamily="34" charset="0"/>
                <a:cs typeface="+mn-cs"/>
              </a:rPr>
              <a:t> do </a:t>
            </a:r>
            <a:r>
              <a:rPr lang="en-US" sz="900" dirty="0" err="1">
                <a:latin typeface="Arial Narrow" panose="020B0606020202030204" pitchFamily="34" charset="0"/>
                <a:cs typeface="+mn-cs"/>
              </a:rPr>
              <a:t>Brasil</a:t>
            </a:r>
            <a:r>
              <a:rPr lang="en-US" sz="900" dirty="0">
                <a:latin typeface="Arial Narrow" panose="020B0606020202030204" pitchFamily="34" charset="0"/>
                <a:cs typeface="+mn-cs"/>
              </a:rPr>
              <a:t>)</a:t>
            </a:r>
          </a:p>
        </p:txBody>
      </p:sp>
      <p:sp>
        <p:nvSpPr>
          <p:cNvPr id="29" name="TextBox 28"/>
          <p:cNvSpPr txBox="1"/>
          <p:nvPr/>
        </p:nvSpPr>
        <p:spPr>
          <a:xfrm>
            <a:off x="1064126" y="2250987"/>
            <a:ext cx="1069474" cy="507831"/>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National Royalties Account </a:t>
            </a:r>
          </a:p>
          <a:p>
            <a:pPr algn="ctr" defTabSz="914162" fontAlgn="auto">
              <a:spcBef>
                <a:spcPts val="0"/>
              </a:spcBef>
              <a:spcAft>
                <a:spcPts val="0"/>
              </a:spcAft>
              <a:defRPr/>
            </a:pPr>
            <a:r>
              <a:rPr lang="en-US" sz="900" dirty="0">
                <a:latin typeface="Arial Narrow" panose="020B0606020202030204" pitchFamily="34" charset="0"/>
                <a:cs typeface="+mn-cs"/>
              </a:rPr>
              <a:t>(Central Bank)</a:t>
            </a:r>
          </a:p>
        </p:txBody>
      </p:sp>
      <p:sp>
        <p:nvSpPr>
          <p:cNvPr id="30" name="TextBox 29"/>
          <p:cNvSpPr txBox="1"/>
          <p:nvPr/>
        </p:nvSpPr>
        <p:spPr>
          <a:xfrm>
            <a:off x="1066800" y="3089187"/>
            <a:ext cx="1078438" cy="507831"/>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RJS Oil Revenues Dedicated Account </a:t>
            </a:r>
          </a:p>
          <a:p>
            <a:pPr algn="ctr" defTabSz="914162" fontAlgn="auto">
              <a:spcBef>
                <a:spcPts val="0"/>
              </a:spcBef>
              <a:spcAft>
                <a:spcPts val="0"/>
              </a:spcAft>
              <a:defRPr/>
            </a:pPr>
            <a:r>
              <a:rPr lang="en-US" sz="900" dirty="0">
                <a:latin typeface="Arial Narrow" panose="020B0606020202030204" pitchFamily="34" charset="0"/>
                <a:cs typeface="+mn-cs"/>
              </a:rPr>
              <a:t>(</a:t>
            </a:r>
            <a:r>
              <a:rPr lang="en-US" sz="900" dirty="0" err="1">
                <a:latin typeface="Arial Narrow" panose="020B0606020202030204" pitchFamily="34" charset="0"/>
                <a:cs typeface="+mn-cs"/>
              </a:rPr>
              <a:t>Banco</a:t>
            </a:r>
            <a:r>
              <a:rPr lang="en-US" sz="900" dirty="0">
                <a:latin typeface="Arial Narrow" panose="020B0606020202030204" pitchFamily="34" charset="0"/>
                <a:cs typeface="+mn-cs"/>
              </a:rPr>
              <a:t> do </a:t>
            </a:r>
            <a:r>
              <a:rPr lang="en-US" sz="900" dirty="0" err="1">
                <a:latin typeface="Arial Narrow" panose="020B0606020202030204" pitchFamily="34" charset="0"/>
                <a:cs typeface="+mn-cs"/>
              </a:rPr>
              <a:t>Brasil</a:t>
            </a:r>
            <a:r>
              <a:rPr lang="en-US" sz="900" dirty="0">
                <a:latin typeface="Arial Narrow" panose="020B0606020202030204" pitchFamily="34" charset="0"/>
                <a:cs typeface="+mn-cs"/>
              </a:rPr>
              <a:t>) </a:t>
            </a:r>
          </a:p>
        </p:txBody>
      </p:sp>
      <p:sp>
        <p:nvSpPr>
          <p:cNvPr id="31" name="TextBox 30"/>
          <p:cNvSpPr txBox="1"/>
          <p:nvPr/>
        </p:nvSpPr>
        <p:spPr>
          <a:xfrm>
            <a:off x="5820486" y="913002"/>
            <a:ext cx="960989"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Revenue</a:t>
            </a:r>
          </a:p>
          <a:p>
            <a:pPr algn="ctr" defTabSz="914162" fontAlgn="auto">
              <a:spcBef>
                <a:spcPts val="0"/>
              </a:spcBef>
              <a:spcAft>
                <a:spcPts val="0"/>
              </a:spcAft>
              <a:defRPr/>
            </a:pPr>
            <a:r>
              <a:rPr lang="en-US" sz="900" dirty="0">
                <a:latin typeface="Arial Narrow" panose="020B0606020202030204" pitchFamily="34" charset="0"/>
                <a:cs typeface="+mn-cs"/>
              </a:rPr>
              <a:t>Account</a:t>
            </a:r>
          </a:p>
        </p:txBody>
      </p:sp>
      <p:sp>
        <p:nvSpPr>
          <p:cNvPr id="34" name="TextBox 33"/>
          <p:cNvSpPr txBox="1"/>
          <p:nvPr/>
        </p:nvSpPr>
        <p:spPr>
          <a:xfrm>
            <a:off x="5820486" y="1429495"/>
            <a:ext cx="960989"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Expense</a:t>
            </a:r>
          </a:p>
          <a:p>
            <a:pPr algn="ctr" defTabSz="914162" fontAlgn="auto">
              <a:spcBef>
                <a:spcPts val="0"/>
              </a:spcBef>
              <a:spcAft>
                <a:spcPts val="0"/>
              </a:spcAft>
              <a:defRPr/>
            </a:pPr>
            <a:r>
              <a:rPr lang="en-US" sz="900" dirty="0">
                <a:latin typeface="Arial Narrow" panose="020B0606020202030204" pitchFamily="34" charset="0"/>
                <a:cs typeface="+mn-cs"/>
              </a:rPr>
              <a:t>Account</a:t>
            </a:r>
          </a:p>
        </p:txBody>
      </p:sp>
      <p:sp>
        <p:nvSpPr>
          <p:cNvPr id="35" name="TextBox 34"/>
          <p:cNvSpPr txBox="1"/>
          <p:nvPr/>
        </p:nvSpPr>
        <p:spPr>
          <a:xfrm>
            <a:off x="5821268" y="1962895"/>
            <a:ext cx="960207"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Senior Debt Service Accounts</a:t>
            </a:r>
          </a:p>
        </p:txBody>
      </p:sp>
      <p:sp>
        <p:nvSpPr>
          <p:cNvPr id="36" name="TextBox 35"/>
          <p:cNvSpPr txBox="1"/>
          <p:nvPr/>
        </p:nvSpPr>
        <p:spPr>
          <a:xfrm>
            <a:off x="5831231" y="3961002"/>
            <a:ext cx="972101"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Accelerated Principal Account</a:t>
            </a:r>
          </a:p>
        </p:txBody>
      </p:sp>
      <p:sp>
        <p:nvSpPr>
          <p:cNvPr id="37" name="TextBox 36"/>
          <p:cNvSpPr txBox="1"/>
          <p:nvPr/>
        </p:nvSpPr>
        <p:spPr>
          <a:xfrm>
            <a:off x="5814122" y="2510461"/>
            <a:ext cx="960989"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Debt Service Reserve Account</a:t>
            </a:r>
          </a:p>
        </p:txBody>
      </p:sp>
      <p:sp>
        <p:nvSpPr>
          <p:cNvPr id="38" name="TextBox 37"/>
          <p:cNvSpPr txBox="1"/>
          <p:nvPr/>
        </p:nvSpPr>
        <p:spPr>
          <a:xfrm>
            <a:off x="5821268" y="3045485"/>
            <a:ext cx="960989"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Liquidity Reserve Account</a:t>
            </a:r>
          </a:p>
        </p:txBody>
      </p:sp>
      <p:pic>
        <p:nvPicPr>
          <p:cNvPr id="300063" name="Picture 7"/>
          <p:cNvPicPr>
            <a:picLocks noChangeAspect="1" noChangeArrowheads="1"/>
          </p:cNvPicPr>
          <p:nvPr/>
        </p:nvPicPr>
        <p:blipFill>
          <a:blip r:embed="rId3"/>
          <a:srcRect/>
          <a:stretch>
            <a:fillRect/>
          </a:stretch>
        </p:blipFill>
        <p:spPr bwMode="auto">
          <a:xfrm>
            <a:off x="1655763" y="5105400"/>
            <a:ext cx="1512887" cy="404813"/>
          </a:xfrm>
          <a:prstGeom prst="rect">
            <a:avLst/>
          </a:prstGeom>
          <a:noFill/>
          <a:ln w="9525">
            <a:noFill/>
            <a:miter lim="800000"/>
            <a:headEnd/>
            <a:tailEnd/>
          </a:ln>
        </p:spPr>
      </p:pic>
      <p:cxnSp>
        <p:nvCxnSpPr>
          <p:cNvPr id="300064" name="Elbow Connector 8"/>
          <p:cNvCxnSpPr>
            <a:cxnSpLocks noChangeShapeType="1"/>
            <a:stCxn id="0" idx="2"/>
            <a:endCxn id="0" idx="0"/>
          </p:cNvCxnSpPr>
          <p:nvPr/>
        </p:nvCxnSpPr>
        <p:spPr bwMode="auto">
          <a:xfrm rot="5400000" flipH="1" flipV="1">
            <a:off x="2201070" y="335756"/>
            <a:ext cx="3522662" cy="4676775"/>
          </a:xfrm>
          <a:prstGeom prst="bentConnector5">
            <a:avLst>
              <a:gd name="adj1" fmla="val -6491"/>
              <a:gd name="adj2" fmla="val 36968"/>
              <a:gd name="adj3" fmla="val 106491"/>
            </a:avLst>
          </a:prstGeom>
          <a:noFill/>
          <a:ln w="9525" algn="ctr">
            <a:solidFill>
              <a:schemeClr val="tx1"/>
            </a:solidFill>
            <a:round/>
            <a:headEnd/>
            <a:tailEnd type="arrow" w="med" len="med"/>
          </a:ln>
        </p:spPr>
      </p:cxnSp>
      <p:sp>
        <p:nvSpPr>
          <p:cNvPr id="300065" name="Text Box 45"/>
          <p:cNvSpPr txBox="1">
            <a:spLocks noChangeArrowheads="1"/>
          </p:cNvSpPr>
          <p:nvPr/>
        </p:nvSpPr>
        <p:spPr bwMode="auto">
          <a:xfrm>
            <a:off x="2359025" y="4032250"/>
            <a:ext cx="557213" cy="276225"/>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Servicer Fee &amp; Taxes</a:t>
            </a:r>
            <a:endParaRPr lang="en-GB" sz="900" i="1">
              <a:solidFill>
                <a:srgbClr val="FF0000"/>
              </a:solidFill>
              <a:latin typeface="Arial Narrow" pitchFamily="34" charset="0"/>
              <a:ea typeface="Arial Unicode MS"/>
              <a:cs typeface="Arial Unicode MS"/>
            </a:endParaRPr>
          </a:p>
        </p:txBody>
      </p:sp>
      <p:sp>
        <p:nvSpPr>
          <p:cNvPr id="300066" name="Text Box 45"/>
          <p:cNvSpPr txBox="1">
            <a:spLocks noChangeArrowheads="1"/>
          </p:cNvSpPr>
          <p:nvPr/>
        </p:nvSpPr>
        <p:spPr bwMode="auto">
          <a:xfrm>
            <a:off x="3751263" y="5368925"/>
            <a:ext cx="603250" cy="276225"/>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All remaining funds</a:t>
            </a:r>
            <a:endParaRPr lang="en-GB" sz="900" i="1">
              <a:solidFill>
                <a:srgbClr val="FF0000"/>
              </a:solidFill>
              <a:latin typeface="Arial Narrow" pitchFamily="34" charset="0"/>
              <a:ea typeface="Arial Unicode MS"/>
              <a:cs typeface="Arial Unicode MS"/>
            </a:endParaRPr>
          </a:p>
        </p:txBody>
      </p:sp>
      <p:sp>
        <p:nvSpPr>
          <p:cNvPr id="300067" name="Text Box 45"/>
          <p:cNvSpPr txBox="1">
            <a:spLocks noChangeArrowheads="1"/>
          </p:cNvSpPr>
          <p:nvPr/>
        </p:nvSpPr>
        <p:spPr bwMode="auto">
          <a:xfrm>
            <a:off x="685800" y="2786063"/>
            <a:ext cx="514350" cy="276225"/>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RJS Oil Revenues</a:t>
            </a:r>
            <a:endParaRPr lang="en-GB" sz="900" i="1">
              <a:solidFill>
                <a:srgbClr val="FF0000"/>
              </a:solidFill>
              <a:latin typeface="Arial Narrow" pitchFamily="34" charset="0"/>
              <a:ea typeface="Arial Unicode MS"/>
              <a:cs typeface="Arial Unicode MS"/>
            </a:endParaRPr>
          </a:p>
        </p:txBody>
      </p:sp>
      <p:sp>
        <p:nvSpPr>
          <p:cNvPr id="300068" name="Text Box 45"/>
          <p:cNvSpPr txBox="1">
            <a:spLocks noChangeArrowheads="1"/>
          </p:cNvSpPr>
          <p:nvPr/>
        </p:nvSpPr>
        <p:spPr bwMode="auto">
          <a:xfrm>
            <a:off x="2354263" y="3089275"/>
            <a:ext cx="638175" cy="554038"/>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PASEP, FECAM, Municipalities, Federal Debt</a:t>
            </a:r>
            <a:endParaRPr lang="en-GB" sz="900" i="1">
              <a:solidFill>
                <a:srgbClr val="FF0000"/>
              </a:solidFill>
              <a:latin typeface="Arial Narrow" pitchFamily="34" charset="0"/>
              <a:ea typeface="Arial Unicode MS"/>
              <a:cs typeface="Arial Unicode MS"/>
            </a:endParaRPr>
          </a:p>
        </p:txBody>
      </p:sp>
      <p:cxnSp>
        <p:nvCxnSpPr>
          <p:cNvPr id="300069" name="Straight Arrow Connector 99"/>
          <p:cNvCxnSpPr>
            <a:cxnSpLocks noChangeShapeType="1"/>
            <a:stCxn id="0" idx="2"/>
            <a:endCxn id="0" idx="0"/>
          </p:cNvCxnSpPr>
          <p:nvPr/>
        </p:nvCxnSpPr>
        <p:spPr bwMode="auto">
          <a:xfrm>
            <a:off x="1606550" y="3597275"/>
            <a:ext cx="17463" cy="330200"/>
          </a:xfrm>
          <a:prstGeom prst="straightConnector1">
            <a:avLst/>
          </a:prstGeom>
          <a:noFill/>
          <a:ln w="9525" algn="ctr">
            <a:solidFill>
              <a:schemeClr val="tx1"/>
            </a:solidFill>
            <a:round/>
            <a:headEnd/>
            <a:tailEnd type="arrow" w="med" len="med"/>
          </a:ln>
        </p:spPr>
      </p:cxnSp>
      <p:sp>
        <p:nvSpPr>
          <p:cNvPr id="300070" name="Text Box 45"/>
          <p:cNvSpPr txBox="1">
            <a:spLocks noChangeArrowheads="1"/>
          </p:cNvSpPr>
          <p:nvPr/>
        </p:nvSpPr>
        <p:spPr bwMode="auto">
          <a:xfrm>
            <a:off x="560388" y="3643313"/>
            <a:ext cx="765175" cy="277812"/>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RioPrevi Oil Revenues</a:t>
            </a:r>
            <a:endParaRPr lang="en-GB" sz="900" i="1">
              <a:solidFill>
                <a:srgbClr val="FF0000"/>
              </a:solidFill>
              <a:latin typeface="Arial Narrow" pitchFamily="34" charset="0"/>
              <a:ea typeface="Arial Unicode MS"/>
              <a:cs typeface="Arial Unicode MS"/>
            </a:endParaRPr>
          </a:p>
        </p:txBody>
      </p:sp>
      <p:sp>
        <p:nvSpPr>
          <p:cNvPr id="105" name="Text Box 45"/>
          <p:cNvSpPr txBox="1">
            <a:spLocks noChangeArrowheads="1"/>
          </p:cNvSpPr>
          <p:nvPr/>
        </p:nvSpPr>
        <p:spPr bwMode="auto">
          <a:xfrm>
            <a:off x="1158875" y="1439863"/>
            <a:ext cx="879475" cy="277812"/>
          </a:xfrm>
          <a:prstGeom prst="rect">
            <a:avLst/>
          </a:prstGeom>
          <a:solidFill>
            <a:schemeClr val="bg2">
              <a:lumMod val="40000"/>
              <a:lumOff val="60000"/>
            </a:schemeClr>
          </a:solidFill>
          <a:ln>
            <a:noFill/>
          </a:ln>
          <a:effectLst/>
        </p:spPr>
        <p:txBody>
          <a:bodyPr lIns="0" tIns="0" rIns="0" bIns="0">
            <a:spAutoFit/>
          </a:bodyPr>
          <a:lstStyle>
            <a:lvl1pPr defTabSz="946150" eaLnBrk="0" hangingPunct="0">
              <a:defRPr sz="900" b="1">
                <a:solidFill>
                  <a:schemeClr val="bg1"/>
                </a:solidFill>
                <a:latin typeface="Arial" charset="0"/>
                <a:ea typeface="Arial Unicode MS" pitchFamily="34" charset="-128"/>
                <a:cs typeface="Arial Unicode MS" pitchFamily="34" charset="-128"/>
              </a:defRPr>
            </a:lvl1pPr>
            <a:lvl2pPr marL="742950" indent="-285750" defTabSz="946150" eaLnBrk="0" hangingPunct="0">
              <a:defRPr sz="900" b="1">
                <a:solidFill>
                  <a:schemeClr val="bg1"/>
                </a:solidFill>
                <a:latin typeface="Arial" charset="0"/>
                <a:ea typeface="Arial Unicode MS" pitchFamily="34" charset="-128"/>
                <a:cs typeface="Arial Unicode MS" pitchFamily="34" charset="-128"/>
              </a:defRPr>
            </a:lvl2pPr>
            <a:lvl3pPr marL="1143000" indent="-228600" defTabSz="946150" eaLnBrk="0" hangingPunct="0">
              <a:defRPr sz="900" b="1">
                <a:solidFill>
                  <a:schemeClr val="bg1"/>
                </a:solidFill>
                <a:latin typeface="Arial" charset="0"/>
                <a:ea typeface="Arial Unicode MS" pitchFamily="34" charset="-128"/>
                <a:cs typeface="Arial Unicode MS" pitchFamily="34" charset="-128"/>
              </a:defRPr>
            </a:lvl3pPr>
            <a:lvl4pPr marL="1600200" indent="-228600" defTabSz="946150" eaLnBrk="0" hangingPunct="0">
              <a:defRPr sz="900" b="1">
                <a:solidFill>
                  <a:schemeClr val="bg1"/>
                </a:solidFill>
                <a:latin typeface="Arial" charset="0"/>
                <a:ea typeface="Arial Unicode MS" pitchFamily="34" charset="-128"/>
                <a:cs typeface="Arial Unicode MS" pitchFamily="34" charset="-128"/>
              </a:defRPr>
            </a:lvl4pPr>
            <a:lvl5pPr marL="2057400" indent="-228600" defTabSz="946150" eaLnBrk="0" hangingPunct="0">
              <a:defRPr sz="900" b="1">
                <a:solidFill>
                  <a:schemeClr val="bg1"/>
                </a:solidFill>
                <a:latin typeface="Arial" charset="0"/>
                <a:ea typeface="Arial Unicode MS" pitchFamily="34" charset="-128"/>
                <a:cs typeface="Arial Unicode MS" pitchFamily="34" charset="-128"/>
              </a:defRPr>
            </a:lvl5pPr>
            <a:lvl6pPr marL="2514600" indent="-228600" algn="ctr" defTabSz="946150" eaLnBrk="0" fontAlgn="base" hangingPunct="0">
              <a:lnSpc>
                <a:spcPct val="130000"/>
              </a:lnSpc>
              <a:spcBef>
                <a:spcPct val="1000"/>
              </a:spcBef>
              <a:spcAft>
                <a:spcPct val="1000"/>
              </a:spcAft>
              <a:defRPr sz="900" b="1">
                <a:solidFill>
                  <a:schemeClr val="bg1"/>
                </a:solidFill>
                <a:latin typeface="Arial" charset="0"/>
                <a:ea typeface="Arial Unicode MS" pitchFamily="34" charset="-128"/>
                <a:cs typeface="Arial Unicode MS" pitchFamily="34" charset="-128"/>
              </a:defRPr>
            </a:lvl6pPr>
            <a:lvl7pPr marL="2971800" indent="-228600" algn="ctr" defTabSz="946150" eaLnBrk="0" fontAlgn="base" hangingPunct="0">
              <a:lnSpc>
                <a:spcPct val="130000"/>
              </a:lnSpc>
              <a:spcBef>
                <a:spcPct val="1000"/>
              </a:spcBef>
              <a:spcAft>
                <a:spcPct val="1000"/>
              </a:spcAft>
              <a:defRPr sz="900" b="1">
                <a:solidFill>
                  <a:schemeClr val="bg1"/>
                </a:solidFill>
                <a:latin typeface="Arial" charset="0"/>
                <a:ea typeface="Arial Unicode MS" pitchFamily="34" charset="-128"/>
                <a:cs typeface="Arial Unicode MS" pitchFamily="34" charset="-128"/>
              </a:defRPr>
            </a:lvl7pPr>
            <a:lvl8pPr marL="3429000" indent="-228600" algn="ctr" defTabSz="946150" eaLnBrk="0" fontAlgn="base" hangingPunct="0">
              <a:lnSpc>
                <a:spcPct val="130000"/>
              </a:lnSpc>
              <a:spcBef>
                <a:spcPct val="1000"/>
              </a:spcBef>
              <a:spcAft>
                <a:spcPct val="1000"/>
              </a:spcAft>
              <a:defRPr sz="900" b="1">
                <a:solidFill>
                  <a:schemeClr val="bg1"/>
                </a:solidFill>
                <a:latin typeface="Arial" charset="0"/>
                <a:ea typeface="Arial Unicode MS" pitchFamily="34" charset="-128"/>
                <a:cs typeface="Arial Unicode MS" pitchFamily="34" charset="-128"/>
              </a:defRPr>
            </a:lvl8pPr>
            <a:lvl9pPr marL="3886200" indent="-228600" algn="ctr" defTabSz="946150" eaLnBrk="0" fontAlgn="base" hangingPunct="0">
              <a:lnSpc>
                <a:spcPct val="130000"/>
              </a:lnSpc>
              <a:spcBef>
                <a:spcPct val="1000"/>
              </a:spcBef>
              <a:spcAft>
                <a:spcPct val="1000"/>
              </a:spcAft>
              <a:defRPr sz="900" b="1">
                <a:solidFill>
                  <a:schemeClr val="bg1"/>
                </a:solidFill>
                <a:latin typeface="Arial" charset="0"/>
                <a:ea typeface="Arial Unicode MS" pitchFamily="34" charset="-128"/>
                <a:cs typeface="Arial Unicode MS" pitchFamily="34" charset="-128"/>
              </a:defRPr>
            </a:lvl9pPr>
          </a:lstStyle>
          <a:p>
            <a:pPr algn="ctr" eaLnBrk="1" fontAlgn="auto" hangingPunct="1">
              <a:spcBef>
                <a:spcPct val="50000"/>
              </a:spcBef>
              <a:spcAft>
                <a:spcPct val="50000"/>
              </a:spcAft>
              <a:defRPr/>
            </a:pPr>
            <a:r>
              <a:rPr lang="en-GB" b="0" dirty="0">
                <a:solidFill>
                  <a:schemeClr val="tx1"/>
                </a:solidFill>
                <a:latin typeface="Arial Narrow" panose="020B0606020202030204" pitchFamily="34" charset="0"/>
                <a:cs typeface="Arial" charset="0"/>
              </a:rPr>
              <a:t>Oil &amp; Gas Concessionaires</a:t>
            </a:r>
            <a:endParaRPr lang="en-GB" b="0" dirty="0">
              <a:solidFill>
                <a:srgbClr val="FF0000"/>
              </a:solidFill>
              <a:latin typeface="Arial Narrow" panose="020B0606020202030204" pitchFamily="34" charset="0"/>
              <a:cs typeface="Arial" charset="0"/>
            </a:endParaRPr>
          </a:p>
        </p:txBody>
      </p:sp>
      <p:sp>
        <p:nvSpPr>
          <p:cNvPr id="300072" name="Text Box 45"/>
          <p:cNvSpPr txBox="1">
            <a:spLocks noChangeArrowheads="1"/>
          </p:cNvSpPr>
          <p:nvPr/>
        </p:nvSpPr>
        <p:spPr bwMode="auto">
          <a:xfrm>
            <a:off x="685800" y="1827213"/>
            <a:ext cx="885825" cy="277812"/>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Royalties &amp; Special Participations</a:t>
            </a:r>
            <a:endParaRPr lang="en-GB" sz="900" i="1">
              <a:solidFill>
                <a:srgbClr val="FF0000"/>
              </a:solidFill>
              <a:latin typeface="Arial Narrow" pitchFamily="34" charset="0"/>
              <a:ea typeface="Arial Unicode MS"/>
              <a:cs typeface="Arial Unicode MS"/>
            </a:endParaRPr>
          </a:p>
        </p:txBody>
      </p:sp>
      <p:cxnSp>
        <p:nvCxnSpPr>
          <p:cNvPr id="300073" name="Straight Arrow Connector 107"/>
          <p:cNvCxnSpPr>
            <a:cxnSpLocks noChangeShapeType="1"/>
            <a:stCxn id="105" idx="2"/>
            <a:endCxn id="0" idx="0"/>
          </p:cNvCxnSpPr>
          <p:nvPr/>
        </p:nvCxnSpPr>
        <p:spPr bwMode="auto">
          <a:xfrm>
            <a:off x="1598613" y="1717675"/>
            <a:ext cx="0" cy="533400"/>
          </a:xfrm>
          <a:prstGeom prst="straightConnector1">
            <a:avLst/>
          </a:prstGeom>
          <a:noFill/>
          <a:ln w="9525" algn="ctr">
            <a:solidFill>
              <a:schemeClr val="tx1"/>
            </a:solidFill>
            <a:round/>
            <a:headEnd/>
            <a:tailEnd type="arrow" w="med" len="med"/>
          </a:ln>
        </p:spPr>
      </p:cxnSp>
      <p:sp>
        <p:nvSpPr>
          <p:cNvPr id="300074" name="Text Box 45"/>
          <p:cNvSpPr txBox="1">
            <a:spLocks noChangeArrowheads="1"/>
          </p:cNvSpPr>
          <p:nvPr/>
        </p:nvSpPr>
        <p:spPr bwMode="auto">
          <a:xfrm>
            <a:off x="6926263" y="1492250"/>
            <a:ext cx="533400" cy="277813"/>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Issuer Expenses</a:t>
            </a:r>
            <a:endParaRPr lang="en-GB" sz="900" i="1">
              <a:solidFill>
                <a:srgbClr val="FF0000"/>
              </a:solidFill>
              <a:latin typeface="Arial Narrow" pitchFamily="34" charset="0"/>
              <a:ea typeface="Arial Unicode MS"/>
              <a:cs typeface="Arial Unicode MS"/>
            </a:endParaRPr>
          </a:p>
        </p:txBody>
      </p:sp>
      <p:cxnSp>
        <p:nvCxnSpPr>
          <p:cNvPr id="300075" name="Straight Arrow Connector 114"/>
          <p:cNvCxnSpPr>
            <a:cxnSpLocks noChangeShapeType="1"/>
            <a:stCxn id="0" idx="2"/>
            <a:endCxn id="0" idx="0"/>
          </p:cNvCxnSpPr>
          <p:nvPr/>
        </p:nvCxnSpPr>
        <p:spPr bwMode="auto">
          <a:xfrm>
            <a:off x="6300788" y="1282700"/>
            <a:ext cx="0" cy="146050"/>
          </a:xfrm>
          <a:prstGeom prst="straightConnector1">
            <a:avLst/>
          </a:prstGeom>
          <a:noFill/>
          <a:ln w="9525" algn="ctr">
            <a:solidFill>
              <a:schemeClr val="tx1"/>
            </a:solidFill>
            <a:round/>
            <a:headEnd/>
            <a:tailEnd type="arrow" w="med" len="med"/>
          </a:ln>
        </p:spPr>
      </p:cxnSp>
      <p:cxnSp>
        <p:nvCxnSpPr>
          <p:cNvPr id="300076" name="Straight Arrow Connector 116"/>
          <p:cNvCxnSpPr>
            <a:cxnSpLocks noChangeShapeType="1"/>
            <a:stCxn id="0" idx="2"/>
            <a:endCxn id="0" idx="0"/>
          </p:cNvCxnSpPr>
          <p:nvPr/>
        </p:nvCxnSpPr>
        <p:spPr bwMode="auto">
          <a:xfrm>
            <a:off x="6300788" y="1798638"/>
            <a:ext cx="0" cy="163512"/>
          </a:xfrm>
          <a:prstGeom prst="straightConnector1">
            <a:avLst/>
          </a:prstGeom>
          <a:noFill/>
          <a:ln w="9525" algn="ctr">
            <a:solidFill>
              <a:schemeClr val="tx1"/>
            </a:solidFill>
            <a:round/>
            <a:headEnd/>
            <a:tailEnd type="arrow" w="med" len="med"/>
          </a:ln>
        </p:spPr>
      </p:cxnSp>
      <p:sp>
        <p:nvSpPr>
          <p:cNvPr id="300077" name="Text Box 45"/>
          <p:cNvSpPr txBox="1">
            <a:spLocks noChangeArrowheads="1"/>
          </p:cNvSpPr>
          <p:nvPr/>
        </p:nvSpPr>
        <p:spPr bwMode="auto">
          <a:xfrm>
            <a:off x="6888163" y="2008188"/>
            <a:ext cx="650875" cy="276225"/>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Next quarterly Debt Service</a:t>
            </a:r>
            <a:endParaRPr lang="en-GB" sz="900" i="1">
              <a:solidFill>
                <a:srgbClr val="FF0000"/>
              </a:solidFill>
              <a:latin typeface="Arial Narrow" pitchFamily="34" charset="0"/>
              <a:ea typeface="Arial Unicode MS"/>
              <a:cs typeface="Arial Unicode MS"/>
            </a:endParaRPr>
          </a:p>
        </p:txBody>
      </p:sp>
      <p:cxnSp>
        <p:nvCxnSpPr>
          <p:cNvPr id="300078" name="Straight Arrow Connector 124"/>
          <p:cNvCxnSpPr>
            <a:cxnSpLocks noChangeShapeType="1"/>
            <a:stCxn id="0" idx="2"/>
            <a:endCxn id="0" idx="0"/>
          </p:cNvCxnSpPr>
          <p:nvPr/>
        </p:nvCxnSpPr>
        <p:spPr bwMode="auto">
          <a:xfrm flipH="1">
            <a:off x="6294438" y="2332038"/>
            <a:ext cx="6350" cy="177800"/>
          </a:xfrm>
          <a:prstGeom prst="straightConnector1">
            <a:avLst/>
          </a:prstGeom>
          <a:noFill/>
          <a:ln w="9525" algn="ctr">
            <a:solidFill>
              <a:schemeClr val="tx1"/>
            </a:solidFill>
            <a:round/>
            <a:headEnd/>
            <a:tailEnd type="arrow" w="med" len="med"/>
          </a:ln>
        </p:spPr>
      </p:cxnSp>
      <p:sp>
        <p:nvSpPr>
          <p:cNvPr id="300079" name="Text Box 45"/>
          <p:cNvSpPr txBox="1">
            <a:spLocks noChangeArrowheads="1"/>
          </p:cNvSpPr>
          <p:nvPr/>
        </p:nvSpPr>
        <p:spPr bwMode="auto">
          <a:xfrm>
            <a:off x="6907213" y="2578100"/>
            <a:ext cx="708025" cy="276225"/>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One quarterly Debt Service</a:t>
            </a:r>
            <a:endParaRPr lang="en-GB" sz="900" i="1">
              <a:solidFill>
                <a:srgbClr val="FF0000"/>
              </a:solidFill>
              <a:latin typeface="Arial Narrow" pitchFamily="34" charset="0"/>
              <a:ea typeface="Arial Unicode MS"/>
              <a:cs typeface="Arial Unicode MS"/>
            </a:endParaRPr>
          </a:p>
        </p:txBody>
      </p:sp>
      <p:sp>
        <p:nvSpPr>
          <p:cNvPr id="300080" name="Text Box 45"/>
          <p:cNvSpPr txBox="1">
            <a:spLocks noChangeArrowheads="1"/>
          </p:cNvSpPr>
          <p:nvPr/>
        </p:nvSpPr>
        <p:spPr bwMode="auto">
          <a:xfrm>
            <a:off x="5657850" y="3594100"/>
            <a:ext cx="1295400" cy="138113"/>
          </a:xfrm>
          <a:prstGeom prst="rect">
            <a:avLst/>
          </a:prstGeom>
          <a:noFill/>
          <a:ln w="9525" algn="ctr">
            <a:solidFill>
              <a:schemeClr val="tx1"/>
            </a:solidFill>
            <a:miter lim="800000"/>
            <a:headEnd/>
            <a:tailEnd/>
          </a:ln>
        </p:spPr>
        <p:txBody>
          <a:bodyPr lIns="0" tIns="0" rIns="0" bIns="0">
            <a:spAutoFit/>
          </a:bodyPr>
          <a:lstStyle/>
          <a:p>
            <a:pPr algn="ctr" defTabSz="946150">
              <a:spcBef>
                <a:spcPct val="50000"/>
              </a:spcBef>
              <a:spcAft>
                <a:spcPct val="50000"/>
              </a:spcAft>
            </a:pPr>
            <a:r>
              <a:rPr lang="en-GB" sz="900">
                <a:latin typeface="Arial Narrow" pitchFamily="34" charset="0"/>
                <a:ea typeface="Arial Unicode MS"/>
                <a:cs typeface="Arial Unicode MS"/>
              </a:rPr>
              <a:t>Early Amortization Period</a:t>
            </a:r>
            <a:r>
              <a:rPr lang="en-GB" sz="900" baseline="30000">
                <a:latin typeface="Arial Narrow" pitchFamily="34" charset="0"/>
                <a:ea typeface="Arial Unicode MS"/>
                <a:cs typeface="Arial Unicode MS"/>
              </a:rPr>
              <a:t>1</a:t>
            </a:r>
            <a:r>
              <a:rPr lang="en-GB" sz="900">
                <a:latin typeface="Arial Narrow" pitchFamily="34" charset="0"/>
                <a:ea typeface="Arial Unicode MS"/>
                <a:cs typeface="Arial Unicode MS"/>
              </a:rPr>
              <a:t>?</a:t>
            </a:r>
            <a:endParaRPr lang="en-GB" sz="900">
              <a:solidFill>
                <a:srgbClr val="FF0000"/>
              </a:solidFill>
              <a:latin typeface="Arial Narrow" pitchFamily="34" charset="0"/>
              <a:ea typeface="Arial Unicode MS"/>
              <a:cs typeface="Arial Unicode MS"/>
            </a:endParaRPr>
          </a:p>
        </p:txBody>
      </p:sp>
      <p:sp>
        <p:nvSpPr>
          <p:cNvPr id="300081" name="Text Box 45"/>
          <p:cNvSpPr txBox="1">
            <a:spLocks noChangeArrowheads="1"/>
          </p:cNvSpPr>
          <p:nvPr/>
        </p:nvSpPr>
        <p:spPr bwMode="auto">
          <a:xfrm>
            <a:off x="5256213" y="4192588"/>
            <a:ext cx="587375" cy="277812"/>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60% of excess funds</a:t>
            </a:r>
            <a:endParaRPr lang="en-GB" sz="900" i="1">
              <a:solidFill>
                <a:srgbClr val="FF0000"/>
              </a:solidFill>
              <a:latin typeface="Arial Narrow" pitchFamily="34" charset="0"/>
              <a:ea typeface="Arial Unicode MS"/>
              <a:cs typeface="Arial Unicode MS"/>
            </a:endParaRPr>
          </a:p>
        </p:txBody>
      </p:sp>
      <p:sp>
        <p:nvSpPr>
          <p:cNvPr id="139" name="TextBox 138"/>
          <p:cNvSpPr txBox="1"/>
          <p:nvPr/>
        </p:nvSpPr>
        <p:spPr>
          <a:xfrm>
            <a:off x="8023800" y="1788281"/>
            <a:ext cx="916807"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2014-1 Debt Service Accounts</a:t>
            </a:r>
          </a:p>
        </p:txBody>
      </p:sp>
      <p:sp>
        <p:nvSpPr>
          <p:cNvPr id="140" name="TextBox 139"/>
          <p:cNvSpPr txBox="1"/>
          <p:nvPr/>
        </p:nvSpPr>
        <p:spPr>
          <a:xfrm>
            <a:off x="8023799" y="2201020"/>
            <a:ext cx="916807"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2014-2 Debt Service Accounts</a:t>
            </a:r>
          </a:p>
        </p:txBody>
      </p:sp>
      <p:sp>
        <p:nvSpPr>
          <p:cNvPr id="144" name="TextBox 143"/>
          <p:cNvSpPr txBox="1"/>
          <p:nvPr/>
        </p:nvSpPr>
        <p:spPr>
          <a:xfrm>
            <a:off x="7990839" y="3774924"/>
            <a:ext cx="1000761"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2014-1 </a:t>
            </a:r>
            <a:r>
              <a:rPr lang="en-US" sz="900" dirty="0" err="1">
                <a:latin typeface="Arial Narrow" panose="020B0606020202030204" pitchFamily="34" charset="0"/>
                <a:cs typeface="+mn-cs"/>
              </a:rPr>
              <a:t>Accel</a:t>
            </a:r>
            <a:r>
              <a:rPr lang="en-US" sz="900" dirty="0">
                <a:latin typeface="Arial Narrow" panose="020B0606020202030204" pitchFamily="34" charset="0"/>
                <a:cs typeface="+mn-cs"/>
              </a:rPr>
              <a:t>.  Principal Accounts</a:t>
            </a:r>
          </a:p>
        </p:txBody>
      </p:sp>
      <p:sp>
        <p:nvSpPr>
          <p:cNvPr id="146" name="TextBox 145"/>
          <p:cNvSpPr txBox="1"/>
          <p:nvPr/>
        </p:nvSpPr>
        <p:spPr>
          <a:xfrm>
            <a:off x="7981821" y="4196785"/>
            <a:ext cx="1000761"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2014-2 </a:t>
            </a:r>
            <a:r>
              <a:rPr lang="en-US" sz="900" dirty="0" err="1">
                <a:latin typeface="Arial Narrow" panose="020B0606020202030204" pitchFamily="34" charset="0"/>
                <a:cs typeface="+mn-cs"/>
              </a:rPr>
              <a:t>Accel</a:t>
            </a:r>
            <a:r>
              <a:rPr lang="en-US" sz="900" dirty="0">
                <a:latin typeface="Arial Narrow" panose="020B0606020202030204" pitchFamily="34" charset="0"/>
                <a:cs typeface="+mn-cs"/>
              </a:rPr>
              <a:t>.  Principal Accounts</a:t>
            </a:r>
          </a:p>
        </p:txBody>
      </p:sp>
      <p:sp>
        <p:nvSpPr>
          <p:cNvPr id="300094" name="Text Box 45"/>
          <p:cNvSpPr txBox="1">
            <a:spLocks noChangeArrowheads="1"/>
          </p:cNvSpPr>
          <p:nvPr/>
        </p:nvSpPr>
        <p:spPr bwMode="auto">
          <a:xfrm>
            <a:off x="5751513" y="4584700"/>
            <a:ext cx="1133475" cy="138113"/>
          </a:xfrm>
          <a:prstGeom prst="rect">
            <a:avLst/>
          </a:prstGeom>
          <a:noFill/>
          <a:ln w="9525" algn="ctr">
            <a:solidFill>
              <a:schemeClr val="tx1"/>
            </a:solidFill>
            <a:miter lim="800000"/>
            <a:headEnd/>
            <a:tailEnd/>
          </a:ln>
        </p:spPr>
        <p:txBody>
          <a:bodyPr lIns="0" tIns="0" rIns="0" bIns="0">
            <a:spAutoFit/>
          </a:bodyPr>
          <a:lstStyle/>
          <a:p>
            <a:pPr algn="ctr" defTabSz="946150">
              <a:spcBef>
                <a:spcPct val="50000"/>
              </a:spcBef>
              <a:spcAft>
                <a:spcPct val="50000"/>
              </a:spcAft>
            </a:pPr>
            <a:r>
              <a:rPr lang="en-GB" sz="900">
                <a:latin typeface="Arial Narrow" pitchFamily="34" charset="0"/>
                <a:ea typeface="Arial Unicode MS"/>
                <a:cs typeface="Arial Unicode MS"/>
              </a:rPr>
              <a:t>Trigger Event</a:t>
            </a:r>
            <a:r>
              <a:rPr lang="en-GB" sz="900" baseline="30000">
                <a:latin typeface="Arial Narrow" pitchFamily="34" charset="0"/>
                <a:ea typeface="Arial Unicode MS"/>
                <a:cs typeface="Arial Unicode MS"/>
              </a:rPr>
              <a:t>2</a:t>
            </a:r>
            <a:r>
              <a:rPr lang="en-GB" sz="900">
                <a:latin typeface="Arial Narrow" pitchFamily="34" charset="0"/>
                <a:ea typeface="Arial Unicode MS"/>
                <a:cs typeface="Arial Unicode MS"/>
              </a:rPr>
              <a:t>?</a:t>
            </a:r>
            <a:endParaRPr lang="en-GB" sz="900">
              <a:solidFill>
                <a:srgbClr val="FF0000"/>
              </a:solidFill>
              <a:latin typeface="Arial Narrow" pitchFamily="34" charset="0"/>
              <a:ea typeface="Arial Unicode MS"/>
              <a:cs typeface="Arial Unicode MS"/>
            </a:endParaRPr>
          </a:p>
        </p:txBody>
      </p:sp>
      <p:sp>
        <p:nvSpPr>
          <p:cNvPr id="148" name="TextBox 147"/>
          <p:cNvSpPr txBox="1"/>
          <p:nvPr/>
        </p:nvSpPr>
        <p:spPr>
          <a:xfrm>
            <a:off x="5793491" y="4963270"/>
            <a:ext cx="1049536"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Trigger Event Reserve Account</a:t>
            </a:r>
          </a:p>
        </p:txBody>
      </p:sp>
      <p:cxnSp>
        <p:nvCxnSpPr>
          <p:cNvPr id="300098" name="Straight Arrow Connector 180"/>
          <p:cNvCxnSpPr>
            <a:cxnSpLocks noChangeShapeType="1"/>
            <a:stCxn id="0" idx="2"/>
            <a:endCxn id="0" idx="0"/>
          </p:cNvCxnSpPr>
          <p:nvPr/>
        </p:nvCxnSpPr>
        <p:spPr bwMode="auto">
          <a:xfrm>
            <a:off x="6294438" y="2879725"/>
            <a:ext cx="7937" cy="165100"/>
          </a:xfrm>
          <a:prstGeom prst="straightConnector1">
            <a:avLst/>
          </a:prstGeom>
          <a:noFill/>
          <a:ln w="9525" algn="ctr">
            <a:solidFill>
              <a:schemeClr val="tx1"/>
            </a:solidFill>
            <a:round/>
            <a:headEnd/>
            <a:tailEnd type="arrow" w="med" len="med"/>
          </a:ln>
        </p:spPr>
      </p:cxnSp>
      <p:cxnSp>
        <p:nvCxnSpPr>
          <p:cNvPr id="300099" name="Straight Connector 186"/>
          <p:cNvCxnSpPr>
            <a:cxnSpLocks noChangeShapeType="1"/>
            <a:stCxn id="0" idx="2"/>
            <a:endCxn id="300080" idx="0"/>
          </p:cNvCxnSpPr>
          <p:nvPr/>
        </p:nvCxnSpPr>
        <p:spPr bwMode="auto">
          <a:xfrm>
            <a:off x="6302375" y="3414713"/>
            <a:ext cx="3175" cy="179387"/>
          </a:xfrm>
          <a:prstGeom prst="line">
            <a:avLst/>
          </a:prstGeom>
          <a:noFill/>
          <a:ln w="9525" algn="ctr">
            <a:solidFill>
              <a:schemeClr val="tx1"/>
            </a:solidFill>
            <a:round/>
            <a:headEnd/>
            <a:tailEnd/>
          </a:ln>
        </p:spPr>
      </p:cxnSp>
      <p:cxnSp>
        <p:nvCxnSpPr>
          <p:cNvPr id="300100" name="Elbow Connector 237"/>
          <p:cNvCxnSpPr>
            <a:cxnSpLocks noChangeShapeType="1"/>
            <a:stCxn id="300080" idx="2"/>
            <a:endCxn id="0" idx="1"/>
          </p:cNvCxnSpPr>
          <p:nvPr/>
        </p:nvCxnSpPr>
        <p:spPr bwMode="auto">
          <a:xfrm rot="5400000">
            <a:off x="5861844" y="3701257"/>
            <a:ext cx="412750" cy="474662"/>
          </a:xfrm>
          <a:prstGeom prst="bentConnector4">
            <a:avLst>
              <a:gd name="adj1" fmla="val 25352"/>
              <a:gd name="adj2" fmla="val 228718"/>
            </a:avLst>
          </a:prstGeom>
          <a:noFill/>
          <a:ln w="9525" algn="ctr">
            <a:solidFill>
              <a:schemeClr val="tx1"/>
            </a:solidFill>
            <a:round/>
            <a:headEnd/>
            <a:tailEnd type="arrow" w="med" len="med"/>
          </a:ln>
        </p:spPr>
      </p:cxnSp>
      <p:cxnSp>
        <p:nvCxnSpPr>
          <p:cNvPr id="300101" name="Elbow Connector 240"/>
          <p:cNvCxnSpPr>
            <a:cxnSpLocks noChangeShapeType="1"/>
            <a:endCxn id="300094" idx="1"/>
          </p:cNvCxnSpPr>
          <p:nvPr/>
        </p:nvCxnSpPr>
        <p:spPr bwMode="auto">
          <a:xfrm rot="5400000">
            <a:off x="5616575" y="3959226"/>
            <a:ext cx="828675" cy="558800"/>
          </a:xfrm>
          <a:prstGeom prst="bentConnector4">
            <a:avLst>
              <a:gd name="adj1" fmla="val 1065"/>
              <a:gd name="adj2" fmla="val 196190"/>
            </a:avLst>
          </a:prstGeom>
          <a:noFill/>
          <a:ln w="9525" algn="ctr">
            <a:solidFill>
              <a:schemeClr val="tx1"/>
            </a:solidFill>
            <a:round/>
            <a:headEnd/>
            <a:tailEnd type="arrow" w="med" len="med"/>
          </a:ln>
        </p:spPr>
      </p:cxnSp>
      <p:sp>
        <p:nvSpPr>
          <p:cNvPr id="190" name="Oval 189"/>
          <p:cNvSpPr/>
          <p:nvPr/>
        </p:nvSpPr>
        <p:spPr bwMode="auto">
          <a:xfrm>
            <a:off x="5118100" y="4056063"/>
            <a:ext cx="206375" cy="207962"/>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defTabSz="946150">
              <a:defRPr/>
            </a:pPr>
            <a:endParaRPr lang="en-US" sz="1900">
              <a:latin typeface="Arial" pitchFamily="34" charset="0"/>
              <a:cs typeface="Arial" pitchFamily="34" charset="0"/>
            </a:endParaRPr>
          </a:p>
        </p:txBody>
      </p:sp>
      <p:sp>
        <p:nvSpPr>
          <p:cNvPr id="300103" name="Text Box 45"/>
          <p:cNvSpPr txBox="1">
            <a:spLocks noChangeArrowheads="1"/>
          </p:cNvSpPr>
          <p:nvPr/>
        </p:nvSpPr>
        <p:spPr bwMode="auto">
          <a:xfrm>
            <a:off x="5097463" y="4075113"/>
            <a:ext cx="239712" cy="138112"/>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solidFill>
                  <a:schemeClr val="bg1"/>
                </a:solidFill>
                <a:latin typeface="Arial Narrow" pitchFamily="34" charset="0"/>
                <a:ea typeface="Arial Unicode MS"/>
                <a:cs typeface="Arial Unicode MS"/>
              </a:rPr>
              <a:t>yes</a:t>
            </a:r>
          </a:p>
        </p:txBody>
      </p:sp>
      <p:sp>
        <p:nvSpPr>
          <p:cNvPr id="249" name="Oval 248"/>
          <p:cNvSpPr/>
          <p:nvPr/>
        </p:nvSpPr>
        <p:spPr bwMode="auto">
          <a:xfrm>
            <a:off x="5118100" y="4560888"/>
            <a:ext cx="206375" cy="207962"/>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defTabSz="946150">
              <a:defRPr/>
            </a:pPr>
            <a:endParaRPr lang="en-US" sz="1900">
              <a:latin typeface="Arial" pitchFamily="34" charset="0"/>
              <a:cs typeface="Arial" pitchFamily="34" charset="0"/>
            </a:endParaRPr>
          </a:p>
        </p:txBody>
      </p:sp>
      <p:sp>
        <p:nvSpPr>
          <p:cNvPr id="300105" name="Text Box 45"/>
          <p:cNvSpPr txBox="1">
            <a:spLocks noChangeArrowheads="1"/>
          </p:cNvSpPr>
          <p:nvPr/>
        </p:nvSpPr>
        <p:spPr bwMode="auto">
          <a:xfrm>
            <a:off x="5105400" y="4587875"/>
            <a:ext cx="239713" cy="138113"/>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solidFill>
                  <a:schemeClr val="bg1"/>
                </a:solidFill>
                <a:latin typeface="Arial Narrow" pitchFamily="34" charset="0"/>
                <a:ea typeface="Arial Unicode MS"/>
                <a:cs typeface="Arial Unicode MS"/>
              </a:rPr>
              <a:t>no</a:t>
            </a:r>
          </a:p>
        </p:txBody>
      </p:sp>
      <p:cxnSp>
        <p:nvCxnSpPr>
          <p:cNvPr id="300106" name="Elbow Connector 254"/>
          <p:cNvCxnSpPr>
            <a:cxnSpLocks noChangeShapeType="1"/>
            <a:stCxn id="300094" idx="2"/>
            <a:endCxn id="0" idx="1"/>
          </p:cNvCxnSpPr>
          <p:nvPr/>
        </p:nvCxnSpPr>
        <p:spPr bwMode="auto">
          <a:xfrm rot="5400000">
            <a:off x="5842794" y="4672807"/>
            <a:ext cx="425450" cy="525462"/>
          </a:xfrm>
          <a:prstGeom prst="bentConnector4">
            <a:avLst>
              <a:gd name="adj1" fmla="val 28273"/>
              <a:gd name="adj2" fmla="val 208903"/>
            </a:avLst>
          </a:prstGeom>
          <a:noFill/>
          <a:ln w="9525" algn="ctr">
            <a:solidFill>
              <a:schemeClr val="tx1"/>
            </a:solidFill>
            <a:round/>
            <a:headEnd/>
            <a:tailEnd type="arrow" w="med" len="med"/>
          </a:ln>
        </p:spPr>
      </p:cxnSp>
      <p:sp>
        <p:nvSpPr>
          <p:cNvPr id="259" name="TextBox 258"/>
          <p:cNvSpPr txBox="1"/>
          <p:nvPr/>
        </p:nvSpPr>
        <p:spPr>
          <a:xfrm>
            <a:off x="5820486" y="5527587"/>
            <a:ext cx="1049536" cy="369332"/>
          </a:xfrm>
          <a:prstGeom prst="rect">
            <a:avLst/>
          </a:prstGeom>
          <a:solidFill>
            <a:schemeClr val="accent3">
              <a:lumMod val="85000"/>
            </a:schemeClr>
          </a:solidFill>
          <a:ln>
            <a:solidFill>
              <a:srgbClr val="007CB1"/>
            </a:solidFill>
          </a:ln>
          <a:scene3d>
            <a:camera prst="orthographicFront"/>
            <a:lightRig rig="threePt" dir="t"/>
          </a:scene3d>
          <a:sp3d>
            <a:bevelT/>
          </a:sp3d>
        </p:spPr>
        <p:txBody>
          <a:bodyPr>
            <a:spAutoFit/>
          </a:bodyPr>
          <a:lstStyle/>
          <a:p>
            <a:pPr algn="ctr" defTabSz="914162" fontAlgn="auto">
              <a:spcBef>
                <a:spcPts val="0"/>
              </a:spcBef>
              <a:spcAft>
                <a:spcPts val="0"/>
              </a:spcAft>
              <a:defRPr/>
            </a:pPr>
            <a:r>
              <a:rPr lang="en-US" sz="900" dirty="0">
                <a:latin typeface="Arial Narrow" panose="020B0606020202030204" pitchFamily="34" charset="0"/>
                <a:cs typeface="+mn-cs"/>
              </a:rPr>
              <a:t>Reserve LC Expense Account</a:t>
            </a:r>
          </a:p>
        </p:txBody>
      </p:sp>
      <p:cxnSp>
        <p:nvCxnSpPr>
          <p:cNvPr id="300110" name="Elbow Connector 301"/>
          <p:cNvCxnSpPr>
            <a:cxnSpLocks noChangeShapeType="1"/>
            <a:stCxn id="0" idx="2"/>
          </p:cNvCxnSpPr>
          <p:nvPr/>
        </p:nvCxnSpPr>
        <p:spPr bwMode="auto">
          <a:xfrm rot="5400000" flipH="1">
            <a:off x="4461669" y="4013994"/>
            <a:ext cx="590550" cy="3176588"/>
          </a:xfrm>
          <a:prstGeom prst="bentConnector4">
            <a:avLst>
              <a:gd name="adj1" fmla="val -23583"/>
              <a:gd name="adj2" fmla="val 58259"/>
            </a:avLst>
          </a:prstGeom>
          <a:noFill/>
          <a:ln w="9525" algn="ctr">
            <a:solidFill>
              <a:schemeClr val="tx1"/>
            </a:solidFill>
            <a:round/>
            <a:headEnd/>
            <a:tailEnd type="arrow" w="med" len="med"/>
          </a:ln>
        </p:spPr>
      </p:cxnSp>
      <p:cxnSp>
        <p:nvCxnSpPr>
          <p:cNvPr id="300111" name="Elbow Connector 303"/>
          <p:cNvCxnSpPr>
            <a:cxnSpLocks noChangeShapeType="1"/>
            <a:stCxn id="300094" idx="2"/>
            <a:endCxn id="0" idx="1"/>
          </p:cNvCxnSpPr>
          <p:nvPr/>
        </p:nvCxnSpPr>
        <p:spPr bwMode="auto">
          <a:xfrm rot="5400000">
            <a:off x="5574507" y="4968081"/>
            <a:ext cx="989012" cy="498475"/>
          </a:xfrm>
          <a:prstGeom prst="bentConnector4">
            <a:avLst>
              <a:gd name="adj1" fmla="val 12741"/>
              <a:gd name="adj2" fmla="val 222468"/>
            </a:avLst>
          </a:prstGeom>
          <a:noFill/>
          <a:ln w="9525" algn="ctr">
            <a:solidFill>
              <a:schemeClr val="tx1"/>
            </a:solidFill>
            <a:round/>
            <a:headEnd/>
            <a:tailEnd type="arrow" w="med" len="med"/>
          </a:ln>
        </p:spPr>
      </p:cxnSp>
      <p:sp>
        <p:nvSpPr>
          <p:cNvPr id="313" name="Oval 312"/>
          <p:cNvSpPr/>
          <p:nvPr/>
        </p:nvSpPr>
        <p:spPr bwMode="auto">
          <a:xfrm>
            <a:off x="5141913" y="5081588"/>
            <a:ext cx="207962" cy="207962"/>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defTabSz="946150">
              <a:defRPr/>
            </a:pPr>
            <a:endParaRPr lang="en-US" sz="1900">
              <a:latin typeface="Arial" pitchFamily="34" charset="0"/>
              <a:cs typeface="Arial" pitchFamily="34" charset="0"/>
            </a:endParaRPr>
          </a:p>
        </p:txBody>
      </p:sp>
      <p:sp>
        <p:nvSpPr>
          <p:cNvPr id="300113" name="Text Box 45"/>
          <p:cNvSpPr txBox="1">
            <a:spLocks noChangeArrowheads="1"/>
          </p:cNvSpPr>
          <p:nvPr/>
        </p:nvSpPr>
        <p:spPr bwMode="auto">
          <a:xfrm>
            <a:off x="5121275" y="5100638"/>
            <a:ext cx="241300" cy="138112"/>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solidFill>
                  <a:schemeClr val="bg1"/>
                </a:solidFill>
                <a:latin typeface="Arial Narrow" pitchFamily="34" charset="0"/>
                <a:ea typeface="Arial Unicode MS"/>
                <a:cs typeface="Arial Unicode MS"/>
              </a:rPr>
              <a:t>yes</a:t>
            </a:r>
          </a:p>
        </p:txBody>
      </p:sp>
      <p:sp>
        <p:nvSpPr>
          <p:cNvPr id="315" name="Oval 314"/>
          <p:cNvSpPr/>
          <p:nvPr/>
        </p:nvSpPr>
        <p:spPr bwMode="auto">
          <a:xfrm>
            <a:off x="5141913" y="5586413"/>
            <a:ext cx="207962" cy="207962"/>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defTabSz="946150">
              <a:defRPr/>
            </a:pPr>
            <a:endParaRPr lang="en-US" sz="1900">
              <a:latin typeface="Arial" pitchFamily="34" charset="0"/>
              <a:cs typeface="Arial" pitchFamily="34" charset="0"/>
            </a:endParaRPr>
          </a:p>
        </p:txBody>
      </p:sp>
      <p:sp>
        <p:nvSpPr>
          <p:cNvPr id="300115" name="Text Box 45"/>
          <p:cNvSpPr txBox="1">
            <a:spLocks noChangeArrowheads="1"/>
          </p:cNvSpPr>
          <p:nvPr/>
        </p:nvSpPr>
        <p:spPr bwMode="auto">
          <a:xfrm>
            <a:off x="5129213" y="5613400"/>
            <a:ext cx="241300" cy="138113"/>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solidFill>
                  <a:schemeClr val="bg1"/>
                </a:solidFill>
                <a:latin typeface="Arial Narrow" pitchFamily="34" charset="0"/>
                <a:ea typeface="Arial Unicode MS"/>
                <a:cs typeface="Arial Unicode MS"/>
              </a:rPr>
              <a:t>no</a:t>
            </a:r>
          </a:p>
        </p:txBody>
      </p:sp>
      <p:sp>
        <p:nvSpPr>
          <p:cNvPr id="300116" name="Text Box 45"/>
          <p:cNvSpPr txBox="1">
            <a:spLocks noChangeArrowheads="1"/>
          </p:cNvSpPr>
          <p:nvPr/>
        </p:nvSpPr>
        <p:spPr bwMode="auto">
          <a:xfrm>
            <a:off x="5233988" y="5186363"/>
            <a:ext cx="587375" cy="276225"/>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60% of excess funds</a:t>
            </a:r>
            <a:endParaRPr lang="en-GB" sz="900" i="1">
              <a:solidFill>
                <a:srgbClr val="FF0000"/>
              </a:solidFill>
              <a:latin typeface="Arial Narrow" pitchFamily="34" charset="0"/>
              <a:ea typeface="Arial Unicode MS"/>
              <a:cs typeface="Arial Unicode MS"/>
            </a:endParaRPr>
          </a:p>
        </p:txBody>
      </p:sp>
      <p:sp>
        <p:nvSpPr>
          <p:cNvPr id="300117" name="Right Arrow 317"/>
          <p:cNvSpPr>
            <a:spLocks noChangeArrowheads="1"/>
          </p:cNvSpPr>
          <p:nvPr/>
        </p:nvSpPr>
        <p:spPr bwMode="auto">
          <a:xfrm>
            <a:off x="6808788" y="2555875"/>
            <a:ext cx="115887" cy="323850"/>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defTabSz="946150"/>
            <a:endParaRPr lang="pt-BR" sz="1900"/>
          </a:p>
        </p:txBody>
      </p:sp>
      <p:sp>
        <p:nvSpPr>
          <p:cNvPr id="300118" name="Right Arrow 318"/>
          <p:cNvSpPr>
            <a:spLocks noChangeArrowheads="1"/>
          </p:cNvSpPr>
          <p:nvPr/>
        </p:nvSpPr>
        <p:spPr bwMode="auto">
          <a:xfrm>
            <a:off x="2163763" y="4013200"/>
            <a:ext cx="115887" cy="323850"/>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defTabSz="946150"/>
            <a:endParaRPr lang="pt-BR" sz="1900"/>
          </a:p>
        </p:txBody>
      </p:sp>
      <p:cxnSp>
        <p:nvCxnSpPr>
          <p:cNvPr id="300119" name="Elbow Connector 320"/>
          <p:cNvCxnSpPr>
            <a:cxnSpLocks noChangeShapeType="1"/>
            <a:stCxn id="0" idx="3"/>
            <a:endCxn id="0" idx="1"/>
          </p:cNvCxnSpPr>
          <p:nvPr/>
        </p:nvCxnSpPr>
        <p:spPr bwMode="auto">
          <a:xfrm flipV="1">
            <a:off x="6781800" y="1973263"/>
            <a:ext cx="1241425" cy="174625"/>
          </a:xfrm>
          <a:prstGeom prst="bentConnector3">
            <a:avLst>
              <a:gd name="adj1" fmla="val 67634"/>
            </a:avLst>
          </a:prstGeom>
          <a:noFill/>
          <a:ln w="9525" algn="ctr">
            <a:solidFill>
              <a:schemeClr val="tx1"/>
            </a:solidFill>
            <a:round/>
            <a:headEnd/>
            <a:tailEnd type="arrow" w="med" len="med"/>
          </a:ln>
        </p:spPr>
      </p:cxnSp>
      <p:cxnSp>
        <p:nvCxnSpPr>
          <p:cNvPr id="300120" name="Elbow Connector 326"/>
          <p:cNvCxnSpPr>
            <a:cxnSpLocks noChangeShapeType="1"/>
            <a:stCxn id="0" idx="3"/>
            <a:endCxn id="0" idx="1"/>
          </p:cNvCxnSpPr>
          <p:nvPr/>
        </p:nvCxnSpPr>
        <p:spPr bwMode="auto">
          <a:xfrm>
            <a:off x="6781800" y="2147888"/>
            <a:ext cx="1241425" cy="238125"/>
          </a:xfrm>
          <a:prstGeom prst="bentConnector3">
            <a:avLst>
              <a:gd name="adj1" fmla="val 67912"/>
            </a:avLst>
          </a:prstGeom>
          <a:noFill/>
          <a:ln w="9525" algn="ctr">
            <a:solidFill>
              <a:schemeClr val="tx1"/>
            </a:solidFill>
            <a:round/>
            <a:headEnd/>
            <a:tailEnd type="arrow" w="med" len="med"/>
          </a:ln>
        </p:spPr>
      </p:cxnSp>
      <p:sp>
        <p:nvSpPr>
          <p:cNvPr id="300121" name="Right Arrow 336"/>
          <p:cNvSpPr>
            <a:spLocks noChangeArrowheads="1"/>
          </p:cNvSpPr>
          <p:nvPr/>
        </p:nvSpPr>
        <p:spPr bwMode="auto">
          <a:xfrm>
            <a:off x="2209800" y="3154363"/>
            <a:ext cx="115888" cy="322262"/>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defTabSz="946150"/>
            <a:endParaRPr lang="pt-BR" sz="1900"/>
          </a:p>
        </p:txBody>
      </p:sp>
      <p:sp>
        <p:nvSpPr>
          <p:cNvPr id="300122" name="Text Box 45"/>
          <p:cNvSpPr txBox="1">
            <a:spLocks noChangeArrowheads="1"/>
          </p:cNvSpPr>
          <p:nvPr/>
        </p:nvSpPr>
        <p:spPr bwMode="auto">
          <a:xfrm>
            <a:off x="6961188" y="3060700"/>
            <a:ext cx="708025" cy="277813"/>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Up to 1 quarterly Debt Service</a:t>
            </a:r>
            <a:r>
              <a:rPr lang="en-GB" sz="900" baseline="30000">
                <a:latin typeface="Arial Narrow" pitchFamily="34" charset="0"/>
                <a:ea typeface="Arial Unicode MS"/>
                <a:cs typeface="Arial Unicode MS"/>
              </a:rPr>
              <a:t>3</a:t>
            </a:r>
            <a:endParaRPr lang="en-GB" sz="900" i="1">
              <a:solidFill>
                <a:srgbClr val="FF0000"/>
              </a:solidFill>
              <a:latin typeface="Arial Narrow" pitchFamily="34" charset="0"/>
              <a:ea typeface="Arial Unicode MS"/>
              <a:cs typeface="Arial Unicode MS"/>
            </a:endParaRPr>
          </a:p>
        </p:txBody>
      </p:sp>
      <p:sp>
        <p:nvSpPr>
          <p:cNvPr id="300123" name="Right Arrow 338"/>
          <p:cNvSpPr>
            <a:spLocks noChangeArrowheads="1"/>
          </p:cNvSpPr>
          <p:nvPr/>
        </p:nvSpPr>
        <p:spPr bwMode="auto">
          <a:xfrm>
            <a:off x="6808788" y="3040063"/>
            <a:ext cx="115887" cy="323850"/>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defTabSz="946150"/>
            <a:endParaRPr lang="pt-BR" sz="1900"/>
          </a:p>
        </p:txBody>
      </p:sp>
      <p:cxnSp>
        <p:nvCxnSpPr>
          <p:cNvPr id="300124" name="Elbow Connector 340"/>
          <p:cNvCxnSpPr>
            <a:cxnSpLocks noChangeShapeType="1"/>
            <a:stCxn id="0" idx="3"/>
            <a:endCxn id="0" idx="1"/>
          </p:cNvCxnSpPr>
          <p:nvPr/>
        </p:nvCxnSpPr>
        <p:spPr bwMode="auto">
          <a:xfrm flipV="1">
            <a:off x="6804025" y="3959225"/>
            <a:ext cx="1187450" cy="185738"/>
          </a:xfrm>
          <a:prstGeom prst="bentConnector3">
            <a:avLst>
              <a:gd name="adj1" fmla="val 68875"/>
            </a:avLst>
          </a:prstGeom>
          <a:noFill/>
          <a:ln w="9525" algn="ctr">
            <a:solidFill>
              <a:schemeClr val="tx1"/>
            </a:solidFill>
            <a:round/>
            <a:headEnd/>
            <a:tailEnd type="arrow" w="med" len="med"/>
          </a:ln>
        </p:spPr>
      </p:cxnSp>
      <p:cxnSp>
        <p:nvCxnSpPr>
          <p:cNvPr id="300125" name="Elbow Connector 341"/>
          <p:cNvCxnSpPr>
            <a:cxnSpLocks noChangeShapeType="1"/>
            <a:stCxn id="0" idx="3"/>
            <a:endCxn id="0" idx="1"/>
          </p:cNvCxnSpPr>
          <p:nvPr/>
        </p:nvCxnSpPr>
        <p:spPr bwMode="auto">
          <a:xfrm>
            <a:off x="6804025" y="4144963"/>
            <a:ext cx="1177925" cy="236537"/>
          </a:xfrm>
          <a:prstGeom prst="bentConnector3">
            <a:avLst>
              <a:gd name="adj1" fmla="val 69019"/>
            </a:avLst>
          </a:prstGeom>
          <a:noFill/>
          <a:ln w="9525" algn="ctr">
            <a:solidFill>
              <a:schemeClr val="tx1"/>
            </a:solidFill>
            <a:round/>
            <a:headEnd/>
            <a:tailEnd type="arrow" w="med" len="med"/>
          </a:ln>
        </p:spPr>
      </p:cxnSp>
      <p:sp>
        <p:nvSpPr>
          <p:cNvPr id="300126" name="Text Box 45"/>
          <p:cNvSpPr txBox="1">
            <a:spLocks noChangeArrowheads="1"/>
          </p:cNvSpPr>
          <p:nvPr/>
        </p:nvSpPr>
        <p:spPr bwMode="auto">
          <a:xfrm>
            <a:off x="6831013" y="4019550"/>
            <a:ext cx="652462" cy="276225"/>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Accelerated Principal</a:t>
            </a:r>
            <a:endParaRPr lang="en-GB" sz="900" i="1">
              <a:solidFill>
                <a:srgbClr val="FF0000"/>
              </a:solidFill>
              <a:latin typeface="Arial Narrow" pitchFamily="34" charset="0"/>
              <a:ea typeface="Arial Unicode MS"/>
              <a:cs typeface="Arial Unicode MS"/>
            </a:endParaRPr>
          </a:p>
        </p:txBody>
      </p:sp>
      <p:sp>
        <p:nvSpPr>
          <p:cNvPr id="300127" name="Right Arrow 349"/>
          <p:cNvSpPr>
            <a:spLocks noChangeArrowheads="1"/>
          </p:cNvSpPr>
          <p:nvPr/>
        </p:nvSpPr>
        <p:spPr bwMode="auto">
          <a:xfrm>
            <a:off x="6813550" y="1452563"/>
            <a:ext cx="115888" cy="323850"/>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defTabSz="946150"/>
            <a:endParaRPr lang="pt-BR" sz="1900"/>
          </a:p>
        </p:txBody>
      </p:sp>
      <p:sp>
        <p:nvSpPr>
          <p:cNvPr id="300128" name="Text Box 45"/>
          <p:cNvSpPr txBox="1">
            <a:spLocks noChangeArrowheads="1"/>
          </p:cNvSpPr>
          <p:nvPr/>
        </p:nvSpPr>
        <p:spPr bwMode="auto">
          <a:xfrm rot="-5400000">
            <a:off x="7454107" y="2113756"/>
            <a:ext cx="533400" cy="138113"/>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a:latin typeface="Arial Narrow" pitchFamily="34" charset="0"/>
                <a:ea typeface="Arial Unicode MS"/>
                <a:cs typeface="Arial Unicode MS"/>
              </a:rPr>
              <a:t>Pro-rata</a:t>
            </a:r>
            <a:endParaRPr lang="en-GB" sz="900">
              <a:solidFill>
                <a:srgbClr val="FF0000"/>
              </a:solidFill>
              <a:latin typeface="Arial Narrow" pitchFamily="34" charset="0"/>
              <a:ea typeface="Arial Unicode MS"/>
              <a:cs typeface="Arial Unicode MS"/>
            </a:endParaRPr>
          </a:p>
        </p:txBody>
      </p:sp>
      <p:sp>
        <p:nvSpPr>
          <p:cNvPr id="300129" name="Text Box 45"/>
          <p:cNvSpPr txBox="1">
            <a:spLocks noChangeArrowheads="1"/>
          </p:cNvSpPr>
          <p:nvPr/>
        </p:nvSpPr>
        <p:spPr bwMode="auto">
          <a:xfrm rot="-5400000">
            <a:off x="7444582" y="4118768"/>
            <a:ext cx="533400" cy="138113"/>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a:latin typeface="Arial Narrow" pitchFamily="34" charset="0"/>
                <a:ea typeface="Arial Unicode MS"/>
                <a:cs typeface="Arial Unicode MS"/>
              </a:rPr>
              <a:t>Pro-rata</a:t>
            </a:r>
            <a:endParaRPr lang="en-GB" sz="900">
              <a:solidFill>
                <a:srgbClr val="FF0000"/>
              </a:solidFill>
              <a:latin typeface="Arial Narrow" pitchFamily="34" charset="0"/>
              <a:ea typeface="Arial Unicode MS"/>
              <a:cs typeface="Arial Unicode MS"/>
            </a:endParaRPr>
          </a:p>
        </p:txBody>
      </p:sp>
      <p:cxnSp>
        <p:nvCxnSpPr>
          <p:cNvPr id="300130" name="Straight Arrow Connector 355"/>
          <p:cNvCxnSpPr>
            <a:cxnSpLocks noChangeShapeType="1"/>
            <a:stCxn id="0" idx="2"/>
            <a:endCxn id="0" idx="0"/>
          </p:cNvCxnSpPr>
          <p:nvPr/>
        </p:nvCxnSpPr>
        <p:spPr bwMode="auto">
          <a:xfrm>
            <a:off x="1598613" y="2759075"/>
            <a:ext cx="7937" cy="330200"/>
          </a:xfrm>
          <a:prstGeom prst="straightConnector1">
            <a:avLst/>
          </a:prstGeom>
          <a:noFill/>
          <a:ln w="9525" algn="ctr">
            <a:solidFill>
              <a:schemeClr val="tx1"/>
            </a:solidFill>
            <a:round/>
            <a:headEnd/>
            <a:tailEnd type="arrow" w="med" len="med"/>
          </a:ln>
        </p:spPr>
      </p:cxnSp>
      <p:sp>
        <p:nvSpPr>
          <p:cNvPr id="300131" name="Text Box 45"/>
          <p:cNvSpPr txBox="1">
            <a:spLocks noChangeArrowheads="1"/>
          </p:cNvSpPr>
          <p:nvPr/>
        </p:nvSpPr>
        <p:spPr bwMode="auto">
          <a:xfrm>
            <a:off x="2354263" y="2327275"/>
            <a:ext cx="849312" cy="276225"/>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latin typeface="Arial Narrow" pitchFamily="34" charset="0"/>
                <a:ea typeface="Arial Unicode MS"/>
                <a:cs typeface="Arial Unicode MS"/>
              </a:rPr>
              <a:t>Allocations to other Beneficiaries</a:t>
            </a:r>
            <a:endParaRPr lang="en-GB" sz="900" i="1">
              <a:solidFill>
                <a:srgbClr val="FF0000"/>
              </a:solidFill>
              <a:latin typeface="Arial Narrow" pitchFamily="34" charset="0"/>
              <a:ea typeface="Arial Unicode MS"/>
              <a:cs typeface="Arial Unicode MS"/>
            </a:endParaRPr>
          </a:p>
        </p:txBody>
      </p:sp>
      <p:sp>
        <p:nvSpPr>
          <p:cNvPr id="300132" name="Right Arrow 361"/>
          <p:cNvSpPr>
            <a:spLocks noChangeArrowheads="1"/>
          </p:cNvSpPr>
          <p:nvPr/>
        </p:nvSpPr>
        <p:spPr bwMode="auto">
          <a:xfrm>
            <a:off x="2184400" y="2316163"/>
            <a:ext cx="115888" cy="322262"/>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defTabSz="946150"/>
            <a:endParaRPr lang="pt-BR" sz="1900"/>
          </a:p>
        </p:txBody>
      </p:sp>
      <p:sp>
        <p:nvSpPr>
          <p:cNvPr id="300133" name="Content Placeholder 2"/>
          <p:cNvSpPr>
            <a:spLocks noGrp="1"/>
          </p:cNvSpPr>
          <p:nvPr>
            <p:ph idx="1"/>
          </p:nvPr>
        </p:nvSpPr>
        <p:spPr>
          <a:xfrm>
            <a:off x="3446463" y="762000"/>
            <a:ext cx="1924050" cy="533400"/>
          </a:xfrm>
        </p:spPr>
        <p:txBody>
          <a:bodyPr/>
          <a:lstStyle/>
          <a:p>
            <a:pPr lvl="1" algn="just"/>
            <a:r>
              <a:rPr lang="en-US" sz="900">
                <a:latin typeface="Arial Narrow" pitchFamily="34" charset="0"/>
              </a:rPr>
              <a:t>Allocations of Payment and cash waterfall are run on each business day following the receipt of any fund in the Collections Account</a:t>
            </a:r>
          </a:p>
          <a:p>
            <a:pPr lvl="1" algn="just"/>
            <a:r>
              <a:rPr lang="en-US" sz="900">
                <a:latin typeface="Arial Narrow" pitchFamily="34" charset="0"/>
              </a:rPr>
              <a:t>Allocations of payments are determined in R$ and based on pro-rata allocations to all Senior Series</a:t>
            </a:r>
          </a:p>
          <a:p>
            <a:pPr lvl="1" algn="just"/>
            <a:r>
              <a:rPr lang="en-US" sz="900">
                <a:latin typeface="Arial Narrow" pitchFamily="34" charset="0"/>
              </a:rPr>
              <a:t>Cash transfers are made by Banco do Brasil (Bond Administrator) and Citibank NA (Indenture Trustee) to the relevant Series accounts after conversion to USD (when applicable)</a:t>
            </a:r>
          </a:p>
          <a:p>
            <a:pPr lvl="1" algn="just"/>
            <a:endParaRPr lang="en-US" sz="900">
              <a:latin typeface="Arial Narrow" pitchFamily="34" charset="0"/>
            </a:endParaRPr>
          </a:p>
        </p:txBody>
      </p:sp>
      <p:cxnSp>
        <p:nvCxnSpPr>
          <p:cNvPr id="300134" name="Elbow Connector 368"/>
          <p:cNvCxnSpPr>
            <a:cxnSpLocks noChangeShapeType="1"/>
            <a:endCxn id="300126" idx="3"/>
          </p:cNvCxnSpPr>
          <p:nvPr/>
        </p:nvCxnSpPr>
        <p:spPr bwMode="auto">
          <a:xfrm rot="5400000" flipH="1" flipV="1">
            <a:off x="6680200" y="4344988"/>
            <a:ext cx="990600" cy="615950"/>
          </a:xfrm>
          <a:prstGeom prst="bentConnector4">
            <a:avLst>
              <a:gd name="adj1" fmla="val 1361"/>
              <a:gd name="adj2" fmla="val 102185"/>
            </a:avLst>
          </a:prstGeom>
          <a:noFill/>
          <a:ln w="9525" algn="ctr">
            <a:solidFill>
              <a:schemeClr val="tx1"/>
            </a:solidFill>
            <a:round/>
            <a:headEnd/>
            <a:tailEnd/>
          </a:ln>
        </p:spPr>
      </p:cxnSp>
      <p:sp>
        <p:nvSpPr>
          <p:cNvPr id="300135" name="Text Box 31"/>
          <p:cNvSpPr txBox="1">
            <a:spLocks noChangeArrowheads="1"/>
          </p:cNvSpPr>
          <p:nvPr/>
        </p:nvSpPr>
        <p:spPr bwMode="auto">
          <a:xfrm>
            <a:off x="708025" y="6254750"/>
            <a:ext cx="7292975" cy="458788"/>
          </a:xfrm>
          <a:prstGeom prst="rect">
            <a:avLst/>
          </a:prstGeom>
          <a:noFill/>
          <a:ln w="9525">
            <a:noFill/>
            <a:miter lim="800000"/>
            <a:headEnd/>
            <a:tailEnd/>
          </a:ln>
        </p:spPr>
        <p:txBody>
          <a:bodyPr lIns="88340" tIns="44170" rIns="88340" bIns="44170">
            <a:spAutoFit/>
          </a:bodyPr>
          <a:lstStyle/>
          <a:p>
            <a:pPr defTabSz="946150"/>
            <a:r>
              <a:rPr lang="en-US" sz="800" i="1">
                <a:solidFill>
                  <a:srgbClr val="000000"/>
                </a:solidFill>
                <a:ea typeface="Arial Unicode MS"/>
                <a:cs typeface="Arial Unicode MS"/>
              </a:rPr>
              <a:t>1: Upon the occurrence of any Event of Default and subsequent vote by &gt;50% of all Senior Series voting in concert</a:t>
            </a:r>
          </a:p>
          <a:p>
            <a:pPr defTabSz="946150"/>
            <a:r>
              <a:rPr lang="en-US" sz="800" i="1">
                <a:solidFill>
                  <a:srgbClr val="000000"/>
                </a:solidFill>
                <a:ea typeface="Arial Unicode MS"/>
                <a:cs typeface="Arial Unicode MS"/>
              </a:rPr>
              <a:t>2: If AADSCR or FLDSCR &lt; 2.00x </a:t>
            </a:r>
          </a:p>
          <a:p>
            <a:pPr defTabSz="946150"/>
            <a:r>
              <a:rPr lang="fr-FR" sz="800" i="1">
                <a:solidFill>
                  <a:srgbClr val="000000"/>
                </a:solidFill>
                <a:ea typeface="Arial Unicode MS"/>
                <a:cs typeface="Arial Unicode MS"/>
              </a:rPr>
              <a:t>3: </a:t>
            </a:r>
            <a:r>
              <a:rPr lang="en-US" sz="800" i="1">
                <a:solidFill>
                  <a:srgbClr val="000000"/>
                </a:solidFill>
                <a:ea typeface="Arial Unicode MS"/>
                <a:cs typeface="Arial Unicode MS"/>
              </a:rPr>
              <a:t>Additional seasonality reserve to cover lower collections during first months of every year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itle 1"/>
          <p:cNvSpPr>
            <a:spLocks noGrp="1"/>
          </p:cNvSpPr>
          <p:nvPr>
            <p:ph type="title"/>
          </p:nvPr>
        </p:nvSpPr>
        <p:spPr/>
        <p:txBody>
          <a:bodyPr/>
          <a:lstStyle/>
          <a:p>
            <a:r>
              <a:rPr lang="fr-FR"/>
              <a:t>Summary of the Offering</a:t>
            </a:r>
            <a:endParaRPr lang="en-US"/>
          </a:p>
        </p:txBody>
      </p:sp>
      <p:sp>
        <p:nvSpPr>
          <p:cNvPr id="261122" name="Date Placeholder 3"/>
          <p:cNvSpPr>
            <a:spLocks noGrp="1"/>
          </p:cNvSpPr>
          <p:nvPr>
            <p:ph type="dt" sz="quarter" idx="10"/>
          </p:nvPr>
        </p:nvSpPr>
        <p:spPr>
          <a:noFill/>
        </p:spPr>
        <p:txBody>
          <a:bodyPr/>
          <a:lstStyle/>
          <a:p>
            <a:pPr defTabSz="912813" fontAlgn="base">
              <a:spcBef>
                <a:spcPct val="0"/>
              </a:spcBef>
              <a:spcAft>
                <a:spcPct val="0"/>
              </a:spcAft>
            </a:pPr>
            <a:r>
              <a:rPr lang="en-GB">
                <a:latin typeface="Arial" charset="0"/>
                <a:cs typeface="Arial" charset="0"/>
              </a:rPr>
              <a:t>May 2014</a:t>
            </a:r>
          </a:p>
        </p:txBody>
      </p:sp>
      <p:sp>
        <p:nvSpPr>
          <p:cNvPr id="261123" name="Slide Number Placeholder 5"/>
          <p:cNvSpPr>
            <a:spLocks noGrp="1"/>
          </p:cNvSpPr>
          <p:nvPr>
            <p:ph type="sldNum" sz="quarter" idx="12"/>
          </p:nvPr>
        </p:nvSpPr>
        <p:spPr>
          <a:noFill/>
        </p:spPr>
        <p:txBody>
          <a:bodyPr/>
          <a:lstStyle/>
          <a:p>
            <a:pPr defTabSz="912813" fontAlgn="base">
              <a:spcBef>
                <a:spcPct val="0"/>
              </a:spcBef>
              <a:spcAft>
                <a:spcPct val="0"/>
              </a:spcAft>
            </a:pPr>
            <a:fld id="{FE548CAA-D7DA-44DE-9535-0558D0DFB88F}" type="slidenum">
              <a:rPr lang="en-GB" smtClean="0"/>
              <a:pPr defTabSz="912813" fontAlgn="base">
                <a:spcBef>
                  <a:spcPct val="0"/>
                </a:spcBef>
                <a:spcAft>
                  <a:spcPct val="0"/>
                </a:spcAft>
              </a:pPr>
              <a:t>2</a:t>
            </a:fld>
            <a:endParaRPr lang="en-GB"/>
          </a:p>
        </p:txBody>
      </p:sp>
      <p:graphicFrame>
        <p:nvGraphicFramePr>
          <p:cNvPr id="63" name="Group 49"/>
          <p:cNvGraphicFramePr>
            <a:graphicFrameLocks noGrp="1"/>
          </p:cNvGraphicFramePr>
          <p:nvPr/>
        </p:nvGraphicFramePr>
        <p:xfrm>
          <a:off x="685800" y="838200"/>
          <a:ext cx="8229600" cy="5145360"/>
        </p:xfrm>
        <a:graphic>
          <a:graphicData uri="http://schemas.openxmlformats.org/drawingml/2006/table">
            <a:tbl>
              <a:tblPr/>
              <a:tblGrid>
                <a:gridCol w="1508911">
                  <a:extLst>
                    <a:ext uri="{9D8B030D-6E8A-4147-A177-3AD203B41FA5}">
                      <a16:colId xmlns:a16="http://schemas.microsoft.com/office/drawing/2014/main" val="20000"/>
                    </a:ext>
                  </a:extLst>
                </a:gridCol>
                <a:gridCol w="6720689">
                  <a:extLst>
                    <a:ext uri="{9D8B030D-6E8A-4147-A177-3AD203B41FA5}">
                      <a16:colId xmlns:a16="http://schemas.microsoft.com/office/drawing/2014/main" val="20001"/>
                    </a:ext>
                  </a:extLst>
                </a:gridCol>
              </a:tblGrid>
              <a:tr h="213923">
                <a:tc>
                  <a:txBody>
                    <a:bodyPr/>
                    <a:lstStyle>
                      <a:defPPr>
                        <a:defRPr lang="en-US"/>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57263" rtl="0" eaLnBrk="1" fontAlgn="base" latinLnBrk="0" hangingPunct="1">
                        <a:lnSpc>
                          <a:spcPct val="100000"/>
                        </a:lnSpc>
                        <a:spcBef>
                          <a:spcPct val="30000"/>
                        </a:spcBef>
                        <a:spcAft>
                          <a:spcPct val="10000"/>
                        </a:spcAft>
                        <a:buClrTx/>
                        <a:buSzTx/>
                        <a:buFontTx/>
                        <a:buNone/>
                        <a:tabLst/>
                      </a:pPr>
                      <a:r>
                        <a:rPr kumimoji="0" lang="en-US" sz="1100" b="1" i="0" u="none" strike="noStrike" cap="none" normalizeH="0" baseline="0" noProof="0" dirty="0">
                          <a:ln>
                            <a:noFill/>
                          </a:ln>
                          <a:solidFill>
                            <a:srgbClr val="000000"/>
                          </a:solidFill>
                          <a:effectLst/>
                          <a:latin typeface="Arial Narrow" panose="020B0606020202030204" pitchFamily="34" charset="0"/>
                          <a:cs typeface="Arial" charset="0"/>
                        </a:rPr>
                        <a:t>Issuer</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57263"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noProof="0" dirty="0">
                          <a:ln>
                            <a:noFill/>
                          </a:ln>
                          <a:solidFill>
                            <a:schemeClr val="tx1"/>
                          </a:solidFill>
                          <a:effectLst/>
                          <a:latin typeface="Arial Narrow" panose="020B0606020202030204" pitchFamily="34" charset="0"/>
                          <a:cs typeface="Arial" charset="0"/>
                        </a:rPr>
                        <a:t>Rio Oil Finance Trust , an orphan trust incorporated in Delaware</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09">
                <a:tc>
                  <a:txBody>
                    <a:bodyPr/>
                    <a:lstStyle/>
                    <a:p>
                      <a:pPr marL="0" marR="0" lvl="0" indent="0" algn="l" defTabSz="957263" rtl="0" eaLnBrk="1" fontAlgn="base" latinLnBrk="0" hangingPunct="1">
                        <a:lnSpc>
                          <a:spcPct val="100000"/>
                        </a:lnSpc>
                        <a:spcBef>
                          <a:spcPct val="30000"/>
                        </a:spcBef>
                        <a:spcAft>
                          <a:spcPct val="10000"/>
                        </a:spcAft>
                        <a:buClrTx/>
                        <a:buSzTx/>
                        <a:buFontTx/>
                        <a:buNone/>
                        <a:tabLst/>
                        <a:defRPr/>
                      </a:pPr>
                      <a:r>
                        <a:rPr kumimoji="0" lang="en-US" sz="1100" b="1" i="0" u="none" strike="noStrike" cap="none" normalizeH="0" baseline="0" noProof="0" dirty="0">
                          <a:ln>
                            <a:noFill/>
                          </a:ln>
                          <a:solidFill>
                            <a:srgbClr val="000000"/>
                          </a:solidFill>
                          <a:effectLst/>
                          <a:latin typeface="Arial Narrow" panose="020B0606020202030204" pitchFamily="34" charset="0"/>
                          <a:cs typeface="Arial" charset="0"/>
                        </a:rPr>
                        <a:t>Issue</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en-US" sz="1100" b="0" i="0" u="none" strike="noStrike" cap="none" normalizeH="0" baseline="0" noProof="0" dirty="0">
                          <a:ln>
                            <a:noFill/>
                          </a:ln>
                          <a:solidFill>
                            <a:schemeClr val="tx1"/>
                          </a:solidFill>
                          <a:effectLst/>
                          <a:latin typeface="Arial Narrow" panose="020B0606020202030204" pitchFamily="34" charset="0"/>
                          <a:cs typeface="Arial" charset="0"/>
                        </a:rPr>
                        <a:t>US$[1] billion fixed-rate senior secured Notes representing the debut issuance under a Master Trust; Future Issuances subject to rating affirmation and Backward/Forward Looking DSCR test &gt; [2.50]x</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1"/>
                  </a:ext>
                </a:extLst>
              </a:tr>
              <a:tr h="213923">
                <a:tc>
                  <a:txBody>
                    <a:bodyPr/>
                    <a:lstStyle/>
                    <a:p>
                      <a:pPr marL="0" marR="0" lvl="0" indent="0" algn="l" defTabSz="957263" rtl="0" eaLnBrk="1" fontAlgn="base" latinLnBrk="0" hangingPunct="1">
                        <a:lnSpc>
                          <a:spcPct val="100000"/>
                        </a:lnSpc>
                        <a:spcBef>
                          <a:spcPct val="30000"/>
                        </a:spcBef>
                        <a:spcAft>
                          <a:spcPct val="10000"/>
                        </a:spcAft>
                        <a:buClrTx/>
                        <a:buSzTx/>
                        <a:buFontTx/>
                        <a:buNone/>
                        <a:tabLst/>
                        <a:defRPr/>
                      </a:pPr>
                      <a:r>
                        <a:rPr kumimoji="0" lang="en-US" sz="1100" b="1" i="0" u="none" strike="noStrike" cap="none" normalizeH="0" baseline="0" noProof="0" dirty="0">
                          <a:ln>
                            <a:noFill/>
                          </a:ln>
                          <a:solidFill>
                            <a:schemeClr val="tx1"/>
                          </a:solidFill>
                          <a:effectLst/>
                          <a:latin typeface="Arial Narrow" panose="020B0606020202030204" pitchFamily="34" charset="0"/>
                          <a:cs typeface="Arial" charset="0"/>
                        </a:rPr>
                        <a:t>Tenor / WAL</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en-US" sz="1100" b="0" i="0" u="none" strike="noStrike" cap="none" normalizeH="0" baseline="0" noProof="0" dirty="0">
                          <a:ln>
                            <a:noFill/>
                          </a:ln>
                          <a:solidFill>
                            <a:schemeClr val="tx1"/>
                          </a:solidFill>
                          <a:effectLst/>
                          <a:latin typeface="Arial Narrow" panose="020B0606020202030204" pitchFamily="34" charset="0"/>
                          <a:cs typeface="Arial" charset="0"/>
                        </a:rPr>
                        <a:t>10 years (2024) / [7.5] years WAL</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3923">
                <a:tc>
                  <a:txBody>
                    <a:bodyPr/>
                    <a:lstStyle/>
                    <a:p>
                      <a:pPr marL="0" marR="0" lvl="0" indent="0" algn="l" defTabSz="957263" rtl="0" eaLnBrk="1" fontAlgn="base" latinLnBrk="0" hangingPunct="1">
                        <a:lnSpc>
                          <a:spcPct val="100000"/>
                        </a:lnSpc>
                        <a:spcBef>
                          <a:spcPct val="30000"/>
                        </a:spcBef>
                        <a:spcAft>
                          <a:spcPct val="10000"/>
                        </a:spcAft>
                        <a:buClrTx/>
                        <a:buSzTx/>
                        <a:buFontTx/>
                        <a:buNone/>
                        <a:tabLst/>
                        <a:defRPr/>
                      </a:pPr>
                      <a:r>
                        <a:rPr kumimoji="0" lang="en-US" sz="1100" b="1" i="0" u="none" strike="noStrike" cap="none" normalizeH="0" baseline="0" noProof="0">
                          <a:ln>
                            <a:noFill/>
                          </a:ln>
                          <a:solidFill>
                            <a:srgbClr val="000000"/>
                          </a:solidFill>
                          <a:effectLst/>
                          <a:latin typeface="Arial Narrow" panose="020B0606020202030204" pitchFamily="34" charset="0"/>
                          <a:cs typeface="Arial" charset="0"/>
                        </a:rPr>
                        <a:t>Amortization</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noProof="0" dirty="0">
                          <a:ln>
                            <a:noFill/>
                          </a:ln>
                          <a:solidFill>
                            <a:schemeClr val="tx1"/>
                          </a:solidFill>
                          <a:effectLst/>
                          <a:latin typeface="Arial Narrow" panose="020B0606020202030204" pitchFamily="34" charset="0"/>
                          <a:cs typeface="Arial" charset="0"/>
                        </a:rPr>
                        <a:t>3-yr interest-only period followed by a fully amortizing customized schedule</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3"/>
                  </a:ext>
                </a:extLst>
              </a:tr>
              <a:tr h="402235">
                <a:tc>
                  <a:txBody>
                    <a:bodyPr/>
                    <a:lstStyle/>
                    <a:p>
                      <a:pPr marL="0" marR="0" lvl="0" indent="0" algn="l" defTabSz="957263" rtl="0" eaLnBrk="1" fontAlgn="base" latinLnBrk="0" hangingPunct="1">
                        <a:lnSpc>
                          <a:spcPct val="100000"/>
                        </a:lnSpc>
                        <a:spcBef>
                          <a:spcPct val="30000"/>
                        </a:spcBef>
                        <a:spcAft>
                          <a:spcPct val="10000"/>
                        </a:spcAft>
                        <a:buClrTx/>
                        <a:buSzTx/>
                        <a:buFontTx/>
                        <a:buNone/>
                        <a:tabLst/>
                        <a:defRPr/>
                      </a:pPr>
                      <a:r>
                        <a:rPr kumimoji="0" lang="en-US" sz="1100" b="1" i="0" u="none" strike="noStrike" cap="none" normalizeH="0" baseline="0" noProof="0" dirty="0">
                          <a:ln>
                            <a:noFill/>
                          </a:ln>
                          <a:solidFill>
                            <a:srgbClr val="000000"/>
                          </a:solidFill>
                          <a:effectLst/>
                          <a:latin typeface="Arial Narrow" panose="020B0606020202030204" pitchFamily="34" charset="0"/>
                          <a:cs typeface="Arial" charset="0"/>
                        </a:rPr>
                        <a:t>Format, Listing , Governing  Law</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en-US" sz="1100" b="0" i="0" u="none" strike="noStrike" cap="none" normalizeH="0" baseline="0" noProof="0" dirty="0">
                          <a:ln>
                            <a:noFill/>
                          </a:ln>
                          <a:solidFill>
                            <a:schemeClr val="tx1"/>
                          </a:solidFill>
                          <a:effectLst/>
                          <a:latin typeface="Arial Narrow" panose="020B0606020202030204" pitchFamily="34" charset="0"/>
                          <a:cs typeface="Arial" charset="0"/>
                        </a:rPr>
                        <a:t>144A / </a:t>
                      </a:r>
                      <a:r>
                        <a:rPr kumimoji="0" lang="en-US" sz="1100" b="0" i="0" u="none" strike="noStrike" cap="none" normalizeH="0" baseline="0" noProof="0" dirty="0" err="1">
                          <a:ln>
                            <a:noFill/>
                          </a:ln>
                          <a:solidFill>
                            <a:schemeClr val="tx1"/>
                          </a:solidFill>
                          <a:effectLst/>
                          <a:latin typeface="Arial Narrow" panose="020B0606020202030204" pitchFamily="34" charset="0"/>
                          <a:cs typeface="Arial" charset="0"/>
                        </a:rPr>
                        <a:t>Reg</a:t>
                      </a:r>
                      <a:r>
                        <a:rPr kumimoji="0" lang="en-US" sz="1100" b="0" i="0" u="none" strike="noStrike" cap="none" normalizeH="0" baseline="0" noProof="0" dirty="0">
                          <a:ln>
                            <a:noFill/>
                          </a:ln>
                          <a:solidFill>
                            <a:schemeClr val="tx1"/>
                          </a:solidFill>
                          <a:effectLst/>
                          <a:latin typeface="Arial Narrow" panose="020B0606020202030204" pitchFamily="34" charset="0"/>
                          <a:cs typeface="Arial" charset="0"/>
                        </a:rPr>
                        <a:t>-S, [Luxembourg],  New York Law</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7515">
                <a:tc>
                  <a:txBody>
                    <a:bodyPr/>
                    <a:lstStyle/>
                    <a:p>
                      <a:pPr marL="0" marR="0" lvl="0" indent="0" algn="l" defTabSz="957263" rtl="0" eaLnBrk="1" fontAlgn="base" latinLnBrk="0" hangingPunct="1">
                        <a:lnSpc>
                          <a:spcPct val="100000"/>
                        </a:lnSpc>
                        <a:spcBef>
                          <a:spcPct val="30000"/>
                        </a:spcBef>
                        <a:spcAft>
                          <a:spcPct val="10000"/>
                        </a:spcAft>
                        <a:buClrTx/>
                        <a:buSzTx/>
                        <a:buFontTx/>
                        <a:buNone/>
                        <a:tabLst/>
                        <a:defRPr/>
                      </a:pPr>
                      <a:r>
                        <a:rPr kumimoji="0" lang="en-US" sz="1100" b="1" i="0" u="none" strike="noStrike" cap="none" normalizeH="0" baseline="0" noProof="0" dirty="0">
                          <a:ln>
                            <a:noFill/>
                          </a:ln>
                          <a:solidFill>
                            <a:schemeClr val="tx1"/>
                          </a:solidFill>
                          <a:effectLst/>
                          <a:latin typeface="Arial Narrow" panose="020B0606020202030204" pitchFamily="34" charset="0"/>
                          <a:cs typeface="Arial" charset="0"/>
                        </a:rPr>
                        <a:t>Rating(s)</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pPr>
                      <a:r>
                        <a:rPr kumimoji="0" lang="en-US" sz="1100" b="0" i="0" u="none" strike="noStrike" cap="none" normalizeH="0" baseline="0" noProof="0" dirty="0">
                          <a:ln>
                            <a:noFill/>
                          </a:ln>
                          <a:solidFill>
                            <a:schemeClr val="tx1"/>
                          </a:solidFill>
                          <a:effectLst/>
                          <a:latin typeface="Arial Narrow" panose="020B0606020202030204" pitchFamily="34" charset="0"/>
                          <a:cs typeface="Arial" charset="0"/>
                        </a:rPr>
                        <a:t>[BBB-] (S&amp;P) / [BBB ] (Fitch)</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5"/>
                  </a:ext>
                </a:extLst>
              </a:tr>
              <a:tr h="176635">
                <a:tc>
                  <a:txBody>
                    <a:bodyPr/>
                    <a:lstStyle/>
                    <a:p>
                      <a:pPr marL="0" marR="0" lvl="0" indent="0" algn="l" defTabSz="957263" rtl="0" eaLnBrk="1" fontAlgn="base" latinLnBrk="0" hangingPunct="1">
                        <a:lnSpc>
                          <a:spcPct val="100000"/>
                        </a:lnSpc>
                        <a:spcBef>
                          <a:spcPct val="30000"/>
                        </a:spcBef>
                        <a:spcAft>
                          <a:spcPct val="10000"/>
                        </a:spcAft>
                        <a:buClrTx/>
                        <a:buSzTx/>
                        <a:buFontTx/>
                        <a:buNone/>
                        <a:tabLst/>
                        <a:defRPr/>
                      </a:pPr>
                      <a:r>
                        <a:rPr kumimoji="0" lang="en-US" sz="1100" b="1" i="0" u="none" strike="noStrike" cap="none" normalizeH="0" baseline="0" noProof="0" dirty="0">
                          <a:ln>
                            <a:noFill/>
                          </a:ln>
                          <a:solidFill>
                            <a:srgbClr val="000000"/>
                          </a:solidFill>
                          <a:effectLst/>
                          <a:latin typeface="Arial Narrow" panose="020B0606020202030204" pitchFamily="34" charset="0"/>
                          <a:cs typeface="Arial" charset="0"/>
                        </a:rPr>
                        <a:t>Sponsor</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Fundo Único de Previdência Social do Estado do Rio de Janeiro - RIOPREVIDÊNCIA (</a:t>
                      </a:r>
                      <a:r>
                        <a:rPr kumimoji="0" lang="pt-BR" sz="1100" b="0" i="0" u="none" strike="noStrike" cap="none" normalizeH="0" baseline="0" noProof="0" dirty="0" err="1">
                          <a:ln>
                            <a:noFill/>
                          </a:ln>
                          <a:solidFill>
                            <a:schemeClr val="tx1"/>
                          </a:solidFill>
                          <a:effectLst/>
                          <a:latin typeface="Arial Narrow" panose="020B0606020202030204" pitchFamily="34" charset="0"/>
                          <a:cs typeface="Arial" charset="0"/>
                        </a:rPr>
                        <a:t>the</a:t>
                      </a: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 “</a:t>
                      </a:r>
                      <a:r>
                        <a:rPr kumimoji="0" lang="pt-BR" sz="1100" b="0" i="0" u="sng" strike="noStrike" cap="none" normalizeH="0" baseline="0" noProof="0" dirty="0" err="1">
                          <a:ln>
                            <a:noFill/>
                          </a:ln>
                          <a:solidFill>
                            <a:schemeClr val="tx1"/>
                          </a:solidFill>
                          <a:effectLst/>
                          <a:latin typeface="Arial Narrow" panose="020B0606020202030204" pitchFamily="34" charset="0"/>
                          <a:cs typeface="Arial" charset="0"/>
                        </a:rPr>
                        <a:t>Sponsor</a:t>
                      </a: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 </a:t>
                      </a:r>
                      <a:r>
                        <a:rPr kumimoji="0" lang="pt-BR" sz="1100" b="0" i="0" u="none" strike="noStrike" cap="none" normalizeH="0" baseline="0" noProof="0" dirty="0" err="1">
                          <a:ln>
                            <a:noFill/>
                          </a:ln>
                          <a:solidFill>
                            <a:schemeClr val="tx1"/>
                          </a:solidFill>
                          <a:effectLst/>
                          <a:latin typeface="Arial Narrow" panose="020B0606020202030204" pitchFamily="34" charset="0"/>
                          <a:cs typeface="Arial" charset="0"/>
                        </a:rPr>
                        <a:t>or</a:t>
                      </a: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 “</a:t>
                      </a:r>
                      <a:r>
                        <a:rPr kumimoji="0" lang="pt-BR" sz="1100" b="0" i="0" u="sng" strike="noStrike" cap="none" normalizeH="0" baseline="0" noProof="0" dirty="0" err="1">
                          <a:ln>
                            <a:noFill/>
                          </a:ln>
                          <a:solidFill>
                            <a:schemeClr val="tx1"/>
                          </a:solidFill>
                          <a:effectLst/>
                          <a:latin typeface="Arial Narrow" panose="020B0606020202030204" pitchFamily="34" charset="0"/>
                          <a:cs typeface="Arial" charset="0"/>
                        </a:rPr>
                        <a:t>RioPrevidência</a:t>
                      </a: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 Rio de  </a:t>
                      </a:r>
                      <a:r>
                        <a:rPr kumimoji="0" lang="pt-BR" sz="1100" b="0" i="0" u="none" strike="noStrike" cap="none" normalizeH="0" baseline="0" noProof="0" dirty="0" err="1">
                          <a:ln>
                            <a:noFill/>
                          </a:ln>
                          <a:solidFill>
                            <a:schemeClr val="tx1"/>
                          </a:solidFill>
                          <a:effectLst/>
                          <a:latin typeface="Arial Narrow" panose="020B0606020202030204" pitchFamily="34" charset="0"/>
                          <a:cs typeface="Arial" charset="0"/>
                        </a:rPr>
                        <a:t>Janeiro’s</a:t>
                      </a: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 social </a:t>
                      </a:r>
                      <a:r>
                        <a:rPr kumimoji="0" lang="pt-BR" sz="1100" b="0" i="0" u="none" strike="noStrike" cap="none" normalizeH="0" baseline="0" noProof="0" dirty="0" err="1">
                          <a:ln>
                            <a:noFill/>
                          </a:ln>
                          <a:solidFill>
                            <a:schemeClr val="tx1"/>
                          </a:solidFill>
                          <a:effectLst/>
                          <a:latin typeface="Arial Narrow" panose="020B0606020202030204" pitchFamily="34" charset="0"/>
                          <a:cs typeface="Arial" charset="0"/>
                        </a:rPr>
                        <a:t>security</a:t>
                      </a: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 </a:t>
                      </a:r>
                      <a:r>
                        <a:rPr kumimoji="0" lang="pt-BR" sz="1100" b="0" i="0" u="none" strike="noStrike" cap="none" normalizeH="0" baseline="0" noProof="0" dirty="0" err="1">
                          <a:ln>
                            <a:noFill/>
                          </a:ln>
                          <a:solidFill>
                            <a:schemeClr val="tx1"/>
                          </a:solidFill>
                          <a:effectLst/>
                          <a:latin typeface="Arial Narrow" panose="020B0606020202030204" pitchFamily="34" charset="0"/>
                          <a:cs typeface="Arial" charset="0"/>
                        </a:rPr>
                        <a:t>fund</a:t>
                      </a: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 for </a:t>
                      </a:r>
                      <a:r>
                        <a:rPr kumimoji="0" lang="pt-BR" sz="1100" b="0" i="0" u="none" strike="noStrike" cap="none" normalizeH="0" baseline="0" noProof="0" dirty="0" err="1">
                          <a:ln>
                            <a:noFill/>
                          </a:ln>
                          <a:solidFill>
                            <a:schemeClr val="tx1"/>
                          </a:solidFill>
                          <a:effectLst/>
                          <a:latin typeface="Arial Narrow" panose="020B0606020202030204" pitchFamily="34" charset="0"/>
                          <a:cs typeface="Arial" charset="0"/>
                        </a:rPr>
                        <a:t>the</a:t>
                      </a: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 </a:t>
                      </a:r>
                      <a:r>
                        <a:rPr kumimoji="0" lang="pt-BR" sz="1100" b="0" i="0" u="none" strike="noStrike" cap="none" normalizeH="0" baseline="0" noProof="0" dirty="0" err="1">
                          <a:ln>
                            <a:noFill/>
                          </a:ln>
                          <a:solidFill>
                            <a:schemeClr val="tx1"/>
                          </a:solidFill>
                          <a:effectLst/>
                          <a:latin typeface="Arial Narrow" panose="020B0606020202030204" pitchFamily="34" charset="0"/>
                          <a:cs typeface="Arial" charset="0"/>
                        </a:rPr>
                        <a:t>State’s</a:t>
                      </a: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 </a:t>
                      </a:r>
                      <a:r>
                        <a:rPr kumimoji="0" lang="pt-BR" sz="1100" b="0" i="0" u="none" strike="noStrike" cap="none" normalizeH="0" baseline="0" noProof="0" dirty="0" err="1">
                          <a:ln>
                            <a:noFill/>
                          </a:ln>
                          <a:solidFill>
                            <a:schemeClr val="tx1"/>
                          </a:solidFill>
                          <a:effectLst/>
                          <a:latin typeface="Arial Narrow" panose="020B0606020202030204" pitchFamily="34" charset="0"/>
                          <a:cs typeface="Arial" charset="0"/>
                        </a:rPr>
                        <a:t>public</a:t>
                      </a: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 </a:t>
                      </a:r>
                      <a:r>
                        <a:rPr kumimoji="0" lang="pt-BR" sz="1100" b="0" i="0" u="none" strike="noStrike" cap="none" normalizeH="0" baseline="0" noProof="0" dirty="0" err="1">
                          <a:ln>
                            <a:noFill/>
                          </a:ln>
                          <a:solidFill>
                            <a:schemeClr val="tx1"/>
                          </a:solidFill>
                          <a:effectLst/>
                          <a:latin typeface="Arial Narrow" panose="020B0606020202030204" pitchFamily="34" charset="0"/>
                          <a:cs typeface="Arial" charset="0"/>
                        </a:rPr>
                        <a:t>servants</a:t>
                      </a:r>
                      <a:r>
                        <a:rPr kumimoji="0" lang="pt-BR" sz="1100" b="0" i="0" u="none" strike="noStrike" cap="none" normalizeH="0" baseline="0" noProof="0" dirty="0">
                          <a:ln>
                            <a:noFill/>
                          </a:ln>
                          <a:solidFill>
                            <a:schemeClr val="tx1"/>
                          </a:solidFill>
                          <a:effectLst/>
                          <a:latin typeface="Arial Narrow" panose="020B0606020202030204" pitchFamily="34" charset="0"/>
                          <a:cs typeface="Arial" charset="0"/>
                        </a:rPr>
                        <a:t>; </a:t>
                      </a:r>
                      <a:r>
                        <a:rPr kumimoji="0" lang="en-US" sz="1100" b="0" i="0" u="none" strike="noStrike" cap="none" normalizeH="0" baseline="0" noProof="0" dirty="0" err="1">
                          <a:ln>
                            <a:noFill/>
                          </a:ln>
                          <a:solidFill>
                            <a:schemeClr val="tx1"/>
                          </a:solidFill>
                          <a:effectLst/>
                          <a:latin typeface="Arial Narrow" panose="020B0606020202030204" pitchFamily="34" charset="0"/>
                          <a:cs typeface="Arial" charset="0"/>
                        </a:rPr>
                        <a:t>RioPrevidência</a:t>
                      </a:r>
                      <a:r>
                        <a:rPr kumimoji="0" lang="en-US" sz="1100" b="0" i="0" u="none" strike="noStrike" cap="none" normalizeH="0" baseline="0" noProof="0" dirty="0">
                          <a:ln>
                            <a:noFill/>
                          </a:ln>
                          <a:solidFill>
                            <a:schemeClr val="tx1"/>
                          </a:solidFill>
                          <a:effectLst/>
                          <a:latin typeface="Arial Narrow" panose="020B0606020202030204" pitchFamily="34" charset="0"/>
                          <a:cs typeface="Arial" charset="0"/>
                        </a:rPr>
                        <a:t> is an autonomous government agency of the State of Rio De Janeiro  (“</a:t>
                      </a:r>
                      <a:r>
                        <a:rPr kumimoji="0" lang="en-US" sz="1100" b="0" i="0" u="sng" strike="noStrike" cap="none" normalizeH="0" baseline="0" noProof="0" dirty="0">
                          <a:ln>
                            <a:noFill/>
                          </a:ln>
                          <a:solidFill>
                            <a:schemeClr val="tx1"/>
                          </a:solidFill>
                          <a:effectLst/>
                          <a:latin typeface="Arial Narrow" panose="020B0606020202030204" pitchFamily="34" charset="0"/>
                          <a:cs typeface="Arial" charset="0"/>
                        </a:rPr>
                        <a:t>RJS</a:t>
                      </a:r>
                      <a:r>
                        <a:rPr kumimoji="0" lang="en-US" sz="1100" b="0" i="0" u="none" strike="noStrike" cap="none" normalizeH="0" baseline="0" noProof="0" dirty="0">
                          <a:ln>
                            <a:noFill/>
                          </a:ln>
                          <a:solidFill>
                            <a:schemeClr val="tx1"/>
                          </a:solidFill>
                          <a:effectLst/>
                          <a:latin typeface="Arial Narrow" panose="020B0606020202030204" pitchFamily="34" charset="0"/>
                          <a:cs typeface="Arial" charset="0"/>
                        </a:rPr>
                        <a:t>”, BBB-/BBB-)</a:t>
                      </a:r>
                      <a:r>
                        <a:rPr kumimoji="0" lang="en-US" sz="1100" b="0" i="0" u="none" strike="noStrike" cap="none" normalizeH="0" baseline="30000" noProof="0" dirty="0">
                          <a:ln>
                            <a:noFill/>
                          </a:ln>
                          <a:solidFill>
                            <a:schemeClr val="tx1"/>
                          </a:solidFill>
                          <a:effectLst/>
                          <a:latin typeface="Arial Narrow" panose="020B0606020202030204" pitchFamily="34" charset="0"/>
                          <a:cs typeface="Arial" charset="0"/>
                        </a:rPr>
                        <a:t>1</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55275">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en-US" sz="1100" b="1" i="0" u="none" strike="noStrike" kern="1200" cap="none" normalizeH="0" baseline="0" noProof="0" dirty="0">
                          <a:ln>
                            <a:noFill/>
                          </a:ln>
                          <a:solidFill>
                            <a:schemeClr val="tx1"/>
                          </a:solidFill>
                          <a:effectLst/>
                          <a:latin typeface="Arial Narrow" panose="020B0606020202030204" pitchFamily="34" charset="0"/>
                          <a:ea typeface="+mn-ea"/>
                          <a:cs typeface="Arial" charset="0"/>
                        </a:rPr>
                        <a:t>Use of Proceeds</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en-US"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Net proceeds up-streamed to </a:t>
                      </a:r>
                      <a:r>
                        <a:rPr kumimoji="0" lang="en-US" sz="1100" b="0" i="0" u="none" strike="noStrike" kern="1200" cap="none" normalizeH="0" baseline="0" noProof="0" dirty="0" err="1">
                          <a:ln>
                            <a:noFill/>
                          </a:ln>
                          <a:solidFill>
                            <a:schemeClr val="tx1"/>
                          </a:solidFill>
                          <a:effectLst/>
                          <a:latin typeface="Arial Narrow" panose="020B0606020202030204" pitchFamily="34" charset="0"/>
                          <a:ea typeface="+mn-ea"/>
                          <a:cs typeface="Arial" charset="0"/>
                        </a:rPr>
                        <a:t>RioPrevidência</a:t>
                      </a:r>
                      <a:r>
                        <a:rPr kumimoji="0" lang="en-US"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 after transaction costs, funding of certain reserve accounts, and  repurchase of bilateral oil royalties from </a:t>
                      </a:r>
                      <a:r>
                        <a:rPr kumimoji="0" lang="en-US" sz="1100" b="0" i="0" u="none" strike="noStrike" kern="1200" cap="none" normalizeH="0" baseline="0" noProof="0" dirty="0" err="1">
                          <a:ln>
                            <a:noFill/>
                          </a:ln>
                          <a:solidFill>
                            <a:schemeClr val="tx1"/>
                          </a:solidFill>
                          <a:effectLst/>
                          <a:latin typeface="Arial Narrow" panose="020B0606020202030204" pitchFamily="34" charset="0"/>
                          <a:ea typeface="+mn-ea"/>
                          <a:cs typeface="Arial" charset="0"/>
                        </a:rPr>
                        <a:t>Banco</a:t>
                      </a:r>
                      <a:r>
                        <a:rPr kumimoji="0" lang="en-US"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 do </a:t>
                      </a:r>
                      <a:r>
                        <a:rPr kumimoji="0" lang="en-US" sz="1100" b="0" i="0" u="none" strike="noStrike" kern="1200" cap="none" normalizeH="0" baseline="0" noProof="0" dirty="0" err="1">
                          <a:ln>
                            <a:noFill/>
                          </a:ln>
                          <a:solidFill>
                            <a:schemeClr val="tx1"/>
                          </a:solidFill>
                          <a:effectLst/>
                          <a:latin typeface="Arial Narrow" panose="020B0606020202030204" pitchFamily="34" charset="0"/>
                          <a:ea typeface="+mn-ea"/>
                          <a:cs typeface="Arial" charset="0"/>
                        </a:rPr>
                        <a:t>Brasil</a:t>
                      </a:r>
                      <a:r>
                        <a:rPr kumimoji="0" lang="en-US"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 (“BB”) and </a:t>
                      </a:r>
                      <a:r>
                        <a:rPr kumimoji="0" lang="en-US" sz="1100" b="0" i="0" u="none" strike="noStrike" kern="1200" cap="none" normalizeH="0" baseline="0" noProof="0" dirty="0" err="1">
                          <a:ln>
                            <a:noFill/>
                          </a:ln>
                          <a:solidFill>
                            <a:schemeClr val="tx1"/>
                          </a:solidFill>
                          <a:effectLst/>
                          <a:latin typeface="Arial Narrow" panose="020B0606020202030204" pitchFamily="34" charset="0"/>
                          <a:ea typeface="+mn-ea"/>
                          <a:cs typeface="Arial" charset="0"/>
                        </a:rPr>
                        <a:t>Caixa</a:t>
                      </a:r>
                      <a:r>
                        <a:rPr kumimoji="0" lang="en-US"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 </a:t>
                      </a:r>
                      <a:r>
                        <a:rPr kumimoji="0" lang="en-US" sz="1100" b="0" i="0" u="none" strike="noStrike" kern="1200" cap="none" normalizeH="0" baseline="0" noProof="0" dirty="0" err="1">
                          <a:ln>
                            <a:noFill/>
                          </a:ln>
                          <a:solidFill>
                            <a:schemeClr val="tx1"/>
                          </a:solidFill>
                          <a:effectLst/>
                          <a:latin typeface="Arial Narrow" panose="020B0606020202030204" pitchFamily="34" charset="0"/>
                          <a:ea typeface="+mn-ea"/>
                          <a:cs typeface="Arial" charset="0"/>
                        </a:rPr>
                        <a:t>Econômica</a:t>
                      </a:r>
                      <a:r>
                        <a:rPr kumimoji="0" lang="en-US"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 Federal (“CEF”) </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7"/>
                  </a:ext>
                </a:extLst>
              </a:tr>
              <a:tr h="0">
                <a:tc>
                  <a:txBody>
                    <a:bodyPr/>
                    <a:lstStyle/>
                    <a:p>
                      <a:pPr marL="0" marR="0" lvl="0" indent="0" algn="l" defTabSz="957263" rtl="0" eaLnBrk="1" fontAlgn="base" latinLnBrk="0" hangingPunct="1">
                        <a:lnSpc>
                          <a:spcPct val="100000"/>
                        </a:lnSpc>
                        <a:spcBef>
                          <a:spcPct val="30000"/>
                        </a:spcBef>
                        <a:spcAft>
                          <a:spcPct val="10000"/>
                        </a:spcAft>
                        <a:buClrTx/>
                        <a:buSzTx/>
                        <a:buFontTx/>
                        <a:buNone/>
                        <a:tabLst/>
                        <a:defRPr/>
                      </a:pPr>
                      <a:r>
                        <a:rPr kumimoji="0" lang="en-US" sz="1100" b="1" i="0" u="none" strike="noStrike" cap="none" normalizeH="0" baseline="0" noProof="0" dirty="0">
                          <a:ln>
                            <a:noFill/>
                          </a:ln>
                          <a:solidFill>
                            <a:srgbClr val="000000"/>
                          </a:solidFill>
                          <a:effectLst/>
                          <a:latin typeface="Arial Narrow" panose="020B0606020202030204" pitchFamily="34" charset="0"/>
                          <a:cs typeface="Arial" charset="0"/>
                        </a:rPr>
                        <a:t>Collateral</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en-US" sz="1100" b="0" i="0" u="none" strike="noStrike" cap="none" normalizeH="0" baseline="0" noProof="0" dirty="0">
                          <a:ln>
                            <a:noFill/>
                          </a:ln>
                          <a:solidFill>
                            <a:schemeClr val="tx1"/>
                          </a:solidFill>
                          <a:effectLst/>
                          <a:latin typeface="Arial Narrow" panose="020B0606020202030204" pitchFamily="34" charset="0"/>
                          <a:cs typeface="Arial" charset="0"/>
                        </a:rPr>
                        <a:t>100% of the Sponsor’s rights to future oil and gas royalties and special participations from fields located in RJS,</a:t>
                      </a:r>
                      <a:r>
                        <a:rPr kumimoji="0" lang="en-US" sz="1100" b="1" i="0" u="none" strike="noStrike" cap="none" normalizeH="0" baseline="0" noProof="0" dirty="0">
                          <a:ln>
                            <a:noFill/>
                          </a:ln>
                          <a:solidFill>
                            <a:schemeClr val="tx1"/>
                          </a:solidFill>
                          <a:effectLst/>
                          <a:latin typeface="Arial Narrow" panose="020B0606020202030204" pitchFamily="34" charset="0"/>
                          <a:cs typeface="Arial" charset="0"/>
                        </a:rPr>
                        <a:t> </a:t>
                      </a:r>
                      <a:r>
                        <a:rPr kumimoji="0" lang="en-US" sz="1100" b="0" i="0" u="none" strike="noStrike" cap="none" normalizeH="0" baseline="0" noProof="0" dirty="0">
                          <a:ln>
                            <a:noFill/>
                          </a:ln>
                          <a:solidFill>
                            <a:schemeClr val="tx1"/>
                          </a:solidFill>
                          <a:effectLst/>
                          <a:latin typeface="Arial Narrow" panose="020B0606020202030204" pitchFamily="34" charset="0"/>
                          <a:cs typeface="Arial" charset="0"/>
                        </a:rPr>
                        <a:t>all</a:t>
                      </a:r>
                      <a:r>
                        <a:rPr kumimoji="0" lang="en-US"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 Transaction Accounts and all proceeds of the foregoing</a:t>
                      </a:r>
                      <a:endParaRPr kumimoji="0" lang="fr-FR"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endParaRP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l" defTabSz="957263" rtl="0" eaLnBrk="1" fontAlgn="base" latinLnBrk="0" hangingPunct="1">
                        <a:lnSpc>
                          <a:spcPct val="100000"/>
                        </a:lnSpc>
                        <a:spcBef>
                          <a:spcPct val="30000"/>
                        </a:spcBef>
                        <a:spcAft>
                          <a:spcPct val="10000"/>
                        </a:spcAft>
                        <a:buClrTx/>
                        <a:buSzTx/>
                        <a:buFontTx/>
                        <a:buNone/>
                        <a:tabLst/>
                        <a:defRPr/>
                      </a:pPr>
                      <a:r>
                        <a:rPr kumimoji="0" lang="en-GB" sz="1100" b="1" i="0" u="none" strike="noStrike" cap="none" normalizeH="0" baseline="0" noProof="0" dirty="0">
                          <a:ln>
                            <a:noFill/>
                          </a:ln>
                          <a:solidFill>
                            <a:srgbClr val="000000"/>
                          </a:solidFill>
                          <a:effectLst/>
                          <a:latin typeface="Arial Narrow" panose="020B0606020202030204" pitchFamily="34" charset="0"/>
                          <a:cs typeface="Arial" charset="0"/>
                        </a:rPr>
                        <a:t>Optional Redemption</a:t>
                      </a:r>
                      <a:endParaRPr kumimoji="0" lang="en-US" sz="1100" b="1" i="0" u="none" strike="noStrike" cap="none" normalizeH="0" baseline="0" noProof="0" dirty="0">
                        <a:ln>
                          <a:noFill/>
                        </a:ln>
                        <a:solidFill>
                          <a:srgbClr val="000000"/>
                        </a:solidFill>
                        <a:effectLst/>
                        <a:latin typeface="Arial Narrow" panose="020B0606020202030204" pitchFamily="34" charset="0"/>
                        <a:cs typeface="Arial" charset="0"/>
                      </a:endParaRP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fr-FR" sz="1100" b="0" i="0" u="none" strike="noStrike" kern="1200" cap="none" normalizeH="0" baseline="0" noProof="0" dirty="0" err="1">
                          <a:ln>
                            <a:noFill/>
                          </a:ln>
                          <a:solidFill>
                            <a:schemeClr val="tx1"/>
                          </a:solidFill>
                          <a:effectLst/>
                          <a:latin typeface="Arial Narrow" panose="020B0606020202030204" pitchFamily="34" charset="0"/>
                          <a:ea typeface="+mn-ea"/>
                          <a:cs typeface="Arial" charset="0"/>
                        </a:rPr>
                        <a:t>Subject</a:t>
                      </a:r>
                      <a:r>
                        <a:rPr kumimoji="0" lang="fr-FR"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 to </a:t>
                      </a:r>
                      <a:r>
                        <a:rPr kumimoji="0" lang="fr-FR" sz="1100" b="0" i="0" u="none" strike="noStrike" kern="1200" cap="none" normalizeH="0" baseline="0" noProof="0" dirty="0" err="1">
                          <a:ln>
                            <a:noFill/>
                          </a:ln>
                          <a:solidFill>
                            <a:schemeClr val="tx1"/>
                          </a:solidFill>
                          <a:effectLst/>
                          <a:latin typeface="Arial Narrow" panose="020B0606020202030204" pitchFamily="34" charset="0"/>
                          <a:ea typeface="+mn-ea"/>
                          <a:cs typeface="Arial" charset="0"/>
                        </a:rPr>
                        <a:t>make-whole</a:t>
                      </a:r>
                      <a:r>
                        <a:rPr kumimoji="0" lang="fr-FR"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 (T+50 bps)</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9"/>
                  </a:ext>
                </a:extLst>
              </a:tr>
              <a:tr h="0">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en-US" sz="1100" b="1" i="0" u="none" strike="noStrike" kern="1200" cap="none" normalizeH="0" baseline="0" dirty="0">
                          <a:ln>
                            <a:noFill/>
                          </a:ln>
                          <a:solidFill>
                            <a:schemeClr val="tx1"/>
                          </a:solidFill>
                          <a:effectLst/>
                          <a:latin typeface="Arial Narrow" panose="020B0606020202030204" pitchFamily="34" charset="0"/>
                          <a:ea typeface="+mn-ea"/>
                          <a:cs typeface="Arial" charset="0"/>
                        </a:rPr>
                        <a:t>Trigger Event</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en-US" sz="1100" b="0" i="0" u="none" strike="noStrike" kern="1200" cap="none" normalizeH="0" baseline="0" dirty="0">
                          <a:ln>
                            <a:noFill/>
                          </a:ln>
                          <a:solidFill>
                            <a:schemeClr val="tx1"/>
                          </a:solidFill>
                          <a:effectLst/>
                          <a:latin typeface="Arial Narrow" panose="020B0606020202030204" pitchFamily="34" charset="0"/>
                          <a:ea typeface="+mn-ea"/>
                          <a:cs typeface="Arial" charset="0"/>
                        </a:rPr>
                        <a:t>60% of excess  collections retained when DSCR &lt; [2.00]x</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61275">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en-US" sz="1100" b="1" i="0" u="none" strike="noStrike" kern="1200" cap="none" normalizeH="0" baseline="0" dirty="0">
                          <a:ln>
                            <a:noFill/>
                          </a:ln>
                          <a:solidFill>
                            <a:schemeClr val="tx1"/>
                          </a:solidFill>
                          <a:effectLst/>
                          <a:latin typeface="Arial Narrow" panose="020B0606020202030204" pitchFamily="34" charset="0"/>
                          <a:ea typeface="+mn-ea"/>
                          <a:cs typeface="Arial" charset="0"/>
                        </a:rPr>
                        <a:t>Mandatory Redemption</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en-US" sz="1100" b="0" i="0" u="none" strike="noStrike" kern="1200" cap="none" normalizeH="0" baseline="0" dirty="0">
                          <a:ln>
                            <a:noFill/>
                          </a:ln>
                          <a:solidFill>
                            <a:schemeClr val="tx1"/>
                          </a:solidFill>
                          <a:effectLst/>
                          <a:latin typeface="Arial Narrow" panose="020B0606020202030204" pitchFamily="34" charset="0"/>
                          <a:ea typeface="+mn-ea"/>
                          <a:cs typeface="Arial" charset="0"/>
                        </a:rPr>
                        <a:t>100%  of retained collections applied to mandatory redemption when DSCR &lt; [1.50]x</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11"/>
                  </a:ext>
                </a:extLst>
              </a:tr>
              <a:tr h="170395">
                <a:tc>
                  <a:txBody>
                    <a:bodyPr/>
                    <a:lstStyle/>
                    <a:p>
                      <a:pPr marL="0" marR="0" lvl="0" indent="0" algn="l" defTabSz="957263" rtl="0" eaLnBrk="1" fontAlgn="base" latinLnBrk="0" hangingPunct="1">
                        <a:lnSpc>
                          <a:spcPct val="100000"/>
                        </a:lnSpc>
                        <a:spcBef>
                          <a:spcPct val="30000"/>
                        </a:spcBef>
                        <a:spcAft>
                          <a:spcPct val="10000"/>
                        </a:spcAft>
                        <a:buClrTx/>
                        <a:buSzTx/>
                        <a:buFontTx/>
                        <a:buNone/>
                        <a:tabLst/>
                        <a:defRPr/>
                      </a:pPr>
                      <a:r>
                        <a:rPr kumimoji="0" lang="en-GB" sz="1100" b="1" i="0" u="none" strike="noStrike" cap="none" normalizeH="0" baseline="0" noProof="0" dirty="0">
                          <a:ln>
                            <a:noFill/>
                          </a:ln>
                          <a:solidFill>
                            <a:srgbClr val="000000"/>
                          </a:solidFill>
                          <a:effectLst/>
                          <a:latin typeface="Arial Narrow" panose="020B0606020202030204" pitchFamily="34" charset="0"/>
                          <a:cs typeface="Arial" charset="0"/>
                        </a:rPr>
                        <a:t>Reserves</a:t>
                      </a:r>
                      <a:endParaRPr kumimoji="0" lang="en-US" sz="1100" b="1" i="0" u="none" strike="noStrike" cap="none" normalizeH="0" baseline="0" noProof="0" dirty="0">
                        <a:ln>
                          <a:noFill/>
                        </a:ln>
                        <a:solidFill>
                          <a:srgbClr val="000000"/>
                        </a:solidFill>
                        <a:effectLst/>
                        <a:latin typeface="Arial Narrow" panose="020B0606020202030204" pitchFamily="34" charset="0"/>
                        <a:cs typeface="Arial" charset="0"/>
                      </a:endParaRP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en-US"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3-month Debt Service Reserve Account (DSRA); Liquidity Reserve to cover lower net collections at beginning of each year</a:t>
                      </a:r>
                      <a:endParaRPr kumimoji="0" lang="fr-FR"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endParaRP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3923">
                <a:tc>
                  <a:txBody>
                    <a:bodyPr/>
                    <a:lstStyle/>
                    <a:p>
                      <a:pPr marL="0" marR="0" lvl="0" indent="0" algn="l" defTabSz="957263" rtl="0" eaLnBrk="1" fontAlgn="base" latinLnBrk="0" hangingPunct="1">
                        <a:lnSpc>
                          <a:spcPct val="100000"/>
                        </a:lnSpc>
                        <a:spcBef>
                          <a:spcPct val="30000"/>
                        </a:spcBef>
                        <a:spcAft>
                          <a:spcPct val="10000"/>
                        </a:spcAft>
                        <a:buClrTx/>
                        <a:buSzTx/>
                        <a:buFontTx/>
                        <a:buNone/>
                        <a:tabLst/>
                        <a:defRPr/>
                      </a:pPr>
                      <a:r>
                        <a:rPr kumimoji="0" lang="en-GB" sz="1100" b="1" i="0" u="none" strike="noStrike" cap="none" normalizeH="0" baseline="0" noProof="0" dirty="0">
                          <a:ln>
                            <a:noFill/>
                          </a:ln>
                          <a:solidFill>
                            <a:srgbClr val="000000"/>
                          </a:solidFill>
                          <a:effectLst/>
                          <a:latin typeface="Arial Narrow" panose="020B0606020202030204" pitchFamily="34" charset="0"/>
                          <a:cs typeface="Arial" charset="0"/>
                        </a:rPr>
                        <a:t>Joint </a:t>
                      </a:r>
                      <a:r>
                        <a:rPr kumimoji="0" lang="en-GB" sz="1100" b="1" i="0" u="none" strike="noStrike" cap="none" normalizeH="0" baseline="0" noProof="0" dirty="0" err="1">
                          <a:ln>
                            <a:noFill/>
                          </a:ln>
                          <a:solidFill>
                            <a:srgbClr val="000000"/>
                          </a:solidFill>
                          <a:effectLst/>
                          <a:latin typeface="Arial Narrow" panose="020B0606020202030204" pitchFamily="34" charset="0"/>
                          <a:cs typeface="Arial" charset="0"/>
                        </a:rPr>
                        <a:t>Bookrunners</a:t>
                      </a:r>
                      <a:endParaRPr kumimoji="0" lang="en-US" sz="1100" b="1" i="0" u="none" strike="noStrike" cap="none" normalizeH="0" baseline="0" noProof="0" dirty="0">
                        <a:ln>
                          <a:noFill/>
                        </a:ln>
                        <a:solidFill>
                          <a:srgbClr val="000000"/>
                        </a:solidFill>
                        <a:effectLst/>
                        <a:latin typeface="Arial Narrow" panose="020B0606020202030204" pitchFamily="34" charset="0"/>
                        <a:cs typeface="Arial" charset="0"/>
                      </a:endParaRP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just" defTabSz="957263" rtl="0" eaLnBrk="1" fontAlgn="base" latinLnBrk="0" hangingPunct="1">
                        <a:lnSpc>
                          <a:spcPct val="100000"/>
                        </a:lnSpc>
                        <a:spcBef>
                          <a:spcPts val="200"/>
                        </a:spcBef>
                        <a:spcAft>
                          <a:spcPts val="200"/>
                        </a:spcAft>
                        <a:buClrTx/>
                        <a:buSzTx/>
                        <a:buFontTx/>
                        <a:buNone/>
                        <a:tabLst/>
                        <a:defRPr/>
                      </a:pPr>
                      <a:r>
                        <a:rPr kumimoji="0" lang="fr-FR" sz="11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BB Securities and BNP Paribas</a:t>
                      </a:r>
                    </a:p>
                  </a:txBody>
                  <a:tcPr marL="45720" marR="45720" marT="64020" marB="64020"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13"/>
                  </a:ext>
                </a:extLst>
              </a:tr>
            </a:tbl>
          </a:graphicData>
        </a:graphic>
      </p:graphicFrame>
      <p:sp>
        <p:nvSpPr>
          <p:cNvPr id="261168" name="Text Box 31"/>
          <p:cNvSpPr txBox="1">
            <a:spLocks noChangeArrowheads="1"/>
          </p:cNvSpPr>
          <p:nvPr/>
        </p:nvSpPr>
        <p:spPr bwMode="auto">
          <a:xfrm>
            <a:off x="708025" y="6254750"/>
            <a:ext cx="7292975" cy="212725"/>
          </a:xfrm>
          <a:prstGeom prst="rect">
            <a:avLst/>
          </a:prstGeom>
          <a:noFill/>
          <a:ln w="9525">
            <a:noFill/>
            <a:miter lim="800000"/>
            <a:headEnd/>
            <a:tailEnd/>
          </a:ln>
        </p:spPr>
        <p:txBody>
          <a:bodyPr lIns="88340" tIns="44170" rIns="88340" bIns="44170">
            <a:spAutoFit/>
          </a:bodyPr>
          <a:lstStyle/>
          <a:p>
            <a:pPr defTabSz="946150"/>
            <a:r>
              <a:rPr lang="en-US" sz="800" i="1">
                <a:solidFill>
                  <a:srgbClr val="000000"/>
                </a:solidFill>
                <a:ea typeface="Arial Unicode MS"/>
                <a:cs typeface="Arial Unicode MS"/>
              </a:rPr>
              <a:t>1: S&amp;P and Fitch respectively</a:t>
            </a:r>
            <a:endParaRPr lang="en-US" sz="800" i="1">
              <a:solidFill>
                <a:srgbClr val="FF0000"/>
              </a:solidFill>
              <a:ea typeface="Arial Unicode MS"/>
              <a:cs typeface="Arial Unicode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itle 1"/>
          <p:cNvSpPr>
            <a:spLocks noGrp="1"/>
          </p:cNvSpPr>
          <p:nvPr>
            <p:ph type="title"/>
          </p:nvPr>
        </p:nvSpPr>
        <p:spPr/>
        <p:txBody>
          <a:bodyPr/>
          <a:lstStyle/>
          <a:p>
            <a:r>
              <a:rPr lang="en-US"/>
              <a:t>4.3. Triggers and Other Key Terms</a:t>
            </a:r>
            <a:endParaRPr lang="fr-FR"/>
          </a:p>
        </p:txBody>
      </p:sp>
      <p:sp>
        <p:nvSpPr>
          <p:cNvPr id="302082" name="Content Placeholder 2"/>
          <p:cNvSpPr>
            <a:spLocks noGrp="1"/>
          </p:cNvSpPr>
          <p:nvPr>
            <p:ph idx="1"/>
          </p:nvPr>
        </p:nvSpPr>
        <p:spPr>
          <a:xfrm>
            <a:off x="708025" y="1266825"/>
            <a:ext cx="8229600" cy="533400"/>
          </a:xfrm>
        </p:spPr>
        <p:txBody>
          <a:bodyPr/>
          <a:lstStyle/>
          <a:p>
            <a:pPr lvl="1" algn="just"/>
            <a:r>
              <a:rPr lang="en-US"/>
              <a:t>Security interest over 100% of Royalties and Special Participations payable to RJS, net of Municipalities/PASEP/FECAM allocations and Federal Debt repayments</a:t>
            </a:r>
          </a:p>
          <a:p>
            <a:pPr lvl="1" algn="just"/>
            <a:r>
              <a:rPr lang="en-US"/>
              <a:t>3-month Debt Service Reserve Account, funded at closing</a:t>
            </a:r>
          </a:p>
          <a:p>
            <a:pPr lvl="1" algn="just"/>
            <a:r>
              <a:rPr lang="en-US"/>
              <a:t>Liquidity Reserve</a:t>
            </a:r>
          </a:p>
        </p:txBody>
      </p:sp>
      <p:sp>
        <p:nvSpPr>
          <p:cNvPr id="302083"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302084" name="Text Box 2"/>
          <p:cNvSpPr txBox="1">
            <a:spLocks noChangeArrowheads="1"/>
          </p:cNvSpPr>
          <p:nvPr>
            <p:custDataLst>
              <p:tags r:id="rId1"/>
            </p:custDataLst>
          </p:nvPr>
        </p:nvSpPr>
        <p:spPr bwMode="auto">
          <a:xfrm>
            <a:off x="708025" y="631825"/>
            <a:ext cx="8240713" cy="301625"/>
          </a:xfrm>
          <a:prstGeom prst="rect">
            <a:avLst/>
          </a:prstGeom>
          <a:noFill/>
          <a:ln w="9525">
            <a:noFill/>
            <a:miter lim="800000"/>
            <a:headEnd/>
            <a:tailEnd/>
          </a:ln>
        </p:spPr>
        <p:txBody>
          <a:bodyPr lIns="0" tIns="17996" rIns="0" bIns="17996" anchor="ctr"/>
          <a:lstStyle/>
          <a:p>
            <a:r>
              <a:rPr lang="en-US" sz="1400" b="1">
                <a:solidFill>
                  <a:srgbClr val="78848A"/>
                </a:solidFill>
              </a:rPr>
              <a:t>Robust Structural Protections</a:t>
            </a:r>
          </a:p>
        </p:txBody>
      </p:sp>
      <p:grpSp>
        <p:nvGrpSpPr>
          <p:cNvPr id="302085" name="Group 5"/>
          <p:cNvGrpSpPr>
            <a:grpSpLocks/>
          </p:cNvGrpSpPr>
          <p:nvPr/>
        </p:nvGrpSpPr>
        <p:grpSpPr bwMode="auto">
          <a:xfrm>
            <a:off x="708025" y="990600"/>
            <a:ext cx="8229600" cy="185738"/>
            <a:chOff x="4841031" y="1096131"/>
            <a:chExt cx="8229600" cy="185738"/>
          </a:xfrm>
        </p:grpSpPr>
        <p:sp>
          <p:nvSpPr>
            <p:cNvPr id="302100" name="underline"/>
            <p:cNvSpPr>
              <a:spLocks noChangeShapeType="1"/>
            </p:cNvSpPr>
            <p:nvPr/>
          </p:nvSpPr>
          <p:spPr bwMode="auto">
            <a:xfrm>
              <a:off x="4841031" y="1281869"/>
              <a:ext cx="8229600"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2101" name="textbox"/>
            <p:cNvSpPr txBox="1">
              <a:spLocks noChangeArrowheads="1"/>
            </p:cNvSpPr>
            <p:nvPr/>
          </p:nvSpPr>
          <p:spPr bwMode="auto">
            <a:xfrm>
              <a:off x="4841032" y="1096131"/>
              <a:ext cx="4330323"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Collateral</a:t>
              </a:r>
            </a:p>
          </p:txBody>
        </p:sp>
      </p:grpSp>
      <p:sp>
        <p:nvSpPr>
          <p:cNvPr id="302086" name="Slide Number Placeholder 4"/>
          <p:cNvSpPr>
            <a:spLocks noGrp="1"/>
          </p:cNvSpPr>
          <p:nvPr>
            <p:ph type="sldNum" sz="quarter" idx="12"/>
          </p:nvPr>
        </p:nvSpPr>
        <p:spPr>
          <a:noFill/>
        </p:spPr>
        <p:txBody>
          <a:bodyPr/>
          <a:lstStyle/>
          <a:p>
            <a:pPr defTabSz="912813" fontAlgn="base">
              <a:spcBef>
                <a:spcPct val="0"/>
              </a:spcBef>
              <a:spcAft>
                <a:spcPct val="0"/>
              </a:spcAft>
            </a:pPr>
            <a:fld id="{C8232CB4-B77E-4C69-82CA-F17BC95F012A}" type="slidenum">
              <a:rPr lang="en-GB" smtClean="0"/>
              <a:pPr defTabSz="912813" fontAlgn="base">
                <a:spcBef>
                  <a:spcPct val="0"/>
                </a:spcBef>
                <a:spcAft>
                  <a:spcPct val="0"/>
                </a:spcAft>
              </a:pPr>
              <a:t>20</a:t>
            </a:fld>
            <a:endParaRPr lang="en-GB"/>
          </a:p>
        </p:txBody>
      </p:sp>
      <p:sp>
        <p:nvSpPr>
          <p:cNvPr id="14" name="Content Placeholder 2"/>
          <p:cNvSpPr txBox="1">
            <a:spLocks/>
          </p:cNvSpPr>
          <p:nvPr/>
        </p:nvSpPr>
        <p:spPr bwMode="auto">
          <a:xfrm>
            <a:off x="708025" y="3965575"/>
            <a:ext cx="8229600" cy="533400"/>
          </a:xfrm>
          <a:prstGeom prst="rect">
            <a:avLst/>
          </a:prstGeom>
          <a:noFill/>
          <a:ln>
            <a:noFill/>
          </a:ln>
        </p:spPr>
        <p:txBody>
          <a:bodyPr lIns="0" tIns="0" rIns="0" bIns="0"/>
          <a:lstStyle>
            <a:lvl1pPr marL="331192" indent="-331192" algn="l" defTabSz="913839" rtl="0" eaLnBrk="0" fontAlgn="base" hangingPunct="0">
              <a:spcBef>
                <a:spcPct val="30000"/>
              </a:spcBef>
              <a:spcAft>
                <a:spcPct val="10000"/>
              </a:spcAft>
              <a:buChar char="•"/>
              <a:defRPr sz="1100">
                <a:solidFill>
                  <a:srgbClr val="000000"/>
                </a:solidFill>
                <a:latin typeface="+mn-lt"/>
                <a:ea typeface="+mn-ea"/>
                <a:cs typeface="+mn-cs"/>
              </a:defRPr>
            </a:lvl1pPr>
            <a:lvl2pPr marL="174794" indent="-173262" algn="l" defTabSz="913839"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989" indent="-168662" algn="l" defTabSz="913839"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784" indent="-173262" algn="l" defTabSz="913839"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9568" indent="-251459" algn="l" defTabSz="913839"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a:lstStyle>
          <a:p>
            <a:pPr lvl="1" algn="just">
              <a:defRPr/>
            </a:pPr>
            <a:r>
              <a:rPr lang="en-US" kern="0" dirty="0"/>
              <a:t>New Issuances subject to rating affirmation, Min [2.50]x pro-forma AADSCR and FLDSCR</a:t>
            </a:r>
            <a:r>
              <a:rPr lang="en-US" kern="0" baseline="30000" dirty="0"/>
              <a:t>2</a:t>
            </a:r>
            <a:endParaRPr lang="en-US" kern="0" dirty="0"/>
          </a:p>
        </p:txBody>
      </p:sp>
      <p:grpSp>
        <p:nvGrpSpPr>
          <p:cNvPr id="302088" name="Group 14"/>
          <p:cNvGrpSpPr>
            <a:grpSpLocks/>
          </p:cNvGrpSpPr>
          <p:nvPr/>
        </p:nvGrpSpPr>
        <p:grpSpPr bwMode="auto">
          <a:xfrm>
            <a:off x="708025" y="3657600"/>
            <a:ext cx="8229600" cy="185738"/>
            <a:chOff x="4841031" y="1096131"/>
            <a:chExt cx="8229600" cy="185738"/>
          </a:xfrm>
        </p:grpSpPr>
        <p:sp>
          <p:nvSpPr>
            <p:cNvPr id="302098" name="underline"/>
            <p:cNvSpPr>
              <a:spLocks noChangeShapeType="1"/>
            </p:cNvSpPr>
            <p:nvPr/>
          </p:nvSpPr>
          <p:spPr bwMode="auto">
            <a:xfrm>
              <a:off x="4841031" y="1281869"/>
              <a:ext cx="8229600"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2099" name="textbox"/>
            <p:cNvSpPr txBox="1">
              <a:spLocks noChangeArrowheads="1"/>
            </p:cNvSpPr>
            <p:nvPr/>
          </p:nvSpPr>
          <p:spPr bwMode="auto">
            <a:xfrm>
              <a:off x="4841032" y="1096131"/>
              <a:ext cx="4330323"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Limitations on Additional Debt</a:t>
              </a:r>
            </a:p>
          </p:txBody>
        </p:sp>
      </p:grpSp>
      <p:sp>
        <p:nvSpPr>
          <p:cNvPr id="18" name="Content Placeholder 2"/>
          <p:cNvSpPr txBox="1">
            <a:spLocks/>
          </p:cNvSpPr>
          <p:nvPr/>
        </p:nvSpPr>
        <p:spPr bwMode="auto">
          <a:xfrm>
            <a:off x="708025" y="4772025"/>
            <a:ext cx="8229600" cy="533400"/>
          </a:xfrm>
          <a:prstGeom prst="rect">
            <a:avLst/>
          </a:prstGeom>
          <a:noFill/>
          <a:ln>
            <a:noFill/>
          </a:ln>
        </p:spPr>
        <p:txBody>
          <a:bodyPr lIns="0" tIns="0" rIns="0" bIns="0"/>
          <a:lstStyle>
            <a:lvl1pPr marL="331192" indent="-331192" algn="l" defTabSz="913839" rtl="0" eaLnBrk="0" fontAlgn="base" hangingPunct="0">
              <a:spcBef>
                <a:spcPct val="30000"/>
              </a:spcBef>
              <a:spcAft>
                <a:spcPct val="10000"/>
              </a:spcAft>
              <a:buChar char="•"/>
              <a:defRPr sz="1100">
                <a:solidFill>
                  <a:srgbClr val="000000"/>
                </a:solidFill>
                <a:latin typeface="+mn-lt"/>
                <a:ea typeface="+mn-ea"/>
                <a:cs typeface="+mn-cs"/>
              </a:defRPr>
            </a:lvl1pPr>
            <a:lvl2pPr marL="174794" indent="-173262" algn="l" defTabSz="913839"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989" indent="-168662" algn="l" defTabSz="913839"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784" indent="-173262" algn="l" defTabSz="913839"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9568" indent="-251459" algn="l" defTabSz="913839"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a:lstStyle>
          <a:p>
            <a:pPr lvl="1" algn="just">
              <a:defRPr/>
            </a:pPr>
            <a:r>
              <a:rPr lang="en-US" kern="0" dirty="0"/>
              <a:t>Trigger Event: retention of 60% of excess cash after debt service payment and reserves replenishment:</a:t>
            </a:r>
          </a:p>
          <a:p>
            <a:pPr lvl="2" algn="just">
              <a:defRPr/>
            </a:pPr>
            <a:r>
              <a:rPr lang="en-US" kern="0" dirty="0"/>
              <a:t>AADSCR</a:t>
            </a:r>
            <a:r>
              <a:rPr lang="en-US" kern="0" baseline="30000" dirty="0"/>
              <a:t>1</a:t>
            </a:r>
            <a:r>
              <a:rPr lang="en-US" kern="0" dirty="0"/>
              <a:t> or FLDSCR</a:t>
            </a:r>
            <a:r>
              <a:rPr lang="en-US" kern="0" baseline="30000" dirty="0"/>
              <a:t>2</a:t>
            </a:r>
            <a:r>
              <a:rPr lang="en-US" kern="0" dirty="0"/>
              <a:t> &lt; [2.00]x</a:t>
            </a:r>
          </a:p>
          <a:p>
            <a:pPr lvl="1" algn="just">
              <a:defRPr/>
            </a:pPr>
            <a:r>
              <a:rPr lang="en-US" kern="0" dirty="0"/>
              <a:t>Event of Default, 100% of retained cash applied to mandatory redemption:</a:t>
            </a:r>
          </a:p>
          <a:p>
            <a:pPr lvl="2" algn="just">
              <a:defRPr/>
            </a:pPr>
            <a:r>
              <a:rPr lang="en-US" kern="0" dirty="0"/>
              <a:t>AADSCR</a:t>
            </a:r>
            <a:r>
              <a:rPr lang="en-US" kern="0" baseline="30000" dirty="0"/>
              <a:t>1</a:t>
            </a:r>
            <a:r>
              <a:rPr lang="en-US" kern="0" dirty="0"/>
              <a:t> or FLDSCR</a:t>
            </a:r>
            <a:r>
              <a:rPr lang="en-US" kern="0" baseline="30000" dirty="0"/>
              <a:t>2</a:t>
            </a:r>
            <a:r>
              <a:rPr lang="en-US" kern="0" dirty="0"/>
              <a:t> &lt; [1.50]x</a:t>
            </a:r>
          </a:p>
          <a:p>
            <a:pPr lvl="2" algn="just">
              <a:defRPr/>
            </a:pPr>
            <a:r>
              <a:rPr lang="en-US" kern="0" dirty="0"/>
              <a:t>Oil Revenue Rights Impairment</a:t>
            </a:r>
          </a:p>
          <a:p>
            <a:pPr lvl="2" algn="just">
              <a:defRPr/>
            </a:pPr>
            <a:r>
              <a:rPr lang="en-US" kern="0" dirty="0"/>
              <a:t>Other customary </a:t>
            </a:r>
            <a:r>
              <a:rPr lang="en-US" kern="0" dirty="0" err="1"/>
              <a:t>EoDs</a:t>
            </a:r>
            <a:endParaRPr lang="en-US" kern="0" dirty="0"/>
          </a:p>
          <a:p>
            <a:pPr lvl="2" algn="just">
              <a:defRPr/>
            </a:pPr>
            <a:endParaRPr lang="en-US" kern="0" dirty="0"/>
          </a:p>
        </p:txBody>
      </p:sp>
      <p:grpSp>
        <p:nvGrpSpPr>
          <p:cNvPr id="302090" name="Group 18"/>
          <p:cNvGrpSpPr>
            <a:grpSpLocks/>
          </p:cNvGrpSpPr>
          <p:nvPr/>
        </p:nvGrpSpPr>
        <p:grpSpPr bwMode="auto">
          <a:xfrm>
            <a:off x="708025" y="4495800"/>
            <a:ext cx="8229600" cy="185738"/>
            <a:chOff x="4841031" y="1096131"/>
            <a:chExt cx="8229600" cy="185738"/>
          </a:xfrm>
        </p:grpSpPr>
        <p:sp>
          <p:nvSpPr>
            <p:cNvPr id="302096" name="underline"/>
            <p:cNvSpPr>
              <a:spLocks noChangeShapeType="1"/>
            </p:cNvSpPr>
            <p:nvPr/>
          </p:nvSpPr>
          <p:spPr bwMode="auto">
            <a:xfrm>
              <a:off x="4841031" y="1281869"/>
              <a:ext cx="8229600"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2097" name="textbox"/>
            <p:cNvSpPr txBox="1">
              <a:spLocks noChangeArrowheads="1"/>
            </p:cNvSpPr>
            <p:nvPr/>
          </p:nvSpPr>
          <p:spPr bwMode="auto">
            <a:xfrm>
              <a:off x="4841032" y="1096131"/>
              <a:ext cx="4330323"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Performance-Based Triggers</a:t>
              </a:r>
            </a:p>
          </p:txBody>
        </p:sp>
      </p:grpSp>
      <p:sp>
        <p:nvSpPr>
          <p:cNvPr id="22" name="Content Placeholder 2"/>
          <p:cNvSpPr txBox="1">
            <a:spLocks/>
          </p:cNvSpPr>
          <p:nvPr/>
        </p:nvSpPr>
        <p:spPr bwMode="auto">
          <a:xfrm>
            <a:off x="708025" y="2638425"/>
            <a:ext cx="8229600" cy="533400"/>
          </a:xfrm>
          <a:prstGeom prst="rect">
            <a:avLst/>
          </a:prstGeom>
          <a:noFill/>
          <a:ln>
            <a:noFill/>
          </a:ln>
        </p:spPr>
        <p:txBody>
          <a:bodyPr lIns="0" tIns="0" rIns="0" bIns="0"/>
          <a:lstStyle>
            <a:lvl1pPr marL="331192" indent="-331192" algn="l" defTabSz="913839" rtl="0" eaLnBrk="0" fontAlgn="base" hangingPunct="0">
              <a:spcBef>
                <a:spcPct val="30000"/>
              </a:spcBef>
              <a:spcAft>
                <a:spcPct val="10000"/>
              </a:spcAft>
              <a:buChar char="•"/>
              <a:defRPr sz="1100">
                <a:solidFill>
                  <a:srgbClr val="000000"/>
                </a:solidFill>
                <a:latin typeface="+mn-lt"/>
                <a:ea typeface="+mn-ea"/>
                <a:cs typeface="+mn-cs"/>
              </a:defRPr>
            </a:lvl1pPr>
            <a:lvl2pPr marL="174794" indent="-173262" algn="l" defTabSz="913839"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4989" indent="-168662" algn="l" defTabSz="913839"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784" indent="-173262" algn="l" defTabSz="913839"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9568" indent="-251459" algn="l" defTabSz="913839"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154"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2740"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328"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5912" indent="-251459" algn="l" defTabSz="913839"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a:lstStyle>
          <a:p>
            <a:pPr lvl="1" algn="just">
              <a:defRPr/>
            </a:pPr>
            <a:r>
              <a:rPr lang="en-US" kern="0" dirty="0"/>
              <a:t>Illegality, Invalidity, imperfection of Collateral, </a:t>
            </a:r>
            <a:r>
              <a:rPr lang="en-US" kern="0" dirty="0" err="1"/>
              <a:t>etc</a:t>
            </a:r>
            <a:endParaRPr lang="en-US" kern="0" dirty="0"/>
          </a:p>
          <a:p>
            <a:pPr lvl="1" algn="just">
              <a:defRPr/>
            </a:pPr>
            <a:r>
              <a:rPr lang="en-US" kern="0" dirty="0"/>
              <a:t>Oil Revenue Rights Impairment:</a:t>
            </a:r>
          </a:p>
          <a:p>
            <a:pPr lvl="2" algn="just">
              <a:defRPr/>
            </a:pPr>
            <a:r>
              <a:rPr lang="en-US" kern="0" dirty="0"/>
              <a:t>Change in Law which reduces the allocation % of Royalties/SPs to RJS resulting in &gt;15% reduction of FLDSCR</a:t>
            </a:r>
            <a:r>
              <a:rPr lang="en-US" kern="0" baseline="30000" dirty="0"/>
              <a:t>2</a:t>
            </a:r>
            <a:r>
              <a:rPr lang="en-US" kern="0" dirty="0"/>
              <a:t> (and subject to FLDSCR</a:t>
            </a:r>
            <a:r>
              <a:rPr lang="en-US" kern="0" baseline="30000" dirty="0"/>
              <a:t>2</a:t>
            </a:r>
            <a:r>
              <a:rPr lang="en-US" kern="0" dirty="0"/>
              <a:t>&lt;1.75x)</a:t>
            </a:r>
          </a:p>
        </p:txBody>
      </p:sp>
      <p:grpSp>
        <p:nvGrpSpPr>
          <p:cNvPr id="302092" name="Group 22"/>
          <p:cNvGrpSpPr>
            <a:grpSpLocks/>
          </p:cNvGrpSpPr>
          <p:nvPr/>
        </p:nvGrpSpPr>
        <p:grpSpPr bwMode="auto">
          <a:xfrm>
            <a:off x="708025" y="2362200"/>
            <a:ext cx="8229600" cy="185738"/>
            <a:chOff x="4841031" y="1096131"/>
            <a:chExt cx="8229600" cy="185738"/>
          </a:xfrm>
        </p:grpSpPr>
        <p:sp>
          <p:nvSpPr>
            <p:cNvPr id="302094" name="underline"/>
            <p:cNvSpPr>
              <a:spLocks noChangeShapeType="1"/>
            </p:cNvSpPr>
            <p:nvPr/>
          </p:nvSpPr>
          <p:spPr bwMode="auto">
            <a:xfrm>
              <a:off x="4841031" y="1281869"/>
              <a:ext cx="8229600"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2095" name="textbox"/>
            <p:cNvSpPr txBox="1">
              <a:spLocks noChangeArrowheads="1"/>
            </p:cNvSpPr>
            <p:nvPr/>
          </p:nvSpPr>
          <p:spPr bwMode="auto">
            <a:xfrm>
              <a:off x="4841032" y="1096131"/>
              <a:ext cx="4330323"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Repurchase Obligations by RJS/RioPrevidencia</a:t>
              </a:r>
            </a:p>
          </p:txBody>
        </p:sp>
      </p:grpSp>
      <p:sp>
        <p:nvSpPr>
          <p:cNvPr id="302093" name="Text Box 31"/>
          <p:cNvSpPr txBox="1">
            <a:spLocks noChangeArrowheads="1"/>
          </p:cNvSpPr>
          <p:nvPr/>
        </p:nvSpPr>
        <p:spPr bwMode="auto">
          <a:xfrm>
            <a:off x="708025" y="6254750"/>
            <a:ext cx="7292975" cy="458788"/>
          </a:xfrm>
          <a:prstGeom prst="rect">
            <a:avLst/>
          </a:prstGeom>
          <a:noFill/>
          <a:ln w="9525">
            <a:noFill/>
            <a:miter lim="800000"/>
            <a:headEnd/>
            <a:tailEnd/>
          </a:ln>
        </p:spPr>
        <p:txBody>
          <a:bodyPr lIns="88340" tIns="44170" rIns="88340" bIns="44170">
            <a:spAutoFit/>
          </a:bodyPr>
          <a:lstStyle/>
          <a:p>
            <a:pPr defTabSz="946150"/>
            <a:r>
              <a:rPr lang="en-US" sz="800" i="1">
                <a:solidFill>
                  <a:srgbClr val="000000"/>
                </a:solidFill>
                <a:ea typeface="Arial Unicode MS"/>
                <a:cs typeface="Arial Unicode MS"/>
              </a:rPr>
              <a:t>1: </a:t>
            </a:r>
            <a:r>
              <a:rPr lang="en-GB" sz="800" i="1">
                <a:solidFill>
                  <a:srgbClr val="000000"/>
                </a:solidFill>
                <a:ea typeface="Arial Unicode MS"/>
                <a:cs typeface="Arial Unicode MS"/>
              </a:rPr>
              <a:t>Debt service Coverage Ratio: [Average last 4 quarters]</a:t>
            </a:r>
          </a:p>
          <a:p>
            <a:pPr defTabSz="946150"/>
            <a:r>
              <a:rPr lang="en-US" sz="800" i="1">
                <a:solidFill>
                  <a:srgbClr val="000000"/>
                </a:solidFill>
                <a:ea typeface="Arial Unicode MS"/>
                <a:cs typeface="Arial Unicode MS"/>
              </a:rPr>
              <a:t>2: </a:t>
            </a:r>
            <a:r>
              <a:rPr lang="en-GB" sz="800" i="1">
                <a:solidFill>
                  <a:srgbClr val="000000"/>
                </a:solidFill>
                <a:ea typeface="Arial Unicode MS"/>
                <a:cs typeface="Arial Unicode MS"/>
              </a:rPr>
              <a:t>Forward Looking Debt Service Coverage Ratio: </a:t>
            </a:r>
            <a:r>
              <a:rPr lang="en-US" sz="800" i="1">
                <a:solidFill>
                  <a:srgbClr val="000000"/>
                </a:solidFill>
                <a:ea typeface="Arial Unicode MS"/>
                <a:cs typeface="Arial Unicode MS"/>
              </a:rPr>
              <a:t>Average projected annualized DSCR through the remaining life of the Notes, based on WoodMakenzie forecasts (as updated from time to time with actual production 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1"/>
          <p:cNvSpPr>
            <a:spLocks noGrp="1"/>
          </p:cNvSpPr>
          <p:nvPr>
            <p:ph type="title"/>
          </p:nvPr>
        </p:nvSpPr>
        <p:spPr/>
        <p:txBody>
          <a:bodyPr/>
          <a:lstStyle/>
          <a:p>
            <a:r>
              <a:rPr lang="en-GB"/>
              <a:t>4.4. Issuer’s Cash Flow</a:t>
            </a:r>
            <a:endParaRPr lang="fr-FR"/>
          </a:p>
        </p:txBody>
      </p:sp>
      <p:sp>
        <p:nvSpPr>
          <p:cNvPr id="304130" name="Text Box 2"/>
          <p:cNvSpPr txBox="1">
            <a:spLocks noChangeArrowheads="1"/>
          </p:cNvSpPr>
          <p:nvPr>
            <p:custDataLst>
              <p:tags r:id="rId1"/>
            </p:custDataLst>
          </p:nvPr>
        </p:nvSpPr>
        <p:spPr bwMode="auto">
          <a:xfrm>
            <a:off x="708025" y="631825"/>
            <a:ext cx="8229600" cy="301625"/>
          </a:xfrm>
          <a:prstGeom prst="rect">
            <a:avLst/>
          </a:prstGeom>
          <a:noFill/>
          <a:ln w="9525">
            <a:noFill/>
            <a:miter lim="800000"/>
            <a:headEnd/>
            <a:tailEnd/>
          </a:ln>
        </p:spPr>
        <p:txBody>
          <a:bodyPr lIns="0" tIns="17996" rIns="0" bIns="17996" anchor="ctr"/>
          <a:lstStyle/>
          <a:p>
            <a:r>
              <a:rPr lang="en-US" sz="1400" b="1">
                <a:solidFill>
                  <a:srgbClr val="78848A"/>
                </a:solidFill>
              </a:rPr>
              <a:t>Cash Flow Structure and Repayment Schedule</a:t>
            </a:r>
          </a:p>
        </p:txBody>
      </p:sp>
      <p:sp>
        <p:nvSpPr>
          <p:cNvPr id="304131" name="Slide Number Placeholder 6"/>
          <p:cNvSpPr>
            <a:spLocks noGrp="1"/>
          </p:cNvSpPr>
          <p:nvPr>
            <p:ph type="sldNum" sz="quarter" idx="12"/>
          </p:nvPr>
        </p:nvSpPr>
        <p:spPr>
          <a:noFill/>
        </p:spPr>
        <p:txBody>
          <a:bodyPr/>
          <a:lstStyle/>
          <a:p>
            <a:pPr defTabSz="912813" fontAlgn="base">
              <a:spcBef>
                <a:spcPct val="0"/>
              </a:spcBef>
              <a:spcAft>
                <a:spcPct val="0"/>
              </a:spcAft>
            </a:pPr>
            <a:fld id="{B6DAAE07-8B4E-4303-93B1-25263451A334}" type="slidenum">
              <a:rPr lang="en-GB" smtClean="0"/>
              <a:pPr defTabSz="912813" fontAlgn="base">
                <a:spcBef>
                  <a:spcPct val="0"/>
                </a:spcBef>
                <a:spcAft>
                  <a:spcPct val="0"/>
                </a:spcAft>
              </a:pPr>
              <a:t>21</a:t>
            </a:fld>
            <a:endParaRPr lang="en-GB"/>
          </a:p>
        </p:txBody>
      </p:sp>
      <p:sp>
        <p:nvSpPr>
          <p:cNvPr id="304132"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304133" name="textbox"/>
          <p:cNvSpPr txBox="1">
            <a:spLocks noChangeArrowheads="1"/>
          </p:cNvSpPr>
          <p:nvPr/>
        </p:nvSpPr>
        <p:spPr bwMode="auto">
          <a:xfrm>
            <a:off x="708025" y="1095375"/>
            <a:ext cx="4024313"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Revenues</a:t>
            </a:r>
            <a:endParaRPr lang="en-GB" sz="1100" b="1" baseline="30000">
              <a:solidFill>
                <a:srgbClr val="17497B"/>
              </a:solidFill>
              <a:ea typeface="MS PGothic" pitchFamily="34" charset="-128"/>
            </a:endParaRPr>
          </a:p>
        </p:txBody>
      </p:sp>
      <p:sp>
        <p:nvSpPr>
          <p:cNvPr id="304134" name="underline"/>
          <p:cNvSpPr>
            <a:spLocks noChangeShapeType="1"/>
          </p:cNvSpPr>
          <p:nvPr/>
        </p:nvSpPr>
        <p:spPr bwMode="auto">
          <a:xfrm flipV="1">
            <a:off x="708025" y="1281113"/>
            <a:ext cx="4024313"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4135" name="Rectangle 3"/>
          <p:cNvSpPr>
            <a:spLocks noChangeArrowheads="1"/>
          </p:cNvSpPr>
          <p:nvPr/>
        </p:nvSpPr>
        <p:spPr bwMode="auto">
          <a:xfrm>
            <a:off x="708025" y="1338263"/>
            <a:ext cx="873125" cy="1919287"/>
          </a:xfrm>
          <a:prstGeom prst="rect">
            <a:avLst/>
          </a:prstGeom>
          <a:solidFill>
            <a:srgbClr val="EEEFF6"/>
          </a:solidFill>
          <a:ln w="9525">
            <a:solidFill>
              <a:srgbClr val="385D8A"/>
            </a:solidFill>
            <a:round/>
            <a:headEnd/>
            <a:tailEnd/>
          </a:ln>
        </p:spPr>
        <p:txBody>
          <a:bodyPr wrap="none" lIns="91416" tIns="45708" rIns="91416" bIns="45708" anchor="ctr"/>
          <a:lstStyle/>
          <a:p>
            <a:pPr algn="ctr" defTabSz="944563"/>
            <a:r>
              <a:rPr lang="en-US" sz="1300" b="1">
                <a:solidFill>
                  <a:srgbClr val="000000"/>
                </a:solidFill>
                <a:latin typeface="Arial Narrow" pitchFamily="34" charset="0"/>
              </a:rPr>
              <a:t>Monthly</a:t>
            </a:r>
          </a:p>
          <a:p>
            <a:pPr algn="ctr" defTabSz="944563"/>
            <a:r>
              <a:rPr lang="en-US" sz="1300" b="1">
                <a:solidFill>
                  <a:srgbClr val="000000"/>
                </a:solidFill>
                <a:latin typeface="Arial Narrow" pitchFamily="34" charset="0"/>
              </a:rPr>
              <a:t>Royalties</a:t>
            </a:r>
          </a:p>
          <a:p>
            <a:pPr algn="ctr" defTabSz="944563"/>
            <a:endParaRPr lang="en-US" sz="1300" b="1">
              <a:solidFill>
                <a:srgbClr val="000000"/>
              </a:solidFill>
              <a:latin typeface="Arial Narrow" pitchFamily="34" charset="0"/>
            </a:endParaRPr>
          </a:p>
          <a:p>
            <a:pPr algn="ctr" defTabSz="944563"/>
            <a:r>
              <a:rPr lang="en-US" sz="1300" b="1">
                <a:solidFill>
                  <a:srgbClr val="000000"/>
                </a:solidFill>
                <a:latin typeface="Arial Narrow" pitchFamily="34" charset="0"/>
              </a:rPr>
              <a:t>Quarterly</a:t>
            </a:r>
          </a:p>
          <a:p>
            <a:pPr algn="ctr" defTabSz="944563"/>
            <a:r>
              <a:rPr lang="en-US" sz="1300" b="1">
                <a:solidFill>
                  <a:srgbClr val="000000"/>
                </a:solidFill>
                <a:latin typeface="Arial Narrow" pitchFamily="34" charset="0"/>
              </a:rPr>
              <a:t>Special</a:t>
            </a:r>
          </a:p>
          <a:p>
            <a:pPr algn="ctr" defTabSz="944563"/>
            <a:r>
              <a:rPr lang="en-US" sz="1300" b="1">
                <a:solidFill>
                  <a:srgbClr val="000000"/>
                </a:solidFill>
                <a:latin typeface="Arial Narrow" pitchFamily="34" charset="0"/>
              </a:rPr>
              <a:t>Participation</a:t>
            </a:r>
          </a:p>
        </p:txBody>
      </p:sp>
      <p:graphicFrame>
        <p:nvGraphicFramePr>
          <p:cNvPr id="21" name="Group 49"/>
          <p:cNvGraphicFramePr>
            <a:graphicFrameLocks noGrp="1"/>
          </p:cNvGraphicFramePr>
          <p:nvPr/>
        </p:nvGraphicFramePr>
        <p:xfrm>
          <a:off x="1676400" y="1338263"/>
          <a:ext cx="3055938" cy="1900237"/>
        </p:xfrm>
        <a:graphic>
          <a:graphicData uri="http://schemas.openxmlformats.org/drawingml/2006/table">
            <a:tbl>
              <a:tblPr/>
              <a:tblGrid>
                <a:gridCol w="1125300">
                  <a:extLst>
                    <a:ext uri="{9D8B030D-6E8A-4147-A177-3AD203B41FA5}">
                      <a16:colId xmlns:a16="http://schemas.microsoft.com/office/drawing/2014/main" val="20000"/>
                    </a:ext>
                  </a:extLst>
                </a:gridCol>
                <a:gridCol w="1089561">
                  <a:extLst>
                    <a:ext uri="{9D8B030D-6E8A-4147-A177-3AD203B41FA5}">
                      <a16:colId xmlns:a16="http://schemas.microsoft.com/office/drawing/2014/main" val="20001"/>
                    </a:ext>
                  </a:extLst>
                </a:gridCol>
                <a:gridCol w="840735">
                  <a:extLst>
                    <a:ext uri="{9D8B030D-6E8A-4147-A177-3AD203B41FA5}">
                      <a16:colId xmlns:a16="http://schemas.microsoft.com/office/drawing/2014/main" val="20002"/>
                    </a:ext>
                  </a:extLst>
                </a:gridCol>
              </a:tblGrid>
              <a:tr h="365714">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GB" sz="1100" b="0" i="1" u="none" strike="noStrike" cap="none" normalizeH="0" baseline="0" dirty="0">
                          <a:ln>
                            <a:noFill/>
                          </a:ln>
                          <a:solidFill>
                            <a:srgbClr val="000000"/>
                          </a:solidFill>
                          <a:effectLst/>
                          <a:latin typeface="Arial Narrow" panose="020B0606020202030204" pitchFamily="34" charset="0"/>
                          <a:cs typeface="Arial" charset="0"/>
                        </a:rPr>
                        <a:t>Annual US$ MM</a:t>
                      </a:r>
                    </a:p>
                  </a:txBody>
                  <a:tcPr marL="89316" marR="89316" marT="43543" marB="43543" anchor="ctr" horzOverflow="overflow">
                    <a:lnL>
                      <a:noFill/>
                    </a:lnL>
                    <a:lnR>
                      <a:noFill/>
                    </a:lnR>
                    <a:lnT w="12700" cap="flat" cmpd="sng" algn="ctr">
                      <a:no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t" latinLnBrk="0" hangingPunct="1">
                        <a:lnSpc>
                          <a:spcPct val="130000"/>
                        </a:lnSpc>
                        <a:spcBef>
                          <a:spcPct val="0"/>
                        </a:spcBef>
                        <a:spcAft>
                          <a:spcPct val="50000"/>
                        </a:spcAft>
                        <a:buClrTx/>
                        <a:buSzTx/>
                        <a:buFontTx/>
                        <a:buNone/>
                        <a:tabLst/>
                      </a:pPr>
                      <a:r>
                        <a:rPr kumimoji="0" lang="en-GB" sz="1100" b="1" i="1" u="none" strike="noStrike" cap="none" normalizeH="0" baseline="0" dirty="0">
                          <a:ln>
                            <a:noFill/>
                          </a:ln>
                          <a:solidFill>
                            <a:srgbClr val="000000"/>
                          </a:solidFill>
                          <a:effectLst/>
                          <a:latin typeface="Arial Narrow" panose="020B0606020202030204" pitchFamily="34" charset="0"/>
                          <a:cs typeface="Arial" charset="0"/>
                        </a:rPr>
                        <a:t>2014</a:t>
                      </a:r>
                    </a:p>
                  </a:txBody>
                  <a:tcPr marL="89316" marR="89316" marT="43543" marB="43543" anchor="ctr" horzOverflow="overflow">
                    <a:lnL>
                      <a:noFill/>
                    </a:lnL>
                    <a:lnR>
                      <a:noFill/>
                    </a:lnR>
                    <a:lnT w="12700" cap="flat" cmpd="sng" algn="ctr">
                      <a:no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t" latinLnBrk="0" hangingPunct="1">
                        <a:lnSpc>
                          <a:spcPct val="130000"/>
                        </a:lnSpc>
                        <a:spcBef>
                          <a:spcPct val="0"/>
                        </a:spcBef>
                        <a:spcAft>
                          <a:spcPct val="50000"/>
                        </a:spcAft>
                        <a:buClrTx/>
                        <a:buSzTx/>
                        <a:buFontTx/>
                        <a:buNone/>
                        <a:tabLst/>
                      </a:pPr>
                      <a:r>
                        <a:rPr kumimoji="0" lang="en-US" sz="1100" b="1" i="1" u="none" strike="noStrike" cap="none" normalizeH="0" baseline="0" dirty="0">
                          <a:ln>
                            <a:noFill/>
                          </a:ln>
                          <a:solidFill>
                            <a:srgbClr val="000000"/>
                          </a:solidFill>
                          <a:effectLst/>
                          <a:latin typeface="Arial Narrow" panose="020B0606020202030204" pitchFamily="34" charset="0"/>
                          <a:cs typeface="Arial" charset="0"/>
                        </a:rPr>
                        <a:t>2024</a:t>
                      </a:r>
                      <a:endParaRPr kumimoji="0" lang="en-GB" sz="1100" b="1" i="1"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no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7772">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Royalties</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~1,600 </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~4,000</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1"/>
                  </a:ext>
                </a:extLst>
              </a:tr>
              <a:tr h="598690">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Special Participations</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~2,800 </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~6,800 </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8690">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GB" sz="1100" b="1" i="0" u="none" strike="noStrike" cap="none" normalizeH="0" baseline="0" dirty="0">
                          <a:ln>
                            <a:noFill/>
                          </a:ln>
                          <a:solidFill>
                            <a:srgbClr val="000000"/>
                          </a:solidFill>
                          <a:effectLst/>
                          <a:latin typeface="Arial Narrow" panose="020B0606020202030204" pitchFamily="34" charset="0"/>
                          <a:cs typeface="Arial" charset="0"/>
                        </a:rPr>
                        <a:t>Total Revenues</a:t>
                      </a: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1100" b="1" i="0" u="none" strike="noStrike" cap="none" normalizeH="0" baseline="0" dirty="0">
                          <a:ln>
                            <a:noFill/>
                          </a:ln>
                          <a:solidFill>
                            <a:srgbClr val="000000"/>
                          </a:solidFill>
                          <a:effectLst/>
                          <a:latin typeface="Arial Narrow" panose="020B0606020202030204" pitchFamily="34" charset="0"/>
                          <a:cs typeface="Arial" charset="0"/>
                        </a:rPr>
                        <a:t>~</a:t>
                      </a:r>
                      <a:r>
                        <a:rPr kumimoji="0" lang="en-GB" sz="1100" b="1" i="0" u="none" strike="noStrike" cap="none" normalizeH="0" baseline="0" dirty="0">
                          <a:ln>
                            <a:noFill/>
                          </a:ln>
                          <a:solidFill>
                            <a:srgbClr val="000000"/>
                          </a:solidFill>
                          <a:effectLst/>
                          <a:latin typeface="Arial Narrow" panose="020B0606020202030204" pitchFamily="34" charset="0"/>
                          <a:cs typeface="Arial" charset="0"/>
                        </a:rPr>
                        <a:t>4,400</a:t>
                      </a: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defRPr/>
                      </a:pPr>
                      <a:r>
                        <a:rPr kumimoji="0" lang="en-US" sz="1100" b="1" i="0" u="none" strike="noStrike" cap="none" normalizeH="0" baseline="0" dirty="0">
                          <a:ln>
                            <a:noFill/>
                          </a:ln>
                          <a:solidFill>
                            <a:srgbClr val="000000"/>
                          </a:solidFill>
                          <a:effectLst/>
                          <a:latin typeface="Arial Narrow" panose="020B0606020202030204" pitchFamily="34" charset="0"/>
                          <a:cs typeface="Arial" charset="0"/>
                        </a:rPr>
                        <a:t>~</a:t>
                      </a:r>
                      <a:r>
                        <a:rPr kumimoji="0" lang="en-GB" sz="1100" b="1" i="0" u="none" strike="noStrike" cap="none" normalizeH="0" baseline="0" dirty="0">
                          <a:ln>
                            <a:noFill/>
                          </a:ln>
                          <a:solidFill>
                            <a:srgbClr val="000000"/>
                          </a:solidFill>
                          <a:effectLst/>
                          <a:latin typeface="Arial Narrow" panose="020B0606020202030204" pitchFamily="34" charset="0"/>
                          <a:cs typeface="Arial" charset="0"/>
                        </a:rPr>
                        <a:t>10,800</a:t>
                      </a: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3"/>
                  </a:ext>
                </a:extLst>
              </a:tr>
            </a:tbl>
          </a:graphicData>
        </a:graphic>
      </p:graphicFrame>
      <p:sp>
        <p:nvSpPr>
          <p:cNvPr id="304153" name="textbox"/>
          <p:cNvSpPr txBox="1">
            <a:spLocks noChangeArrowheads="1"/>
          </p:cNvSpPr>
          <p:nvPr/>
        </p:nvSpPr>
        <p:spPr bwMode="auto">
          <a:xfrm>
            <a:off x="4932363" y="1095375"/>
            <a:ext cx="4022725"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Deductions</a:t>
            </a:r>
            <a:endParaRPr lang="en-GB" sz="1100" b="1" baseline="30000">
              <a:solidFill>
                <a:srgbClr val="17497B"/>
              </a:solidFill>
              <a:ea typeface="MS PGothic" pitchFamily="34" charset="-128"/>
            </a:endParaRPr>
          </a:p>
        </p:txBody>
      </p:sp>
      <p:sp>
        <p:nvSpPr>
          <p:cNvPr id="304154" name="underline"/>
          <p:cNvSpPr>
            <a:spLocks noChangeShapeType="1"/>
          </p:cNvSpPr>
          <p:nvPr/>
        </p:nvSpPr>
        <p:spPr bwMode="auto">
          <a:xfrm flipV="1">
            <a:off x="4932363" y="1281113"/>
            <a:ext cx="4022725"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4155" name="Rectangle 31"/>
          <p:cNvSpPr>
            <a:spLocks noChangeArrowheads="1"/>
          </p:cNvSpPr>
          <p:nvPr/>
        </p:nvSpPr>
        <p:spPr bwMode="auto">
          <a:xfrm>
            <a:off x="4932363" y="1338263"/>
            <a:ext cx="871537" cy="1919287"/>
          </a:xfrm>
          <a:prstGeom prst="rect">
            <a:avLst/>
          </a:prstGeom>
          <a:solidFill>
            <a:srgbClr val="EEEFF6"/>
          </a:solidFill>
          <a:ln w="9525">
            <a:solidFill>
              <a:srgbClr val="385D8A"/>
            </a:solidFill>
            <a:round/>
            <a:headEnd/>
            <a:tailEnd/>
          </a:ln>
        </p:spPr>
        <p:txBody>
          <a:bodyPr wrap="none" lIns="91416" tIns="45708" rIns="91416" bIns="45708" anchor="ctr"/>
          <a:lstStyle/>
          <a:p>
            <a:pPr algn="ctr" defTabSz="944563"/>
            <a:r>
              <a:rPr lang="en-US" sz="1300" b="1">
                <a:solidFill>
                  <a:srgbClr val="000000"/>
                </a:solidFill>
                <a:latin typeface="Arial Narrow" pitchFamily="34" charset="0"/>
              </a:rPr>
              <a:t>State </a:t>
            </a:r>
          </a:p>
          <a:p>
            <a:pPr algn="ctr" defTabSz="944563"/>
            <a:r>
              <a:rPr lang="en-US" sz="1300" b="1">
                <a:solidFill>
                  <a:srgbClr val="000000"/>
                </a:solidFill>
                <a:latin typeface="Arial Narrow" pitchFamily="34" charset="0"/>
              </a:rPr>
              <a:t>Allocations</a:t>
            </a:r>
          </a:p>
          <a:p>
            <a:pPr algn="ctr" defTabSz="944563"/>
            <a:endParaRPr lang="en-US" sz="1300" b="1">
              <a:solidFill>
                <a:srgbClr val="000000"/>
              </a:solidFill>
              <a:latin typeface="Arial Narrow" pitchFamily="34" charset="0"/>
            </a:endParaRPr>
          </a:p>
          <a:p>
            <a:pPr algn="ctr" defTabSz="944563"/>
            <a:r>
              <a:rPr lang="en-US" sz="1300" b="1">
                <a:solidFill>
                  <a:srgbClr val="000000"/>
                </a:solidFill>
                <a:latin typeface="Arial Narrow" pitchFamily="34" charset="0"/>
              </a:rPr>
              <a:t>Federal</a:t>
            </a:r>
          </a:p>
          <a:p>
            <a:pPr algn="ctr" defTabSz="944563"/>
            <a:r>
              <a:rPr lang="en-US" sz="1300" b="1">
                <a:solidFill>
                  <a:srgbClr val="000000"/>
                </a:solidFill>
                <a:latin typeface="Arial Narrow" pitchFamily="34" charset="0"/>
              </a:rPr>
              <a:t>Debt</a:t>
            </a:r>
          </a:p>
          <a:p>
            <a:pPr algn="ctr" defTabSz="944563"/>
            <a:r>
              <a:rPr lang="en-US" sz="1300" b="1">
                <a:solidFill>
                  <a:srgbClr val="000000"/>
                </a:solidFill>
                <a:latin typeface="Arial Narrow" pitchFamily="34" charset="0"/>
              </a:rPr>
              <a:t>Repayment</a:t>
            </a:r>
          </a:p>
        </p:txBody>
      </p:sp>
      <p:graphicFrame>
        <p:nvGraphicFramePr>
          <p:cNvPr id="33" name="Group 49"/>
          <p:cNvGraphicFramePr>
            <a:graphicFrameLocks noGrp="1"/>
          </p:cNvGraphicFramePr>
          <p:nvPr/>
        </p:nvGraphicFramePr>
        <p:xfrm>
          <a:off x="5899150" y="1338263"/>
          <a:ext cx="3055938" cy="1909762"/>
        </p:xfrm>
        <a:graphic>
          <a:graphicData uri="http://schemas.openxmlformats.org/drawingml/2006/table">
            <a:tbl>
              <a:tblPr/>
              <a:tblGrid>
                <a:gridCol w="1125300">
                  <a:extLst>
                    <a:ext uri="{9D8B030D-6E8A-4147-A177-3AD203B41FA5}">
                      <a16:colId xmlns:a16="http://schemas.microsoft.com/office/drawing/2014/main" val="20000"/>
                    </a:ext>
                  </a:extLst>
                </a:gridCol>
                <a:gridCol w="1089561">
                  <a:extLst>
                    <a:ext uri="{9D8B030D-6E8A-4147-A177-3AD203B41FA5}">
                      <a16:colId xmlns:a16="http://schemas.microsoft.com/office/drawing/2014/main" val="20001"/>
                    </a:ext>
                  </a:extLst>
                </a:gridCol>
                <a:gridCol w="840735">
                  <a:extLst>
                    <a:ext uri="{9D8B030D-6E8A-4147-A177-3AD203B41FA5}">
                      <a16:colId xmlns:a16="http://schemas.microsoft.com/office/drawing/2014/main" val="20002"/>
                    </a:ext>
                  </a:extLst>
                </a:gridCol>
              </a:tblGrid>
              <a:tr h="321081">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GB" sz="1100" b="0" i="1" u="none" strike="noStrike" cap="none" normalizeH="0" baseline="0" dirty="0">
                          <a:ln>
                            <a:noFill/>
                          </a:ln>
                          <a:solidFill>
                            <a:srgbClr val="000000"/>
                          </a:solidFill>
                          <a:effectLst/>
                          <a:latin typeface="Arial Narrow" panose="020B0606020202030204" pitchFamily="34" charset="0"/>
                          <a:cs typeface="Arial" charset="0"/>
                        </a:rPr>
                        <a:t>Annual US$ MM</a:t>
                      </a:r>
                    </a:p>
                  </a:txBody>
                  <a:tcPr marL="89316" marR="89316" marT="43543" marB="43543" anchor="ctr" horzOverflow="overflow">
                    <a:lnL>
                      <a:noFill/>
                    </a:lnL>
                    <a:lnR>
                      <a:noFill/>
                    </a:lnR>
                    <a:lnT w="12700" cap="flat" cmpd="sng" algn="ctr">
                      <a:no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t" latinLnBrk="0" hangingPunct="1">
                        <a:lnSpc>
                          <a:spcPct val="130000"/>
                        </a:lnSpc>
                        <a:spcBef>
                          <a:spcPct val="0"/>
                        </a:spcBef>
                        <a:spcAft>
                          <a:spcPct val="50000"/>
                        </a:spcAft>
                        <a:buClrTx/>
                        <a:buSzTx/>
                        <a:buFontTx/>
                        <a:buNone/>
                        <a:tabLst/>
                      </a:pPr>
                      <a:r>
                        <a:rPr kumimoji="0" lang="en-GB" sz="1100" b="1" i="1" u="none" strike="noStrike" cap="none" normalizeH="0" baseline="0" dirty="0">
                          <a:ln>
                            <a:noFill/>
                          </a:ln>
                          <a:solidFill>
                            <a:srgbClr val="000000"/>
                          </a:solidFill>
                          <a:effectLst/>
                          <a:latin typeface="Arial Narrow" panose="020B0606020202030204" pitchFamily="34" charset="0"/>
                          <a:cs typeface="Arial" charset="0"/>
                        </a:rPr>
                        <a:t>2014</a:t>
                      </a:r>
                    </a:p>
                  </a:txBody>
                  <a:tcPr marL="89316" marR="89316" marT="43543" marB="43543" anchor="ctr" horzOverflow="overflow">
                    <a:lnL>
                      <a:noFill/>
                    </a:lnL>
                    <a:lnR>
                      <a:noFill/>
                    </a:lnR>
                    <a:lnT w="12700" cap="flat" cmpd="sng" algn="ctr">
                      <a:no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t" latinLnBrk="0" hangingPunct="1">
                        <a:lnSpc>
                          <a:spcPct val="130000"/>
                        </a:lnSpc>
                        <a:spcBef>
                          <a:spcPct val="0"/>
                        </a:spcBef>
                        <a:spcAft>
                          <a:spcPct val="50000"/>
                        </a:spcAft>
                        <a:buClrTx/>
                        <a:buSzTx/>
                        <a:buFontTx/>
                        <a:buNone/>
                        <a:tabLst/>
                      </a:pPr>
                      <a:r>
                        <a:rPr kumimoji="0" lang="en-US" sz="1100" b="1" i="1" u="none" strike="noStrike" cap="none" normalizeH="0" baseline="0" dirty="0">
                          <a:ln>
                            <a:noFill/>
                          </a:ln>
                          <a:solidFill>
                            <a:srgbClr val="000000"/>
                          </a:solidFill>
                          <a:effectLst/>
                          <a:latin typeface="Arial Narrow" panose="020B0606020202030204" pitchFamily="34" charset="0"/>
                          <a:cs typeface="Arial" charset="0"/>
                        </a:rPr>
                        <a:t>2024</a:t>
                      </a:r>
                      <a:endParaRPr kumimoji="0" lang="en-GB" sz="1100" b="1" i="1"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no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1081">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Municipalities</a:t>
                      </a:r>
                      <a:r>
                        <a:rPr kumimoji="0" lang="en-US" sz="1100" b="0" i="0" u="none" strike="noStrike" cap="none" normalizeH="0" baseline="30000" dirty="0">
                          <a:ln>
                            <a:noFill/>
                          </a:ln>
                          <a:solidFill>
                            <a:srgbClr val="000000"/>
                          </a:solidFill>
                          <a:effectLst/>
                          <a:latin typeface="Arial Narrow" panose="020B0606020202030204" pitchFamily="34" charset="0"/>
                          <a:cs typeface="Arial" charset="0"/>
                        </a:rPr>
                        <a:t>1</a:t>
                      </a:r>
                      <a:endParaRPr kumimoji="0" lang="en-GB" sz="1100" b="0" i="0" u="none" strike="noStrike" cap="none" normalizeH="0" baseline="3000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~500</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~850</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1"/>
                  </a:ext>
                </a:extLst>
              </a:tr>
              <a:tr h="321081">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PASEP</a:t>
                      </a:r>
                      <a:r>
                        <a:rPr kumimoji="0" lang="en-US" sz="1100" b="0" i="0" u="none" strike="noStrike" cap="none" normalizeH="0" baseline="30000" dirty="0">
                          <a:ln>
                            <a:noFill/>
                          </a:ln>
                          <a:solidFill>
                            <a:srgbClr val="000000"/>
                          </a:solidFill>
                          <a:effectLst/>
                          <a:latin typeface="Arial Narrow" panose="020B0606020202030204" pitchFamily="34" charset="0"/>
                          <a:cs typeface="Arial" charset="0"/>
                        </a:rPr>
                        <a:t>2</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~100</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~220</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1081">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GB" sz="1100" b="0" i="0" u="none" strike="noStrike" cap="none" normalizeH="0" baseline="0" dirty="0">
                          <a:ln>
                            <a:noFill/>
                          </a:ln>
                          <a:solidFill>
                            <a:srgbClr val="000000"/>
                          </a:solidFill>
                          <a:effectLst/>
                          <a:latin typeface="Arial Narrow" panose="020B0606020202030204" pitchFamily="34" charset="0"/>
                          <a:cs typeface="Arial" charset="0"/>
                        </a:rPr>
                        <a:t>FECAM</a:t>
                      </a:r>
                      <a:r>
                        <a:rPr kumimoji="0" lang="en-US" sz="1100" b="0" i="0" u="none" strike="noStrike" cap="none" normalizeH="0" baseline="30000" dirty="0">
                          <a:ln>
                            <a:noFill/>
                          </a:ln>
                          <a:solidFill>
                            <a:srgbClr val="000000"/>
                          </a:solidFill>
                          <a:effectLst/>
                          <a:latin typeface="Arial Narrow" panose="020B0606020202030204" pitchFamily="34" charset="0"/>
                          <a:cs typeface="Arial" charset="0"/>
                        </a:rPr>
                        <a:t>3</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defRPr/>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~550</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defRPr/>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~2,150</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3"/>
                  </a:ext>
                </a:extLst>
              </a:tr>
              <a:tr h="296549">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GB" sz="1100" b="0" i="0" u="none" strike="noStrike" cap="none" normalizeH="0" baseline="0" dirty="0">
                          <a:ln>
                            <a:noFill/>
                          </a:ln>
                          <a:solidFill>
                            <a:srgbClr val="000000"/>
                          </a:solidFill>
                          <a:effectLst/>
                          <a:latin typeface="Arial Narrow" panose="020B0606020202030204" pitchFamily="34" charset="0"/>
                          <a:cs typeface="Arial" charset="0"/>
                        </a:rPr>
                        <a:t>Federal Debt</a:t>
                      </a: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defRPr/>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~530</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defRPr/>
                      </a:pPr>
                      <a:r>
                        <a:rPr kumimoji="0" lang="en-US" sz="1100" b="0" i="0" u="none" strike="noStrike" cap="none" normalizeH="0" baseline="0" dirty="0">
                          <a:ln>
                            <a:noFill/>
                          </a:ln>
                          <a:solidFill>
                            <a:srgbClr val="000000"/>
                          </a:solidFill>
                          <a:effectLst/>
                          <a:latin typeface="Arial Narrow" panose="020B0606020202030204" pitchFamily="34" charset="0"/>
                          <a:cs typeface="Arial" charset="0"/>
                        </a:rPr>
                        <a:t>~0</a:t>
                      </a:r>
                      <a:endParaRPr kumimoji="0" lang="en-GB" sz="11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1081">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GB" sz="1100" b="1" i="0" u="none" strike="noStrike" cap="none" normalizeH="0" baseline="0" dirty="0">
                          <a:ln>
                            <a:noFill/>
                          </a:ln>
                          <a:solidFill>
                            <a:srgbClr val="000000"/>
                          </a:solidFill>
                          <a:effectLst/>
                          <a:latin typeface="Arial Narrow" panose="020B0606020202030204" pitchFamily="34" charset="0"/>
                          <a:cs typeface="Arial" charset="0"/>
                        </a:rPr>
                        <a:t>Total Deductions</a:t>
                      </a: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1100" b="1" i="0" u="none" strike="noStrike" cap="none" normalizeH="0" baseline="0" dirty="0">
                          <a:ln>
                            <a:noFill/>
                          </a:ln>
                          <a:solidFill>
                            <a:srgbClr val="000000"/>
                          </a:solidFill>
                          <a:effectLst/>
                          <a:latin typeface="Arial Narrow" panose="020B0606020202030204" pitchFamily="34" charset="0"/>
                          <a:cs typeface="Arial" charset="0"/>
                        </a:rPr>
                        <a:t>~</a:t>
                      </a:r>
                      <a:r>
                        <a:rPr kumimoji="0" lang="en-GB" sz="1100" b="1" i="0" u="none" strike="noStrike" cap="none" normalizeH="0" baseline="0" dirty="0">
                          <a:ln>
                            <a:noFill/>
                          </a:ln>
                          <a:solidFill>
                            <a:srgbClr val="000000"/>
                          </a:solidFill>
                          <a:effectLst/>
                          <a:latin typeface="Arial Narrow" panose="020B0606020202030204" pitchFamily="34" charset="0"/>
                          <a:cs typeface="Arial" charset="0"/>
                        </a:rPr>
                        <a:t>1,680</a:t>
                      </a: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defRPr/>
                      </a:pPr>
                      <a:r>
                        <a:rPr kumimoji="0" lang="en-US" sz="1100" b="1" i="0" u="none" strike="noStrike" cap="none" normalizeH="0" baseline="0" dirty="0">
                          <a:ln>
                            <a:noFill/>
                          </a:ln>
                          <a:solidFill>
                            <a:srgbClr val="000000"/>
                          </a:solidFill>
                          <a:effectLst/>
                          <a:latin typeface="Arial Narrow" panose="020B0606020202030204" pitchFamily="34" charset="0"/>
                          <a:cs typeface="Arial" charset="0"/>
                        </a:rPr>
                        <a:t>~</a:t>
                      </a:r>
                      <a:r>
                        <a:rPr kumimoji="0" lang="en-GB" sz="1100" b="1" i="0" u="none" strike="noStrike" cap="none" normalizeH="0" baseline="0" dirty="0">
                          <a:ln>
                            <a:noFill/>
                          </a:ln>
                          <a:solidFill>
                            <a:srgbClr val="000000"/>
                          </a:solidFill>
                          <a:effectLst/>
                          <a:latin typeface="Arial Narrow" panose="020B0606020202030204" pitchFamily="34" charset="0"/>
                          <a:cs typeface="Arial" charset="0"/>
                        </a:rPr>
                        <a:t>3,220</a:t>
                      </a: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5"/>
                  </a:ext>
                </a:extLst>
              </a:tr>
            </a:tbl>
          </a:graphicData>
        </a:graphic>
      </p:graphicFrame>
      <p:sp>
        <p:nvSpPr>
          <p:cNvPr id="304181" name="Right Arrow 8"/>
          <p:cNvSpPr>
            <a:spLocks noChangeArrowheads="1"/>
          </p:cNvSpPr>
          <p:nvPr/>
        </p:nvSpPr>
        <p:spPr bwMode="auto">
          <a:xfrm>
            <a:off x="3733800" y="1752600"/>
            <a:ext cx="228600" cy="1200150"/>
          </a:xfrm>
          <a:prstGeom prst="rightArrow">
            <a:avLst>
              <a:gd name="adj1" fmla="val 50000"/>
              <a:gd name="adj2" fmla="val 50000"/>
            </a:avLst>
          </a:prstGeom>
          <a:solidFill>
            <a:srgbClr val="17497B"/>
          </a:solidFill>
          <a:ln w="9525" algn="ctr">
            <a:solidFill>
              <a:srgbClr val="17497B"/>
            </a:solidFill>
            <a:round/>
            <a:headEnd/>
            <a:tailEnd/>
          </a:ln>
        </p:spPr>
        <p:txBody>
          <a:bodyPr/>
          <a:lstStyle/>
          <a:p>
            <a:pPr defTabSz="946150"/>
            <a:endParaRPr lang="pt-BR" sz="1900"/>
          </a:p>
        </p:txBody>
      </p:sp>
      <p:sp>
        <p:nvSpPr>
          <p:cNvPr id="304182" name="Right Arrow 34"/>
          <p:cNvSpPr>
            <a:spLocks noChangeArrowheads="1"/>
          </p:cNvSpPr>
          <p:nvPr/>
        </p:nvSpPr>
        <p:spPr bwMode="auto">
          <a:xfrm>
            <a:off x="8001000" y="1752600"/>
            <a:ext cx="228600" cy="1200150"/>
          </a:xfrm>
          <a:prstGeom prst="rightArrow">
            <a:avLst>
              <a:gd name="adj1" fmla="val 50000"/>
              <a:gd name="adj2" fmla="val 50000"/>
            </a:avLst>
          </a:prstGeom>
          <a:solidFill>
            <a:srgbClr val="17497B"/>
          </a:solidFill>
          <a:ln w="9525" algn="ctr">
            <a:solidFill>
              <a:srgbClr val="17497B"/>
            </a:solidFill>
            <a:round/>
            <a:headEnd/>
            <a:tailEnd/>
          </a:ln>
        </p:spPr>
        <p:txBody>
          <a:bodyPr/>
          <a:lstStyle/>
          <a:p>
            <a:pPr defTabSz="946150"/>
            <a:endParaRPr lang="pt-BR" sz="1900"/>
          </a:p>
        </p:txBody>
      </p:sp>
      <p:sp>
        <p:nvSpPr>
          <p:cNvPr id="304183" name="textbox"/>
          <p:cNvSpPr txBox="1">
            <a:spLocks noChangeArrowheads="1"/>
          </p:cNvSpPr>
          <p:nvPr/>
        </p:nvSpPr>
        <p:spPr bwMode="auto">
          <a:xfrm>
            <a:off x="708025" y="3489325"/>
            <a:ext cx="4024313"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Cash Flow Structure</a:t>
            </a:r>
            <a:endParaRPr lang="en-GB" sz="1100" b="1" baseline="30000">
              <a:solidFill>
                <a:srgbClr val="17497B"/>
              </a:solidFill>
              <a:ea typeface="MS PGothic" pitchFamily="34" charset="-128"/>
            </a:endParaRPr>
          </a:p>
        </p:txBody>
      </p:sp>
      <p:sp>
        <p:nvSpPr>
          <p:cNvPr id="304184" name="underline"/>
          <p:cNvSpPr>
            <a:spLocks noChangeShapeType="1"/>
          </p:cNvSpPr>
          <p:nvPr/>
        </p:nvSpPr>
        <p:spPr bwMode="auto">
          <a:xfrm flipV="1">
            <a:off x="708025" y="3675063"/>
            <a:ext cx="4024313"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4185" name="Rectangle 37"/>
          <p:cNvSpPr>
            <a:spLocks noChangeArrowheads="1"/>
          </p:cNvSpPr>
          <p:nvPr/>
        </p:nvSpPr>
        <p:spPr bwMode="auto">
          <a:xfrm>
            <a:off x="708025" y="3743325"/>
            <a:ext cx="1344613" cy="363538"/>
          </a:xfrm>
          <a:prstGeom prst="rect">
            <a:avLst/>
          </a:prstGeom>
          <a:solidFill>
            <a:srgbClr val="EEEFF6"/>
          </a:solidFill>
          <a:ln w="9525">
            <a:solidFill>
              <a:srgbClr val="385D8A"/>
            </a:solidFill>
            <a:round/>
            <a:headEnd/>
            <a:tailEnd/>
          </a:ln>
        </p:spPr>
        <p:txBody>
          <a:bodyPr wrap="none" lIns="91416" tIns="45708" rIns="91416" bIns="45708" anchor="ctr"/>
          <a:lstStyle/>
          <a:p>
            <a:pPr algn="ctr" defTabSz="944563"/>
            <a:r>
              <a:rPr lang="en-US" sz="1300" b="1">
                <a:solidFill>
                  <a:srgbClr val="000000"/>
                </a:solidFill>
                <a:latin typeface="Arial Narrow" pitchFamily="34" charset="0"/>
              </a:rPr>
              <a:t>Revenues</a:t>
            </a:r>
          </a:p>
        </p:txBody>
      </p:sp>
      <p:sp>
        <p:nvSpPr>
          <p:cNvPr id="304186" name="Rectangle 41"/>
          <p:cNvSpPr>
            <a:spLocks noChangeArrowheads="1"/>
          </p:cNvSpPr>
          <p:nvPr/>
        </p:nvSpPr>
        <p:spPr bwMode="auto">
          <a:xfrm>
            <a:off x="2389188" y="3743325"/>
            <a:ext cx="1344612" cy="363538"/>
          </a:xfrm>
          <a:prstGeom prst="rect">
            <a:avLst/>
          </a:prstGeom>
          <a:solidFill>
            <a:srgbClr val="EEEFF6"/>
          </a:solidFill>
          <a:ln w="9525">
            <a:solidFill>
              <a:srgbClr val="385D8A"/>
            </a:solidFill>
            <a:round/>
            <a:headEnd/>
            <a:tailEnd/>
          </a:ln>
        </p:spPr>
        <p:txBody>
          <a:bodyPr wrap="none" lIns="91416" tIns="45708" rIns="91416" bIns="45708" anchor="ctr"/>
          <a:lstStyle/>
          <a:p>
            <a:pPr algn="ctr" defTabSz="944563"/>
            <a:r>
              <a:rPr lang="en-US" sz="1300" b="1">
                <a:solidFill>
                  <a:srgbClr val="000000"/>
                </a:solidFill>
                <a:latin typeface="Arial Narrow" pitchFamily="34" charset="0"/>
              </a:rPr>
              <a:t>Deductions</a:t>
            </a:r>
          </a:p>
        </p:txBody>
      </p:sp>
      <p:sp>
        <p:nvSpPr>
          <p:cNvPr id="304187" name="TextBox 9"/>
          <p:cNvSpPr txBox="1">
            <a:spLocks noChangeArrowheads="1"/>
          </p:cNvSpPr>
          <p:nvPr/>
        </p:nvSpPr>
        <p:spPr bwMode="auto">
          <a:xfrm>
            <a:off x="2028825" y="3505200"/>
            <a:ext cx="384175" cy="769938"/>
          </a:xfrm>
          <a:prstGeom prst="rect">
            <a:avLst/>
          </a:prstGeom>
          <a:noFill/>
          <a:ln w="9525">
            <a:noFill/>
            <a:miter lim="800000"/>
            <a:headEnd/>
            <a:tailEnd/>
          </a:ln>
        </p:spPr>
        <p:txBody>
          <a:bodyPr anchor="ctr">
            <a:spAutoFit/>
          </a:bodyPr>
          <a:lstStyle/>
          <a:p>
            <a:pPr algn="ctr"/>
            <a:r>
              <a:rPr lang="fr-FR" sz="4400" b="1">
                <a:solidFill>
                  <a:srgbClr val="17497B"/>
                </a:solidFill>
              </a:rPr>
              <a:t>-</a:t>
            </a:r>
            <a:endParaRPr lang="en-US" sz="4400" b="1">
              <a:solidFill>
                <a:srgbClr val="17497B"/>
              </a:solidFill>
            </a:endParaRPr>
          </a:p>
        </p:txBody>
      </p:sp>
      <p:sp>
        <p:nvSpPr>
          <p:cNvPr id="304188" name="TextBox 43"/>
          <p:cNvSpPr txBox="1">
            <a:spLocks noChangeArrowheads="1"/>
          </p:cNvSpPr>
          <p:nvPr/>
        </p:nvSpPr>
        <p:spPr bwMode="auto">
          <a:xfrm>
            <a:off x="2028825" y="3886200"/>
            <a:ext cx="384175" cy="769938"/>
          </a:xfrm>
          <a:prstGeom prst="rect">
            <a:avLst/>
          </a:prstGeom>
          <a:noFill/>
          <a:ln w="9525">
            <a:noFill/>
            <a:miter lim="800000"/>
            <a:headEnd/>
            <a:tailEnd/>
          </a:ln>
        </p:spPr>
        <p:txBody>
          <a:bodyPr anchor="ctr">
            <a:spAutoFit/>
          </a:bodyPr>
          <a:lstStyle/>
          <a:p>
            <a:pPr algn="ctr"/>
            <a:r>
              <a:rPr lang="fr-FR" sz="4400" b="1">
                <a:solidFill>
                  <a:srgbClr val="17497B"/>
                </a:solidFill>
              </a:rPr>
              <a:t>=</a:t>
            </a:r>
            <a:endParaRPr lang="en-US" sz="4400" b="1">
              <a:solidFill>
                <a:srgbClr val="17497B"/>
              </a:solidFill>
            </a:endParaRPr>
          </a:p>
        </p:txBody>
      </p:sp>
      <p:sp>
        <p:nvSpPr>
          <p:cNvPr id="304189" name="Rectangle 44"/>
          <p:cNvSpPr>
            <a:spLocks noChangeArrowheads="1"/>
          </p:cNvSpPr>
          <p:nvPr/>
        </p:nvSpPr>
        <p:spPr bwMode="auto">
          <a:xfrm>
            <a:off x="708025" y="4419600"/>
            <a:ext cx="3025775" cy="762000"/>
          </a:xfrm>
          <a:prstGeom prst="rect">
            <a:avLst/>
          </a:prstGeom>
          <a:solidFill>
            <a:srgbClr val="EEEFF6"/>
          </a:solidFill>
          <a:ln w="9525">
            <a:solidFill>
              <a:srgbClr val="385D8A"/>
            </a:solidFill>
            <a:round/>
            <a:headEnd/>
            <a:tailEnd/>
          </a:ln>
        </p:spPr>
        <p:txBody>
          <a:bodyPr wrap="none" lIns="91416" tIns="45708" rIns="91416" bIns="45708" anchor="ctr"/>
          <a:lstStyle/>
          <a:p>
            <a:pPr algn="ctr" defTabSz="944563"/>
            <a:r>
              <a:rPr lang="en-US" sz="1300" b="1">
                <a:solidFill>
                  <a:srgbClr val="000000"/>
                </a:solidFill>
                <a:latin typeface="Arial Narrow" pitchFamily="34" charset="0"/>
              </a:rPr>
              <a:t>Cash Available for Debt Service</a:t>
            </a:r>
          </a:p>
          <a:p>
            <a:pPr algn="ctr" defTabSz="944563"/>
            <a:r>
              <a:rPr lang="fr-FR" sz="1100" i="1">
                <a:solidFill>
                  <a:srgbClr val="000000"/>
                </a:solidFill>
                <a:latin typeface="Arial Narrow" pitchFamily="34" charset="0"/>
              </a:rPr>
              <a:t>2014		2024</a:t>
            </a:r>
          </a:p>
          <a:p>
            <a:pPr algn="ctr" defTabSz="944563"/>
            <a:r>
              <a:rPr lang="fr-FR" sz="1100">
                <a:solidFill>
                  <a:srgbClr val="000000"/>
                </a:solidFill>
                <a:latin typeface="Arial Narrow" pitchFamily="34" charset="0"/>
              </a:rPr>
              <a:t>US$ 2,720 MM		US$ 7,580 MM</a:t>
            </a:r>
            <a:endParaRPr lang="en-US" sz="1100">
              <a:solidFill>
                <a:srgbClr val="000000"/>
              </a:solidFill>
              <a:latin typeface="Arial Narrow" pitchFamily="34" charset="0"/>
            </a:endParaRPr>
          </a:p>
        </p:txBody>
      </p:sp>
      <p:sp>
        <p:nvSpPr>
          <p:cNvPr id="304190" name="Rectangle 46"/>
          <p:cNvSpPr>
            <a:spLocks noChangeArrowheads="1"/>
          </p:cNvSpPr>
          <p:nvPr/>
        </p:nvSpPr>
        <p:spPr bwMode="auto">
          <a:xfrm>
            <a:off x="708025" y="5334000"/>
            <a:ext cx="3025775" cy="762000"/>
          </a:xfrm>
          <a:prstGeom prst="rect">
            <a:avLst/>
          </a:prstGeom>
          <a:solidFill>
            <a:srgbClr val="EEEFF6"/>
          </a:solidFill>
          <a:ln w="9525">
            <a:solidFill>
              <a:srgbClr val="385D8A"/>
            </a:solidFill>
            <a:round/>
            <a:headEnd/>
            <a:tailEnd/>
          </a:ln>
        </p:spPr>
        <p:txBody>
          <a:bodyPr wrap="none" lIns="91416" tIns="45708" rIns="91416" bIns="45708" anchor="ctr"/>
          <a:lstStyle/>
          <a:p>
            <a:pPr algn="ctr" defTabSz="944563"/>
            <a:r>
              <a:rPr lang="en-US" sz="1300" b="1">
                <a:solidFill>
                  <a:srgbClr val="000000"/>
                </a:solidFill>
                <a:latin typeface="Arial Narrow" pitchFamily="34" charset="0"/>
              </a:rPr>
              <a:t>Debt Service</a:t>
            </a:r>
          </a:p>
          <a:p>
            <a:pPr algn="ctr" defTabSz="944563"/>
            <a:r>
              <a:rPr lang="fr-FR" sz="1100" i="1">
                <a:solidFill>
                  <a:srgbClr val="000000"/>
                </a:solidFill>
                <a:latin typeface="Arial Narrow" pitchFamily="34" charset="0"/>
              </a:rPr>
              <a:t>2014		2024</a:t>
            </a:r>
          </a:p>
          <a:p>
            <a:pPr algn="ctr" defTabSz="944563"/>
            <a:r>
              <a:rPr lang="fr-FR" sz="1100">
                <a:solidFill>
                  <a:srgbClr val="000000"/>
                </a:solidFill>
                <a:latin typeface="Arial Narrow" pitchFamily="34" charset="0"/>
              </a:rPr>
              <a:t>US$ 500 MM		US$ 500 MM</a:t>
            </a:r>
            <a:endParaRPr lang="en-US" sz="1100">
              <a:solidFill>
                <a:srgbClr val="000000"/>
              </a:solidFill>
              <a:latin typeface="Arial Narrow" pitchFamily="34" charset="0"/>
            </a:endParaRPr>
          </a:p>
        </p:txBody>
      </p:sp>
      <p:cxnSp>
        <p:nvCxnSpPr>
          <p:cNvPr id="304191" name="Straight Connector 45"/>
          <p:cNvCxnSpPr>
            <a:cxnSpLocks noChangeShapeType="1"/>
          </p:cNvCxnSpPr>
          <p:nvPr/>
        </p:nvCxnSpPr>
        <p:spPr bwMode="auto">
          <a:xfrm>
            <a:off x="708025" y="5257800"/>
            <a:ext cx="3025775" cy="0"/>
          </a:xfrm>
          <a:prstGeom prst="line">
            <a:avLst/>
          </a:prstGeom>
          <a:noFill/>
          <a:ln w="57150" algn="ctr">
            <a:solidFill>
              <a:srgbClr val="17497B"/>
            </a:solidFill>
            <a:round/>
            <a:headEnd/>
            <a:tailEnd/>
          </a:ln>
        </p:spPr>
      </p:cxnSp>
      <p:sp>
        <p:nvSpPr>
          <p:cNvPr id="304192" name="Right Brace 48"/>
          <p:cNvSpPr>
            <a:spLocks/>
          </p:cNvSpPr>
          <p:nvPr/>
        </p:nvSpPr>
        <p:spPr bwMode="auto">
          <a:xfrm>
            <a:off x="3733800" y="4343400"/>
            <a:ext cx="190500" cy="1797050"/>
          </a:xfrm>
          <a:prstGeom prst="rightBrace">
            <a:avLst>
              <a:gd name="adj1" fmla="val 8342"/>
              <a:gd name="adj2" fmla="val 50000"/>
            </a:avLst>
          </a:prstGeom>
          <a:noFill/>
          <a:ln w="19050" algn="ctr">
            <a:solidFill>
              <a:schemeClr val="tx1"/>
            </a:solidFill>
            <a:round/>
            <a:headEnd/>
            <a:tailEnd/>
          </a:ln>
        </p:spPr>
        <p:txBody>
          <a:bodyPr/>
          <a:lstStyle/>
          <a:p>
            <a:pPr defTabSz="946150"/>
            <a:endParaRPr lang="pt-BR" sz="1900"/>
          </a:p>
        </p:txBody>
      </p:sp>
      <p:sp>
        <p:nvSpPr>
          <p:cNvPr id="304193" name="TextBox 49"/>
          <p:cNvSpPr txBox="1">
            <a:spLocks noChangeArrowheads="1"/>
          </p:cNvSpPr>
          <p:nvPr/>
        </p:nvSpPr>
        <p:spPr bwMode="auto">
          <a:xfrm>
            <a:off x="3897313" y="4187825"/>
            <a:ext cx="835025" cy="1984375"/>
          </a:xfrm>
          <a:prstGeom prst="rect">
            <a:avLst/>
          </a:prstGeom>
          <a:noFill/>
          <a:ln w="9525">
            <a:noFill/>
            <a:miter lim="800000"/>
            <a:headEnd/>
            <a:tailEnd/>
          </a:ln>
        </p:spPr>
        <p:txBody>
          <a:bodyPr>
            <a:spAutoFit/>
          </a:bodyPr>
          <a:lstStyle/>
          <a:p>
            <a:r>
              <a:rPr lang="fr-FR" sz="1100">
                <a:latin typeface="Arial Narrow" pitchFamily="34" charset="0"/>
              </a:rPr>
              <a:t>Debt Service Cover Ratio (DSCR)</a:t>
            </a:r>
          </a:p>
          <a:p>
            <a:r>
              <a:rPr lang="fr-FR" sz="1300" b="1">
                <a:latin typeface="Arial Narrow" pitchFamily="34" charset="0"/>
              </a:rPr>
              <a:t>&amp;</a:t>
            </a:r>
          </a:p>
          <a:p>
            <a:r>
              <a:rPr lang="fr-FR" sz="1100">
                <a:latin typeface="Arial Narrow" pitchFamily="34" charset="0"/>
              </a:rPr>
              <a:t>Forward Looking Debt Service Cover Ratio (FLDSCR)</a:t>
            </a:r>
            <a:r>
              <a:rPr lang="fr-FR" sz="1100" baseline="30000">
                <a:latin typeface="Arial Narrow" pitchFamily="34" charset="0"/>
              </a:rPr>
              <a:t>4</a:t>
            </a:r>
            <a:endParaRPr lang="en-US" sz="1100" baseline="30000">
              <a:latin typeface="Arial Narrow" pitchFamily="34" charset="0"/>
            </a:endParaRPr>
          </a:p>
        </p:txBody>
      </p:sp>
      <p:sp>
        <p:nvSpPr>
          <p:cNvPr id="304194" name="textbox"/>
          <p:cNvSpPr txBox="1">
            <a:spLocks noChangeArrowheads="1"/>
          </p:cNvSpPr>
          <p:nvPr/>
        </p:nvSpPr>
        <p:spPr bwMode="auto">
          <a:xfrm>
            <a:off x="4932363" y="3508375"/>
            <a:ext cx="4022725" cy="168275"/>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Repayment Schedule 2014-1 Series</a:t>
            </a:r>
            <a:endParaRPr lang="en-GB" sz="1100" b="1" baseline="30000">
              <a:solidFill>
                <a:srgbClr val="17497B"/>
              </a:solidFill>
              <a:ea typeface="MS PGothic" pitchFamily="34" charset="-128"/>
            </a:endParaRPr>
          </a:p>
        </p:txBody>
      </p:sp>
      <p:sp>
        <p:nvSpPr>
          <p:cNvPr id="304195" name="underline"/>
          <p:cNvSpPr>
            <a:spLocks noChangeShapeType="1"/>
          </p:cNvSpPr>
          <p:nvPr/>
        </p:nvSpPr>
        <p:spPr bwMode="auto">
          <a:xfrm flipV="1">
            <a:off x="4932363" y="3694113"/>
            <a:ext cx="4022725"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4196" name="Text Box 31"/>
          <p:cNvSpPr txBox="1">
            <a:spLocks noChangeArrowheads="1"/>
          </p:cNvSpPr>
          <p:nvPr/>
        </p:nvSpPr>
        <p:spPr bwMode="auto">
          <a:xfrm>
            <a:off x="708025" y="6254750"/>
            <a:ext cx="7292975" cy="581025"/>
          </a:xfrm>
          <a:prstGeom prst="rect">
            <a:avLst/>
          </a:prstGeom>
          <a:noFill/>
          <a:ln w="9525">
            <a:noFill/>
            <a:miter lim="800000"/>
            <a:headEnd/>
            <a:tailEnd/>
          </a:ln>
        </p:spPr>
        <p:txBody>
          <a:bodyPr lIns="88340" tIns="44170" rIns="88340" bIns="44170">
            <a:spAutoFit/>
          </a:bodyPr>
          <a:lstStyle/>
          <a:p>
            <a:pPr defTabSz="946150"/>
            <a:r>
              <a:rPr lang="en-US" sz="800" i="1">
                <a:solidFill>
                  <a:srgbClr val="000000"/>
                </a:solidFill>
                <a:ea typeface="Arial Unicode MS"/>
                <a:cs typeface="Arial Unicode MS"/>
              </a:rPr>
              <a:t>1: 7.5% out of the 30% allocated to RJS for Production Royalties &lt;5%</a:t>
            </a:r>
          </a:p>
          <a:p>
            <a:pPr defTabSz="946150"/>
            <a:r>
              <a:rPr lang="en-US" sz="800" i="1">
                <a:solidFill>
                  <a:srgbClr val="000000"/>
                </a:solidFill>
                <a:ea typeface="Arial Unicode MS"/>
                <a:cs typeface="Arial Unicode MS"/>
              </a:rPr>
              <a:t>2: State Fund which mission statement is to implement environmental or urban development projects (5% of royalties and SPs, except for pre-salt at 10%)</a:t>
            </a:r>
          </a:p>
          <a:p>
            <a:pPr defTabSz="946150"/>
            <a:r>
              <a:rPr lang="en-US" sz="800" i="1">
                <a:solidFill>
                  <a:srgbClr val="000000"/>
                </a:solidFill>
                <a:ea typeface="Arial Unicode MS"/>
                <a:cs typeface="Arial Unicode MS"/>
              </a:rPr>
              <a:t>3: 1% to public employee pension program</a:t>
            </a:r>
          </a:p>
          <a:p>
            <a:pPr defTabSz="946150"/>
            <a:r>
              <a:rPr lang="en-US" sz="800" i="1">
                <a:solidFill>
                  <a:srgbClr val="000000"/>
                </a:solidFill>
                <a:ea typeface="Arial Unicode MS"/>
                <a:cs typeface="Arial Unicode MS"/>
              </a:rPr>
              <a:t>4: Average DSCR throughout the remaining life of the Notes based on WoodMakenzie latest available forecasts (as updated from time to time)</a:t>
            </a:r>
          </a:p>
        </p:txBody>
      </p:sp>
      <p:pic>
        <p:nvPicPr>
          <p:cNvPr id="304197" name="Picture 5"/>
          <p:cNvPicPr>
            <a:picLocks noChangeAspect="1" noChangeArrowheads="1"/>
          </p:cNvPicPr>
          <p:nvPr/>
        </p:nvPicPr>
        <p:blipFill>
          <a:blip r:embed="rId4"/>
          <a:srcRect/>
          <a:stretch>
            <a:fillRect/>
          </a:stretch>
        </p:blipFill>
        <p:spPr bwMode="auto">
          <a:xfrm>
            <a:off x="4900613" y="3794125"/>
            <a:ext cx="4090987" cy="22256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7" name="Picture 4"/>
          <p:cNvPicPr>
            <a:picLocks noChangeAspect="1" noChangeArrowheads="1"/>
          </p:cNvPicPr>
          <p:nvPr/>
        </p:nvPicPr>
        <p:blipFill>
          <a:blip r:embed="rId4"/>
          <a:srcRect/>
          <a:stretch>
            <a:fillRect/>
          </a:stretch>
        </p:blipFill>
        <p:spPr bwMode="auto">
          <a:xfrm>
            <a:off x="4883150" y="1325563"/>
            <a:ext cx="3654425" cy="2741612"/>
          </a:xfrm>
          <a:prstGeom prst="rect">
            <a:avLst/>
          </a:prstGeom>
          <a:noFill/>
          <a:ln w="9525">
            <a:noFill/>
            <a:miter lim="800000"/>
            <a:headEnd/>
            <a:tailEnd/>
          </a:ln>
        </p:spPr>
      </p:pic>
      <p:sp>
        <p:nvSpPr>
          <p:cNvPr id="306178" name="Slide Number Placeholder 5"/>
          <p:cNvSpPr>
            <a:spLocks noGrp="1"/>
          </p:cNvSpPr>
          <p:nvPr>
            <p:ph type="sldNum" sz="quarter" idx="12"/>
          </p:nvPr>
        </p:nvSpPr>
        <p:spPr>
          <a:noFill/>
        </p:spPr>
        <p:txBody>
          <a:bodyPr/>
          <a:lstStyle/>
          <a:p>
            <a:pPr defTabSz="912813" fontAlgn="base">
              <a:spcBef>
                <a:spcPct val="0"/>
              </a:spcBef>
              <a:spcAft>
                <a:spcPct val="0"/>
              </a:spcAft>
            </a:pPr>
            <a:fld id="{CE0CA3B2-7D50-4B14-B6D9-7826F89AE3B6}" type="slidenum">
              <a:rPr lang="en-GB" smtClean="0"/>
              <a:pPr defTabSz="912813" fontAlgn="base">
                <a:spcBef>
                  <a:spcPct val="0"/>
                </a:spcBef>
                <a:spcAft>
                  <a:spcPct val="0"/>
                </a:spcAft>
              </a:pPr>
              <a:t>22</a:t>
            </a:fld>
            <a:endParaRPr lang="en-GB"/>
          </a:p>
        </p:txBody>
      </p:sp>
      <p:sp>
        <p:nvSpPr>
          <p:cNvPr id="9" name="Text Box 31"/>
          <p:cNvSpPr txBox="1">
            <a:spLocks noChangeArrowheads="1"/>
          </p:cNvSpPr>
          <p:nvPr/>
        </p:nvSpPr>
        <p:spPr bwMode="auto">
          <a:xfrm>
            <a:off x="708025" y="6254750"/>
            <a:ext cx="7140575" cy="581025"/>
          </a:xfrm>
          <a:prstGeom prst="rect">
            <a:avLst/>
          </a:prstGeom>
          <a:noFill/>
          <a:ln>
            <a:noFill/>
          </a:ln>
          <a:effectLst/>
        </p:spPr>
        <p:txBody>
          <a:bodyPr lIns="88340" tIns="44170" rIns="88340" bIns="44170">
            <a:spAutoFit/>
          </a:bodyPr>
          <a:lstStyle>
            <a:lvl1pPr defTabSz="946150" eaLnBrk="0" hangingPunct="0">
              <a:defRPr sz="900" b="1">
                <a:solidFill>
                  <a:schemeClr val="bg1"/>
                </a:solidFill>
                <a:latin typeface="Arial" pitchFamily="34" charset="0"/>
                <a:ea typeface="Arial Unicode MS" pitchFamily="34" charset="-128"/>
                <a:cs typeface="Arial Unicode MS" pitchFamily="34" charset="-128"/>
              </a:defRPr>
            </a:lvl1pPr>
            <a:lvl2pPr marL="742950" indent="-285750" defTabSz="946150" eaLnBrk="0" hangingPunct="0">
              <a:defRPr sz="900" b="1">
                <a:solidFill>
                  <a:schemeClr val="bg1"/>
                </a:solidFill>
                <a:latin typeface="Arial" pitchFamily="34" charset="0"/>
                <a:ea typeface="Arial Unicode MS" pitchFamily="34" charset="-128"/>
                <a:cs typeface="Arial Unicode MS" pitchFamily="34" charset="-128"/>
              </a:defRPr>
            </a:lvl2pPr>
            <a:lvl3pPr marL="1143000" indent="-228600" defTabSz="946150" eaLnBrk="0" hangingPunct="0">
              <a:defRPr sz="900" b="1">
                <a:solidFill>
                  <a:schemeClr val="bg1"/>
                </a:solidFill>
                <a:latin typeface="Arial" pitchFamily="34" charset="0"/>
                <a:ea typeface="Arial Unicode MS" pitchFamily="34" charset="-128"/>
                <a:cs typeface="Arial Unicode MS" pitchFamily="34" charset="-128"/>
              </a:defRPr>
            </a:lvl3pPr>
            <a:lvl4pPr marL="1600200" indent="-228600" defTabSz="946150" eaLnBrk="0" hangingPunct="0">
              <a:defRPr sz="900" b="1">
                <a:solidFill>
                  <a:schemeClr val="bg1"/>
                </a:solidFill>
                <a:latin typeface="Arial" pitchFamily="34" charset="0"/>
                <a:ea typeface="Arial Unicode MS" pitchFamily="34" charset="-128"/>
                <a:cs typeface="Arial Unicode MS" pitchFamily="34" charset="-128"/>
              </a:defRPr>
            </a:lvl4pPr>
            <a:lvl5pPr marL="2057400" indent="-228600" defTabSz="946150" eaLnBrk="0" hangingPunct="0">
              <a:defRPr sz="900" b="1">
                <a:solidFill>
                  <a:schemeClr val="bg1"/>
                </a:solidFill>
                <a:latin typeface="Arial" pitchFamily="34" charset="0"/>
                <a:ea typeface="Arial Unicode MS" pitchFamily="34" charset="-128"/>
                <a:cs typeface="Arial Unicode MS" pitchFamily="34" charset="-128"/>
              </a:defRPr>
            </a:lvl5pPr>
            <a:lvl6pPr marL="2514600" indent="-228600" algn="ctr" defTabSz="946150" eaLnBrk="0" fontAlgn="base" hangingPunct="0">
              <a:lnSpc>
                <a:spcPct val="130000"/>
              </a:lnSpc>
              <a:spcBef>
                <a:spcPct val="1000"/>
              </a:spcBef>
              <a:spcAft>
                <a:spcPct val="1000"/>
              </a:spcAft>
              <a:defRPr sz="900" b="1">
                <a:solidFill>
                  <a:schemeClr val="bg1"/>
                </a:solidFill>
                <a:latin typeface="Arial" pitchFamily="34" charset="0"/>
                <a:ea typeface="Arial Unicode MS" pitchFamily="34" charset="-128"/>
                <a:cs typeface="Arial Unicode MS" pitchFamily="34" charset="-128"/>
              </a:defRPr>
            </a:lvl6pPr>
            <a:lvl7pPr marL="2971800" indent="-228600" algn="ctr" defTabSz="946150" eaLnBrk="0" fontAlgn="base" hangingPunct="0">
              <a:lnSpc>
                <a:spcPct val="130000"/>
              </a:lnSpc>
              <a:spcBef>
                <a:spcPct val="1000"/>
              </a:spcBef>
              <a:spcAft>
                <a:spcPct val="1000"/>
              </a:spcAft>
              <a:defRPr sz="900" b="1">
                <a:solidFill>
                  <a:schemeClr val="bg1"/>
                </a:solidFill>
                <a:latin typeface="Arial" pitchFamily="34" charset="0"/>
                <a:ea typeface="Arial Unicode MS" pitchFamily="34" charset="-128"/>
                <a:cs typeface="Arial Unicode MS" pitchFamily="34" charset="-128"/>
              </a:defRPr>
            </a:lvl7pPr>
            <a:lvl8pPr marL="3429000" indent="-228600" algn="ctr" defTabSz="946150" eaLnBrk="0" fontAlgn="base" hangingPunct="0">
              <a:lnSpc>
                <a:spcPct val="130000"/>
              </a:lnSpc>
              <a:spcBef>
                <a:spcPct val="1000"/>
              </a:spcBef>
              <a:spcAft>
                <a:spcPct val="1000"/>
              </a:spcAft>
              <a:defRPr sz="900" b="1">
                <a:solidFill>
                  <a:schemeClr val="bg1"/>
                </a:solidFill>
                <a:latin typeface="Arial" pitchFamily="34" charset="0"/>
                <a:ea typeface="Arial Unicode MS" pitchFamily="34" charset="-128"/>
                <a:cs typeface="Arial Unicode MS" pitchFamily="34" charset="-128"/>
              </a:defRPr>
            </a:lvl8pPr>
            <a:lvl9pPr marL="3886200" indent="-228600" algn="ctr" defTabSz="946150" eaLnBrk="0" fontAlgn="base" hangingPunct="0">
              <a:lnSpc>
                <a:spcPct val="130000"/>
              </a:lnSpc>
              <a:spcBef>
                <a:spcPct val="1000"/>
              </a:spcBef>
              <a:spcAft>
                <a:spcPct val="1000"/>
              </a:spcAft>
              <a:defRPr sz="900" b="1">
                <a:solidFill>
                  <a:schemeClr val="bg1"/>
                </a:solidFill>
                <a:latin typeface="Arial" pitchFamily="34" charset="0"/>
                <a:ea typeface="Arial Unicode MS" pitchFamily="34" charset="-128"/>
                <a:cs typeface="Arial Unicode MS" pitchFamily="34" charset="-128"/>
              </a:defRPr>
            </a:lvl9pPr>
          </a:lstStyle>
          <a:p>
            <a:pPr eaLnBrk="1" fontAlgn="auto" hangingPunct="1">
              <a:defRPr/>
            </a:pPr>
            <a:r>
              <a:rPr lang="en-GB" sz="800" b="0" i="1" dirty="0">
                <a:solidFill>
                  <a:srgbClr val="000000"/>
                </a:solidFill>
                <a:cs typeface="Arial" pitchFamily="34" charset="0"/>
              </a:rPr>
              <a:t>Source: Wood Mackenzie Productions/BNPP</a:t>
            </a:r>
          </a:p>
          <a:p>
            <a:pPr marL="228600" indent="-228600" eaLnBrk="1" fontAlgn="auto" hangingPunct="1">
              <a:buFontTx/>
              <a:buAutoNum type="arabicParenR"/>
              <a:defRPr/>
            </a:pPr>
            <a:r>
              <a:rPr lang="en-GB" sz="800" b="0" i="1" dirty="0">
                <a:solidFill>
                  <a:srgbClr val="000000"/>
                </a:solidFill>
                <a:cs typeface="Arial" pitchFamily="34" charset="0"/>
              </a:rPr>
              <a:t>Deductions include transfers to municipalities (Law 7990), PASEP and  FECAM </a:t>
            </a:r>
          </a:p>
          <a:p>
            <a:pPr marL="228600" indent="-228600" eaLnBrk="1" fontAlgn="auto" hangingPunct="1">
              <a:buFontTx/>
              <a:buAutoNum type="arabicParenR"/>
              <a:defRPr/>
            </a:pPr>
            <a:r>
              <a:rPr lang="en-GB" sz="800" b="0" i="1" dirty="0">
                <a:solidFill>
                  <a:srgbClr val="000000"/>
                </a:solidFill>
                <a:cs typeface="Arial" pitchFamily="34" charset="0"/>
              </a:rPr>
              <a:t>One Offs: 2011-Decreto 43358/2011 </a:t>
            </a:r>
            <a:r>
              <a:rPr lang="en-GB" sz="800" b="0" i="1" dirty="0" err="1">
                <a:solidFill>
                  <a:srgbClr val="000000"/>
                </a:solidFill>
                <a:cs typeface="Arial" pitchFamily="34" charset="0"/>
              </a:rPr>
              <a:t>Conta</a:t>
            </a:r>
            <a:r>
              <a:rPr lang="en-GB" sz="800" b="0" i="1" dirty="0">
                <a:solidFill>
                  <a:srgbClr val="000000"/>
                </a:solidFill>
                <a:cs typeface="Arial" pitchFamily="34" charset="0"/>
              </a:rPr>
              <a:t> B, 2012-Decreto 43911/2012, 2013-</a:t>
            </a:r>
            <a:r>
              <a:rPr lang="pt-BR" sz="800" b="0" i="1" dirty="0">
                <a:solidFill>
                  <a:srgbClr val="000000"/>
                </a:solidFill>
                <a:cs typeface="Arial" pitchFamily="34" charset="0"/>
              </a:rPr>
              <a:t>Decreto 43358/2011 Conta B (BRL 100mm) + Decreto 43911/2012 BRL1,012,657,473</a:t>
            </a:r>
            <a:endParaRPr lang="en-GB" sz="800" b="0" i="1" dirty="0">
              <a:solidFill>
                <a:srgbClr val="000000"/>
              </a:solidFill>
              <a:cs typeface="Arial" pitchFamily="34" charset="0"/>
            </a:endParaRPr>
          </a:p>
        </p:txBody>
      </p:sp>
      <p:sp>
        <p:nvSpPr>
          <p:cNvPr id="306180" name="textbox"/>
          <p:cNvSpPr txBox="1">
            <a:spLocks noChangeArrowheads="1"/>
          </p:cNvSpPr>
          <p:nvPr/>
        </p:nvSpPr>
        <p:spPr bwMode="auto">
          <a:xfrm>
            <a:off x="708025" y="1069975"/>
            <a:ext cx="4330700"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Gross Revenue Composition($MM)</a:t>
            </a:r>
            <a:endParaRPr lang="en-GB" sz="1100" b="1" baseline="30000">
              <a:solidFill>
                <a:srgbClr val="17497B"/>
              </a:solidFill>
              <a:ea typeface="MS PGothic" pitchFamily="34" charset="-128"/>
            </a:endParaRPr>
          </a:p>
        </p:txBody>
      </p:sp>
      <p:sp>
        <p:nvSpPr>
          <p:cNvPr id="306181" name="textbox"/>
          <p:cNvSpPr txBox="1">
            <a:spLocks noChangeArrowheads="1"/>
          </p:cNvSpPr>
          <p:nvPr/>
        </p:nvSpPr>
        <p:spPr bwMode="auto">
          <a:xfrm>
            <a:off x="4886325" y="1069975"/>
            <a:ext cx="4330700"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Cost Analysis($MM)</a:t>
            </a:r>
            <a:r>
              <a:rPr lang="en-GB" sz="1100" b="1" baseline="30000">
                <a:solidFill>
                  <a:srgbClr val="17497B"/>
                </a:solidFill>
                <a:ea typeface="MS PGothic" pitchFamily="34" charset="-128"/>
              </a:rPr>
              <a:t>(1)(2)</a:t>
            </a:r>
          </a:p>
        </p:txBody>
      </p:sp>
      <p:sp>
        <p:nvSpPr>
          <p:cNvPr id="306182" name="underline"/>
          <p:cNvSpPr>
            <a:spLocks noChangeShapeType="1"/>
          </p:cNvSpPr>
          <p:nvPr/>
        </p:nvSpPr>
        <p:spPr bwMode="auto">
          <a:xfrm flipV="1">
            <a:off x="4886325" y="1249363"/>
            <a:ext cx="4114800" cy="635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6183" name="textbox"/>
          <p:cNvSpPr txBox="1">
            <a:spLocks noChangeArrowheads="1"/>
          </p:cNvSpPr>
          <p:nvPr/>
        </p:nvSpPr>
        <p:spPr bwMode="auto">
          <a:xfrm>
            <a:off x="708025" y="4116388"/>
            <a:ext cx="4330700" cy="168275"/>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DSCR Multiple over Life of Bond</a:t>
            </a:r>
            <a:endParaRPr lang="en-GB" sz="1100" b="1" baseline="30000">
              <a:solidFill>
                <a:srgbClr val="17497B"/>
              </a:solidFill>
              <a:ea typeface="MS PGothic" pitchFamily="34" charset="-128"/>
            </a:endParaRPr>
          </a:p>
        </p:txBody>
      </p:sp>
      <p:sp>
        <p:nvSpPr>
          <p:cNvPr id="306184" name="underline"/>
          <p:cNvSpPr>
            <a:spLocks noChangeShapeType="1"/>
          </p:cNvSpPr>
          <p:nvPr/>
        </p:nvSpPr>
        <p:spPr bwMode="auto">
          <a:xfrm flipV="1">
            <a:off x="708025" y="4284663"/>
            <a:ext cx="8229600" cy="17462"/>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6185" name="underline"/>
          <p:cNvSpPr>
            <a:spLocks noChangeShapeType="1"/>
          </p:cNvSpPr>
          <p:nvPr/>
        </p:nvSpPr>
        <p:spPr bwMode="auto">
          <a:xfrm flipV="1">
            <a:off x="708025" y="1249363"/>
            <a:ext cx="3787775" cy="635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6186" name="Left-Right Arrow 30"/>
          <p:cNvSpPr>
            <a:spLocks noChangeArrowheads="1"/>
          </p:cNvSpPr>
          <p:nvPr/>
        </p:nvSpPr>
        <p:spPr bwMode="auto">
          <a:xfrm rot="5400000">
            <a:off x="7597775" y="2536825"/>
            <a:ext cx="1111250" cy="152400"/>
          </a:xfrm>
          <a:prstGeom prst="leftRightArrow">
            <a:avLst>
              <a:gd name="adj1" fmla="val 28704"/>
              <a:gd name="adj2" fmla="val 50029"/>
            </a:avLst>
          </a:prstGeom>
          <a:solidFill>
            <a:schemeClr val="accent1"/>
          </a:solidFill>
          <a:ln w="9525" algn="ctr">
            <a:noFill/>
            <a:round/>
            <a:headEnd/>
            <a:tailEnd/>
          </a:ln>
        </p:spPr>
        <p:txBody>
          <a:bodyPr/>
          <a:lstStyle/>
          <a:p>
            <a:pPr defTabSz="946150"/>
            <a:endParaRPr lang="pt-BR" sz="1900"/>
          </a:p>
        </p:txBody>
      </p:sp>
      <p:sp>
        <p:nvSpPr>
          <p:cNvPr id="306187" name="TextBox 89"/>
          <p:cNvSpPr txBox="1">
            <a:spLocks noChangeArrowheads="1"/>
          </p:cNvSpPr>
          <p:nvPr/>
        </p:nvSpPr>
        <p:spPr bwMode="auto">
          <a:xfrm>
            <a:off x="8023225" y="2413000"/>
            <a:ext cx="873125" cy="400050"/>
          </a:xfrm>
          <a:prstGeom prst="rect">
            <a:avLst/>
          </a:prstGeom>
          <a:noFill/>
          <a:ln w="9525">
            <a:noFill/>
            <a:miter lim="800000"/>
            <a:headEnd/>
            <a:tailEnd/>
          </a:ln>
        </p:spPr>
        <p:txBody>
          <a:bodyPr>
            <a:spAutoFit/>
          </a:bodyPr>
          <a:lstStyle/>
          <a:p>
            <a:pPr algn="ctr"/>
            <a:r>
              <a:rPr lang="en-US" sz="1000">
                <a:latin typeface="Arial Narrow" pitchFamily="34" charset="0"/>
              </a:rPr>
              <a:t>Bond Debt Buffer</a:t>
            </a:r>
          </a:p>
        </p:txBody>
      </p:sp>
      <p:sp>
        <p:nvSpPr>
          <p:cNvPr id="306188" name="Title 1"/>
          <p:cNvSpPr>
            <a:spLocks noGrp="1"/>
          </p:cNvSpPr>
          <p:nvPr>
            <p:ph type="title"/>
          </p:nvPr>
        </p:nvSpPr>
        <p:spPr>
          <a:xfrm>
            <a:off x="708025" y="206375"/>
            <a:ext cx="8167688" cy="285750"/>
          </a:xfrm>
        </p:spPr>
        <p:txBody>
          <a:bodyPr/>
          <a:lstStyle/>
          <a:p>
            <a:r>
              <a:rPr lang="en-US"/>
              <a:t>4.5.1. Base Case DSCR </a:t>
            </a:r>
            <a:r>
              <a:rPr lang="en-US" u="sng"/>
              <a:t>without</a:t>
            </a:r>
            <a:r>
              <a:rPr lang="en-US"/>
              <a:t> Application of Law 12,734 </a:t>
            </a:r>
            <a:endParaRPr lang="fr-FR">
              <a:solidFill>
                <a:srgbClr val="FF0000"/>
              </a:solidFill>
            </a:endParaRPr>
          </a:p>
        </p:txBody>
      </p:sp>
      <p:sp>
        <p:nvSpPr>
          <p:cNvPr id="306189" name="Text Box 2"/>
          <p:cNvSpPr txBox="1">
            <a:spLocks noChangeArrowheads="1"/>
          </p:cNvSpPr>
          <p:nvPr>
            <p:custDataLst>
              <p:tags r:id="rId1"/>
            </p:custDataLst>
          </p:nvPr>
        </p:nvSpPr>
        <p:spPr bwMode="auto">
          <a:xfrm>
            <a:off x="708025" y="631825"/>
            <a:ext cx="8229600" cy="301625"/>
          </a:xfrm>
          <a:prstGeom prst="rect">
            <a:avLst/>
          </a:prstGeom>
          <a:noFill/>
          <a:ln w="9525">
            <a:noFill/>
            <a:miter lim="800000"/>
            <a:headEnd/>
            <a:tailEnd/>
          </a:ln>
        </p:spPr>
        <p:txBody>
          <a:bodyPr lIns="0" tIns="17996" rIns="0" bIns="17996" anchor="ctr"/>
          <a:lstStyle/>
          <a:p>
            <a:r>
              <a:rPr lang="en-US" sz="1400" b="1">
                <a:solidFill>
                  <a:srgbClr val="78848A"/>
                </a:solidFill>
              </a:rPr>
              <a:t>Robust DSCR Coverage Throughout the Life of the Program</a:t>
            </a:r>
          </a:p>
        </p:txBody>
      </p:sp>
      <p:sp>
        <p:nvSpPr>
          <p:cNvPr id="306190"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pic>
        <p:nvPicPr>
          <p:cNvPr id="306191" name="Picture 3"/>
          <p:cNvPicPr>
            <a:picLocks noChangeAspect="1" noChangeArrowheads="1"/>
          </p:cNvPicPr>
          <p:nvPr/>
        </p:nvPicPr>
        <p:blipFill>
          <a:blip r:embed="rId5"/>
          <a:srcRect/>
          <a:stretch>
            <a:fillRect/>
          </a:stretch>
        </p:blipFill>
        <p:spPr bwMode="auto">
          <a:xfrm>
            <a:off x="639763" y="1325563"/>
            <a:ext cx="3654425" cy="2741612"/>
          </a:xfrm>
          <a:prstGeom prst="rect">
            <a:avLst/>
          </a:prstGeom>
          <a:noFill/>
          <a:ln w="9525">
            <a:noFill/>
            <a:miter lim="800000"/>
            <a:headEnd/>
            <a:tailEnd/>
          </a:ln>
        </p:spPr>
      </p:pic>
      <p:pic>
        <p:nvPicPr>
          <p:cNvPr id="306192" name="Picture 6"/>
          <p:cNvPicPr>
            <a:picLocks noChangeAspect="1" noChangeArrowheads="1"/>
          </p:cNvPicPr>
          <p:nvPr/>
        </p:nvPicPr>
        <p:blipFill>
          <a:blip r:embed="rId6"/>
          <a:srcRect/>
          <a:stretch>
            <a:fillRect/>
          </a:stretch>
        </p:blipFill>
        <p:spPr bwMode="auto">
          <a:xfrm>
            <a:off x="639763" y="4435475"/>
            <a:ext cx="8228012" cy="17351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5" name="Picture 8"/>
          <p:cNvPicPr>
            <a:picLocks noChangeAspect="1" noChangeArrowheads="1"/>
          </p:cNvPicPr>
          <p:nvPr/>
        </p:nvPicPr>
        <p:blipFill>
          <a:blip r:embed="rId4"/>
          <a:srcRect/>
          <a:stretch>
            <a:fillRect/>
          </a:stretch>
        </p:blipFill>
        <p:spPr bwMode="auto">
          <a:xfrm>
            <a:off x="4883150" y="1325563"/>
            <a:ext cx="3656013" cy="2741612"/>
          </a:xfrm>
          <a:prstGeom prst="rect">
            <a:avLst/>
          </a:prstGeom>
          <a:noFill/>
          <a:ln w="9525">
            <a:noFill/>
            <a:miter lim="800000"/>
            <a:headEnd/>
            <a:tailEnd/>
          </a:ln>
        </p:spPr>
      </p:pic>
      <p:sp>
        <p:nvSpPr>
          <p:cNvPr id="308226" name="Slide Number Placeholder 5"/>
          <p:cNvSpPr>
            <a:spLocks noGrp="1"/>
          </p:cNvSpPr>
          <p:nvPr>
            <p:ph type="sldNum" sz="quarter" idx="12"/>
          </p:nvPr>
        </p:nvSpPr>
        <p:spPr>
          <a:noFill/>
        </p:spPr>
        <p:txBody>
          <a:bodyPr/>
          <a:lstStyle/>
          <a:p>
            <a:pPr defTabSz="912813" fontAlgn="base">
              <a:spcBef>
                <a:spcPct val="0"/>
              </a:spcBef>
              <a:spcAft>
                <a:spcPct val="0"/>
              </a:spcAft>
            </a:pPr>
            <a:fld id="{B8BCFB24-4033-43F8-B8A7-41023485F4F7}" type="slidenum">
              <a:rPr lang="en-GB" smtClean="0"/>
              <a:pPr defTabSz="912813" fontAlgn="base">
                <a:spcBef>
                  <a:spcPct val="0"/>
                </a:spcBef>
                <a:spcAft>
                  <a:spcPct val="0"/>
                </a:spcAft>
              </a:pPr>
              <a:t>23</a:t>
            </a:fld>
            <a:endParaRPr lang="en-GB"/>
          </a:p>
        </p:txBody>
      </p:sp>
      <p:sp>
        <p:nvSpPr>
          <p:cNvPr id="9" name="Text Box 31"/>
          <p:cNvSpPr txBox="1">
            <a:spLocks noChangeArrowheads="1"/>
          </p:cNvSpPr>
          <p:nvPr/>
        </p:nvSpPr>
        <p:spPr bwMode="auto">
          <a:xfrm>
            <a:off x="708025" y="6254750"/>
            <a:ext cx="7140575" cy="581025"/>
          </a:xfrm>
          <a:prstGeom prst="rect">
            <a:avLst/>
          </a:prstGeom>
          <a:noFill/>
          <a:ln>
            <a:noFill/>
          </a:ln>
          <a:effectLst/>
        </p:spPr>
        <p:txBody>
          <a:bodyPr lIns="88340" tIns="44170" rIns="88340" bIns="44170">
            <a:spAutoFit/>
          </a:bodyPr>
          <a:lstStyle>
            <a:lvl1pPr defTabSz="946150" eaLnBrk="0" hangingPunct="0">
              <a:defRPr sz="900" b="1">
                <a:solidFill>
                  <a:schemeClr val="bg1"/>
                </a:solidFill>
                <a:latin typeface="Arial" pitchFamily="34" charset="0"/>
                <a:ea typeface="Arial Unicode MS" pitchFamily="34" charset="-128"/>
                <a:cs typeface="Arial Unicode MS" pitchFamily="34" charset="-128"/>
              </a:defRPr>
            </a:lvl1pPr>
            <a:lvl2pPr marL="742950" indent="-285750" defTabSz="946150" eaLnBrk="0" hangingPunct="0">
              <a:defRPr sz="900" b="1">
                <a:solidFill>
                  <a:schemeClr val="bg1"/>
                </a:solidFill>
                <a:latin typeface="Arial" pitchFamily="34" charset="0"/>
                <a:ea typeface="Arial Unicode MS" pitchFamily="34" charset="-128"/>
                <a:cs typeface="Arial Unicode MS" pitchFamily="34" charset="-128"/>
              </a:defRPr>
            </a:lvl2pPr>
            <a:lvl3pPr marL="1143000" indent="-228600" defTabSz="946150" eaLnBrk="0" hangingPunct="0">
              <a:defRPr sz="900" b="1">
                <a:solidFill>
                  <a:schemeClr val="bg1"/>
                </a:solidFill>
                <a:latin typeface="Arial" pitchFamily="34" charset="0"/>
                <a:ea typeface="Arial Unicode MS" pitchFamily="34" charset="-128"/>
                <a:cs typeface="Arial Unicode MS" pitchFamily="34" charset="-128"/>
              </a:defRPr>
            </a:lvl3pPr>
            <a:lvl4pPr marL="1600200" indent="-228600" defTabSz="946150" eaLnBrk="0" hangingPunct="0">
              <a:defRPr sz="900" b="1">
                <a:solidFill>
                  <a:schemeClr val="bg1"/>
                </a:solidFill>
                <a:latin typeface="Arial" pitchFamily="34" charset="0"/>
                <a:ea typeface="Arial Unicode MS" pitchFamily="34" charset="-128"/>
                <a:cs typeface="Arial Unicode MS" pitchFamily="34" charset="-128"/>
              </a:defRPr>
            </a:lvl4pPr>
            <a:lvl5pPr marL="2057400" indent="-228600" defTabSz="946150" eaLnBrk="0" hangingPunct="0">
              <a:defRPr sz="900" b="1">
                <a:solidFill>
                  <a:schemeClr val="bg1"/>
                </a:solidFill>
                <a:latin typeface="Arial" pitchFamily="34" charset="0"/>
                <a:ea typeface="Arial Unicode MS" pitchFamily="34" charset="-128"/>
                <a:cs typeface="Arial Unicode MS" pitchFamily="34" charset="-128"/>
              </a:defRPr>
            </a:lvl5pPr>
            <a:lvl6pPr marL="2514600" indent="-228600" algn="ctr" defTabSz="946150" eaLnBrk="0" fontAlgn="base" hangingPunct="0">
              <a:lnSpc>
                <a:spcPct val="130000"/>
              </a:lnSpc>
              <a:spcBef>
                <a:spcPct val="1000"/>
              </a:spcBef>
              <a:spcAft>
                <a:spcPct val="1000"/>
              </a:spcAft>
              <a:defRPr sz="900" b="1">
                <a:solidFill>
                  <a:schemeClr val="bg1"/>
                </a:solidFill>
                <a:latin typeface="Arial" pitchFamily="34" charset="0"/>
                <a:ea typeface="Arial Unicode MS" pitchFamily="34" charset="-128"/>
                <a:cs typeface="Arial Unicode MS" pitchFamily="34" charset="-128"/>
              </a:defRPr>
            </a:lvl6pPr>
            <a:lvl7pPr marL="2971800" indent="-228600" algn="ctr" defTabSz="946150" eaLnBrk="0" fontAlgn="base" hangingPunct="0">
              <a:lnSpc>
                <a:spcPct val="130000"/>
              </a:lnSpc>
              <a:spcBef>
                <a:spcPct val="1000"/>
              </a:spcBef>
              <a:spcAft>
                <a:spcPct val="1000"/>
              </a:spcAft>
              <a:defRPr sz="900" b="1">
                <a:solidFill>
                  <a:schemeClr val="bg1"/>
                </a:solidFill>
                <a:latin typeface="Arial" pitchFamily="34" charset="0"/>
                <a:ea typeface="Arial Unicode MS" pitchFamily="34" charset="-128"/>
                <a:cs typeface="Arial Unicode MS" pitchFamily="34" charset="-128"/>
              </a:defRPr>
            </a:lvl7pPr>
            <a:lvl8pPr marL="3429000" indent="-228600" algn="ctr" defTabSz="946150" eaLnBrk="0" fontAlgn="base" hangingPunct="0">
              <a:lnSpc>
                <a:spcPct val="130000"/>
              </a:lnSpc>
              <a:spcBef>
                <a:spcPct val="1000"/>
              </a:spcBef>
              <a:spcAft>
                <a:spcPct val="1000"/>
              </a:spcAft>
              <a:defRPr sz="900" b="1">
                <a:solidFill>
                  <a:schemeClr val="bg1"/>
                </a:solidFill>
                <a:latin typeface="Arial" pitchFamily="34" charset="0"/>
                <a:ea typeface="Arial Unicode MS" pitchFamily="34" charset="-128"/>
                <a:cs typeface="Arial Unicode MS" pitchFamily="34" charset="-128"/>
              </a:defRPr>
            </a:lvl8pPr>
            <a:lvl9pPr marL="3886200" indent="-228600" algn="ctr" defTabSz="946150" eaLnBrk="0" fontAlgn="base" hangingPunct="0">
              <a:lnSpc>
                <a:spcPct val="130000"/>
              </a:lnSpc>
              <a:spcBef>
                <a:spcPct val="1000"/>
              </a:spcBef>
              <a:spcAft>
                <a:spcPct val="1000"/>
              </a:spcAft>
              <a:defRPr sz="900" b="1">
                <a:solidFill>
                  <a:schemeClr val="bg1"/>
                </a:solidFill>
                <a:latin typeface="Arial" pitchFamily="34" charset="0"/>
                <a:ea typeface="Arial Unicode MS" pitchFamily="34" charset="-128"/>
                <a:cs typeface="Arial Unicode MS" pitchFamily="34" charset="-128"/>
              </a:defRPr>
            </a:lvl9pPr>
          </a:lstStyle>
          <a:p>
            <a:pPr eaLnBrk="1" fontAlgn="auto" hangingPunct="1">
              <a:defRPr/>
            </a:pPr>
            <a:r>
              <a:rPr lang="en-GB" sz="800" b="0" i="1" dirty="0">
                <a:solidFill>
                  <a:srgbClr val="000000"/>
                </a:solidFill>
                <a:cs typeface="Arial" pitchFamily="34" charset="0"/>
              </a:rPr>
              <a:t>Source: Wood Mackenzie Productions/BNPP</a:t>
            </a:r>
          </a:p>
          <a:p>
            <a:pPr marL="228600" indent="-228600" eaLnBrk="1" fontAlgn="auto" hangingPunct="1">
              <a:buFontTx/>
              <a:buAutoNum type="arabicParenR"/>
              <a:defRPr/>
            </a:pPr>
            <a:r>
              <a:rPr lang="en-GB" sz="800" b="0" i="1" dirty="0">
                <a:solidFill>
                  <a:srgbClr val="000000"/>
                </a:solidFill>
                <a:cs typeface="Arial" pitchFamily="34" charset="0"/>
              </a:rPr>
              <a:t>Deductions include transfers to municipalities (Law 7990), PASEP and  FECAM </a:t>
            </a:r>
          </a:p>
          <a:p>
            <a:pPr marL="228600" indent="-228600" eaLnBrk="1" fontAlgn="auto" hangingPunct="1">
              <a:buFontTx/>
              <a:buAutoNum type="arabicParenR"/>
              <a:defRPr/>
            </a:pPr>
            <a:r>
              <a:rPr lang="en-GB" sz="800" b="0" i="1" dirty="0">
                <a:solidFill>
                  <a:srgbClr val="000000"/>
                </a:solidFill>
                <a:cs typeface="Arial" pitchFamily="34" charset="0"/>
              </a:rPr>
              <a:t>One Offs: 2011-Decreto 43358/2011 </a:t>
            </a:r>
            <a:r>
              <a:rPr lang="en-GB" sz="800" b="0" i="1" dirty="0" err="1">
                <a:solidFill>
                  <a:srgbClr val="000000"/>
                </a:solidFill>
                <a:cs typeface="Arial" pitchFamily="34" charset="0"/>
              </a:rPr>
              <a:t>Conta</a:t>
            </a:r>
            <a:r>
              <a:rPr lang="en-GB" sz="800" b="0" i="1" dirty="0">
                <a:solidFill>
                  <a:srgbClr val="000000"/>
                </a:solidFill>
                <a:cs typeface="Arial" pitchFamily="34" charset="0"/>
              </a:rPr>
              <a:t> B, 2012-Decreto 43911/2012, 2013-</a:t>
            </a:r>
            <a:r>
              <a:rPr lang="pt-BR" sz="800" b="0" i="1" dirty="0">
                <a:solidFill>
                  <a:srgbClr val="000000"/>
                </a:solidFill>
                <a:cs typeface="Arial" pitchFamily="34" charset="0"/>
              </a:rPr>
              <a:t>Decreto 43358/2011 Conta B (BRL 100mm) + Decreto 43911/2012 BRL1,012,657,473</a:t>
            </a:r>
            <a:endParaRPr lang="en-GB" sz="800" b="0" i="1" dirty="0">
              <a:solidFill>
                <a:srgbClr val="000000"/>
              </a:solidFill>
              <a:cs typeface="Arial" pitchFamily="34" charset="0"/>
            </a:endParaRPr>
          </a:p>
        </p:txBody>
      </p:sp>
      <p:sp>
        <p:nvSpPr>
          <p:cNvPr id="308228" name="textbox"/>
          <p:cNvSpPr txBox="1">
            <a:spLocks noChangeArrowheads="1"/>
          </p:cNvSpPr>
          <p:nvPr/>
        </p:nvSpPr>
        <p:spPr bwMode="auto">
          <a:xfrm>
            <a:off x="708025" y="1069975"/>
            <a:ext cx="4330700"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Gross Revenue Composition($MM)</a:t>
            </a:r>
            <a:endParaRPr lang="en-GB" sz="1100" b="1" baseline="30000">
              <a:solidFill>
                <a:srgbClr val="17497B"/>
              </a:solidFill>
              <a:ea typeface="MS PGothic" pitchFamily="34" charset="-128"/>
            </a:endParaRPr>
          </a:p>
        </p:txBody>
      </p:sp>
      <p:sp>
        <p:nvSpPr>
          <p:cNvPr id="308229" name="textbox"/>
          <p:cNvSpPr txBox="1">
            <a:spLocks noChangeArrowheads="1"/>
          </p:cNvSpPr>
          <p:nvPr/>
        </p:nvSpPr>
        <p:spPr bwMode="auto">
          <a:xfrm>
            <a:off x="4886325" y="1069975"/>
            <a:ext cx="4330700"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Cost Analysis($MM)</a:t>
            </a:r>
            <a:r>
              <a:rPr lang="en-GB" sz="1100" b="1" baseline="30000">
                <a:solidFill>
                  <a:srgbClr val="17497B"/>
                </a:solidFill>
                <a:ea typeface="MS PGothic" pitchFamily="34" charset="-128"/>
              </a:rPr>
              <a:t>(1)(2)</a:t>
            </a:r>
          </a:p>
        </p:txBody>
      </p:sp>
      <p:sp>
        <p:nvSpPr>
          <p:cNvPr id="308230" name="underline"/>
          <p:cNvSpPr>
            <a:spLocks noChangeShapeType="1"/>
          </p:cNvSpPr>
          <p:nvPr/>
        </p:nvSpPr>
        <p:spPr bwMode="auto">
          <a:xfrm flipV="1">
            <a:off x="4886325" y="1249363"/>
            <a:ext cx="4114800" cy="635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8231" name="textbox"/>
          <p:cNvSpPr txBox="1">
            <a:spLocks noChangeArrowheads="1"/>
          </p:cNvSpPr>
          <p:nvPr/>
        </p:nvSpPr>
        <p:spPr bwMode="auto">
          <a:xfrm>
            <a:off x="708025" y="4116388"/>
            <a:ext cx="4330700" cy="168275"/>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DSCR Multiple over Life of Bond</a:t>
            </a:r>
            <a:endParaRPr lang="en-GB" sz="1100" b="1" baseline="30000">
              <a:solidFill>
                <a:srgbClr val="17497B"/>
              </a:solidFill>
              <a:ea typeface="MS PGothic" pitchFamily="34" charset="-128"/>
            </a:endParaRPr>
          </a:p>
        </p:txBody>
      </p:sp>
      <p:sp>
        <p:nvSpPr>
          <p:cNvPr id="308232" name="underline"/>
          <p:cNvSpPr>
            <a:spLocks noChangeShapeType="1"/>
          </p:cNvSpPr>
          <p:nvPr/>
        </p:nvSpPr>
        <p:spPr bwMode="auto">
          <a:xfrm flipV="1">
            <a:off x="708025" y="4284663"/>
            <a:ext cx="8229600" cy="17462"/>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8233" name="underline"/>
          <p:cNvSpPr>
            <a:spLocks noChangeShapeType="1"/>
          </p:cNvSpPr>
          <p:nvPr/>
        </p:nvSpPr>
        <p:spPr bwMode="auto">
          <a:xfrm flipV="1">
            <a:off x="708025" y="1249363"/>
            <a:ext cx="3787775" cy="635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308234" name="TextBox 25"/>
          <p:cNvSpPr txBox="1">
            <a:spLocks noChangeArrowheads="1"/>
          </p:cNvSpPr>
          <p:nvPr/>
        </p:nvSpPr>
        <p:spPr bwMode="auto">
          <a:xfrm>
            <a:off x="8135938" y="2854325"/>
            <a:ext cx="874712" cy="400050"/>
          </a:xfrm>
          <a:prstGeom prst="rect">
            <a:avLst/>
          </a:prstGeom>
          <a:noFill/>
          <a:ln w="9525">
            <a:noFill/>
            <a:miter lim="800000"/>
            <a:headEnd/>
            <a:tailEnd/>
          </a:ln>
        </p:spPr>
        <p:txBody>
          <a:bodyPr>
            <a:spAutoFit/>
          </a:bodyPr>
          <a:lstStyle/>
          <a:p>
            <a:pPr algn="ctr"/>
            <a:r>
              <a:rPr lang="en-US" sz="1000">
                <a:latin typeface="Arial Narrow" pitchFamily="34" charset="0"/>
              </a:rPr>
              <a:t>Bond Debt Buffer</a:t>
            </a:r>
          </a:p>
        </p:txBody>
      </p:sp>
      <p:sp>
        <p:nvSpPr>
          <p:cNvPr id="308235" name="Left-Right Arrow 26"/>
          <p:cNvSpPr>
            <a:spLocks noChangeArrowheads="1"/>
          </p:cNvSpPr>
          <p:nvPr/>
        </p:nvSpPr>
        <p:spPr bwMode="auto">
          <a:xfrm rot="5400000">
            <a:off x="7863681" y="2880519"/>
            <a:ext cx="579438" cy="152400"/>
          </a:xfrm>
          <a:prstGeom prst="leftRightArrow">
            <a:avLst>
              <a:gd name="adj1" fmla="val 28704"/>
              <a:gd name="adj2" fmla="val 49990"/>
            </a:avLst>
          </a:prstGeom>
          <a:solidFill>
            <a:schemeClr val="accent1"/>
          </a:solidFill>
          <a:ln w="9525" algn="ctr">
            <a:noFill/>
            <a:round/>
            <a:headEnd/>
            <a:tailEnd/>
          </a:ln>
        </p:spPr>
        <p:txBody>
          <a:bodyPr/>
          <a:lstStyle/>
          <a:p>
            <a:pPr defTabSz="946150"/>
            <a:endParaRPr lang="pt-BR" sz="1900"/>
          </a:p>
        </p:txBody>
      </p:sp>
      <p:sp>
        <p:nvSpPr>
          <p:cNvPr id="308236" name="Title 1"/>
          <p:cNvSpPr>
            <a:spLocks noGrp="1"/>
          </p:cNvSpPr>
          <p:nvPr>
            <p:ph type="title"/>
          </p:nvPr>
        </p:nvSpPr>
        <p:spPr>
          <a:xfrm>
            <a:off x="708025" y="206375"/>
            <a:ext cx="8293100" cy="285750"/>
          </a:xfrm>
        </p:spPr>
        <p:txBody>
          <a:bodyPr/>
          <a:lstStyle/>
          <a:p>
            <a:r>
              <a:rPr lang="en-US"/>
              <a:t>4.5.2. DSCR </a:t>
            </a:r>
            <a:r>
              <a:rPr lang="en-US" u="sng"/>
              <a:t>with</a:t>
            </a:r>
            <a:r>
              <a:rPr lang="en-US"/>
              <a:t> Application of Law 12,734 </a:t>
            </a:r>
            <a:endParaRPr lang="fr-FR"/>
          </a:p>
        </p:txBody>
      </p:sp>
      <p:sp>
        <p:nvSpPr>
          <p:cNvPr id="308237" name="Text Box 2"/>
          <p:cNvSpPr txBox="1">
            <a:spLocks noChangeArrowheads="1"/>
          </p:cNvSpPr>
          <p:nvPr>
            <p:custDataLst>
              <p:tags r:id="rId1"/>
            </p:custDataLst>
          </p:nvPr>
        </p:nvSpPr>
        <p:spPr bwMode="auto">
          <a:xfrm>
            <a:off x="708025" y="631825"/>
            <a:ext cx="8229600" cy="301625"/>
          </a:xfrm>
          <a:prstGeom prst="rect">
            <a:avLst/>
          </a:prstGeom>
          <a:noFill/>
          <a:ln w="9525">
            <a:noFill/>
            <a:miter lim="800000"/>
            <a:headEnd/>
            <a:tailEnd/>
          </a:ln>
        </p:spPr>
        <p:txBody>
          <a:bodyPr lIns="0" tIns="17996" rIns="0" bIns="17996" anchor="ctr"/>
          <a:lstStyle/>
          <a:p>
            <a:r>
              <a:rPr lang="en-US" sz="1400" b="1">
                <a:solidFill>
                  <a:srgbClr val="78848A"/>
                </a:solidFill>
              </a:rPr>
              <a:t>DSCR Coverage Remains Strong with Application of Law 12,734</a:t>
            </a:r>
          </a:p>
        </p:txBody>
      </p:sp>
      <p:sp>
        <p:nvSpPr>
          <p:cNvPr id="308238"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pic>
        <p:nvPicPr>
          <p:cNvPr id="308239" name="Picture 7"/>
          <p:cNvPicPr>
            <a:picLocks noChangeAspect="1" noChangeArrowheads="1"/>
          </p:cNvPicPr>
          <p:nvPr/>
        </p:nvPicPr>
        <p:blipFill>
          <a:blip r:embed="rId5"/>
          <a:srcRect/>
          <a:stretch>
            <a:fillRect/>
          </a:stretch>
        </p:blipFill>
        <p:spPr bwMode="auto">
          <a:xfrm>
            <a:off x="639763" y="1325563"/>
            <a:ext cx="3656012" cy="2741612"/>
          </a:xfrm>
          <a:prstGeom prst="rect">
            <a:avLst/>
          </a:prstGeom>
          <a:noFill/>
          <a:ln w="9525">
            <a:noFill/>
            <a:miter lim="800000"/>
            <a:headEnd/>
            <a:tailEnd/>
          </a:ln>
        </p:spPr>
      </p:pic>
      <p:pic>
        <p:nvPicPr>
          <p:cNvPr id="308240" name="Picture 10"/>
          <p:cNvPicPr>
            <a:picLocks noChangeAspect="1" noChangeArrowheads="1"/>
          </p:cNvPicPr>
          <p:nvPr/>
        </p:nvPicPr>
        <p:blipFill>
          <a:blip r:embed="rId6"/>
          <a:srcRect/>
          <a:stretch>
            <a:fillRect/>
          </a:stretch>
        </p:blipFill>
        <p:spPr bwMode="auto">
          <a:xfrm>
            <a:off x="639763" y="4435475"/>
            <a:ext cx="8228012" cy="17351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1"/>
          <p:cNvSpPr>
            <a:spLocks noGrp="1"/>
          </p:cNvSpPr>
          <p:nvPr>
            <p:ph type="title"/>
          </p:nvPr>
        </p:nvSpPr>
        <p:spPr/>
        <p:txBody>
          <a:bodyPr/>
          <a:lstStyle/>
          <a:p>
            <a:pPr marL="450850" indent="-450850" defTabSz="911225" eaLnBrk="1" hangingPunct="1">
              <a:tabLst>
                <a:tab pos="450850" algn="l"/>
              </a:tabLst>
            </a:pPr>
            <a:r>
              <a:rPr lang="en-US"/>
              <a:t>4.5.3. Model Sensitivities</a:t>
            </a:r>
          </a:p>
        </p:txBody>
      </p:sp>
      <p:sp>
        <p:nvSpPr>
          <p:cNvPr id="3" name="Content Placeholder 2"/>
          <p:cNvSpPr>
            <a:spLocks noGrp="1"/>
          </p:cNvSpPr>
          <p:nvPr>
            <p:ph idx="1"/>
          </p:nvPr>
        </p:nvSpPr>
        <p:spPr>
          <a:xfrm>
            <a:off x="708025" y="1095375"/>
            <a:ext cx="8229600" cy="4867275"/>
          </a:xfrm>
        </p:spPr>
        <p:txBody>
          <a:bodyPr/>
          <a:lstStyle/>
          <a:p>
            <a:pPr lvl="1" algn="just"/>
            <a:r>
              <a:rPr lang="en-US" u="sng"/>
              <a:t>Without</a:t>
            </a:r>
            <a:r>
              <a:rPr lang="en-US"/>
              <a:t> application of Law 12,734: </a:t>
            </a:r>
          </a:p>
          <a:p>
            <a:pPr marL="441325" lvl="2" indent="-268288" algn="just"/>
            <a:r>
              <a:rPr lang="en-US" altLang="zh-CN" b="1">
                <a:ea typeface="SimSun" pitchFamily="2" charset="-122"/>
              </a:rPr>
              <a:t>Scenario A1 (Base Case): </a:t>
            </a:r>
            <a:r>
              <a:rPr lang="en-US" altLang="zh-CN">
                <a:ea typeface="SimSun" pitchFamily="2" charset="-122"/>
              </a:rPr>
              <a:t>Production and price base case</a:t>
            </a:r>
          </a:p>
          <a:p>
            <a:pPr marL="441325" lvl="2" indent="-268288" algn="just"/>
            <a:r>
              <a:rPr lang="fr-FR"/>
              <a:t>Scenario A2: </a:t>
            </a:r>
            <a:r>
              <a:rPr lang="en-GB"/>
              <a:t>Downside Price Case</a:t>
            </a:r>
            <a:r>
              <a:rPr lang="fr-FR"/>
              <a:t> (</a:t>
            </a:r>
            <a:r>
              <a:rPr lang="en-GB"/>
              <a:t>US$70/bbl flat real 2014 terms oil price assumption)</a:t>
            </a:r>
          </a:p>
          <a:p>
            <a:pPr marL="441325" lvl="2" indent="-268288" algn="just"/>
            <a:r>
              <a:rPr lang="en-GB"/>
              <a:t>Scenario A3: Downside Production Case</a:t>
            </a:r>
          </a:p>
          <a:p>
            <a:pPr marL="441325" lvl="2" indent="-268288" algn="just"/>
            <a:endParaRPr lang="en-GB"/>
          </a:p>
          <a:p>
            <a:pPr marL="441325" lvl="2" indent="-268288" algn="just"/>
            <a:endParaRPr lang="en-GB"/>
          </a:p>
          <a:p>
            <a:pPr marL="441325" lvl="2" indent="-268288" algn="just"/>
            <a:endParaRPr lang="en-GB"/>
          </a:p>
          <a:p>
            <a:pPr marL="441325" lvl="2" indent="-268288" algn="just"/>
            <a:endParaRPr lang="en-GB"/>
          </a:p>
          <a:p>
            <a:pPr marL="441325" lvl="2" indent="-268288" algn="just"/>
            <a:endParaRPr lang="en-GB"/>
          </a:p>
          <a:p>
            <a:pPr marL="441325" lvl="2" indent="-268288" algn="just"/>
            <a:endParaRPr lang="en-GB"/>
          </a:p>
          <a:p>
            <a:pPr marL="441325" lvl="2" indent="-268288" algn="just">
              <a:buFont typeface="Wingdings" pitchFamily="2" charset="2"/>
              <a:buNone/>
            </a:pPr>
            <a:endParaRPr lang="fr-FR"/>
          </a:p>
          <a:p>
            <a:pPr marL="441325" lvl="2" indent="-268288" algn="just">
              <a:buFont typeface="Wingdings" pitchFamily="2" charset="2"/>
              <a:buNone/>
            </a:pPr>
            <a:endParaRPr lang="fr-FR"/>
          </a:p>
          <a:p>
            <a:pPr marL="441325" lvl="2" indent="-268288" algn="just"/>
            <a:endParaRPr lang="en-US"/>
          </a:p>
          <a:p>
            <a:pPr lvl="1" algn="just"/>
            <a:r>
              <a:rPr lang="en-US" u="sng"/>
              <a:t>With</a:t>
            </a:r>
            <a:r>
              <a:rPr lang="en-US"/>
              <a:t> application of Law 12,734: </a:t>
            </a:r>
          </a:p>
          <a:p>
            <a:pPr marL="441325" lvl="2" indent="-268288" algn="just"/>
            <a:r>
              <a:rPr lang="en-US" altLang="zh-CN">
                <a:ea typeface="SimSun" pitchFamily="2" charset="-122"/>
              </a:rPr>
              <a:t>Scenario B1: Production and price base case</a:t>
            </a:r>
          </a:p>
          <a:p>
            <a:pPr marL="441325" lvl="2" indent="-268288" algn="just"/>
            <a:r>
              <a:rPr lang="fr-FR"/>
              <a:t>Scenario B2: </a:t>
            </a:r>
            <a:r>
              <a:rPr lang="en-GB"/>
              <a:t>Downside Price Case</a:t>
            </a:r>
            <a:r>
              <a:rPr lang="fr-FR"/>
              <a:t> (</a:t>
            </a:r>
            <a:r>
              <a:rPr lang="en-GB"/>
              <a:t>US$70/bbl flat real 2014 terms oil price assumption)</a:t>
            </a:r>
          </a:p>
          <a:p>
            <a:pPr marL="441325" lvl="2" indent="-268288" algn="just"/>
            <a:r>
              <a:rPr lang="en-GB"/>
              <a:t>Scenario B3: Downside Production Case</a:t>
            </a:r>
            <a:endParaRPr lang="fr-FR"/>
          </a:p>
          <a:p>
            <a:pPr lvl="1" algn="just"/>
            <a:endParaRPr lang="en-US"/>
          </a:p>
        </p:txBody>
      </p:sp>
      <p:sp>
        <p:nvSpPr>
          <p:cNvPr id="310275"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310276" name="Slide Number Placeholder 5"/>
          <p:cNvSpPr>
            <a:spLocks noGrp="1"/>
          </p:cNvSpPr>
          <p:nvPr>
            <p:ph type="sldNum" sz="quarter" idx="12"/>
          </p:nvPr>
        </p:nvSpPr>
        <p:spPr>
          <a:noFill/>
        </p:spPr>
        <p:txBody>
          <a:bodyPr/>
          <a:lstStyle/>
          <a:p>
            <a:pPr defTabSz="912813" fontAlgn="base">
              <a:spcBef>
                <a:spcPct val="0"/>
              </a:spcBef>
              <a:spcAft>
                <a:spcPct val="0"/>
              </a:spcAft>
            </a:pPr>
            <a:fld id="{501844A2-7E25-4A94-A238-733B9CB96448}" type="slidenum">
              <a:rPr lang="en-US" smtClean="0">
                <a:solidFill>
                  <a:schemeClr val="tx1"/>
                </a:solidFill>
              </a:rPr>
              <a:pPr defTabSz="912813" fontAlgn="base">
                <a:spcBef>
                  <a:spcPct val="0"/>
                </a:spcBef>
                <a:spcAft>
                  <a:spcPct val="0"/>
                </a:spcAft>
              </a:pPr>
              <a:t>24</a:t>
            </a:fld>
            <a:endParaRPr lang="en-US">
              <a:solidFill>
                <a:schemeClr val="tx1"/>
              </a:solidFill>
            </a:endParaRPr>
          </a:p>
        </p:txBody>
      </p:sp>
      <p:sp>
        <p:nvSpPr>
          <p:cNvPr id="310277" name="Text Box 2"/>
          <p:cNvSpPr txBox="1">
            <a:spLocks noChangeArrowheads="1"/>
          </p:cNvSpPr>
          <p:nvPr>
            <p:custDataLst>
              <p:tags r:id="rId1"/>
            </p:custDataLst>
          </p:nvPr>
        </p:nvSpPr>
        <p:spPr bwMode="auto">
          <a:xfrm>
            <a:off x="708025" y="631825"/>
            <a:ext cx="8240713" cy="301625"/>
          </a:xfrm>
          <a:prstGeom prst="rect">
            <a:avLst/>
          </a:prstGeom>
          <a:noFill/>
          <a:ln w="9525">
            <a:noFill/>
            <a:miter lim="800000"/>
            <a:headEnd/>
            <a:tailEnd/>
          </a:ln>
        </p:spPr>
        <p:txBody>
          <a:bodyPr lIns="0" tIns="17996" rIns="0" bIns="17996" anchor="ctr"/>
          <a:lstStyle/>
          <a:p>
            <a:r>
              <a:rPr lang="en-US" sz="1400" b="1">
                <a:solidFill>
                  <a:srgbClr val="78848A"/>
                </a:solidFill>
              </a:rPr>
              <a:t>Strong Resilience to Downside Scenarios [TO BE UPDATED] </a:t>
            </a:r>
          </a:p>
        </p:txBody>
      </p:sp>
      <p:graphicFrame>
        <p:nvGraphicFramePr>
          <p:cNvPr id="9" name="Group 49"/>
          <p:cNvGraphicFramePr>
            <a:graphicFrameLocks noGrp="1"/>
          </p:cNvGraphicFramePr>
          <p:nvPr/>
        </p:nvGraphicFramePr>
        <p:xfrm>
          <a:off x="708025" y="1905000"/>
          <a:ext cx="8229600" cy="1600200"/>
        </p:xfrm>
        <a:graphic>
          <a:graphicData uri="http://schemas.openxmlformats.org/drawingml/2006/table">
            <a:tbl>
              <a:tblPr/>
              <a:tblGrid>
                <a:gridCol w="1120168">
                  <a:extLst>
                    <a:ext uri="{9D8B030D-6E8A-4147-A177-3AD203B41FA5}">
                      <a16:colId xmlns:a16="http://schemas.microsoft.com/office/drawing/2014/main" val="20000"/>
                    </a:ext>
                  </a:extLst>
                </a:gridCol>
                <a:gridCol w="1777358">
                  <a:extLst>
                    <a:ext uri="{9D8B030D-6E8A-4147-A177-3AD203B41FA5}">
                      <a16:colId xmlns:a16="http://schemas.microsoft.com/office/drawing/2014/main" val="20001"/>
                    </a:ext>
                  </a:extLst>
                </a:gridCol>
                <a:gridCol w="1777358">
                  <a:extLst>
                    <a:ext uri="{9D8B030D-6E8A-4147-A177-3AD203B41FA5}">
                      <a16:colId xmlns:a16="http://schemas.microsoft.com/office/drawing/2014/main" val="20002"/>
                    </a:ext>
                  </a:extLst>
                </a:gridCol>
                <a:gridCol w="1777358">
                  <a:extLst>
                    <a:ext uri="{9D8B030D-6E8A-4147-A177-3AD203B41FA5}">
                      <a16:colId xmlns:a16="http://schemas.microsoft.com/office/drawing/2014/main" val="20003"/>
                    </a:ext>
                  </a:extLst>
                </a:gridCol>
                <a:gridCol w="1777358">
                  <a:extLst>
                    <a:ext uri="{9D8B030D-6E8A-4147-A177-3AD203B41FA5}">
                      <a16:colId xmlns:a16="http://schemas.microsoft.com/office/drawing/2014/main" val="20004"/>
                    </a:ext>
                  </a:extLst>
                </a:gridCol>
              </a:tblGrid>
              <a:tr h="320040">
                <a:tc>
                  <a:txBody>
                    <a:bodyPr/>
                    <a:lstStyle/>
                    <a:p>
                      <a:pPr algn="l" fontAlgn="b"/>
                      <a:endParaRPr lang="en-US" sz="1100" b="0" i="1" u="none" strike="noStrike" dirty="0">
                        <a:solidFill>
                          <a:schemeClr val="tx1"/>
                        </a:solidFill>
                        <a:effectLst/>
                        <a:latin typeface="Arial Narrow" panose="020B0606020202030204" pitchFamily="34" charset="0"/>
                      </a:endParaRP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gridSpan="2">
                  <a:txBody>
                    <a:bodyPr/>
                    <a:lstStyle/>
                    <a:p>
                      <a:pPr algn="ctr" fontAlgn="b"/>
                      <a:r>
                        <a:rPr lang="fr-FR" sz="1100" b="1" i="0" u="none" strike="noStrike" dirty="0">
                          <a:solidFill>
                            <a:schemeClr val="tx1"/>
                          </a:solidFill>
                          <a:effectLst/>
                          <a:latin typeface="Arial Narrow" panose="020B0606020202030204" pitchFamily="34" charset="0"/>
                        </a:rPr>
                        <a:t>US$ 1</a:t>
                      </a:r>
                      <a:r>
                        <a:rPr lang="fr-FR" sz="1100" b="1" i="0" u="none" strike="noStrike" baseline="0" dirty="0">
                          <a:solidFill>
                            <a:schemeClr val="tx1"/>
                          </a:solidFill>
                          <a:effectLst/>
                          <a:latin typeface="Arial Narrow" panose="020B0606020202030204" pitchFamily="34" charset="0"/>
                        </a:rPr>
                        <a:t> BN 2014-1 </a:t>
                      </a:r>
                      <a:r>
                        <a:rPr lang="fr-FR" sz="1100" b="1" i="0" u="none" strike="noStrike" baseline="0" dirty="0" err="1">
                          <a:solidFill>
                            <a:schemeClr val="tx1"/>
                          </a:solidFill>
                          <a:effectLst/>
                          <a:latin typeface="Arial Narrow" panose="020B0606020202030204" pitchFamily="34" charset="0"/>
                        </a:rPr>
                        <a:t>Series</a:t>
                      </a:r>
                      <a:endParaRPr lang="en-US" sz="1100" b="1" i="0" u="none" strike="noStrike" dirty="0">
                        <a:solidFill>
                          <a:schemeClr val="tx1"/>
                        </a:solidFill>
                        <a:effectLst/>
                        <a:latin typeface="Arial Narrow" panose="020B0606020202030204" pitchFamily="34" charset="0"/>
                      </a:endParaRP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hMerge="1">
                  <a:txBody>
                    <a:bodyPr/>
                    <a:lstStyle/>
                    <a:p>
                      <a:pPr algn="ctr" fontAlgn="b"/>
                      <a:endParaRPr lang="en-US" sz="1100" b="1"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gridSpan="2">
                  <a:txBody>
                    <a:bodyPr/>
                    <a:lstStyle/>
                    <a:p>
                      <a:pPr marL="0" marR="0" indent="0" algn="ctr" defTabSz="883173" rtl="0" eaLnBrk="1" fontAlgn="b" latinLnBrk="0" hangingPunct="1">
                        <a:lnSpc>
                          <a:spcPct val="100000"/>
                        </a:lnSpc>
                        <a:spcBef>
                          <a:spcPts val="0"/>
                        </a:spcBef>
                        <a:spcAft>
                          <a:spcPts val="0"/>
                        </a:spcAft>
                        <a:buClrTx/>
                        <a:buSzTx/>
                        <a:buFontTx/>
                        <a:buNone/>
                        <a:tabLst/>
                        <a:defRPr/>
                      </a:pPr>
                      <a:r>
                        <a:rPr lang="fr-FR" sz="1100" b="1" i="0" u="none" strike="noStrike" dirty="0">
                          <a:solidFill>
                            <a:schemeClr val="tx1"/>
                          </a:solidFill>
                          <a:effectLst/>
                          <a:latin typeface="Arial Narrow" panose="020B0606020202030204" pitchFamily="34" charset="0"/>
                        </a:rPr>
                        <a:t>US$ 2.5</a:t>
                      </a:r>
                      <a:r>
                        <a:rPr lang="fr-FR" sz="1100" b="1" i="0" u="none" strike="noStrike" baseline="0" dirty="0">
                          <a:solidFill>
                            <a:schemeClr val="tx1"/>
                          </a:solidFill>
                          <a:effectLst/>
                          <a:latin typeface="Arial Narrow" panose="020B0606020202030204" pitchFamily="34" charset="0"/>
                        </a:rPr>
                        <a:t> BN Program</a:t>
                      </a:r>
                      <a:endParaRPr lang="en-US" sz="1100" b="1" i="0" u="none" strike="noStrike" dirty="0">
                        <a:solidFill>
                          <a:schemeClr val="tx1"/>
                        </a:solidFill>
                        <a:effectLst/>
                        <a:latin typeface="Arial Narrow" panose="020B0606020202030204" pitchFamily="34" charset="0"/>
                      </a:endParaRP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hMerge="1">
                  <a:txBody>
                    <a:bodyPr/>
                    <a:lstStyle/>
                    <a:p>
                      <a:pPr algn="ctr" fontAlgn="b"/>
                      <a:endParaRPr lang="en-US" sz="1100" b="1"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0040">
                <a:tc>
                  <a:txBody>
                    <a:bodyPr/>
                    <a:lstStyle/>
                    <a:p>
                      <a:pPr algn="l" fontAlgn="b"/>
                      <a:endParaRPr lang="en-US" sz="1100" b="0" i="1" u="none" strike="noStrike" dirty="0">
                        <a:solidFill>
                          <a:schemeClr val="tx1"/>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1" i="0" u="none" strike="noStrike" dirty="0">
                          <a:solidFill>
                            <a:schemeClr val="tx1"/>
                          </a:solidFill>
                          <a:effectLst/>
                          <a:latin typeface="Arial Narrow" panose="020B0606020202030204" pitchFamily="34" charset="0"/>
                        </a:rPr>
                        <a:t>Minimum DSCR</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1" i="0" u="none" strike="noStrike" dirty="0">
                          <a:solidFill>
                            <a:schemeClr val="tx1"/>
                          </a:solidFill>
                          <a:effectLst/>
                          <a:latin typeface="Arial Narrow" panose="020B0606020202030204" pitchFamily="34" charset="0"/>
                        </a:rPr>
                        <a:t>Average DSCR</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1" i="0" u="none" strike="noStrike" dirty="0">
                          <a:solidFill>
                            <a:schemeClr val="tx1"/>
                          </a:solidFill>
                          <a:effectLst/>
                          <a:latin typeface="Arial Narrow" panose="020B0606020202030204" pitchFamily="34" charset="0"/>
                        </a:rPr>
                        <a:t>Minimum DSCR</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1" i="0" u="none" strike="noStrike" dirty="0">
                          <a:solidFill>
                            <a:schemeClr val="tx1"/>
                          </a:solidFill>
                          <a:effectLst/>
                          <a:latin typeface="Arial Narrow" panose="020B0606020202030204" pitchFamily="34" charset="0"/>
                        </a:rPr>
                        <a:t>Average DSCR</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1"/>
                  </a:ext>
                </a:extLst>
              </a:tr>
              <a:tr h="320040">
                <a:tc>
                  <a:txBody>
                    <a:bodyPr/>
                    <a:lstStyle/>
                    <a:p>
                      <a:pPr algn="l" fontAlgn="b"/>
                      <a:r>
                        <a:rPr lang="en-US" sz="1100" b="1" i="0" u="none" strike="noStrike" dirty="0">
                          <a:solidFill>
                            <a:schemeClr val="tx1"/>
                          </a:solidFill>
                          <a:effectLst/>
                          <a:latin typeface="Arial Narrow" panose="020B0606020202030204" pitchFamily="34" charset="0"/>
                        </a:rPr>
                        <a:t>Scenario A1 (Base)</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7.9x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18.2x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7.4x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11.0x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0040">
                <a:tc>
                  <a:txBody>
                    <a:bodyPr/>
                    <a:lstStyle/>
                    <a:p>
                      <a:pPr algn="l" fontAlgn="b"/>
                      <a:r>
                        <a:rPr lang="en-US" sz="1100" b="1" i="0" u="none" strike="noStrike" dirty="0">
                          <a:solidFill>
                            <a:schemeClr val="tx1"/>
                          </a:solidFill>
                          <a:effectLst/>
                          <a:latin typeface="Arial Narrow" panose="020B0606020202030204" pitchFamily="34" charset="0"/>
                        </a:rPr>
                        <a:t>Scenario A2</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0" i="0" u="none" strike="noStrike" dirty="0">
                          <a:solidFill>
                            <a:schemeClr val="tx1"/>
                          </a:solidFill>
                          <a:effectLst/>
                          <a:latin typeface="Arial Narrow" panose="020B0606020202030204" pitchFamily="34" charset="0"/>
                        </a:rPr>
                        <a:t>5.8x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0" i="0" u="none" strike="noStrike" dirty="0">
                          <a:solidFill>
                            <a:schemeClr val="tx1"/>
                          </a:solidFill>
                          <a:effectLst/>
                          <a:latin typeface="Arial Narrow" panose="020B0606020202030204" pitchFamily="34" charset="0"/>
                        </a:rPr>
                        <a:t>12.7x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0" i="0" u="none" strike="noStrike" dirty="0">
                          <a:solidFill>
                            <a:schemeClr val="tx1"/>
                          </a:solidFill>
                          <a:effectLst/>
                          <a:latin typeface="Arial Narrow" panose="020B0606020202030204" pitchFamily="34" charset="0"/>
                        </a:rPr>
                        <a:t>5.2x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0" i="0" u="none" strike="noStrike" dirty="0">
                          <a:solidFill>
                            <a:schemeClr val="tx1"/>
                          </a:solidFill>
                          <a:effectLst/>
                          <a:latin typeface="Arial Narrow" panose="020B0606020202030204" pitchFamily="34" charset="0"/>
                        </a:rPr>
                        <a:t>7.7x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3"/>
                  </a:ext>
                </a:extLst>
              </a:tr>
              <a:tr h="320040">
                <a:tc>
                  <a:txBody>
                    <a:bodyPr/>
                    <a:lstStyle/>
                    <a:p>
                      <a:pPr algn="l" fontAlgn="b"/>
                      <a:r>
                        <a:rPr lang="en-US" sz="1100" b="1" i="0" u="none" strike="noStrike" dirty="0">
                          <a:solidFill>
                            <a:schemeClr val="tx1"/>
                          </a:solidFill>
                          <a:effectLst/>
                          <a:latin typeface="Arial Narrow" panose="020B0606020202030204" pitchFamily="34" charset="0"/>
                        </a:rPr>
                        <a:t>Scenario A3</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6.3x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14.0x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5.7x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8.5x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2" name="Group 49"/>
          <p:cNvGraphicFramePr>
            <a:graphicFrameLocks noGrp="1"/>
          </p:cNvGraphicFramePr>
          <p:nvPr/>
        </p:nvGraphicFramePr>
        <p:xfrm>
          <a:off x="708025" y="4572000"/>
          <a:ext cx="8229600" cy="1600200"/>
        </p:xfrm>
        <a:graphic>
          <a:graphicData uri="http://schemas.openxmlformats.org/drawingml/2006/table">
            <a:tbl>
              <a:tblPr/>
              <a:tblGrid>
                <a:gridCol w="1120168">
                  <a:extLst>
                    <a:ext uri="{9D8B030D-6E8A-4147-A177-3AD203B41FA5}">
                      <a16:colId xmlns:a16="http://schemas.microsoft.com/office/drawing/2014/main" val="20000"/>
                    </a:ext>
                  </a:extLst>
                </a:gridCol>
                <a:gridCol w="1777358">
                  <a:extLst>
                    <a:ext uri="{9D8B030D-6E8A-4147-A177-3AD203B41FA5}">
                      <a16:colId xmlns:a16="http://schemas.microsoft.com/office/drawing/2014/main" val="20001"/>
                    </a:ext>
                  </a:extLst>
                </a:gridCol>
                <a:gridCol w="1777358">
                  <a:extLst>
                    <a:ext uri="{9D8B030D-6E8A-4147-A177-3AD203B41FA5}">
                      <a16:colId xmlns:a16="http://schemas.microsoft.com/office/drawing/2014/main" val="20002"/>
                    </a:ext>
                  </a:extLst>
                </a:gridCol>
                <a:gridCol w="1777358">
                  <a:extLst>
                    <a:ext uri="{9D8B030D-6E8A-4147-A177-3AD203B41FA5}">
                      <a16:colId xmlns:a16="http://schemas.microsoft.com/office/drawing/2014/main" val="20003"/>
                    </a:ext>
                  </a:extLst>
                </a:gridCol>
                <a:gridCol w="1777358">
                  <a:extLst>
                    <a:ext uri="{9D8B030D-6E8A-4147-A177-3AD203B41FA5}">
                      <a16:colId xmlns:a16="http://schemas.microsoft.com/office/drawing/2014/main" val="20004"/>
                    </a:ext>
                  </a:extLst>
                </a:gridCol>
              </a:tblGrid>
              <a:tr h="320040">
                <a:tc>
                  <a:txBody>
                    <a:bodyPr/>
                    <a:lstStyle/>
                    <a:p>
                      <a:pPr algn="l" fontAlgn="b"/>
                      <a:endParaRPr lang="en-US" sz="1100" b="0" i="1" u="none" strike="noStrike" dirty="0">
                        <a:solidFill>
                          <a:schemeClr val="tx1"/>
                        </a:solidFill>
                        <a:effectLst/>
                        <a:latin typeface="Arial Narrow" panose="020B0606020202030204" pitchFamily="34" charset="0"/>
                      </a:endParaRP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gridSpan="2">
                  <a:txBody>
                    <a:bodyPr/>
                    <a:lstStyle/>
                    <a:p>
                      <a:pPr algn="ctr" fontAlgn="b"/>
                      <a:r>
                        <a:rPr lang="fr-FR" sz="1100" b="1" i="0" u="none" strike="noStrike" dirty="0">
                          <a:solidFill>
                            <a:schemeClr val="tx1"/>
                          </a:solidFill>
                          <a:effectLst/>
                          <a:latin typeface="Arial Narrow" panose="020B0606020202030204" pitchFamily="34" charset="0"/>
                        </a:rPr>
                        <a:t>US$ 1</a:t>
                      </a:r>
                      <a:r>
                        <a:rPr lang="fr-FR" sz="1100" b="1" i="0" u="none" strike="noStrike" baseline="0" dirty="0">
                          <a:solidFill>
                            <a:schemeClr val="tx1"/>
                          </a:solidFill>
                          <a:effectLst/>
                          <a:latin typeface="Arial Narrow" panose="020B0606020202030204" pitchFamily="34" charset="0"/>
                        </a:rPr>
                        <a:t> BN 2014-1 </a:t>
                      </a:r>
                      <a:r>
                        <a:rPr lang="fr-FR" sz="1100" b="1" i="0" u="none" strike="noStrike" baseline="0" dirty="0" err="1">
                          <a:solidFill>
                            <a:schemeClr val="tx1"/>
                          </a:solidFill>
                          <a:effectLst/>
                          <a:latin typeface="Arial Narrow" panose="020B0606020202030204" pitchFamily="34" charset="0"/>
                        </a:rPr>
                        <a:t>Series</a:t>
                      </a:r>
                      <a:endParaRPr lang="en-US" sz="1100" b="1" i="0" u="none" strike="noStrike" dirty="0">
                        <a:solidFill>
                          <a:schemeClr val="tx1"/>
                        </a:solidFill>
                        <a:effectLst/>
                        <a:latin typeface="Arial Narrow" panose="020B0606020202030204" pitchFamily="34" charset="0"/>
                      </a:endParaRP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hMerge="1">
                  <a:txBody>
                    <a:bodyPr/>
                    <a:lstStyle/>
                    <a:p>
                      <a:pPr algn="ctr" fontAlgn="b"/>
                      <a:endParaRPr lang="en-US" sz="1100" b="1"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gridSpan="2">
                  <a:txBody>
                    <a:bodyPr/>
                    <a:lstStyle/>
                    <a:p>
                      <a:pPr marL="0" marR="0" indent="0" algn="ctr" defTabSz="883173" rtl="0" eaLnBrk="1" fontAlgn="b" latinLnBrk="0" hangingPunct="1">
                        <a:lnSpc>
                          <a:spcPct val="100000"/>
                        </a:lnSpc>
                        <a:spcBef>
                          <a:spcPts val="0"/>
                        </a:spcBef>
                        <a:spcAft>
                          <a:spcPts val="0"/>
                        </a:spcAft>
                        <a:buClrTx/>
                        <a:buSzTx/>
                        <a:buFontTx/>
                        <a:buNone/>
                        <a:tabLst/>
                        <a:defRPr/>
                      </a:pPr>
                      <a:r>
                        <a:rPr lang="fr-FR" sz="1100" b="1" i="0" u="none" strike="noStrike" dirty="0">
                          <a:solidFill>
                            <a:schemeClr val="tx1"/>
                          </a:solidFill>
                          <a:effectLst/>
                          <a:latin typeface="Arial Narrow" panose="020B0606020202030204" pitchFamily="34" charset="0"/>
                        </a:rPr>
                        <a:t>US$ 2.5</a:t>
                      </a:r>
                      <a:r>
                        <a:rPr lang="fr-FR" sz="1100" b="1" i="0" u="none" strike="noStrike" baseline="0" dirty="0">
                          <a:solidFill>
                            <a:schemeClr val="tx1"/>
                          </a:solidFill>
                          <a:effectLst/>
                          <a:latin typeface="Arial Narrow" panose="020B0606020202030204" pitchFamily="34" charset="0"/>
                        </a:rPr>
                        <a:t> BN Program</a:t>
                      </a:r>
                      <a:endParaRPr lang="en-US" sz="1100" b="1" i="0" u="none" strike="noStrike" dirty="0">
                        <a:solidFill>
                          <a:schemeClr val="tx1"/>
                        </a:solidFill>
                        <a:effectLst/>
                        <a:latin typeface="Arial Narrow" panose="020B0606020202030204" pitchFamily="34" charset="0"/>
                      </a:endParaRP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hMerge="1">
                  <a:txBody>
                    <a:bodyPr/>
                    <a:lstStyle/>
                    <a:p>
                      <a:pPr algn="ctr" fontAlgn="b"/>
                      <a:endParaRPr lang="en-US" sz="1100" b="1"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0040">
                <a:tc>
                  <a:txBody>
                    <a:bodyPr/>
                    <a:lstStyle/>
                    <a:p>
                      <a:pPr algn="l" fontAlgn="b"/>
                      <a:endParaRPr lang="en-US" sz="1100" b="0" i="1" u="none" strike="noStrike" dirty="0">
                        <a:solidFill>
                          <a:schemeClr val="tx1"/>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1" i="0" u="none" strike="noStrike" dirty="0">
                          <a:solidFill>
                            <a:schemeClr val="tx1"/>
                          </a:solidFill>
                          <a:effectLst/>
                          <a:latin typeface="Arial Narrow" panose="020B0606020202030204" pitchFamily="34" charset="0"/>
                        </a:rPr>
                        <a:t>Minimum DSCR</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1" i="0" u="none" strike="noStrike" dirty="0">
                          <a:solidFill>
                            <a:schemeClr val="tx1"/>
                          </a:solidFill>
                          <a:effectLst/>
                          <a:latin typeface="Arial Narrow" panose="020B0606020202030204" pitchFamily="34" charset="0"/>
                        </a:rPr>
                        <a:t>Average DSCR</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1" i="0" u="none" strike="noStrike" dirty="0">
                          <a:solidFill>
                            <a:schemeClr val="tx1"/>
                          </a:solidFill>
                          <a:effectLst/>
                          <a:latin typeface="Arial Narrow" panose="020B0606020202030204" pitchFamily="34" charset="0"/>
                        </a:rPr>
                        <a:t>Minimum DSCR</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1" i="0" u="none" strike="noStrike" dirty="0">
                          <a:solidFill>
                            <a:schemeClr val="tx1"/>
                          </a:solidFill>
                          <a:effectLst/>
                          <a:latin typeface="Arial Narrow" panose="020B0606020202030204" pitchFamily="34" charset="0"/>
                        </a:rPr>
                        <a:t>Average DSCR</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1"/>
                  </a:ext>
                </a:extLst>
              </a:tr>
              <a:tr h="320040">
                <a:tc>
                  <a:txBody>
                    <a:bodyPr/>
                    <a:lstStyle/>
                    <a:p>
                      <a:pPr algn="l" fontAlgn="b"/>
                      <a:r>
                        <a:rPr lang="en-US" sz="1100" b="1" i="0" u="none" strike="noStrike" dirty="0">
                          <a:solidFill>
                            <a:schemeClr val="tx1"/>
                          </a:solidFill>
                          <a:effectLst/>
                          <a:latin typeface="Arial Narrow" panose="020B0606020202030204" pitchFamily="34" charset="0"/>
                        </a:rPr>
                        <a:t>Scenario A1</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5.8x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11.2x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5.2x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6.9x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0040">
                <a:tc>
                  <a:txBody>
                    <a:bodyPr/>
                    <a:lstStyle/>
                    <a:p>
                      <a:pPr algn="l" fontAlgn="b"/>
                      <a:r>
                        <a:rPr lang="en-US" sz="1100" b="1" i="0" u="none" strike="noStrike" dirty="0">
                          <a:solidFill>
                            <a:schemeClr val="tx1"/>
                          </a:solidFill>
                          <a:effectLst/>
                          <a:latin typeface="Arial Narrow" panose="020B0606020202030204" pitchFamily="34" charset="0"/>
                        </a:rPr>
                        <a:t>Scenario A2</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0" i="0" u="none" strike="noStrike" dirty="0">
                          <a:solidFill>
                            <a:schemeClr val="tx1"/>
                          </a:solidFill>
                          <a:effectLst/>
                          <a:latin typeface="Arial Narrow" panose="020B0606020202030204" pitchFamily="34" charset="0"/>
                        </a:rPr>
                        <a:t>4.0x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0" i="0" u="none" strike="noStrike" dirty="0">
                          <a:solidFill>
                            <a:schemeClr val="tx1"/>
                          </a:solidFill>
                          <a:effectLst/>
                          <a:latin typeface="Arial Narrow" panose="020B0606020202030204" pitchFamily="34" charset="0"/>
                        </a:rPr>
                        <a:t>8.0x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0" i="0" u="none" strike="noStrike" dirty="0">
                          <a:solidFill>
                            <a:schemeClr val="tx1"/>
                          </a:solidFill>
                          <a:effectLst/>
                          <a:latin typeface="Arial Narrow" panose="020B0606020202030204" pitchFamily="34" charset="0"/>
                        </a:rPr>
                        <a:t>3.7x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100" b="0" i="0" u="none" strike="noStrike" dirty="0">
                          <a:solidFill>
                            <a:schemeClr val="tx1"/>
                          </a:solidFill>
                          <a:effectLst/>
                          <a:latin typeface="Arial Narrow" panose="020B0606020202030204" pitchFamily="34" charset="0"/>
                        </a:rPr>
                        <a:t>4.9x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3"/>
                  </a:ext>
                </a:extLst>
              </a:tr>
              <a:tr h="320040">
                <a:tc>
                  <a:txBody>
                    <a:bodyPr/>
                    <a:lstStyle/>
                    <a:p>
                      <a:pPr algn="l" fontAlgn="b"/>
                      <a:r>
                        <a:rPr lang="en-US" sz="1100" b="1" i="0" u="none" strike="noStrike" dirty="0">
                          <a:solidFill>
                            <a:schemeClr val="tx1"/>
                          </a:solidFill>
                          <a:effectLst/>
                          <a:latin typeface="Arial Narrow" panose="020B0606020202030204" pitchFamily="34" charset="0"/>
                        </a:rPr>
                        <a:t>Scenario A3</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4.4x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8.8x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4.0x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100" b="0" i="0" u="none" strike="noStrike" dirty="0">
                          <a:solidFill>
                            <a:schemeClr val="tx1"/>
                          </a:solidFill>
                          <a:effectLst/>
                          <a:latin typeface="Arial Narrow" panose="020B0606020202030204" pitchFamily="34" charset="0"/>
                        </a:rPr>
                        <a:t>5.5x</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10338" name="Text Box 31"/>
          <p:cNvSpPr txBox="1">
            <a:spLocks noChangeArrowheads="1"/>
          </p:cNvSpPr>
          <p:nvPr/>
        </p:nvSpPr>
        <p:spPr bwMode="auto">
          <a:xfrm>
            <a:off x="708025" y="6254750"/>
            <a:ext cx="7292975" cy="458788"/>
          </a:xfrm>
          <a:prstGeom prst="rect">
            <a:avLst/>
          </a:prstGeom>
          <a:noFill/>
          <a:ln w="9525">
            <a:noFill/>
            <a:miter lim="800000"/>
            <a:headEnd/>
            <a:tailEnd/>
          </a:ln>
        </p:spPr>
        <p:txBody>
          <a:bodyPr lIns="88340" tIns="44170" rIns="88340" bIns="44170">
            <a:spAutoFit/>
          </a:bodyPr>
          <a:lstStyle/>
          <a:p>
            <a:pPr defTabSz="946150"/>
            <a:r>
              <a:rPr lang="en-US" sz="800" i="1">
                <a:ea typeface="Arial Unicode MS"/>
                <a:cs typeface="Arial Unicode MS"/>
              </a:rPr>
              <a:t>1: </a:t>
            </a:r>
            <a:r>
              <a:rPr lang="en-GB" sz="800" i="1">
                <a:ea typeface="Arial Unicode MS"/>
                <a:cs typeface="Arial Unicode MS"/>
              </a:rPr>
              <a:t>Debt service Coverage Ratio: [Average last 4 quarters]</a:t>
            </a:r>
          </a:p>
          <a:p>
            <a:pPr defTabSz="946150"/>
            <a:r>
              <a:rPr lang="en-US" sz="800" i="1">
                <a:ea typeface="Arial Unicode MS"/>
                <a:cs typeface="Arial Unicode MS"/>
              </a:rPr>
              <a:t>2: </a:t>
            </a:r>
            <a:r>
              <a:rPr lang="en-GB" sz="800" i="1">
                <a:ea typeface="Arial Unicode MS"/>
                <a:cs typeface="Arial Unicode MS"/>
              </a:rPr>
              <a:t>Forward Looking Debt Service Coverage Ratio: </a:t>
            </a:r>
            <a:r>
              <a:rPr lang="en-US" sz="800" i="1">
                <a:ea typeface="Arial Unicode MS"/>
                <a:cs typeface="Arial Unicode MS"/>
              </a:rPr>
              <a:t>Average projected annualized DSCR through the remaining life of the Notes, based on WoodMakenzie forecasts (as updated from time to time with actual production data)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725488" y="2770188"/>
            <a:ext cx="8310562" cy="917575"/>
          </a:xfrm>
          <a:prstGeom prst="rect">
            <a:avLst/>
          </a:prstGeom>
        </p:spPr>
        <p:txBody>
          <a:bodyPr lIns="91416" tIns="45708" rIns="91416" bIns="45708"/>
          <a:lstStyle>
            <a:lvl1pPr marL="331276" indent="-331276" algn="l" defTabSz="914076" rtl="0" eaLnBrk="0" fontAlgn="base" hangingPunct="0">
              <a:spcBef>
                <a:spcPct val="30000"/>
              </a:spcBef>
              <a:spcAft>
                <a:spcPct val="10000"/>
              </a:spcAft>
              <a:buChar char="•"/>
              <a:defRPr sz="1100">
                <a:solidFill>
                  <a:srgbClr val="000000"/>
                </a:solidFill>
                <a:latin typeface="+mn-lt"/>
                <a:ea typeface="+mn-ea"/>
                <a:cs typeface="+mn-cs"/>
              </a:defRPr>
            </a:lvl1pPr>
            <a:lvl2pPr marL="174840" indent="-173307" algn="l" defTabSz="914076"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5079" indent="-168705" algn="l" defTabSz="914076"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919" indent="-173307" algn="l" defTabSz="914076"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9838" indent="-251524" algn="l" defTabSz="914076"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5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32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940"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6641"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a:lstStyle>
          <a:p>
            <a:pPr marL="452321" indent="-452321" defTabSz="912576" eaLnBrk="1" hangingPunct="1">
              <a:buFontTx/>
              <a:buNone/>
              <a:tabLst>
                <a:tab pos="452321" algn="l"/>
              </a:tabLst>
              <a:defRPr/>
            </a:pPr>
            <a:r>
              <a:rPr lang="en-US" sz="2000" b="1" kern="0" dirty="0"/>
              <a:t>Appendices</a:t>
            </a:r>
            <a:endParaRPr lang="en-US" sz="2000" b="1" dirty="0"/>
          </a:p>
          <a:p>
            <a:pPr marL="452321" indent="-452321" defTabSz="912576" eaLnBrk="1" hangingPunct="1">
              <a:buFontTx/>
              <a:buNone/>
              <a:tabLst>
                <a:tab pos="452321" algn="l"/>
              </a:tabLst>
              <a:defRPr/>
            </a:pPr>
            <a:r>
              <a:rPr lang="en-US" sz="2000" b="1" kern="0" dirty="0"/>
              <a:t> </a:t>
            </a:r>
          </a:p>
          <a:p>
            <a:pPr marL="452321" indent="-452321" defTabSz="912576" eaLnBrk="1" hangingPunct="1">
              <a:buFontTx/>
              <a:buNone/>
              <a:tabLst>
                <a:tab pos="452321" algn="l"/>
              </a:tabLst>
              <a:defRPr/>
            </a:pPr>
            <a:endParaRPr lang="en-GB" sz="2000" b="1" kern="0" dirty="0"/>
          </a:p>
        </p:txBody>
      </p:sp>
      <p:sp>
        <p:nvSpPr>
          <p:cNvPr id="312322"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312323" name="Slide Number Placeholder 5"/>
          <p:cNvSpPr>
            <a:spLocks noGrp="1"/>
          </p:cNvSpPr>
          <p:nvPr>
            <p:ph type="sldNum" sz="quarter" idx="12"/>
          </p:nvPr>
        </p:nvSpPr>
        <p:spPr>
          <a:noFill/>
        </p:spPr>
        <p:txBody>
          <a:bodyPr/>
          <a:lstStyle/>
          <a:p>
            <a:pPr defTabSz="912813" fontAlgn="base">
              <a:spcBef>
                <a:spcPct val="0"/>
              </a:spcBef>
              <a:spcAft>
                <a:spcPct val="0"/>
              </a:spcAft>
            </a:pPr>
            <a:fld id="{2CA93FA5-4F10-49CC-B6E0-68EDFE11A00F}" type="slidenum">
              <a:rPr lang="en-GB" smtClean="0">
                <a:solidFill>
                  <a:schemeClr val="tx1"/>
                </a:solidFill>
              </a:rPr>
              <a:pPr defTabSz="912813" fontAlgn="base">
                <a:spcBef>
                  <a:spcPct val="0"/>
                </a:spcBef>
                <a:spcAft>
                  <a:spcPct val="0"/>
                </a:spcAft>
              </a:pPr>
              <a:t>25</a:t>
            </a:fld>
            <a:endParaRPr lang="en-GB">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69" name="Picture 2"/>
          <p:cNvPicPr>
            <a:picLocks noChangeAspect="1" noChangeArrowheads="1"/>
          </p:cNvPicPr>
          <p:nvPr/>
        </p:nvPicPr>
        <p:blipFill>
          <a:blip r:embed="rId4"/>
          <a:srcRect/>
          <a:stretch>
            <a:fillRect/>
          </a:stretch>
        </p:blipFill>
        <p:spPr bwMode="auto">
          <a:xfrm>
            <a:off x="708025" y="1095375"/>
            <a:ext cx="6537325" cy="5011738"/>
          </a:xfrm>
          <a:prstGeom prst="rect">
            <a:avLst/>
          </a:prstGeom>
          <a:noFill/>
          <a:ln w="9525">
            <a:noFill/>
            <a:miter lim="800000"/>
            <a:headEnd/>
            <a:tailEnd/>
          </a:ln>
        </p:spPr>
      </p:pic>
      <p:sp>
        <p:nvSpPr>
          <p:cNvPr id="314370" name="Title 1"/>
          <p:cNvSpPr>
            <a:spLocks noGrp="1"/>
          </p:cNvSpPr>
          <p:nvPr>
            <p:ph type="title"/>
          </p:nvPr>
        </p:nvSpPr>
        <p:spPr/>
        <p:txBody>
          <a:bodyPr/>
          <a:lstStyle/>
          <a:p>
            <a:pPr marL="450850" indent="-450850" defTabSz="911225" eaLnBrk="1" hangingPunct="1">
              <a:tabLst>
                <a:tab pos="450850" algn="l"/>
              </a:tabLst>
            </a:pPr>
            <a:r>
              <a:rPr lang="en-US"/>
              <a:t>Appendix 1</a:t>
            </a:r>
          </a:p>
        </p:txBody>
      </p:sp>
      <p:sp>
        <p:nvSpPr>
          <p:cNvPr id="314371"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314372" name="Slide Number Placeholder 5"/>
          <p:cNvSpPr>
            <a:spLocks noGrp="1"/>
          </p:cNvSpPr>
          <p:nvPr>
            <p:ph type="sldNum" sz="quarter" idx="12"/>
          </p:nvPr>
        </p:nvSpPr>
        <p:spPr>
          <a:noFill/>
        </p:spPr>
        <p:txBody>
          <a:bodyPr/>
          <a:lstStyle/>
          <a:p>
            <a:pPr defTabSz="912813" fontAlgn="base">
              <a:spcBef>
                <a:spcPct val="0"/>
              </a:spcBef>
              <a:spcAft>
                <a:spcPct val="0"/>
              </a:spcAft>
            </a:pPr>
            <a:fld id="{3E432A1D-AB49-4610-A463-2A17260D75FE}" type="slidenum">
              <a:rPr lang="en-US" smtClean="0">
                <a:solidFill>
                  <a:schemeClr val="tx1"/>
                </a:solidFill>
              </a:rPr>
              <a:pPr defTabSz="912813" fontAlgn="base">
                <a:spcBef>
                  <a:spcPct val="0"/>
                </a:spcBef>
                <a:spcAft>
                  <a:spcPct val="0"/>
                </a:spcAft>
              </a:pPr>
              <a:t>26</a:t>
            </a:fld>
            <a:endParaRPr lang="en-US">
              <a:solidFill>
                <a:schemeClr val="tx1"/>
              </a:solidFill>
            </a:endParaRPr>
          </a:p>
        </p:txBody>
      </p:sp>
      <p:sp>
        <p:nvSpPr>
          <p:cNvPr id="314373" name="Text Box 2"/>
          <p:cNvSpPr txBox="1">
            <a:spLocks noChangeArrowheads="1"/>
          </p:cNvSpPr>
          <p:nvPr>
            <p:custDataLst>
              <p:tags r:id="rId1"/>
            </p:custDataLst>
          </p:nvPr>
        </p:nvSpPr>
        <p:spPr bwMode="auto">
          <a:xfrm>
            <a:off x="708025" y="631825"/>
            <a:ext cx="8240713" cy="301625"/>
          </a:xfrm>
          <a:prstGeom prst="rect">
            <a:avLst/>
          </a:prstGeom>
          <a:noFill/>
          <a:ln w="9525">
            <a:noFill/>
            <a:miter lim="800000"/>
            <a:headEnd/>
            <a:tailEnd/>
          </a:ln>
        </p:spPr>
        <p:txBody>
          <a:bodyPr lIns="0" tIns="17996" rIns="0" bIns="17996" anchor="ctr"/>
          <a:lstStyle/>
          <a:p>
            <a:r>
              <a:rPr lang="en-US" sz="1400" b="1">
                <a:solidFill>
                  <a:srgbClr val="78848A"/>
                </a:solidFill>
              </a:rPr>
              <a:t>WoodMackenzie Base Case Production Forecast by RJS Field - Oil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3"/>
          <p:cNvPicPr>
            <a:picLocks noChangeAspect="1" noChangeArrowheads="1"/>
          </p:cNvPicPr>
          <p:nvPr/>
        </p:nvPicPr>
        <p:blipFill>
          <a:blip r:embed="rId4"/>
          <a:srcRect/>
          <a:stretch>
            <a:fillRect/>
          </a:stretch>
        </p:blipFill>
        <p:spPr bwMode="auto">
          <a:xfrm>
            <a:off x="708025" y="1095375"/>
            <a:ext cx="6518275" cy="4556125"/>
          </a:xfrm>
          <a:prstGeom prst="rect">
            <a:avLst/>
          </a:prstGeom>
          <a:noFill/>
          <a:ln w="9525">
            <a:noFill/>
            <a:miter lim="800000"/>
            <a:headEnd/>
            <a:tailEnd/>
          </a:ln>
        </p:spPr>
      </p:pic>
      <p:sp>
        <p:nvSpPr>
          <p:cNvPr id="316418" name="Title 1"/>
          <p:cNvSpPr>
            <a:spLocks noGrp="1"/>
          </p:cNvSpPr>
          <p:nvPr>
            <p:ph type="title"/>
          </p:nvPr>
        </p:nvSpPr>
        <p:spPr/>
        <p:txBody>
          <a:bodyPr/>
          <a:lstStyle/>
          <a:p>
            <a:pPr marL="450850" indent="-450850" defTabSz="911225" eaLnBrk="1" hangingPunct="1">
              <a:tabLst>
                <a:tab pos="450850" algn="l"/>
              </a:tabLst>
            </a:pPr>
            <a:r>
              <a:rPr lang="en-US"/>
              <a:t>Appendix 1</a:t>
            </a:r>
          </a:p>
        </p:txBody>
      </p:sp>
      <p:sp>
        <p:nvSpPr>
          <p:cNvPr id="316419"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316420" name="Slide Number Placeholder 5"/>
          <p:cNvSpPr>
            <a:spLocks noGrp="1"/>
          </p:cNvSpPr>
          <p:nvPr>
            <p:ph type="sldNum" sz="quarter" idx="12"/>
          </p:nvPr>
        </p:nvSpPr>
        <p:spPr>
          <a:noFill/>
        </p:spPr>
        <p:txBody>
          <a:bodyPr/>
          <a:lstStyle/>
          <a:p>
            <a:pPr defTabSz="912813" fontAlgn="base">
              <a:spcBef>
                <a:spcPct val="0"/>
              </a:spcBef>
              <a:spcAft>
                <a:spcPct val="0"/>
              </a:spcAft>
            </a:pPr>
            <a:fld id="{8538001A-B9B3-4C13-A627-A6A17DEA2448}" type="slidenum">
              <a:rPr lang="en-US" smtClean="0">
                <a:solidFill>
                  <a:schemeClr val="tx1"/>
                </a:solidFill>
              </a:rPr>
              <a:pPr defTabSz="912813" fontAlgn="base">
                <a:spcBef>
                  <a:spcPct val="0"/>
                </a:spcBef>
                <a:spcAft>
                  <a:spcPct val="0"/>
                </a:spcAft>
              </a:pPr>
              <a:t>27</a:t>
            </a:fld>
            <a:endParaRPr lang="en-US">
              <a:solidFill>
                <a:schemeClr val="tx1"/>
              </a:solidFill>
            </a:endParaRPr>
          </a:p>
        </p:txBody>
      </p:sp>
      <p:sp>
        <p:nvSpPr>
          <p:cNvPr id="316421" name="Text Box 2"/>
          <p:cNvSpPr txBox="1">
            <a:spLocks noChangeArrowheads="1"/>
          </p:cNvSpPr>
          <p:nvPr>
            <p:custDataLst>
              <p:tags r:id="rId1"/>
            </p:custDataLst>
          </p:nvPr>
        </p:nvSpPr>
        <p:spPr bwMode="auto">
          <a:xfrm>
            <a:off x="708025" y="631825"/>
            <a:ext cx="8240713" cy="301625"/>
          </a:xfrm>
          <a:prstGeom prst="rect">
            <a:avLst/>
          </a:prstGeom>
          <a:noFill/>
          <a:ln w="9525">
            <a:noFill/>
            <a:miter lim="800000"/>
            <a:headEnd/>
            <a:tailEnd/>
          </a:ln>
        </p:spPr>
        <p:txBody>
          <a:bodyPr lIns="0" tIns="17996" rIns="0" bIns="17996" anchor="ctr"/>
          <a:lstStyle/>
          <a:p>
            <a:r>
              <a:rPr lang="en-US" sz="1400" b="1">
                <a:solidFill>
                  <a:srgbClr val="78848A"/>
                </a:solidFill>
              </a:rPr>
              <a:t>WoodMackenzie Base Case Production Forecast by RJS Field - Oil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807"/>
          <p:cNvPicPr preferRelativeResize="0">
            <a:picLocks noGrp="1" noChangeArrowheads="1"/>
          </p:cNvPicPr>
          <p:nvPr>
            <p:ph sz="half" idx="1"/>
          </p:nvPr>
        </p:nvPicPr>
        <p:blipFill>
          <a:blip r:embed="rId4"/>
          <a:srcRect/>
          <a:stretch>
            <a:fillRect/>
          </a:stretch>
        </p:blipFill>
        <p:spPr>
          <a:xfrm>
            <a:off x="723900" y="1106488"/>
            <a:ext cx="8115300" cy="5032375"/>
          </a:xfrm>
          <a:ln>
            <a:solidFill>
              <a:srgbClr val="969696"/>
            </a:solidFill>
          </a:ln>
        </p:spPr>
      </p:pic>
      <p:sp>
        <p:nvSpPr>
          <p:cNvPr id="318466" name="Text Box 1812" descr="Outlined diamond"/>
          <p:cNvSpPr txBox="1">
            <a:spLocks noChangeArrowheads="1"/>
          </p:cNvSpPr>
          <p:nvPr/>
        </p:nvSpPr>
        <p:spPr bwMode="auto">
          <a:xfrm>
            <a:off x="6508750" y="3875088"/>
            <a:ext cx="2279650" cy="239712"/>
          </a:xfrm>
          <a:prstGeom prst="rect">
            <a:avLst/>
          </a:prstGeom>
          <a:pattFill prst="openDmnd">
            <a:fgClr>
              <a:schemeClr val="folHlink"/>
            </a:fgClr>
            <a:bgClr>
              <a:srgbClr val="CCFFCC"/>
            </a:bgClr>
          </a:pattFill>
          <a:ln w="19050" algn="ctr">
            <a:solidFill>
              <a:schemeClr val="folHlink"/>
            </a:solidFill>
            <a:miter lim="800000"/>
            <a:headEnd/>
            <a:tailEnd/>
          </a:ln>
        </p:spPr>
        <p:txBody>
          <a:bodyPr lIns="0" tIns="0" rIns="0" bIns="0" anchor="ctr">
            <a:spAutoFit/>
          </a:bodyPr>
          <a:lstStyle/>
          <a:p>
            <a:pPr defTabSz="946150">
              <a:lnSpc>
                <a:spcPct val="70000"/>
              </a:lnSpc>
            </a:pPr>
            <a:endParaRPr lang="en-GB" altLang="en-US" sz="1000" b="1">
              <a:ea typeface="Arial Unicode MS"/>
              <a:cs typeface="Arial Unicode MS"/>
            </a:endParaRPr>
          </a:p>
          <a:p>
            <a:pPr algn="ctr" defTabSz="946150">
              <a:lnSpc>
                <a:spcPct val="70000"/>
              </a:lnSpc>
            </a:pPr>
            <a:r>
              <a:rPr lang="en-GB" altLang="en-US" sz="1200" b="1">
                <a:ea typeface="Arial Unicode MS"/>
                <a:cs typeface="Arial Unicode MS"/>
              </a:rPr>
              <a:t>Fields Assigned to Petrobras</a:t>
            </a:r>
          </a:p>
        </p:txBody>
      </p:sp>
      <p:sp>
        <p:nvSpPr>
          <p:cNvPr id="318467" name="Text Box 1813"/>
          <p:cNvSpPr txBox="1">
            <a:spLocks noChangeArrowheads="1"/>
          </p:cNvSpPr>
          <p:nvPr/>
        </p:nvSpPr>
        <p:spPr bwMode="auto">
          <a:xfrm>
            <a:off x="1047750" y="990600"/>
            <a:ext cx="1339850" cy="258763"/>
          </a:xfrm>
          <a:prstGeom prst="rect">
            <a:avLst/>
          </a:prstGeom>
          <a:solidFill>
            <a:schemeClr val="bg1"/>
          </a:solidFill>
          <a:ln w="9525">
            <a:noFill/>
            <a:miter lim="800000"/>
            <a:headEnd/>
            <a:tailEnd/>
          </a:ln>
        </p:spPr>
        <p:txBody>
          <a:bodyPr lIns="88340" tIns="44170" rIns="88340" bIns="44170">
            <a:spAutoFit/>
          </a:bodyPr>
          <a:lstStyle/>
          <a:p>
            <a:pPr defTabSz="946150">
              <a:spcBef>
                <a:spcPct val="50000"/>
              </a:spcBef>
            </a:pPr>
            <a:r>
              <a:rPr lang="en-GB" altLang="en-US" sz="1100" b="1">
                <a:ea typeface="Arial Unicode MS"/>
                <a:cs typeface="Arial Unicode MS"/>
              </a:rPr>
              <a:t>Pre-Salt Province</a:t>
            </a:r>
          </a:p>
        </p:txBody>
      </p:sp>
      <p:graphicFrame>
        <p:nvGraphicFramePr>
          <p:cNvPr id="10" name="Group 2101"/>
          <p:cNvGraphicFramePr>
            <a:graphicFrameLocks/>
          </p:cNvGraphicFramePr>
          <p:nvPr/>
        </p:nvGraphicFramePr>
        <p:xfrm>
          <a:off x="6508750" y="4173538"/>
          <a:ext cx="2279650" cy="1677987"/>
        </p:xfrm>
        <a:graphic>
          <a:graphicData uri="http://schemas.openxmlformats.org/drawingml/2006/table">
            <a:tbl>
              <a:tblPr/>
              <a:tblGrid>
                <a:gridCol w="1238433">
                  <a:extLst>
                    <a:ext uri="{9D8B030D-6E8A-4147-A177-3AD203B41FA5}">
                      <a16:colId xmlns:a16="http://schemas.microsoft.com/office/drawing/2014/main" val="20000"/>
                    </a:ext>
                  </a:extLst>
                </a:gridCol>
                <a:gridCol w="1040977">
                  <a:extLst>
                    <a:ext uri="{9D8B030D-6E8A-4147-A177-3AD203B41FA5}">
                      <a16:colId xmlns:a16="http://schemas.microsoft.com/office/drawing/2014/main" val="20001"/>
                    </a:ext>
                  </a:extLst>
                </a:gridCol>
              </a:tblGrid>
              <a:tr h="319314">
                <a:tc>
                  <a:txBody>
                    <a:bodyPr/>
                    <a:lstStyle/>
                    <a:p>
                      <a:pPr marL="0" marR="0" lvl="0" indent="0" algn="ctr" defTabSz="946150" rtl="0" eaLnBrk="1" fontAlgn="base" latinLnBrk="0" hangingPunct="1">
                        <a:lnSpc>
                          <a:spcPct val="110000"/>
                        </a:lnSpc>
                        <a:spcBef>
                          <a:spcPct val="0"/>
                        </a:spcBef>
                        <a:spcAft>
                          <a:spcPct val="50000"/>
                        </a:spcAft>
                        <a:buClrTx/>
                        <a:buSzTx/>
                        <a:buFontTx/>
                        <a:buNone/>
                        <a:tabLst/>
                      </a:pPr>
                      <a:r>
                        <a:rPr kumimoji="0" lang="en-GB" sz="1000" b="1" i="0" u="none" strike="noStrike" cap="none" normalizeH="0" baseline="0" dirty="0">
                          <a:ln>
                            <a:noFill/>
                          </a:ln>
                          <a:solidFill>
                            <a:srgbClr val="000000"/>
                          </a:solidFill>
                          <a:effectLst/>
                          <a:latin typeface="Arial" charset="0"/>
                          <a:cs typeface="Arial" charset="0"/>
                        </a:rPr>
                        <a:t>Field</a:t>
                      </a:r>
                    </a:p>
                  </a:txBody>
                  <a:tcPr marL="89316"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tc>
                  <a:txBody>
                    <a:bodyPr/>
                    <a:lstStyle/>
                    <a:p>
                      <a:pPr marL="0" marR="0" lvl="0" indent="0" algn="ctr" defTabSz="946150" rtl="0" eaLnBrk="1" fontAlgn="base" latinLnBrk="0" hangingPunct="1">
                        <a:lnSpc>
                          <a:spcPct val="110000"/>
                        </a:lnSpc>
                        <a:spcBef>
                          <a:spcPct val="0"/>
                        </a:spcBef>
                        <a:spcAft>
                          <a:spcPct val="50000"/>
                        </a:spcAft>
                        <a:buClrTx/>
                        <a:buSzTx/>
                        <a:buFontTx/>
                        <a:buNone/>
                        <a:tabLst/>
                      </a:pPr>
                      <a:r>
                        <a:rPr kumimoji="0" lang="en-GB" sz="1000" b="1" i="0" u="none" strike="noStrike" cap="none" normalizeH="0" baseline="0" dirty="0">
                          <a:ln>
                            <a:noFill/>
                          </a:ln>
                          <a:solidFill>
                            <a:srgbClr val="000000"/>
                          </a:solidFill>
                          <a:effectLst/>
                          <a:latin typeface="Arial" charset="0"/>
                          <a:cs typeface="Arial" charset="0"/>
                        </a:rPr>
                        <a:t>State</a:t>
                      </a:r>
                    </a:p>
                  </a:txBody>
                  <a:tcPr marL="89316"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extLst>
                  <a:ext uri="{0D108BD9-81ED-4DB2-BD59-A6C34878D82A}">
                    <a16:rowId xmlns:a16="http://schemas.microsoft.com/office/drawing/2014/main" val="10000"/>
                  </a:ext>
                </a:extLst>
              </a:tr>
              <a:tr h="195005">
                <a:tc>
                  <a:txBody>
                    <a:bodyPr/>
                    <a:lstStyle/>
                    <a:p>
                      <a:pPr marL="0" marR="0" lvl="0" indent="0" algn="l"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dirty="0" err="1">
                          <a:ln>
                            <a:noFill/>
                          </a:ln>
                          <a:solidFill>
                            <a:srgbClr val="000000"/>
                          </a:solidFill>
                          <a:effectLst/>
                          <a:latin typeface="Arial" charset="0"/>
                          <a:cs typeface="Arial" charset="0"/>
                        </a:rPr>
                        <a:t>Sul</a:t>
                      </a:r>
                      <a:r>
                        <a:rPr kumimoji="0" lang="en-GB" sz="1000" b="0" i="0" u="none" strike="noStrike" cap="none" normalizeH="0" baseline="0" dirty="0">
                          <a:ln>
                            <a:noFill/>
                          </a:ln>
                          <a:solidFill>
                            <a:srgbClr val="000000"/>
                          </a:solidFill>
                          <a:effectLst/>
                          <a:latin typeface="Arial" charset="0"/>
                          <a:cs typeface="Arial" charset="0"/>
                        </a:rPr>
                        <a:t> de Lula</a:t>
                      </a:r>
                    </a:p>
                  </a:txBody>
                  <a:tcPr marL="44658"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tc>
                  <a:txBody>
                    <a:bodyPr/>
                    <a:lstStyle/>
                    <a:p>
                      <a:pPr marL="0" marR="0" lvl="0" indent="0" algn="ctr"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a:ln>
                            <a:noFill/>
                          </a:ln>
                          <a:solidFill>
                            <a:srgbClr val="000000"/>
                          </a:solidFill>
                          <a:effectLst/>
                          <a:latin typeface="Arial" charset="0"/>
                          <a:cs typeface="Arial" charset="0"/>
                        </a:rPr>
                        <a:t>RJ</a:t>
                      </a:r>
                    </a:p>
                  </a:txBody>
                  <a:tcPr marL="89316"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extLst>
                  <a:ext uri="{0D108BD9-81ED-4DB2-BD59-A6C34878D82A}">
                    <a16:rowId xmlns:a16="http://schemas.microsoft.com/office/drawing/2014/main" val="10001"/>
                  </a:ext>
                </a:extLst>
              </a:tr>
              <a:tr h="193492">
                <a:tc>
                  <a:txBody>
                    <a:bodyPr/>
                    <a:lstStyle/>
                    <a:p>
                      <a:pPr marL="0" marR="0" lvl="0" indent="0" algn="l"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a:ln>
                            <a:noFill/>
                          </a:ln>
                          <a:solidFill>
                            <a:srgbClr val="000000"/>
                          </a:solidFill>
                          <a:effectLst/>
                          <a:latin typeface="Arial" charset="0"/>
                          <a:cs typeface="Arial" charset="0"/>
                        </a:rPr>
                        <a:t>Florim</a:t>
                      </a:r>
                    </a:p>
                  </a:txBody>
                  <a:tcPr marL="44658"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tc>
                  <a:txBody>
                    <a:bodyPr/>
                    <a:lstStyle/>
                    <a:p>
                      <a:pPr marL="0" marR="0" lvl="0" indent="0" algn="ctr"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a:ln>
                            <a:noFill/>
                          </a:ln>
                          <a:solidFill>
                            <a:srgbClr val="000000"/>
                          </a:solidFill>
                          <a:effectLst/>
                          <a:latin typeface="Arial" charset="0"/>
                          <a:cs typeface="Arial" charset="0"/>
                        </a:rPr>
                        <a:t>RJ</a:t>
                      </a:r>
                    </a:p>
                  </a:txBody>
                  <a:tcPr marL="89316"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extLst>
                  <a:ext uri="{0D108BD9-81ED-4DB2-BD59-A6C34878D82A}">
                    <a16:rowId xmlns:a16="http://schemas.microsoft.com/office/drawing/2014/main" val="10002"/>
                  </a:ext>
                </a:extLst>
              </a:tr>
              <a:tr h="193492">
                <a:tc>
                  <a:txBody>
                    <a:bodyPr/>
                    <a:lstStyle/>
                    <a:p>
                      <a:pPr marL="0" marR="0" lvl="0" indent="0" algn="l"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a:ln>
                            <a:noFill/>
                          </a:ln>
                          <a:solidFill>
                            <a:srgbClr val="000000"/>
                          </a:solidFill>
                          <a:effectLst/>
                          <a:latin typeface="Arial" charset="0"/>
                          <a:cs typeface="Arial" charset="0"/>
                        </a:rPr>
                        <a:t>Tupi NE</a:t>
                      </a:r>
                    </a:p>
                  </a:txBody>
                  <a:tcPr marL="44658"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tc>
                  <a:txBody>
                    <a:bodyPr/>
                    <a:lstStyle/>
                    <a:p>
                      <a:pPr marL="0" marR="0" lvl="0" indent="0" algn="ctr"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a:ln>
                            <a:noFill/>
                          </a:ln>
                          <a:solidFill>
                            <a:srgbClr val="000000"/>
                          </a:solidFill>
                          <a:effectLst/>
                          <a:latin typeface="Arial" charset="0"/>
                          <a:cs typeface="Arial" charset="0"/>
                        </a:rPr>
                        <a:t>RJ</a:t>
                      </a:r>
                    </a:p>
                  </a:txBody>
                  <a:tcPr marL="89316"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extLst>
                  <a:ext uri="{0D108BD9-81ED-4DB2-BD59-A6C34878D82A}">
                    <a16:rowId xmlns:a16="http://schemas.microsoft.com/office/drawing/2014/main" val="10003"/>
                  </a:ext>
                </a:extLst>
              </a:tr>
              <a:tr h="195005">
                <a:tc>
                  <a:txBody>
                    <a:bodyPr/>
                    <a:lstStyle/>
                    <a:p>
                      <a:pPr marL="0" marR="0" lvl="0" indent="0" algn="l"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a:ln>
                            <a:noFill/>
                          </a:ln>
                          <a:solidFill>
                            <a:srgbClr val="000000"/>
                          </a:solidFill>
                          <a:effectLst/>
                          <a:latin typeface="Arial" charset="0"/>
                          <a:cs typeface="Arial" charset="0"/>
                        </a:rPr>
                        <a:t>Peroba</a:t>
                      </a:r>
                    </a:p>
                  </a:txBody>
                  <a:tcPr marL="44658"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tc>
                  <a:txBody>
                    <a:bodyPr/>
                    <a:lstStyle/>
                    <a:p>
                      <a:pPr marL="0" marR="0" lvl="0" indent="0" algn="ctr"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a:ln>
                            <a:noFill/>
                          </a:ln>
                          <a:solidFill>
                            <a:srgbClr val="000000"/>
                          </a:solidFill>
                          <a:effectLst/>
                          <a:latin typeface="Arial" charset="0"/>
                          <a:cs typeface="Arial" charset="0"/>
                        </a:rPr>
                        <a:t>RJ</a:t>
                      </a:r>
                    </a:p>
                  </a:txBody>
                  <a:tcPr marL="89316"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extLst>
                  <a:ext uri="{0D108BD9-81ED-4DB2-BD59-A6C34878D82A}">
                    <a16:rowId xmlns:a16="http://schemas.microsoft.com/office/drawing/2014/main" val="10004"/>
                  </a:ext>
                </a:extLst>
              </a:tr>
              <a:tr h="193492">
                <a:tc>
                  <a:txBody>
                    <a:bodyPr/>
                    <a:lstStyle/>
                    <a:p>
                      <a:pPr marL="0" marR="0" lvl="0" indent="0" algn="l"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a:ln>
                            <a:noFill/>
                          </a:ln>
                          <a:solidFill>
                            <a:srgbClr val="000000"/>
                          </a:solidFill>
                          <a:effectLst/>
                          <a:latin typeface="Arial" charset="0"/>
                          <a:cs typeface="Arial" charset="0"/>
                        </a:rPr>
                        <a:t>Guara Sul</a:t>
                      </a:r>
                    </a:p>
                  </a:txBody>
                  <a:tcPr marL="44658"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tc>
                  <a:txBody>
                    <a:bodyPr/>
                    <a:lstStyle/>
                    <a:p>
                      <a:pPr marL="0" marR="0" lvl="0" indent="0" algn="ctr"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a:ln>
                            <a:noFill/>
                          </a:ln>
                          <a:solidFill>
                            <a:srgbClr val="000000"/>
                          </a:solidFill>
                          <a:effectLst/>
                          <a:latin typeface="Arial" charset="0"/>
                          <a:cs typeface="Arial" charset="0"/>
                        </a:rPr>
                        <a:t>RJ &amp; SP</a:t>
                      </a:r>
                    </a:p>
                  </a:txBody>
                  <a:tcPr marL="89316"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extLst>
                  <a:ext uri="{0D108BD9-81ED-4DB2-BD59-A6C34878D82A}">
                    <a16:rowId xmlns:a16="http://schemas.microsoft.com/office/drawing/2014/main" val="10005"/>
                  </a:ext>
                </a:extLst>
              </a:tr>
              <a:tr h="193492">
                <a:tc>
                  <a:txBody>
                    <a:bodyPr/>
                    <a:lstStyle/>
                    <a:p>
                      <a:pPr marL="0" marR="0" lvl="0" indent="0" algn="l"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dirty="0" err="1">
                          <a:ln>
                            <a:noFill/>
                          </a:ln>
                          <a:solidFill>
                            <a:srgbClr val="000000"/>
                          </a:solidFill>
                          <a:effectLst/>
                          <a:latin typeface="Arial" charset="0"/>
                          <a:cs typeface="Arial" charset="0"/>
                        </a:rPr>
                        <a:t>Buzios</a:t>
                      </a:r>
                      <a:endParaRPr kumimoji="0" lang="en-GB" sz="1000" b="0" i="0" u="none" strike="noStrike" cap="none" normalizeH="0" baseline="0" dirty="0">
                        <a:ln>
                          <a:noFill/>
                        </a:ln>
                        <a:solidFill>
                          <a:srgbClr val="000000"/>
                        </a:solidFill>
                        <a:effectLst/>
                        <a:latin typeface="Arial" charset="0"/>
                        <a:cs typeface="Arial" charset="0"/>
                      </a:endParaRPr>
                    </a:p>
                  </a:txBody>
                  <a:tcPr marL="44658"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tc>
                  <a:txBody>
                    <a:bodyPr/>
                    <a:lstStyle/>
                    <a:p>
                      <a:pPr marL="0" marR="0" lvl="0" indent="0" algn="ctr"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a:ln>
                            <a:noFill/>
                          </a:ln>
                          <a:solidFill>
                            <a:srgbClr val="000000"/>
                          </a:solidFill>
                          <a:effectLst/>
                          <a:latin typeface="Arial" charset="0"/>
                          <a:cs typeface="Arial" charset="0"/>
                        </a:rPr>
                        <a:t>RJ</a:t>
                      </a:r>
                    </a:p>
                  </a:txBody>
                  <a:tcPr marL="89316"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extLst>
                  <a:ext uri="{0D108BD9-81ED-4DB2-BD59-A6C34878D82A}">
                    <a16:rowId xmlns:a16="http://schemas.microsoft.com/office/drawing/2014/main" val="10006"/>
                  </a:ext>
                </a:extLst>
              </a:tr>
              <a:tr h="195005">
                <a:tc>
                  <a:txBody>
                    <a:bodyPr/>
                    <a:lstStyle/>
                    <a:p>
                      <a:pPr marL="0" marR="0" lvl="0" indent="0" algn="l"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a:ln>
                            <a:noFill/>
                          </a:ln>
                          <a:solidFill>
                            <a:srgbClr val="000000"/>
                          </a:solidFill>
                          <a:effectLst/>
                          <a:latin typeface="Arial" charset="0"/>
                          <a:cs typeface="Arial" charset="0"/>
                        </a:rPr>
                        <a:t>Iara</a:t>
                      </a:r>
                    </a:p>
                  </a:txBody>
                  <a:tcPr marL="44658"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tc>
                  <a:txBody>
                    <a:bodyPr/>
                    <a:lstStyle/>
                    <a:p>
                      <a:pPr marL="0" marR="0" lvl="0" indent="0" algn="ctr" defTabSz="946150" rtl="0" eaLnBrk="1" fontAlgn="base" latinLnBrk="0" hangingPunct="1">
                        <a:lnSpc>
                          <a:spcPct val="110000"/>
                        </a:lnSpc>
                        <a:spcBef>
                          <a:spcPct val="0"/>
                        </a:spcBef>
                        <a:spcAft>
                          <a:spcPct val="50000"/>
                        </a:spcAft>
                        <a:buClrTx/>
                        <a:buSzTx/>
                        <a:buFontTx/>
                        <a:buNone/>
                        <a:tabLst/>
                      </a:pPr>
                      <a:r>
                        <a:rPr kumimoji="0" lang="en-GB" sz="1000" b="0" i="0" u="none" strike="noStrike" cap="none" normalizeH="0" baseline="0" dirty="0">
                          <a:ln>
                            <a:noFill/>
                          </a:ln>
                          <a:solidFill>
                            <a:srgbClr val="000000"/>
                          </a:solidFill>
                          <a:effectLst/>
                          <a:latin typeface="Arial" charset="0"/>
                          <a:cs typeface="Arial" charset="0"/>
                        </a:rPr>
                        <a:t>RJ</a:t>
                      </a:r>
                    </a:p>
                  </a:txBody>
                  <a:tcPr marL="89316" marR="89316" marT="0" marB="0"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DDF5E1"/>
                    </a:solidFill>
                  </a:tcPr>
                </a:tc>
                <a:extLst>
                  <a:ext uri="{0D108BD9-81ED-4DB2-BD59-A6C34878D82A}">
                    <a16:rowId xmlns:a16="http://schemas.microsoft.com/office/drawing/2014/main" val="10007"/>
                  </a:ext>
                </a:extLst>
              </a:tr>
            </a:tbl>
          </a:graphicData>
        </a:graphic>
      </p:graphicFrame>
      <p:sp>
        <p:nvSpPr>
          <p:cNvPr id="318497" name="Title 1"/>
          <p:cNvSpPr>
            <a:spLocks noGrp="1"/>
          </p:cNvSpPr>
          <p:nvPr>
            <p:ph type="title"/>
          </p:nvPr>
        </p:nvSpPr>
        <p:spPr/>
        <p:txBody>
          <a:bodyPr/>
          <a:lstStyle/>
          <a:p>
            <a:r>
              <a:rPr lang="en-US"/>
              <a:t>Appendix 2</a:t>
            </a:r>
          </a:p>
        </p:txBody>
      </p:sp>
      <p:sp>
        <p:nvSpPr>
          <p:cNvPr id="318498"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318499" name="Slide Number Placeholder 5"/>
          <p:cNvSpPr>
            <a:spLocks noGrp="1"/>
          </p:cNvSpPr>
          <p:nvPr>
            <p:ph type="sldNum" sz="quarter" idx="12"/>
          </p:nvPr>
        </p:nvSpPr>
        <p:spPr>
          <a:noFill/>
        </p:spPr>
        <p:txBody>
          <a:bodyPr/>
          <a:lstStyle/>
          <a:p>
            <a:pPr defTabSz="912813" fontAlgn="base">
              <a:spcBef>
                <a:spcPct val="0"/>
              </a:spcBef>
              <a:spcAft>
                <a:spcPct val="0"/>
              </a:spcAft>
            </a:pPr>
            <a:fld id="{E9BC517E-DFA3-4314-8CFF-26B45E81156C}" type="slidenum">
              <a:rPr lang="en-GB" smtClean="0">
                <a:solidFill>
                  <a:schemeClr val="tx1"/>
                </a:solidFill>
              </a:rPr>
              <a:pPr defTabSz="912813" fontAlgn="base">
                <a:spcBef>
                  <a:spcPct val="0"/>
                </a:spcBef>
                <a:spcAft>
                  <a:spcPct val="0"/>
                </a:spcAft>
              </a:pPr>
              <a:t>28</a:t>
            </a:fld>
            <a:endParaRPr lang="en-GB">
              <a:solidFill>
                <a:schemeClr val="tx1"/>
              </a:solidFill>
            </a:endParaRPr>
          </a:p>
        </p:txBody>
      </p:sp>
      <p:sp>
        <p:nvSpPr>
          <p:cNvPr id="318500" name="Text Box 2"/>
          <p:cNvSpPr txBox="1">
            <a:spLocks noChangeArrowheads="1"/>
          </p:cNvSpPr>
          <p:nvPr>
            <p:custDataLst>
              <p:tags r:id="rId1"/>
            </p:custDataLst>
          </p:nvPr>
        </p:nvSpPr>
        <p:spPr bwMode="auto">
          <a:xfrm>
            <a:off x="725488" y="631825"/>
            <a:ext cx="8240712" cy="301625"/>
          </a:xfrm>
          <a:prstGeom prst="rect">
            <a:avLst/>
          </a:prstGeom>
          <a:noFill/>
          <a:ln w="9525">
            <a:noFill/>
            <a:miter lim="800000"/>
            <a:headEnd/>
            <a:tailEnd/>
          </a:ln>
        </p:spPr>
        <p:txBody>
          <a:bodyPr lIns="0" tIns="17996" rIns="0" bIns="17996" anchor="ctr"/>
          <a:lstStyle/>
          <a:p>
            <a:r>
              <a:rPr lang="en-US" sz="1400" b="1">
                <a:solidFill>
                  <a:srgbClr val="78848A"/>
                </a:solidFill>
              </a:rPr>
              <a:t>Transfer of Rights to Petrobras: Fields not under Concession Regime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p:txBody>
          <a:bodyPr/>
          <a:lstStyle/>
          <a:p>
            <a:r>
              <a:rPr lang="en-US"/>
              <a:t>Summarized Flow Chart of Royalties and Special Participations</a:t>
            </a:r>
            <a:endParaRPr lang="en-US">
              <a:solidFill>
                <a:srgbClr val="FF0000"/>
              </a:solidFill>
            </a:endParaRPr>
          </a:p>
        </p:txBody>
      </p:sp>
      <p:sp>
        <p:nvSpPr>
          <p:cNvPr id="263170" name="Date Placeholder 3"/>
          <p:cNvSpPr>
            <a:spLocks noGrp="1"/>
          </p:cNvSpPr>
          <p:nvPr>
            <p:ph type="dt" sz="quarter" idx="10"/>
          </p:nvPr>
        </p:nvSpPr>
        <p:spPr>
          <a:noFill/>
        </p:spPr>
        <p:txBody>
          <a:bodyPr/>
          <a:lstStyle/>
          <a:p>
            <a:pPr defTabSz="912813" fontAlgn="base">
              <a:spcBef>
                <a:spcPct val="0"/>
              </a:spcBef>
              <a:spcAft>
                <a:spcPct val="0"/>
              </a:spcAft>
            </a:pPr>
            <a:r>
              <a:rPr lang="en-GB">
                <a:latin typeface="Arial" charset="0"/>
                <a:cs typeface="Arial" charset="0"/>
              </a:rPr>
              <a:t>May 2014</a:t>
            </a:r>
          </a:p>
        </p:txBody>
      </p:sp>
      <p:sp>
        <p:nvSpPr>
          <p:cNvPr id="263171" name="Slide Number Placeholder 5"/>
          <p:cNvSpPr>
            <a:spLocks noGrp="1"/>
          </p:cNvSpPr>
          <p:nvPr>
            <p:ph type="sldNum" sz="quarter" idx="12"/>
          </p:nvPr>
        </p:nvSpPr>
        <p:spPr>
          <a:noFill/>
        </p:spPr>
        <p:txBody>
          <a:bodyPr/>
          <a:lstStyle/>
          <a:p>
            <a:pPr defTabSz="912813" fontAlgn="base">
              <a:spcBef>
                <a:spcPct val="0"/>
              </a:spcBef>
              <a:spcAft>
                <a:spcPct val="0"/>
              </a:spcAft>
            </a:pPr>
            <a:fld id="{A4726A06-F1A7-4B6F-ADE4-80CADCC758F3}" type="slidenum">
              <a:rPr lang="en-GB" smtClean="0"/>
              <a:pPr defTabSz="912813" fontAlgn="base">
                <a:spcBef>
                  <a:spcPct val="0"/>
                </a:spcBef>
                <a:spcAft>
                  <a:spcPct val="0"/>
                </a:spcAft>
              </a:pPr>
              <a:t>3</a:t>
            </a:fld>
            <a:endParaRPr lang="en-GB"/>
          </a:p>
        </p:txBody>
      </p:sp>
      <p:sp>
        <p:nvSpPr>
          <p:cNvPr id="263172" name="AutoShape 7"/>
          <p:cNvSpPr>
            <a:spLocks noChangeArrowheads="1"/>
          </p:cNvSpPr>
          <p:nvPr/>
        </p:nvSpPr>
        <p:spPr bwMode="auto">
          <a:xfrm flipH="1">
            <a:off x="708025" y="2971800"/>
            <a:ext cx="1447800" cy="457200"/>
          </a:xfrm>
          <a:prstGeom prst="roundRect">
            <a:avLst>
              <a:gd name="adj" fmla="val 16667"/>
            </a:avLst>
          </a:prstGeom>
          <a:noFill/>
          <a:ln w="9525">
            <a:solidFill>
              <a:srgbClr val="385D8A"/>
            </a:solidFill>
            <a:round/>
            <a:headEnd/>
            <a:tailEnd/>
          </a:ln>
        </p:spPr>
        <p:txBody>
          <a:bodyPr wrap="none" lIns="91416" tIns="45708" rIns="91416" bIns="45708" anchor="ctr"/>
          <a:lstStyle/>
          <a:p>
            <a:pPr algn="ctr" defTabSz="944563"/>
            <a:r>
              <a:rPr lang="en-GB" sz="1000">
                <a:latin typeface="Arial Narrow" pitchFamily="34" charset="0"/>
              </a:rPr>
              <a:t>Other States</a:t>
            </a:r>
          </a:p>
        </p:txBody>
      </p:sp>
      <p:sp>
        <p:nvSpPr>
          <p:cNvPr id="263173" name="AutoShape 8"/>
          <p:cNvSpPr>
            <a:spLocks noChangeArrowheads="1"/>
          </p:cNvSpPr>
          <p:nvPr/>
        </p:nvSpPr>
        <p:spPr bwMode="auto">
          <a:xfrm flipH="1">
            <a:off x="2522538" y="2971800"/>
            <a:ext cx="1828800" cy="457200"/>
          </a:xfrm>
          <a:prstGeom prst="roundRect">
            <a:avLst>
              <a:gd name="adj" fmla="val 16667"/>
            </a:avLst>
          </a:prstGeom>
          <a:solidFill>
            <a:srgbClr val="EEEFF6"/>
          </a:solidFill>
          <a:ln w="9525">
            <a:solidFill>
              <a:srgbClr val="385D8A"/>
            </a:solidFill>
            <a:round/>
            <a:headEnd/>
            <a:tailEnd/>
          </a:ln>
        </p:spPr>
        <p:txBody>
          <a:bodyPr wrap="none" lIns="91416" tIns="45708" rIns="91416" bIns="45708" anchor="ctr"/>
          <a:lstStyle/>
          <a:p>
            <a:pPr algn="ctr" defTabSz="944563"/>
            <a:r>
              <a:rPr lang="en-GB" sz="1000" b="1">
                <a:latin typeface="Arial Narrow" pitchFamily="34" charset="0"/>
              </a:rPr>
              <a:t>RJS</a:t>
            </a:r>
            <a:endParaRPr lang="en-GB" sz="1000">
              <a:latin typeface="Arial Narrow" pitchFamily="34" charset="0"/>
            </a:endParaRPr>
          </a:p>
        </p:txBody>
      </p:sp>
      <p:sp>
        <p:nvSpPr>
          <p:cNvPr id="263174" name="AutoShape 16"/>
          <p:cNvSpPr>
            <a:spLocks noChangeArrowheads="1"/>
          </p:cNvSpPr>
          <p:nvPr/>
        </p:nvSpPr>
        <p:spPr bwMode="auto">
          <a:xfrm flipH="1">
            <a:off x="3814763" y="990600"/>
            <a:ext cx="1541462" cy="381000"/>
          </a:xfrm>
          <a:prstGeom prst="roundRect">
            <a:avLst>
              <a:gd name="adj" fmla="val 16667"/>
            </a:avLst>
          </a:prstGeom>
          <a:noFill/>
          <a:ln w="9525">
            <a:solidFill>
              <a:srgbClr val="385D8A"/>
            </a:solidFill>
            <a:round/>
            <a:headEnd/>
            <a:tailEnd/>
          </a:ln>
        </p:spPr>
        <p:txBody>
          <a:bodyPr wrap="none" lIns="91416" tIns="45708" rIns="91416" bIns="45708" anchor="ctr"/>
          <a:lstStyle/>
          <a:p>
            <a:pPr algn="ctr" defTabSz="944563"/>
            <a:r>
              <a:rPr lang="en-GB" sz="1000" b="1">
                <a:latin typeface="Arial Narrow" pitchFamily="34" charset="0"/>
              </a:rPr>
              <a:t>Other Oil &amp; Gas Producers</a:t>
            </a:r>
          </a:p>
        </p:txBody>
      </p:sp>
      <p:sp>
        <p:nvSpPr>
          <p:cNvPr id="263175" name="AutoShape 18"/>
          <p:cNvSpPr>
            <a:spLocks noChangeArrowheads="1"/>
          </p:cNvSpPr>
          <p:nvPr/>
        </p:nvSpPr>
        <p:spPr bwMode="auto">
          <a:xfrm flipH="1">
            <a:off x="4670425" y="2971800"/>
            <a:ext cx="1447800" cy="457200"/>
          </a:xfrm>
          <a:prstGeom prst="roundRect">
            <a:avLst>
              <a:gd name="adj" fmla="val 16667"/>
            </a:avLst>
          </a:prstGeom>
          <a:noFill/>
          <a:ln w="9525">
            <a:solidFill>
              <a:srgbClr val="385D8A"/>
            </a:solidFill>
            <a:round/>
            <a:headEnd/>
            <a:tailEnd/>
          </a:ln>
        </p:spPr>
        <p:txBody>
          <a:bodyPr wrap="none" lIns="91416" tIns="45708" rIns="91416" bIns="45708" anchor="ctr"/>
          <a:lstStyle/>
          <a:p>
            <a:pPr algn="ctr" defTabSz="944563"/>
            <a:r>
              <a:rPr lang="en-GB" sz="1000">
                <a:latin typeface="Arial Narrow" pitchFamily="34" charset="0"/>
              </a:rPr>
              <a:t>Other Beneficiaries</a:t>
            </a:r>
          </a:p>
        </p:txBody>
      </p:sp>
      <p:sp>
        <p:nvSpPr>
          <p:cNvPr id="263176" name="AutoShape 22"/>
          <p:cNvSpPr>
            <a:spLocks noChangeArrowheads="1"/>
          </p:cNvSpPr>
          <p:nvPr/>
        </p:nvSpPr>
        <p:spPr bwMode="auto">
          <a:xfrm flipH="1">
            <a:off x="2132013" y="3657600"/>
            <a:ext cx="2624137" cy="495300"/>
          </a:xfrm>
          <a:prstGeom prst="roundRect">
            <a:avLst>
              <a:gd name="adj" fmla="val 16667"/>
            </a:avLst>
          </a:prstGeom>
          <a:noFill/>
          <a:ln w="9525">
            <a:solidFill>
              <a:srgbClr val="385D8A"/>
            </a:solidFill>
            <a:round/>
            <a:headEnd/>
            <a:tailEnd/>
          </a:ln>
        </p:spPr>
        <p:txBody>
          <a:bodyPr wrap="none" lIns="91416" tIns="45708" rIns="91416" bIns="45708" anchor="ctr"/>
          <a:lstStyle/>
          <a:p>
            <a:pPr algn="ctr" defTabSz="944563"/>
            <a:r>
              <a:rPr lang="en-US" sz="1000" u="sng">
                <a:latin typeface="Arial Narrow" pitchFamily="34" charset="0"/>
              </a:rPr>
              <a:t>Mandatory Deductions</a:t>
            </a:r>
          </a:p>
          <a:p>
            <a:pPr algn="ctr" defTabSz="944563"/>
            <a:r>
              <a:rPr lang="en-GB" sz="1000" i="1">
                <a:latin typeface="Arial Narrow" pitchFamily="34" charset="0"/>
              </a:rPr>
              <a:t>Municipalities, </a:t>
            </a:r>
            <a:r>
              <a:rPr lang="fr-FR" sz="1000" i="1">
                <a:latin typeface="Arial Narrow" pitchFamily="34" charset="0"/>
              </a:rPr>
              <a:t>FECAM</a:t>
            </a:r>
            <a:r>
              <a:rPr lang="fr-FR" sz="1000" i="1" baseline="30000">
                <a:latin typeface="Arial Narrow" pitchFamily="34" charset="0"/>
              </a:rPr>
              <a:t>1</a:t>
            </a:r>
            <a:r>
              <a:rPr lang="fr-FR" sz="1000" i="1">
                <a:latin typeface="Arial Narrow" pitchFamily="34" charset="0"/>
              </a:rPr>
              <a:t>, PASEP</a:t>
            </a:r>
            <a:r>
              <a:rPr lang="fr-FR" sz="1000" i="1" baseline="30000">
                <a:latin typeface="Arial Narrow" pitchFamily="34" charset="0"/>
              </a:rPr>
              <a:t>2</a:t>
            </a:r>
            <a:r>
              <a:rPr lang="fr-FR" sz="1000" i="1">
                <a:latin typeface="Arial Narrow" pitchFamily="34" charset="0"/>
              </a:rPr>
              <a:t> and </a:t>
            </a:r>
          </a:p>
          <a:p>
            <a:pPr algn="ctr" defTabSz="944563"/>
            <a:r>
              <a:rPr lang="fr-FR" sz="1000" i="1">
                <a:latin typeface="Arial Narrow" pitchFamily="34" charset="0"/>
              </a:rPr>
              <a:t>Repayment of Federal Debt</a:t>
            </a:r>
            <a:endParaRPr lang="en-GB" sz="1000" i="1">
              <a:latin typeface="Arial Narrow" pitchFamily="34" charset="0"/>
            </a:endParaRPr>
          </a:p>
        </p:txBody>
      </p:sp>
      <p:cxnSp>
        <p:nvCxnSpPr>
          <p:cNvPr id="263177" name="Elbow Connector 33"/>
          <p:cNvCxnSpPr>
            <a:cxnSpLocks noChangeShapeType="1"/>
          </p:cNvCxnSpPr>
          <p:nvPr/>
        </p:nvCxnSpPr>
        <p:spPr bwMode="auto">
          <a:xfrm rot="16200000" flipH="1">
            <a:off x="2449513" y="1074737"/>
            <a:ext cx="685800" cy="1279525"/>
          </a:xfrm>
          <a:prstGeom prst="bentConnector3">
            <a:avLst>
              <a:gd name="adj1" fmla="val 50000"/>
            </a:avLst>
          </a:prstGeom>
          <a:noFill/>
          <a:ln w="19050" algn="ctr">
            <a:solidFill>
              <a:srgbClr val="17497B"/>
            </a:solidFill>
            <a:round/>
            <a:headEnd/>
            <a:tailEnd type="triangle" w="med" len="med"/>
          </a:ln>
        </p:spPr>
      </p:cxnSp>
      <p:cxnSp>
        <p:nvCxnSpPr>
          <p:cNvPr id="263178" name="Elbow Connector 42"/>
          <p:cNvCxnSpPr>
            <a:cxnSpLocks noChangeShapeType="1"/>
            <a:endCxn id="263172" idx="0"/>
          </p:cNvCxnSpPr>
          <p:nvPr/>
        </p:nvCxnSpPr>
        <p:spPr bwMode="auto">
          <a:xfrm rot="5400000">
            <a:off x="2203450" y="1743075"/>
            <a:ext cx="457200" cy="2000250"/>
          </a:xfrm>
          <a:prstGeom prst="bentConnector3">
            <a:avLst>
              <a:gd name="adj1" fmla="val 50000"/>
            </a:avLst>
          </a:prstGeom>
          <a:noFill/>
          <a:ln w="19050" algn="ctr">
            <a:solidFill>
              <a:srgbClr val="17497B"/>
            </a:solidFill>
            <a:round/>
            <a:headEnd/>
            <a:tailEnd type="triangle" w="med" len="med"/>
          </a:ln>
        </p:spPr>
      </p:cxnSp>
      <p:cxnSp>
        <p:nvCxnSpPr>
          <p:cNvPr id="263179" name="Straight Arrow Connector 55"/>
          <p:cNvCxnSpPr>
            <a:cxnSpLocks noChangeShapeType="1"/>
            <a:endCxn id="263173" idx="0"/>
          </p:cNvCxnSpPr>
          <p:nvPr/>
        </p:nvCxnSpPr>
        <p:spPr bwMode="auto">
          <a:xfrm>
            <a:off x="3432175" y="2514600"/>
            <a:ext cx="4763" cy="457200"/>
          </a:xfrm>
          <a:prstGeom prst="straightConnector1">
            <a:avLst/>
          </a:prstGeom>
          <a:noFill/>
          <a:ln w="19050" algn="ctr">
            <a:solidFill>
              <a:srgbClr val="17497B"/>
            </a:solidFill>
            <a:round/>
            <a:headEnd/>
            <a:tailEnd type="triangle" w="med" len="med"/>
          </a:ln>
        </p:spPr>
      </p:cxnSp>
      <p:cxnSp>
        <p:nvCxnSpPr>
          <p:cNvPr id="263180" name="Elbow Connector 2047"/>
          <p:cNvCxnSpPr>
            <a:cxnSpLocks noChangeShapeType="1"/>
            <a:endCxn id="263175" idx="0"/>
          </p:cNvCxnSpPr>
          <p:nvPr/>
        </p:nvCxnSpPr>
        <p:spPr bwMode="auto">
          <a:xfrm>
            <a:off x="3432175" y="2744788"/>
            <a:ext cx="1962150" cy="227012"/>
          </a:xfrm>
          <a:prstGeom prst="bentConnector2">
            <a:avLst/>
          </a:prstGeom>
          <a:noFill/>
          <a:ln w="19050" algn="ctr">
            <a:solidFill>
              <a:srgbClr val="17497B"/>
            </a:solidFill>
            <a:round/>
            <a:headEnd/>
            <a:tailEnd type="triangle" w="med" len="med"/>
          </a:ln>
        </p:spPr>
      </p:cxnSp>
      <p:cxnSp>
        <p:nvCxnSpPr>
          <p:cNvPr id="263181" name="Straight Arrow Connector 2050"/>
          <p:cNvCxnSpPr>
            <a:cxnSpLocks noChangeShapeType="1"/>
            <a:stCxn id="263173" idx="2"/>
            <a:endCxn id="263176" idx="0"/>
          </p:cNvCxnSpPr>
          <p:nvPr/>
        </p:nvCxnSpPr>
        <p:spPr bwMode="auto">
          <a:xfrm>
            <a:off x="3436938" y="3429000"/>
            <a:ext cx="7937" cy="228600"/>
          </a:xfrm>
          <a:prstGeom prst="straightConnector1">
            <a:avLst/>
          </a:prstGeom>
          <a:noFill/>
          <a:ln w="19050" algn="ctr">
            <a:solidFill>
              <a:srgbClr val="17497B"/>
            </a:solidFill>
            <a:round/>
            <a:headEnd/>
            <a:tailEnd type="triangle" w="med" len="med"/>
          </a:ln>
        </p:spPr>
      </p:cxnSp>
      <p:sp>
        <p:nvSpPr>
          <p:cNvPr id="263182" name="Text Box 45"/>
          <p:cNvSpPr txBox="1">
            <a:spLocks noChangeArrowheads="1"/>
          </p:cNvSpPr>
          <p:nvPr/>
        </p:nvSpPr>
        <p:spPr bwMode="auto">
          <a:xfrm>
            <a:off x="4038600" y="2022475"/>
            <a:ext cx="1600200" cy="554038"/>
          </a:xfrm>
          <a:prstGeom prst="rect">
            <a:avLst/>
          </a:prstGeom>
          <a:noFill/>
          <a:ln w="9525">
            <a:noFill/>
            <a:miter lim="800000"/>
            <a:headEnd/>
            <a:tailEnd/>
          </a:ln>
        </p:spPr>
        <p:txBody>
          <a:bodyPr lIns="0" tIns="0" rIns="0" bIns="0">
            <a:spAutoFit/>
          </a:bodyPr>
          <a:lstStyle/>
          <a:p>
            <a:pPr defTabSz="946150">
              <a:spcBef>
                <a:spcPct val="50000"/>
              </a:spcBef>
              <a:spcAft>
                <a:spcPct val="50000"/>
              </a:spcAft>
            </a:pPr>
            <a:r>
              <a:rPr lang="en-GB" sz="900" i="1">
                <a:solidFill>
                  <a:srgbClr val="17497B"/>
                </a:solidFill>
                <a:latin typeface="Arial Narrow" pitchFamily="34" charset="0"/>
                <a:ea typeface="Arial Unicode MS"/>
                <a:cs typeface="Arial Unicode MS"/>
              </a:rPr>
              <a:t>Monthly payment of royalties and quarterly payments of SPs to National Treasury account at the Brazilian Central Bank</a:t>
            </a:r>
            <a:endParaRPr lang="en-GB" sz="1200" i="1">
              <a:solidFill>
                <a:srgbClr val="17497B"/>
              </a:solidFill>
              <a:latin typeface="Arial Narrow" pitchFamily="34" charset="0"/>
              <a:ea typeface="Arial Unicode MS"/>
              <a:cs typeface="Arial Unicode MS"/>
            </a:endParaRPr>
          </a:p>
        </p:txBody>
      </p:sp>
      <p:sp>
        <p:nvSpPr>
          <p:cNvPr id="263183" name="Text Box 41"/>
          <p:cNvSpPr txBox="1">
            <a:spLocks noChangeArrowheads="1"/>
          </p:cNvSpPr>
          <p:nvPr/>
        </p:nvSpPr>
        <p:spPr bwMode="auto">
          <a:xfrm>
            <a:off x="6661150" y="4929188"/>
            <a:ext cx="1608138" cy="461962"/>
          </a:xfrm>
          <a:prstGeom prst="rect">
            <a:avLst/>
          </a:prstGeom>
          <a:noFill/>
          <a:ln w="9525">
            <a:noFill/>
            <a:miter lim="800000"/>
            <a:headEnd/>
            <a:tailEnd/>
          </a:ln>
        </p:spPr>
        <p:txBody>
          <a:bodyPr lIns="0" tIns="0" rIns="0" bIns="0">
            <a:spAutoFit/>
          </a:bodyPr>
          <a:lstStyle/>
          <a:p>
            <a:pPr marL="114300" indent="-114300" defTabSz="946150">
              <a:buClr>
                <a:srgbClr val="385D8A"/>
              </a:buClr>
              <a:buFont typeface="Wingdings" pitchFamily="2" charset="2"/>
              <a:buChar char="§"/>
            </a:pPr>
            <a:r>
              <a:rPr lang="en-GB" sz="1000">
                <a:solidFill>
                  <a:srgbClr val="000000"/>
                </a:solidFill>
                <a:latin typeface="Arial Narrow" pitchFamily="34" charset="0"/>
                <a:ea typeface="Arial Unicode MS"/>
                <a:cs typeface="Arial Unicode MS"/>
              </a:rPr>
              <a:t>Collection Agent</a:t>
            </a:r>
          </a:p>
          <a:p>
            <a:pPr marL="114300" indent="-114300" defTabSz="946150">
              <a:buClr>
                <a:srgbClr val="385D8A"/>
              </a:buClr>
              <a:buFont typeface="Wingdings" pitchFamily="2" charset="2"/>
              <a:buChar char="§"/>
            </a:pPr>
            <a:r>
              <a:rPr lang="en-GB" sz="1000">
                <a:solidFill>
                  <a:srgbClr val="000000"/>
                </a:solidFill>
                <a:latin typeface="Arial Narrow" pitchFamily="34" charset="0"/>
                <a:ea typeface="Arial Unicode MS"/>
                <a:cs typeface="Arial Unicode MS"/>
              </a:rPr>
              <a:t>All primary beneficiaries hold an account at Banco do Brasil</a:t>
            </a:r>
          </a:p>
        </p:txBody>
      </p:sp>
      <p:pic>
        <p:nvPicPr>
          <p:cNvPr id="263184" name="Picture 4"/>
          <p:cNvPicPr>
            <a:picLocks noChangeAspect="1" noChangeArrowheads="1"/>
          </p:cNvPicPr>
          <p:nvPr/>
        </p:nvPicPr>
        <p:blipFill>
          <a:blip r:embed="rId3"/>
          <a:srcRect/>
          <a:stretch>
            <a:fillRect/>
          </a:stretch>
        </p:blipFill>
        <p:spPr bwMode="auto">
          <a:xfrm>
            <a:off x="6680200" y="1219200"/>
            <a:ext cx="1279525" cy="752475"/>
          </a:xfrm>
          <a:prstGeom prst="rect">
            <a:avLst/>
          </a:prstGeom>
          <a:noFill/>
          <a:ln w="9525">
            <a:noFill/>
            <a:miter lim="800000"/>
            <a:headEnd/>
            <a:tailEnd/>
          </a:ln>
        </p:spPr>
      </p:pic>
      <p:pic>
        <p:nvPicPr>
          <p:cNvPr id="263185" name="Picture 5"/>
          <p:cNvPicPr>
            <a:picLocks noChangeAspect="1" noChangeArrowheads="1"/>
          </p:cNvPicPr>
          <p:nvPr/>
        </p:nvPicPr>
        <p:blipFill>
          <a:blip r:embed="rId4"/>
          <a:srcRect/>
          <a:stretch>
            <a:fillRect/>
          </a:stretch>
        </p:blipFill>
        <p:spPr bwMode="auto">
          <a:xfrm>
            <a:off x="6661150" y="4173538"/>
            <a:ext cx="989013" cy="685800"/>
          </a:xfrm>
          <a:prstGeom prst="rect">
            <a:avLst/>
          </a:prstGeom>
          <a:noFill/>
          <a:ln w="9525">
            <a:noFill/>
            <a:miter lim="800000"/>
            <a:headEnd/>
            <a:tailEnd/>
          </a:ln>
        </p:spPr>
      </p:pic>
      <p:pic>
        <p:nvPicPr>
          <p:cNvPr id="263186" name="Picture 6"/>
          <p:cNvPicPr>
            <a:picLocks noChangeAspect="1" noChangeArrowheads="1"/>
          </p:cNvPicPr>
          <p:nvPr/>
        </p:nvPicPr>
        <p:blipFill>
          <a:blip r:embed="rId5"/>
          <a:srcRect/>
          <a:stretch>
            <a:fillRect/>
          </a:stretch>
        </p:blipFill>
        <p:spPr bwMode="auto">
          <a:xfrm>
            <a:off x="1393825" y="876300"/>
            <a:ext cx="1516063" cy="495300"/>
          </a:xfrm>
          <a:prstGeom prst="rect">
            <a:avLst/>
          </a:prstGeom>
          <a:noFill/>
          <a:ln w="9525">
            <a:noFill/>
            <a:miter lim="800000"/>
            <a:headEnd/>
            <a:tailEnd/>
          </a:ln>
        </p:spPr>
      </p:pic>
      <p:sp>
        <p:nvSpPr>
          <p:cNvPr id="263187" name="Text Box 41"/>
          <p:cNvSpPr txBox="1">
            <a:spLocks noChangeArrowheads="1"/>
          </p:cNvSpPr>
          <p:nvPr/>
        </p:nvSpPr>
        <p:spPr bwMode="auto">
          <a:xfrm>
            <a:off x="6680200" y="2057400"/>
            <a:ext cx="1928813" cy="465138"/>
          </a:xfrm>
          <a:prstGeom prst="rect">
            <a:avLst/>
          </a:prstGeom>
          <a:noFill/>
          <a:ln w="9525">
            <a:noFill/>
            <a:miter lim="800000"/>
            <a:headEnd/>
            <a:tailEnd/>
          </a:ln>
        </p:spPr>
        <p:txBody>
          <a:bodyPr lIns="0" tIns="0" rIns="0" bIns="0">
            <a:spAutoFit/>
          </a:bodyPr>
          <a:lstStyle/>
          <a:p>
            <a:pPr marL="114300" indent="-114300" defTabSz="946150">
              <a:lnSpc>
                <a:spcPct val="30000"/>
              </a:lnSpc>
              <a:spcBef>
                <a:spcPct val="50000"/>
              </a:spcBef>
              <a:spcAft>
                <a:spcPct val="50000"/>
              </a:spcAft>
              <a:buClr>
                <a:srgbClr val="385D8A"/>
              </a:buClr>
              <a:buFont typeface="Wingdings" pitchFamily="2" charset="2"/>
              <a:buChar char="§"/>
            </a:pPr>
            <a:r>
              <a:rPr lang="en-GB" sz="1000">
                <a:solidFill>
                  <a:srgbClr val="000000"/>
                </a:solidFill>
                <a:latin typeface="Arial Narrow" pitchFamily="34" charset="0"/>
                <a:ea typeface="Arial Unicode MS"/>
                <a:cs typeface="Arial Unicode MS"/>
              </a:rPr>
              <a:t>Audits production data</a:t>
            </a:r>
          </a:p>
          <a:p>
            <a:pPr marL="114300" indent="-114300" defTabSz="946150">
              <a:lnSpc>
                <a:spcPct val="30000"/>
              </a:lnSpc>
              <a:spcBef>
                <a:spcPct val="50000"/>
              </a:spcBef>
              <a:spcAft>
                <a:spcPct val="50000"/>
              </a:spcAft>
              <a:buClr>
                <a:srgbClr val="385D8A"/>
              </a:buClr>
              <a:buFont typeface="Wingdings" pitchFamily="2" charset="2"/>
              <a:buChar char="§"/>
            </a:pPr>
            <a:r>
              <a:rPr lang="en-GB" sz="1000">
                <a:solidFill>
                  <a:srgbClr val="000000"/>
                </a:solidFill>
                <a:latin typeface="Arial Narrow" pitchFamily="34" charset="0"/>
                <a:ea typeface="Arial Unicode MS"/>
                <a:cs typeface="Arial Unicode MS"/>
              </a:rPr>
              <a:t>Determines applicable oil prices</a:t>
            </a:r>
          </a:p>
          <a:p>
            <a:pPr marL="114300" indent="-114300" defTabSz="946150">
              <a:lnSpc>
                <a:spcPct val="30000"/>
              </a:lnSpc>
              <a:spcBef>
                <a:spcPct val="50000"/>
              </a:spcBef>
              <a:spcAft>
                <a:spcPct val="50000"/>
              </a:spcAft>
              <a:buClr>
                <a:srgbClr val="385D8A"/>
              </a:buClr>
              <a:buFont typeface="Wingdings" pitchFamily="2" charset="2"/>
              <a:buChar char="§"/>
            </a:pPr>
            <a:r>
              <a:rPr lang="en-GB" sz="1000">
                <a:solidFill>
                  <a:srgbClr val="000000"/>
                </a:solidFill>
                <a:latin typeface="Arial Narrow" pitchFamily="34" charset="0"/>
                <a:ea typeface="Arial Unicode MS"/>
                <a:cs typeface="Arial Unicode MS"/>
              </a:rPr>
              <a:t>Instructs payments</a:t>
            </a:r>
          </a:p>
        </p:txBody>
      </p:sp>
      <p:sp>
        <p:nvSpPr>
          <p:cNvPr id="263188" name="Text Box 45"/>
          <p:cNvSpPr txBox="1">
            <a:spLocks noChangeArrowheads="1"/>
          </p:cNvSpPr>
          <p:nvPr/>
        </p:nvSpPr>
        <p:spPr bwMode="auto">
          <a:xfrm>
            <a:off x="1814513" y="1233488"/>
            <a:ext cx="1385887" cy="138112"/>
          </a:xfrm>
          <a:prstGeom prst="rect">
            <a:avLst/>
          </a:prstGeom>
          <a:noFill/>
          <a:ln w="9525">
            <a:noFill/>
            <a:miter lim="800000"/>
            <a:headEnd/>
            <a:tailEnd/>
          </a:ln>
        </p:spPr>
        <p:txBody>
          <a:bodyPr lIns="0" tIns="0" rIns="0" bIns="0">
            <a:spAutoFit/>
          </a:bodyPr>
          <a:lstStyle/>
          <a:p>
            <a:pPr algn="ctr" defTabSz="946150">
              <a:spcBef>
                <a:spcPct val="50000"/>
              </a:spcBef>
              <a:spcAft>
                <a:spcPct val="50000"/>
              </a:spcAft>
            </a:pPr>
            <a:r>
              <a:rPr lang="en-GB" sz="900" i="1">
                <a:solidFill>
                  <a:srgbClr val="17497B"/>
                </a:solidFill>
                <a:latin typeface="Arial Narrow" pitchFamily="34" charset="0"/>
                <a:ea typeface="Arial Unicode MS"/>
                <a:cs typeface="Arial Unicode MS"/>
              </a:rPr>
              <a:t>~93% of Oil &amp; Gas Royalties</a:t>
            </a:r>
            <a:endParaRPr lang="en-GB" sz="1200" i="1">
              <a:solidFill>
                <a:srgbClr val="17497B"/>
              </a:solidFill>
              <a:latin typeface="Arial Narrow" pitchFamily="34" charset="0"/>
              <a:ea typeface="Arial Unicode MS"/>
              <a:cs typeface="Arial Unicode MS"/>
            </a:endParaRPr>
          </a:p>
        </p:txBody>
      </p:sp>
      <p:pic>
        <p:nvPicPr>
          <p:cNvPr id="263189" name="Picture 7"/>
          <p:cNvPicPr>
            <a:picLocks noChangeAspect="1" noChangeArrowheads="1"/>
          </p:cNvPicPr>
          <p:nvPr/>
        </p:nvPicPr>
        <p:blipFill>
          <a:blip r:embed="rId6"/>
          <a:srcRect/>
          <a:stretch>
            <a:fillRect/>
          </a:stretch>
        </p:blipFill>
        <p:spPr bwMode="auto">
          <a:xfrm>
            <a:off x="2546350" y="4678363"/>
            <a:ext cx="1800225" cy="479425"/>
          </a:xfrm>
          <a:prstGeom prst="rect">
            <a:avLst/>
          </a:prstGeom>
          <a:noFill/>
          <a:ln w="9525">
            <a:noFill/>
            <a:miter lim="800000"/>
            <a:headEnd/>
            <a:tailEnd/>
          </a:ln>
        </p:spPr>
      </p:pic>
      <p:sp>
        <p:nvSpPr>
          <p:cNvPr id="263190" name="Text Box 45"/>
          <p:cNvSpPr txBox="1">
            <a:spLocks noChangeArrowheads="1"/>
          </p:cNvSpPr>
          <p:nvPr/>
        </p:nvSpPr>
        <p:spPr bwMode="auto">
          <a:xfrm>
            <a:off x="3657600" y="4348163"/>
            <a:ext cx="1600200" cy="276225"/>
          </a:xfrm>
          <a:prstGeom prst="rect">
            <a:avLst/>
          </a:prstGeom>
          <a:noFill/>
          <a:ln w="9525">
            <a:noFill/>
            <a:miter lim="800000"/>
            <a:headEnd/>
            <a:tailEnd/>
          </a:ln>
        </p:spPr>
        <p:txBody>
          <a:bodyPr lIns="0" tIns="0" rIns="0" bIns="0">
            <a:spAutoFit/>
          </a:bodyPr>
          <a:lstStyle/>
          <a:p>
            <a:pPr defTabSz="946150">
              <a:spcBef>
                <a:spcPct val="50000"/>
              </a:spcBef>
              <a:spcAft>
                <a:spcPct val="50000"/>
              </a:spcAft>
            </a:pPr>
            <a:r>
              <a:rPr lang="en-GB" sz="900" i="1">
                <a:solidFill>
                  <a:srgbClr val="17497B"/>
                </a:solidFill>
                <a:latin typeface="Arial Narrow" pitchFamily="34" charset="0"/>
                <a:ea typeface="Arial Unicode MS"/>
                <a:cs typeface="Arial Unicode MS"/>
              </a:rPr>
              <a:t>All RJS Net Royalties were assigned by RJS  to RioPrevidência in 2006</a:t>
            </a:r>
            <a:endParaRPr lang="en-GB" sz="1200" i="1">
              <a:solidFill>
                <a:srgbClr val="17497B"/>
              </a:solidFill>
              <a:latin typeface="Arial Narrow" pitchFamily="34" charset="0"/>
              <a:ea typeface="Arial Unicode MS"/>
              <a:cs typeface="Arial Unicode MS"/>
            </a:endParaRPr>
          </a:p>
        </p:txBody>
      </p:sp>
      <p:cxnSp>
        <p:nvCxnSpPr>
          <p:cNvPr id="263191" name="Straight Arrow Connector 53"/>
          <p:cNvCxnSpPr>
            <a:cxnSpLocks noChangeShapeType="1"/>
            <a:stCxn id="263176" idx="2"/>
          </p:cNvCxnSpPr>
          <p:nvPr/>
        </p:nvCxnSpPr>
        <p:spPr bwMode="auto">
          <a:xfrm>
            <a:off x="3444875" y="4152900"/>
            <a:ext cx="1588" cy="525463"/>
          </a:xfrm>
          <a:prstGeom prst="straightConnector1">
            <a:avLst/>
          </a:prstGeom>
          <a:noFill/>
          <a:ln w="19050" algn="ctr">
            <a:solidFill>
              <a:srgbClr val="17497B"/>
            </a:solidFill>
            <a:round/>
            <a:headEnd/>
            <a:tailEnd type="triangle" w="med" len="med"/>
          </a:ln>
        </p:spPr>
      </p:cxnSp>
      <p:sp>
        <p:nvSpPr>
          <p:cNvPr id="263192" name="AutoShape 8"/>
          <p:cNvSpPr>
            <a:spLocks noChangeArrowheads="1"/>
          </p:cNvSpPr>
          <p:nvPr/>
        </p:nvSpPr>
        <p:spPr bwMode="auto">
          <a:xfrm flipH="1">
            <a:off x="2752725" y="5562600"/>
            <a:ext cx="1389063" cy="457200"/>
          </a:xfrm>
          <a:prstGeom prst="roundRect">
            <a:avLst>
              <a:gd name="adj" fmla="val 16667"/>
            </a:avLst>
          </a:prstGeom>
          <a:solidFill>
            <a:srgbClr val="EEEFF6"/>
          </a:solidFill>
          <a:ln w="9525">
            <a:solidFill>
              <a:srgbClr val="385D8A"/>
            </a:solidFill>
            <a:round/>
            <a:headEnd/>
            <a:tailEnd/>
          </a:ln>
        </p:spPr>
        <p:txBody>
          <a:bodyPr wrap="none" lIns="91416" tIns="45708" rIns="91416" bIns="45708" anchor="ctr"/>
          <a:lstStyle/>
          <a:p>
            <a:pPr algn="ctr" defTabSz="944563"/>
            <a:r>
              <a:rPr lang="en-GB" sz="1000" b="1">
                <a:latin typeface="Arial Narrow" pitchFamily="34" charset="0"/>
              </a:rPr>
              <a:t>Issuer</a:t>
            </a:r>
            <a:endParaRPr lang="en-GB" sz="1000">
              <a:latin typeface="Arial Narrow" pitchFamily="34" charset="0"/>
            </a:endParaRPr>
          </a:p>
        </p:txBody>
      </p:sp>
      <p:sp>
        <p:nvSpPr>
          <p:cNvPr id="263193" name="Text Box 45"/>
          <p:cNvSpPr txBox="1">
            <a:spLocks noChangeArrowheads="1"/>
          </p:cNvSpPr>
          <p:nvPr/>
        </p:nvSpPr>
        <p:spPr bwMode="auto">
          <a:xfrm>
            <a:off x="3657600" y="5167313"/>
            <a:ext cx="1600200" cy="277812"/>
          </a:xfrm>
          <a:prstGeom prst="rect">
            <a:avLst/>
          </a:prstGeom>
          <a:noFill/>
          <a:ln w="9525">
            <a:noFill/>
            <a:miter lim="800000"/>
            <a:headEnd/>
            <a:tailEnd/>
          </a:ln>
        </p:spPr>
        <p:txBody>
          <a:bodyPr lIns="0" tIns="0" rIns="0" bIns="0">
            <a:spAutoFit/>
          </a:bodyPr>
          <a:lstStyle/>
          <a:p>
            <a:pPr defTabSz="946150">
              <a:spcBef>
                <a:spcPct val="50000"/>
              </a:spcBef>
              <a:spcAft>
                <a:spcPct val="50000"/>
              </a:spcAft>
            </a:pPr>
            <a:r>
              <a:rPr lang="en-GB" sz="900" i="1">
                <a:solidFill>
                  <a:srgbClr val="17497B"/>
                </a:solidFill>
                <a:latin typeface="Arial Narrow" pitchFamily="34" charset="0"/>
                <a:ea typeface="Arial Unicode MS"/>
                <a:cs typeface="Arial Unicode MS"/>
              </a:rPr>
              <a:t>All future net Royalties and SPs assigned to the Issuer at closing</a:t>
            </a:r>
            <a:endParaRPr lang="en-GB" sz="1200" i="1">
              <a:solidFill>
                <a:srgbClr val="17497B"/>
              </a:solidFill>
              <a:latin typeface="Arial Narrow" pitchFamily="34" charset="0"/>
              <a:ea typeface="Arial Unicode MS"/>
              <a:cs typeface="Arial Unicode MS"/>
            </a:endParaRPr>
          </a:p>
        </p:txBody>
      </p:sp>
      <p:sp>
        <p:nvSpPr>
          <p:cNvPr id="263194" name="Text Box 31"/>
          <p:cNvSpPr txBox="1">
            <a:spLocks noChangeArrowheads="1"/>
          </p:cNvSpPr>
          <p:nvPr/>
        </p:nvSpPr>
        <p:spPr bwMode="auto">
          <a:xfrm>
            <a:off x="708025" y="6254750"/>
            <a:ext cx="7292975" cy="334963"/>
          </a:xfrm>
          <a:prstGeom prst="rect">
            <a:avLst/>
          </a:prstGeom>
          <a:noFill/>
          <a:ln w="9525">
            <a:noFill/>
            <a:miter lim="800000"/>
            <a:headEnd/>
            <a:tailEnd/>
          </a:ln>
        </p:spPr>
        <p:txBody>
          <a:bodyPr lIns="88340" tIns="44170" rIns="88340" bIns="44170">
            <a:spAutoFit/>
          </a:bodyPr>
          <a:lstStyle/>
          <a:p>
            <a:pPr defTabSz="946150"/>
            <a:r>
              <a:rPr lang="en-US" sz="800" i="1">
                <a:solidFill>
                  <a:srgbClr val="000000"/>
                </a:solidFill>
                <a:ea typeface="Arial Unicode MS"/>
                <a:cs typeface="Arial Unicode MS"/>
              </a:rPr>
              <a:t>1: State Fund which mission statement is to implement environmental or urban development projects (5% of royalties and SPs, except for pre-salt at 10%)</a:t>
            </a:r>
          </a:p>
          <a:p>
            <a:pPr defTabSz="946150"/>
            <a:r>
              <a:rPr lang="en-US" sz="800" i="1">
                <a:solidFill>
                  <a:srgbClr val="000000"/>
                </a:solidFill>
                <a:ea typeface="Arial Unicode MS"/>
                <a:cs typeface="Arial Unicode MS"/>
              </a:rPr>
              <a:t>2: 1% to public employee pension program</a:t>
            </a:r>
          </a:p>
        </p:txBody>
      </p:sp>
      <p:cxnSp>
        <p:nvCxnSpPr>
          <p:cNvPr id="263195" name="Elbow Connector 37"/>
          <p:cNvCxnSpPr>
            <a:cxnSpLocks noChangeShapeType="1"/>
            <a:stCxn id="263174" idx="2"/>
          </p:cNvCxnSpPr>
          <p:nvPr/>
        </p:nvCxnSpPr>
        <p:spPr bwMode="auto">
          <a:xfrm rot="5400000">
            <a:off x="3666332" y="1137443"/>
            <a:ext cx="685800" cy="1154113"/>
          </a:xfrm>
          <a:prstGeom prst="bentConnector3">
            <a:avLst>
              <a:gd name="adj1" fmla="val 50000"/>
            </a:avLst>
          </a:prstGeom>
          <a:noFill/>
          <a:ln w="19050" algn="ctr">
            <a:solidFill>
              <a:srgbClr val="17497B"/>
            </a:solidFill>
            <a:round/>
            <a:headEnd/>
            <a:tailEnd type="triangle" w="med" len="med"/>
          </a:ln>
        </p:spPr>
      </p:cxnSp>
      <p:cxnSp>
        <p:nvCxnSpPr>
          <p:cNvPr id="263196" name="Straight Arrow Connector 39"/>
          <p:cNvCxnSpPr>
            <a:cxnSpLocks noChangeShapeType="1"/>
            <a:endCxn id="263192" idx="0"/>
          </p:cNvCxnSpPr>
          <p:nvPr/>
        </p:nvCxnSpPr>
        <p:spPr bwMode="auto">
          <a:xfrm flipH="1">
            <a:off x="3446463" y="5157788"/>
            <a:ext cx="0" cy="404812"/>
          </a:xfrm>
          <a:prstGeom prst="straightConnector1">
            <a:avLst/>
          </a:prstGeom>
          <a:noFill/>
          <a:ln w="19050" algn="ctr">
            <a:solidFill>
              <a:srgbClr val="17497B"/>
            </a:solidFill>
            <a:round/>
            <a:headEnd/>
            <a:tailEnd type="triangle" w="med" len="med"/>
          </a:ln>
        </p:spPr>
      </p:cxnSp>
      <p:sp>
        <p:nvSpPr>
          <p:cNvPr id="263197" name="Text Box 45"/>
          <p:cNvSpPr txBox="1">
            <a:spLocks noChangeArrowheads="1"/>
          </p:cNvSpPr>
          <p:nvPr/>
        </p:nvSpPr>
        <p:spPr bwMode="auto">
          <a:xfrm>
            <a:off x="6169025" y="2992438"/>
            <a:ext cx="1295400" cy="415925"/>
          </a:xfrm>
          <a:prstGeom prst="rect">
            <a:avLst/>
          </a:prstGeom>
          <a:noFill/>
          <a:ln w="9525">
            <a:noFill/>
            <a:miter lim="800000"/>
            <a:headEnd/>
            <a:tailEnd/>
          </a:ln>
        </p:spPr>
        <p:txBody>
          <a:bodyPr lIns="0" tIns="0" rIns="0" bIns="0">
            <a:spAutoFit/>
          </a:bodyPr>
          <a:lstStyle/>
          <a:p>
            <a:pPr defTabSz="946150">
              <a:spcBef>
                <a:spcPct val="50000"/>
              </a:spcBef>
              <a:spcAft>
                <a:spcPct val="50000"/>
              </a:spcAft>
            </a:pPr>
            <a:r>
              <a:rPr lang="en-GB" sz="900" i="1">
                <a:solidFill>
                  <a:srgbClr val="17497B"/>
                </a:solidFill>
                <a:latin typeface="Arial Narrow" pitchFamily="34" charset="0"/>
                <a:ea typeface="Arial Unicode MS"/>
                <a:cs typeface="Arial Unicode MS"/>
              </a:rPr>
              <a:t>Payment to beneficiaries through dedicated accounts at Banco do Brasil</a:t>
            </a:r>
            <a:endParaRPr lang="en-GB" sz="1200" i="1">
              <a:solidFill>
                <a:srgbClr val="17497B"/>
              </a:solidFill>
              <a:latin typeface="Arial Narrow" pitchFamily="34" charset="0"/>
              <a:ea typeface="Arial Unicode MS"/>
              <a:cs typeface="Arial Unicode MS"/>
            </a:endParaRPr>
          </a:p>
        </p:txBody>
      </p:sp>
      <p:pic>
        <p:nvPicPr>
          <p:cNvPr id="263198" name="Picture 2"/>
          <p:cNvPicPr>
            <a:picLocks noChangeAspect="1" noChangeArrowheads="1"/>
          </p:cNvPicPr>
          <p:nvPr/>
        </p:nvPicPr>
        <p:blipFill>
          <a:blip r:embed="rId7"/>
          <a:srcRect/>
          <a:stretch>
            <a:fillRect/>
          </a:stretch>
        </p:blipFill>
        <p:spPr bwMode="auto">
          <a:xfrm>
            <a:off x="2743200" y="1905000"/>
            <a:ext cx="642938" cy="647700"/>
          </a:xfrm>
          <a:prstGeom prst="rect">
            <a:avLst/>
          </a:prstGeom>
          <a:noFill/>
          <a:ln w="9525">
            <a:noFill/>
            <a:miter lim="800000"/>
            <a:headEnd/>
            <a:tailEnd/>
          </a:ln>
        </p:spPr>
      </p:pic>
      <p:sp>
        <p:nvSpPr>
          <p:cNvPr id="263199" name="TextBox 14"/>
          <p:cNvSpPr txBox="1">
            <a:spLocks noChangeArrowheads="1"/>
          </p:cNvSpPr>
          <p:nvPr/>
        </p:nvSpPr>
        <p:spPr bwMode="auto">
          <a:xfrm>
            <a:off x="3352800" y="2038350"/>
            <a:ext cx="685800" cy="400050"/>
          </a:xfrm>
          <a:prstGeom prst="rect">
            <a:avLst/>
          </a:prstGeom>
          <a:noFill/>
          <a:ln w="9525">
            <a:noFill/>
            <a:miter lim="800000"/>
            <a:headEnd/>
            <a:tailEnd/>
          </a:ln>
        </p:spPr>
        <p:txBody>
          <a:bodyPr>
            <a:spAutoFit/>
          </a:bodyPr>
          <a:lstStyle/>
          <a:p>
            <a:r>
              <a:rPr lang="en-US" sz="1000" b="1">
                <a:latin typeface="Arial Narrow" pitchFamily="34" charset="0"/>
              </a:rPr>
              <a:t>National Treasury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p:txBody>
          <a:bodyPr/>
          <a:lstStyle/>
          <a:p>
            <a:r>
              <a:rPr lang="en-GB"/>
              <a:t>Investment Highlights</a:t>
            </a:r>
            <a:endParaRPr lang="fr-FR"/>
          </a:p>
        </p:txBody>
      </p:sp>
      <p:sp>
        <p:nvSpPr>
          <p:cNvPr id="265218" name="Content Placeholder 2"/>
          <p:cNvSpPr>
            <a:spLocks noGrp="1"/>
          </p:cNvSpPr>
          <p:nvPr>
            <p:ph idx="1"/>
          </p:nvPr>
        </p:nvSpPr>
        <p:spPr>
          <a:xfrm>
            <a:off x="2876550" y="860425"/>
            <a:ext cx="6042025" cy="1196975"/>
          </a:xfrm>
        </p:spPr>
        <p:txBody>
          <a:bodyPr/>
          <a:lstStyle/>
          <a:p>
            <a:pPr lvl="1" algn="just"/>
            <a:r>
              <a:rPr lang="en-GB"/>
              <a:t>The Notes are secured by 100% of the royalties and special participations (“</a:t>
            </a:r>
            <a:r>
              <a:rPr lang="en-GB" u="sng"/>
              <a:t>SPs</a:t>
            </a:r>
            <a:r>
              <a:rPr lang="en-GB"/>
              <a:t>”) owed to the State of Rio de Janeiro (“</a:t>
            </a:r>
            <a:r>
              <a:rPr lang="en-GB" u="sng"/>
              <a:t>RJS</a:t>
            </a:r>
            <a:r>
              <a:rPr lang="en-GB"/>
              <a:t>”) by oil &amp; gas producers operating in the State (approx. 40 fields)</a:t>
            </a:r>
          </a:p>
          <a:p>
            <a:pPr lvl="1" algn="just"/>
            <a:r>
              <a:rPr lang="en-GB">
                <a:solidFill>
                  <a:schemeClr val="tx1"/>
                </a:solidFill>
              </a:rPr>
              <a:t>RJS accounts for over 70% of Brazil’s total oil, with such % expected to increase in line with the production curve of some mega-fields (Lula, etc.) and close to 80% of proven oil reserves</a:t>
            </a:r>
          </a:p>
          <a:p>
            <a:pPr lvl="1" algn="just"/>
            <a:r>
              <a:rPr lang="en-GB"/>
              <a:t>Portfolio of fields at different levels of maturity provides strong mitigant to reserve depletion and production downside risks; Debt sizing based on WoodMcKenzie’s production forecast for each field</a:t>
            </a:r>
          </a:p>
        </p:txBody>
      </p:sp>
      <p:sp>
        <p:nvSpPr>
          <p:cNvPr id="265219" name="Date Placeholder 3"/>
          <p:cNvSpPr>
            <a:spLocks noGrp="1"/>
          </p:cNvSpPr>
          <p:nvPr>
            <p:ph type="dt" sz="quarter" idx="10"/>
          </p:nvPr>
        </p:nvSpPr>
        <p:spPr>
          <a:noFill/>
        </p:spPr>
        <p:txBody>
          <a:bodyPr/>
          <a:lstStyle/>
          <a:p>
            <a:pPr defTabSz="912813" fontAlgn="base">
              <a:spcBef>
                <a:spcPct val="0"/>
              </a:spcBef>
              <a:spcAft>
                <a:spcPct val="0"/>
              </a:spcAft>
            </a:pPr>
            <a:r>
              <a:rPr lang="en-US">
                <a:solidFill>
                  <a:srgbClr val="000000"/>
                </a:solidFill>
                <a:latin typeface="Arial" charset="0"/>
                <a:cs typeface="Arial" charset="0"/>
              </a:rPr>
              <a:t>May 2014</a:t>
            </a:r>
            <a:endParaRPr lang="en-GB">
              <a:solidFill>
                <a:srgbClr val="000000"/>
              </a:solidFill>
              <a:latin typeface="Arial" charset="0"/>
              <a:cs typeface="Arial" charset="0"/>
            </a:endParaRPr>
          </a:p>
        </p:txBody>
      </p:sp>
      <p:sp>
        <p:nvSpPr>
          <p:cNvPr id="33" name="Pentagon 11"/>
          <p:cNvSpPr>
            <a:spLocks noChangeArrowheads="1"/>
          </p:cNvSpPr>
          <p:nvPr/>
        </p:nvSpPr>
        <p:spPr bwMode="auto">
          <a:xfrm>
            <a:off x="708025" y="860425"/>
            <a:ext cx="2054225" cy="1196975"/>
          </a:xfrm>
          <a:prstGeom prst="homePlate">
            <a:avLst>
              <a:gd name="adj" fmla="val 12917"/>
            </a:avLst>
          </a:prstGeom>
          <a:solidFill>
            <a:srgbClr val="DEE1E2"/>
          </a:solidFill>
          <a:ln w="9525" algn="ctr">
            <a:solidFill>
              <a:srgbClr val="385D8A"/>
            </a:solidFill>
            <a:miter lim="800000"/>
            <a:headEnd/>
            <a:tailEnd/>
          </a:ln>
          <a:effectLst>
            <a:outerShdw dist="38100" dir="5400000" algn="t" rotWithShape="0">
              <a:srgbClr val="000000">
                <a:alpha val="39998"/>
              </a:srgbClr>
            </a:outerShdw>
          </a:effectLst>
        </p:spPr>
        <p:txBody>
          <a:bodyPr lIns="88317" tIns="44158" rIns="88317" bIns="44158" anchor="ctr"/>
          <a:lstStyle/>
          <a:p>
            <a:pPr defTabSz="883402">
              <a:defRPr/>
            </a:pPr>
            <a:r>
              <a:rPr lang="en-US" sz="1200" b="1" dirty="0">
                <a:solidFill>
                  <a:srgbClr val="000000"/>
                </a:solidFill>
                <a:latin typeface="+mn-lt"/>
                <a:ea typeface="Arial Unicode MS" pitchFamily="34" charset="-128"/>
                <a:cs typeface="+mn-cs"/>
              </a:rPr>
              <a:t>Diversified, High-Quality Collateral Pool</a:t>
            </a:r>
          </a:p>
        </p:txBody>
      </p:sp>
      <p:sp>
        <p:nvSpPr>
          <p:cNvPr id="265221" name="textbox"/>
          <p:cNvSpPr txBox="1">
            <a:spLocks noChangeArrowheads="1"/>
          </p:cNvSpPr>
          <p:nvPr/>
        </p:nvSpPr>
        <p:spPr bwMode="auto">
          <a:xfrm>
            <a:off x="730250" y="3619500"/>
            <a:ext cx="4330700" cy="169863"/>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Continuum of Legislation</a:t>
            </a:r>
          </a:p>
        </p:txBody>
      </p:sp>
      <p:sp>
        <p:nvSpPr>
          <p:cNvPr id="265222" name="Slide Number Placeholder 4"/>
          <p:cNvSpPr>
            <a:spLocks noGrp="1"/>
          </p:cNvSpPr>
          <p:nvPr>
            <p:ph type="sldNum" sz="quarter" idx="12"/>
          </p:nvPr>
        </p:nvSpPr>
        <p:spPr>
          <a:noFill/>
        </p:spPr>
        <p:txBody>
          <a:bodyPr/>
          <a:lstStyle/>
          <a:p>
            <a:pPr defTabSz="912813" fontAlgn="base">
              <a:spcBef>
                <a:spcPct val="0"/>
              </a:spcBef>
              <a:spcAft>
                <a:spcPct val="0"/>
              </a:spcAft>
            </a:pPr>
            <a:fld id="{5F9FE2CD-7B14-4C04-BCE4-61A546F6FC69}" type="slidenum">
              <a:rPr lang="en-GB" smtClean="0">
                <a:solidFill>
                  <a:srgbClr val="000000"/>
                </a:solidFill>
              </a:rPr>
              <a:pPr defTabSz="912813" fontAlgn="base">
                <a:spcBef>
                  <a:spcPct val="0"/>
                </a:spcBef>
                <a:spcAft>
                  <a:spcPct val="0"/>
                </a:spcAft>
              </a:pPr>
              <a:t>4</a:t>
            </a:fld>
            <a:endParaRPr lang="en-GB">
              <a:solidFill>
                <a:srgbClr val="000000"/>
              </a:solidFill>
            </a:endParaRPr>
          </a:p>
        </p:txBody>
      </p:sp>
      <p:sp>
        <p:nvSpPr>
          <p:cNvPr id="22" name="Pentagon 11"/>
          <p:cNvSpPr>
            <a:spLocks noChangeArrowheads="1"/>
          </p:cNvSpPr>
          <p:nvPr/>
        </p:nvSpPr>
        <p:spPr bwMode="auto">
          <a:xfrm>
            <a:off x="708025" y="2417763"/>
            <a:ext cx="2054225" cy="782637"/>
          </a:xfrm>
          <a:prstGeom prst="homePlate">
            <a:avLst>
              <a:gd name="adj" fmla="val 12917"/>
            </a:avLst>
          </a:prstGeom>
          <a:solidFill>
            <a:srgbClr val="DEE1E2"/>
          </a:solidFill>
          <a:ln w="9525" algn="ctr">
            <a:solidFill>
              <a:srgbClr val="385D8A"/>
            </a:solidFill>
            <a:miter lim="800000"/>
            <a:headEnd/>
            <a:tailEnd/>
          </a:ln>
          <a:effectLst>
            <a:outerShdw dist="38100" dir="5400000" algn="t" rotWithShape="0">
              <a:srgbClr val="000000">
                <a:alpha val="39998"/>
              </a:srgbClr>
            </a:outerShdw>
          </a:effectLst>
        </p:spPr>
        <p:txBody>
          <a:bodyPr lIns="88317" tIns="44158" rIns="88317" bIns="44158" anchor="ctr"/>
          <a:lstStyle/>
          <a:p>
            <a:pPr defTabSz="883402">
              <a:defRPr/>
            </a:pPr>
            <a:r>
              <a:rPr lang="en-US" sz="1200" b="1" dirty="0">
                <a:solidFill>
                  <a:srgbClr val="000000"/>
                </a:solidFill>
                <a:latin typeface="+mn-lt"/>
                <a:ea typeface="Arial Unicode MS" pitchFamily="34" charset="-128"/>
                <a:cs typeface="+mn-cs"/>
              </a:rPr>
              <a:t>Strong Link to </a:t>
            </a:r>
            <a:r>
              <a:rPr lang="en-US" sz="1200" b="1" dirty="0" err="1">
                <a:solidFill>
                  <a:srgbClr val="000000"/>
                </a:solidFill>
                <a:latin typeface="+mn-lt"/>
                <a:ea typeface="Arial Unicode MS" pitchFamily="34" charset="-128"/>
                <a:cs typeface="+mn-cs"/>
              </a:rPr>
              <a:t>Petrobras</a:t>
            </a:r>
            <a:endParaRPr lang="en-US" sz="1200" b="1" dirty="0">
              <a:solidFill>
                <a:srgbClr val="000000"/>
              </a:solidFill>
              <a:latin typeface="+mn-lt"/>
              <a:ea typeface="Arial Unicode MS" pitchFamily="34" charset="-128"/>
              <a:cs typeface="+mn-cs"/>
            </a:endParaRPr>
          </a:p>
        </p:txBody>
      </p:sp>
      <p:sp>
        <p:nvSpPr>
          <p:cNvPr id="23" name="Pentagon 11"/>
          <p:cNvSpPr>
            <a:spLocks noChangeArrowheads="1"/>
          </p:cNvSpPr>
          <p:nvPr/>
        </p:nvSpPr>
        <p:spPr bwMode="auto">
          <a:xfrm>
            <a:off x="708025" y="3527425"/>
            <a:ext cx="2054225" cy="1044575"/>
          </a:xfrm>
          <a:prstGeom prst="homePlate">
            <a:avLst>
              <a:gd name="adj" fmla="val 12917"/>
            </a:avLst>
          </a:prstGeom>
          <a:solidFill>
            <a:srgbClr val="DEE1E2"/>
          </a:solidFill>
          <a:ln w="9525" algn="ctr">
            <a:solidFill>
              <a:srgbClr val="385D8A"/>
            </a:solidFill>
            <a:miter lim="800000"/>
            <a:headEnd/>
            <a:tailEnd/>
          </a:ln>
          <a:effectLst>
            <a:outerShdw dist="38100" dir="5400000" algn="t" rotWithShape="0">
              <a:srgbClr val="000000">
                <a:alpha val="39998"/>
              </a:srgbClr>
            </a:outerShdw>
          </a:effectLst>
        </p:spPr>
        <p:txBody>
          <a:bodyPr lIns="88317" tIns="44158" rIns="88317" bIns="44158" anchor="ctr"/>
          <a:lstStyle/>
          <a:p>
            <a:pPr defTabSz="883402">
              <a:defRPr/>
            </a:pPr>
            <a:r>
              <a:rPr lang="en-US" sz="1200" b="1" dirty="0">
                <a:solidFill>
                  <a:srgbClr val="000000"/>
                </a:solidFill>
                <a:latin typeface="+mn-lt"/>
                <a:ea typeface="Arial Unicode MS" pitchFamily="34" charset="-128"/>
                <a:cs typeface="+mn-cs"/>
              </a:rPr>
              <a:t>Transparent Legal &amp; Regulatory Regime </a:t>
            </a:r>
          </a:p>
        </p:txBody>
      </p:sp>
      <p:sp>
        <p:nvSpPr>
          <p:cNvPr id="25" name="Pentagon 11"/>
          <p:cNvSpPr>
            <a:spLocks noChangeArrowheads="1"/>
          </p:cNvSpPr>
          <p:nvPr/>
        </p:nvSpPr>
        <p:spPr bwMode="auto">
          <a:xfrm>
            <a:off x="708025" y="4899025"/>
            <a:ext cx="2054225" cy="968375"/>
          </a:xfrm>
          <a:prstGeom prst="homePlate">
            <a:avLst>
              <a:gd name="adj" fmla="val 12917"/>
            </a:avLst>
          </a:prstGeom>
          <a:solidFill>
            <a:srgbClr val="DEE1E2"/>
          </a:solidFill>
          <a:ln w="9525" algn="ctr">
            <a:solidFill>
              <a:srgbClr val="385D8A"/>
            </a:solidFill>
            <a:miter lim="800000"/>
            <a:headEnd/>
            <a:tailEnd/>
          </a:ln>
          <a:effectLst>
            <a:outerShdw dist="38100" dir="5400000" algn="t" rotWithShape="0">
              <a:srgbClr val="000000">
                <a:alpha val="39998"/>
              </a:srgbClr>
            </a:outerShdw>
          </a:effectLst>
        </p:spPr>
        <p:txBody>
          <a:bodyPr lIns="88317" tIns="44158" rIns="88317" bIns="44158" anchor="ctr"/>
          <a:lstStyle/>
          <a:p>
            <a:pPr defTabSz="883402">
              <a:defRPr/>
            </a:pPr>
            <a:r>
              <a:rPr lang="en-US" sz="1200" b="1" dirty="0">
                <a:solidFill>
                  <a:srgbClr val="000000"/>
                </a:solidFill>
                <a:latin typeface="+mn-lt"/>
                <a:ea typeface="Arial Unicode MS" pitchFamily="34" charset="-128"/>
                <a:cs typeface="+mn-cs"/>
              </a:rPr>
              <a:t>Robust Structural Protections</a:t>
            </a:r>
          </a:p>
        </p:txBody>
      </p:sp>
      <p:sp>
        <p:nvSpPr>
          <p:cNvPr id="265226" name="Content Placeholder 2"/>
          <p:cNvSpPr txBox="1">
            <a:spLocks/>
          </p:cNvSpPr>
          <p:nvPr/>
        </p:nvSpPr>
        <p:spPr bwMode="auto">
          <a:xfrm>
            <a:off x="2895600" y="3527425"/>
            <a:ext cx="6042025" cy="968375"/>
          </a:xfrm>
          <a:prstGeom prst="rect">
            <a:avLst/>
          </a:prstGeom>
          <a:noFill/>
          <a:ln w="9525">
            <a:noFill/>
            <a:miter lim="800000"/>
            <a:headEnd/>
            <a:tailEnd/>
          </a:ln>
        </p:spPr>
        <p:txBody>
          <a:bodyPr lIns="0" tIns="0" rIns="0" bIns="0"/>
          <a:lstStyle/>
          <a:p>
            <a:pPr marL="174625" lvl="1" indent="-173038" algn="just" eaLnBrk="0" hangingPunct="0">
              <a:spcBef>
                <a:spcPct val="30000"/>
              </a:spcBef>
              <a:spcAft>
                <a:spcPct val="10000"/>
              </a:spcAft>
              <a:buClr>
                <a:srgbClr val="17497B"/>
              </a:buClr>
              <a:buFont typeface="Wingdings" pitchFamily="2" charset="2"/>
              <a:buChar char="n"/>
            </a:pPr>
            <a:r>
              <a:rPr lang="en-US" sz="1100">
                <a:solidFill>
                  <a:srgbClr val="000000"/>
                </a:solidFill>
              </a:rPr>
              <a:t>Royalties and SPs established by the Brazilian Constitution and regulated by Federal Law</a:t>
            </a:r>
          </a:p>
          <a:p>
            <a:pPr marL="174625" lvl="1" indent="-173038" algn="just" eaLnBrk="0" hangingPunct="0">
              <a:spcBef>
                <a:spcPct val="30000"/>
              </a:spcBef>
              <a:spcAft>
                <a:spcPct val="10000"/>
              </a:spcAft>
              <a:buClr>
                <a:srgbClr val="17497B"/>
              </a:buClr>
              <a:buFont typeface="Wingdings" pitchFamily="2" charset="2"/>
              <a:buChar char="n"/>
            </a:pPr>
            <a:r>
              <a:rPr lang="en-US" sz="1100">
                <a:solidFill>
                  <a:srgbClr val="000000"/>
                </a:solidFill>
              </a:rPr>
              <a:t>Royalties deducted from each producer’s revenues before payment of any operating expense and calculated based on international oil &amp; gas prices  </a:t>
            </a:r>
          </a:p>
          <a:p>
            <a:pPr marL="174625" lvl="1" indent="-173038" algn="just" eaLnBrk="0" hangingPunct="0">
              <a:spcBef>
                <a:spcPct val="30000"/>
              </a:spcBef>
              <a:spcAft>
                <a:spcPct val="10000"/>
              </a:spcAft>
              <a:buClr>
                <a:srgbClr val="17497B"/>
              </a:buClr>
              <a:buFont typeface="Wingdings" pitchFamily="2" charset="2"/>
              <a:buChar char="n"/>
            </a:pPr>
            <a:r>
              <a:rPr lang="en-US" sz="1100">
                <a:solidFill>
                  <a:srgbClr val="000000"/>
                </a:solidFill>
              </a:rPr>
              <a:t>Payments and allocations instructed and audited by the Brazil National Oil and Gas Agency (</a:t>
            </a:r>
            <a:r>
              <a:rPr lang="en-GB" sz="1100">
                <a:solidFill>
                  <a:srgbClr val="000000"/>
                </a:solidFill>
              </a:rPr>
              <a:t>“</a:t>
            </a:r>
            <a:r>
              <a:rPr lang="en-GB" sz="1100" u="sng">
                <a:solidFill>
                  <a:srgbClr val="000000"/>
                </a:solidFill>
              </a:rPr>
              <a:t>ANP</a:t>
            </a:r>
            <a:r>
              <a:rPr lang="en-GB" sz="1100">
                <a:solidFill>
                  <a:srgbClr val="000000"/>
                </a:solidFill>
              </a:rPr>
              <a:t>”</a:t>
            </a:r>
            <a:r>
              <a:rPr lang="en-US" sz="1100">
                <a:solidFill>
                  <a:srgbClr val="000000"/>
                </a:solidFill>
              </a:rPr>
              <a:t>) and the National Treasury, and serviced by Banco do Brasil (“</a:t>
            </a:r>
            <a:r>
              <a:rPr lang="en-US" sz="1100" u="sng">
                <a:solidFill>
                  <a:srgbClr val="000000"/>
                </a:solidFill>
              </a:rPr>
              <a:t>BB</a:t>
            </a:r>
            <a:r>
              <a:rPr lang="en-US" sz="1100">
                <a:solidFill>
                  <a:srgbClr val="000000"/>
                </a:solidFill>
              </a:rPr>
              <a:t>”) through dedicated accounts which are </a:t>
            </a:r>
            <a:r>
              <a:rPr lang="en-GB" sz="1100">
                <a:solidFill>
                  <a:srgbClr val="000000"/>
                </a:solidFill>
              </a:rPr>
              <a:t>public assets (cannot be pledged)</a:t>
            </a:r>
          </a:p>
          <a:p>
            <a:pPr marL="174625" lvl="1" indent="-173038" algn="just" eaLnBrk="0" hangingPunct="0">
              <a:spcBef>
                <a:spcPct val="30000"/>
              </a:spcBef>
              <a:spcAft>
                <a:spcPct val="10000"/>
              </a:spcAft>
              <a:buClr>
                <a:srgbClr val="17497B"/>
              </a:buClr>
              <a:buFont typeface="Wingdings" pitchFamily="2" charset="2"/>
              <a:buChar char="n"/>
            </a:pPr>
            <a:endParaRPr lang="en-US" sz="1100">
              <a:solidFill>
                <a:srgbClr val="000000"/>
              </a:solidFill>
            </a:endParaRPr>
          </a:p>
        </p:txBody>
      </p:sp>
      <p:sp>
        <p:nvSpPr>
          <p:cNvPr id="265227" name="Content Placeholder 2"/>
          <p:cNvSpPr txBox="1">
            <a:spLocks/>
          </p:cNvSpPr>
          <p:nvPr/>
        </p:nvSpPr>
        <p:spPr bwMode="auto">
          <a:xfrm>
            <a:off x="2895600" y="4899025"/>
            <a:ext cx="6042025" cy="968375"/>
          </a:xfrm>
          <a:prstGeom prst="rect">
            <a:avLst/>
          </a:prstGeom>
          <a:noFill/>
          <a:ln w="9525">
            <a:noFill/>
            <a:miter lim="800000"/>
            <a:headEnd/>
            <a:tailEnd/>
          </a:ln>
        </p:spPr>
        <p:txBody>
          <a:bodyPr lIns="0" tIns="0" rIns="0" bIns="0"/>
          <a:lstStyle/>
          <a:p>
            <a:pPr marL="174625" lvl="1" indent="-173038" algn="just" eaLnBrk="0" hangingPunct="0">
              <a:spcBef>
                <a:spcPct val="30000"/>
              </a:spcBef>
              <a:spcAft>
                <a:spcPct val="10000"/>
              </a:spcAft>
              <a:buClr>
                <a:srgbClr val="17497B"/>
              </a:buClr>
              <a:buFont typeface="Wingdings" pitchFamily="2" charset="2"/>
              <a:buChar char="n"/>
            </a:pPr>
            <a:r>
              <a:rPr lang="en-US" sz="1100">
                <a:solidFill>
                  <a:srgbClr val="000000"/>
                </a:solidFill>
              </a:rPr>
              <a:t>Performance-based cash retention (DSCR&lt;2.00x) and mandatory redemption (DSCR&lt;1.50x) measured on a backward and forward-looking basis</a:t>
            </a:r>
          </a:p>
          <a:p>
            <a:pPr marL="174625" lvl="1" indent="-173038" algn="just" eaLnBrk="0" hangingPunct="0">
              <a:spcBef>
                <a:spcPct val="30000"/>
              </a:spcBef>
              <a:spcAft>
                <a:spcPct val="10000"/>
              </a:spcAft>
              <a:buClr>
                <a:srgbClr val="17497B"/>
              </a:buClr>
              <a:buFont typeface="Wingdings" pitchFamily="2" charset="2"/>
              <a:buChar char="n"/>
            </a:pPr>
            <a:r>
              <a:rPr lang="en-US" sz="1100"/>
              <a:t>3-month Debt Service Reserve; Additional Liquidity Reserve during first months of the year to cover higher deductions</a:t>
            </a:r>
          </a:p>
          <a:p>
            <a:pPr marL="174625" lvl="1" indent="-173038" algn="just" eaLnBrk="0" hangingPunct="0">
              <a:spcBef>
                <a:spcPct val="30000"/>
              </a:spcBef>
              <a:spcAft>
                <a:spcPct val="10000"/>
              </a:spcAft>
              <a:buClr>
                <a:srgbClr val="17497B"/>
              </a:buClr>
              <a:buFont typeface="Wingdings" pitchFamily="2" charset="2"/>
              <a:buChar char="n"/>
            </a:pPr>
            <a:r>
              <a:rPr lang="en-GB" sz="1100">
                <a:solidFill>
                  <a:srgbClr val="000000"/>
                </a:solidFill>
              </a:rPr>
              <a:t>Recourse to RJS/Sponsor for breach of representation (continuing existence of Collateral) or change in Law resulting in lower allocation to RJS  </a:t>
            </a:r>
            <a:endParaRPr lang="en-US" sz="1100">
              <a:solidFill>
                <a:srgbClr val="000000"/>
              </a:solidFill>
            </a:endParaRPr>
          </a:p>
        </p:txBody>
      </p:sp>
      <p:sp>
        <p:nvSpPr>
          <p:cNvPr id="265228" name="Content Placeholder 2"/>
          <p:cNvSpPr txBox="1">
            <a:spLocks/>
          </p:cNvSpPr>
          <p:nvPr/>
        </p:nvSpPr>
        <p:spPr bwMode="auto">
          <a:xfrm>
            <a:off x="2876550" y="2476500"/>
            <a:ext cx="6042025" cy="685800"/>
          </a:xfrm>
          <a:prstGeom prst="rect">
            <a:avLst/>
          </a:prstGeom>
          <a:noFill/>
          <a:ln w="9525">
            <a:noFill/>
            <a:miter lim="800000"/>
            <a:headEnd/>
            <a:tailEnd/>
          </a:ln>
        </p:spPr>
        <p:txBody>
          <a:bodyPr lIns="0" tIns="0" rIns="0" bIns="0"/>
          <a:lstStyle/>
          <a:p>
            <a:pPr marL="174625" lvl="1" indent="-173038" algn="just" eaLnBrk="0" hangingPunct="0">
              <a:spcBef>
                <a:spcPct val="30000"/>
              </a:spcBef>
              <a:spcAft>
                <a:spcPct val="10000"/>
              </a:spcAft>
              <a:buClr>
                <a:srgbClr val="17497B"/>
              </a:buClr>
              <a:buFont typeface="Wingdings" pitchFamily="2" charset="2"/>
              <a:buChar char="n"/>
            </a:pPr>
            <a:r>
              <a:rPr lang="en-US" sz="1100">
                <a:solidFill>
                  <a:srgbClr val="000000"/>
                </a:solidFill>
              </a:rPr>
              <a:t>Petrobras (BBB-/Baa1/BBB)</a:t>
            </a:r>
            <a:r>
              <a:rPr lang="en-US" sz="1100" baseline="30000">
                <a:solidFill>
                  <a:srgbClr val="000000"/>
                </a:solidFill>
              </a:rPr>
              <a:t>1</a:t>
            </a:r>
            <a:r>
              <a:rPr lang="en-US" sz="1100">
                <a:solidFill>
                  <a:srgbClr val="000000"/>
                </a:solidFill>
              </a:rPr>
              <a:t> is the largest player in the Brazilian upstream sector and is responsible for approx. 93% of all Royalties and SPs</a:t>
            </a:r>
          </a:p>
          <a:p>
            <a:pPr marL="174625" lvl="1" indent="-173038" algn="just" eaLnBrk="0" hangingPunct="0">
              <a:spcBef>
                <a:spcPct val="30000"/>
              </a:spcBef>
              <a:spcAft>
                <a:spcPct val="10000"/>
              </a:spcAft>
              <a:buClr>
                <a:srgbClr val="17497B"/>
              </a:buClr>
              <a:buFont typeface="Wingdings" pitchFamily="2" charset="2"/>
              <a:buChar char="n"/>
            </a:pPr>
            <a:r>
              <a:rPr lang="en-US" sz="1100">
                <a:solidFill>
                  <a:srgbClr val="000000"/>
                </a:solidFill>
              </a:rPr>
              <a:t>Petrobras’ strategic plan calls for US$154bn E&amp;P investment in 2014-2018 to double Brazil’s oil production by 2020 (currently 2MM bpd)</a:t>
            </a:r>
          </a:p>
        </p:txBody>
      </p:sp>
      <p:sp>
        <p:nvSpPr>
          <p:cNvPr id="265229" name="Text Box 31"/>
          <p:cNvSpPr txBox="1">
            <a:spLocks noChangeArrowheads="1"/>
          </p:cNvSpPr>
          <p:nvPr/>
        </p:nvSpPr>
        <p:spPr bwMode="auto">
          <a:xfrm>
            <a:off x="708025" y="6254750"/>
            <a:ext cx="7292975" cy="212725"/>
          </a:xfrm>
          <a:prstGeom prst="rect">
            <a:avLst/>
          </a:prstGeom>
          <a:noFill/>
          <a:ln w="9525">
            <a:noFill/>
            <a:miter lim="800000"/>
            <a:headEnd/>
            <a:tailEnd/>
          </a:ln>
        </p:spPr>
        <p:txBody>
          <a:bodyPr lIns="88340" tIns="44170" rIns="88340" bIns="44170">
            <a:spAutoFit/>
          </a:bodyPr>
          <a:lstStyle/>
          <a:p>
            <a:pPr defTabSz="946150"/>
            <a:r>
              <a:rPr lang="en-US" sz="800" i="1">
                <a:solidFill>
                  <a:srgbClr val="000000"/>
                </a:solidFill>
                <a:ea typeface="Arial Unicode MS"/>
                <a:cs typeface="Arial Unicode MS"/>
              </a:rPr>
              <a:t>1: S&amp;P, Moody’s and Fitch respectively</a:t>
            </a:r>
            <a:endParaRPr lang="en-US" sz="800" i="1">
              <a:solidFill>
                <a:srgbClr val="FF0000"/>
              </a:solidFill>
              <a:ea typeface="Arial Unicode MS"/>
              <a:cs typeface="Arial Unicode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07" name="Picture 2" descr="https://farm8.staticflickr.com/7402/9127507772_9b3e599d53_k.jpg"/>
          <p:cNvPicPr>
            <a:picLocks noChangeAspect="1" noChangeArrowheads="1"/>
          </p:cNvPicPr>
          <p:nvPr/>
        </p:nvPicPr>
        <p:blipFill>
          <a:blip r:embed="rId4"/>
          <a:srcRect/>
          <a:stretch>
            <a:fillRect/>
          </a:stretch>
        </p:blipFill>
        <p:spPr bwMode="auto">
          <a:xfrm>
            <a:off x="0" y="11113"/>
            <a:ext cx="9144000" cy="6249987"/>
          </a:xfrm>
          <a:prstGeom prst="rect">
            <a:avLst/>
          </a:prstGeom>
          <a:noFill/>
          <a:ln w="9525">
            <a:noFill/>
            <a:miter lim="800000"/>
            <a:headEnd/>
            <a:tailEnd/>
          </a:ln>
        </p:spPr>
      </p:pic>
      <p:sp>
        <p:nvSpPr>
          <p:cNvPr id="18608" name="Rectangle 8"/>
          <p:cNvSpPr>
            <a:spLocks noChangeArrowheads="1"/>
          </p:cNvSpPr>
          <p:nvPr/>
        </p:nvSpPr>
        <p:spPr bwMode="auto">
          <a:xfrm>
            <a:off x="0" y="6350"/>
            <a:ext cx="9156700" cy="6254750"/>
          </a:xfrm>
          <a:prstGeom prst="rect">
            <a:avLst/>
          </a:prstGeom>
          <a:solidFill>
            <a:schemeClr val="bg1">
              <a:alpha val="27058"/>
            </a:schemeClr>
          </a:solidFill>
          <a:ln w="9525" algn="ctr">
            <a:noFill/>
            <a:round/>
            <a:headEnd/>
            <a:tailEnd/>
          </a:ln>
        </p:spPr>
        <p:txBody>
          <a:bodyPr/>
          <a:lstStyle/>
          <a:p>
            <a:pPr defTabSz="946150"/>
            <a:endParaRPr lang="pt-BR" sz="1900"/>
          </a:p>
        </p:txBody>
      </p:sp>
      <p:sp>
        <p:nvSpPr>
          <p:cNvPr id="7" name="Rectangle 2"/>
          <p:cNvSpPr txBox="1">
            <a:spLocks noChangeArrowheads="1"/>
          </p:cNvSpPr>
          <p:nvPr/>
        </p:nvSpPr>
        <p:spPr>
          <a:xfrm>
            <a:off x="1905000" y="381000"/>
            <a:ext cx="6007100" cy="917575"/>
          </a:xfrm>
          <a:prstGeom prst="rect">
            <a:avLst/>
          </a:prstGeom>
        </p:spPr>
        <p:txBody>
          <a:bodyPr lIns="91416" tIns="45708" rIns="91416" bIns="45708"/>
          <a:lstStyle>
            <a:lvl1pPr marL="331276" indent="-331276" algn="l" defTabSz="914076" rtl="0" eaLnBrk="0" fontAlgn="base" hangingPunct="0">
              <a:spcBef>
                <a:spcPct val="30000"/>
              </a:spcBef>
              <a:spcAft>
                <a:spcPct val="10000"/>
              </a:spcAft>
              <a:buChar char="•"/>
              <a:defRPr sz="1100">
                <a:solidFill>
                  <a:srgbClr val="000000"/>
                </a:solidFill>
                <a:latin typeface="+mn-lt"/>
                <a:ea typeface="+mn-ea"/>
                <a:cs typeface="+mn-cs"/>
              </a:defRPr>
            </a:lvl1pPr>
            <a:lvl2pPr marL="174840" indent="-173307" algn="l" defTabSz="914076"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5079" indent="-168705" algn="l" defTabSz="914076"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919" indent="-173307" algn="l" defTabSz="914076"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9838" indent="-251524" algn="l" defTabSz="914076"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5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32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940"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6641"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a:lstStyle>
          <a:p>
            <a:pPr marL="452321" indent="-452321" defTabSz="912576" eaLnBrk="1" hangingPunct="1">
              <a:buFontTx/>
              <a:buNone/>
              <a:tabLst>
                <a:tab pos="452321" algn="l"/>
              </a:tabLst>
              <a:defRPr/>
            </a:pPr>
            <a:r>
              <a:rPr lang="en-GB" sz="2000" b="1" kern="0" dirty="0">
                <a:solidFill>
                  <a:srgbClr val="17497B"/>
                </a:solidFill>
              </a:rPr>
              <a:t>1.	</a:t>
            </a:r>
            <a:r>
              <a:rPr lang="en-US" sz="2000" b="1" kern="0" dirty="0"/>
              <a:t>The Sponsor</a:t>
            </a:r>
          </a:p>
          <a:p>
            <a:pPr marL="799981" lvl="3" indent="-342900" defTabSz="912576">
              <a:lnSpc>
                <a:spcPct val="120000"/>
              </a:lnSpc>
              <a:buFont typeface="+mj-lt"/>
              <a:buAutoNum type="arabicPeriod"/>
              <a:tabLst>
                <a:tab pos="452321" algn="l"/>
              </a:tabLst>
              <a:defRPr/>
            </a:pPr>
            <a:r>
              <a:rPr lang="fr-FR" sz="1600" kern="0" dirty="0">
                <a:solidFill>
                  <a:schemeClr val="tx1"/>
                </a:solidFill>
              </a:rPr>
              <a:t>State of Rio de Janeiro</a:t>
            </a:r>
          </a:p>
          <a:p>
            <a:pPr marL="799981" lvl="3" indent="-342900" defTabSz="912576">
              <a:lnSpc>
                <a:spcPct val="120000"/>
              </a:lnSpc>
              <a:buFont typeface="+mj-lt"/>
              <a:buAutoNum type="arabicPeriod"/>
              <a:tabLst>
                <a:tab pos="452321" algn="l"/>
              </a:tabLst>
              <a:defRPr/>
            </a:pPr>
            <a:r>
              <a:rPr lang="en-US" sz="1600" kern="0" dirty="0" err="1"/>
              <a:t>RioPrevidência</a:t>
            </a:r>
            <a:r>
              <a:rPr lang="en-US" sz="1600" kern="0" dirty="0"/>
              <a:t> (the Sponsor)</a:t>
            </a:r>
          </a:p>
        </p:txBody>
      </p:sp>
      <p:sp>
        <p:nvSpPr>
          <p:cNvPr id="18610" name="Date Placeholder 3"/>
          <p:cNvSpPr>
            <a:spLocks noGrp="1"/>
          </p:cNvSpPr>
          <p:nvPr>
            <p:ph type="dt" sz="quarter" idx="10"/>
          </p:nvPr>
        </p:nvSpPr>
        <p:spPr>
          <a:noFill/>
        </p:spPr>
        <p:txBody>
          <a:bodyPr/>
          <a:lstStyle/>
          <a:p>
            <a:pPr defTabSz="912813" fontAlgn="base">
              <a:spcBef>
                <a:spcPct val="0"/>
              </a:spcBef>
              <a:spcAft>
                <a:spcPct val="0"/>
              </a:spcAft>
            </a:pPr>
            <a:r>
              <a:rPr lang="en-GB">
                <a:latin typeface="Arial" charset="0"/>
                <a:cs typeface="Arial" charset="0"/>
              </a:rPr>
              <a:t>May 2014</a:t>
            </a:r>
          </a:p>
        </p:txBody>
      </p:sp>
      <p:sp>
        <p:nvSpPr>
          <p:cNvPr id="18611" name="Slide Number Placeholder 5"/>
          <p:cNvSpPr>
            <a:spLocks noGrp="1"/>
          </p:cNvSpPr>
          <p:nvPr>
            <p:ph type="sldNum" sz="quarter" idx="12"/>
          </p:nvPr>
        </p:nvSpPr>
        <p:spPr>
          <a:noFill/>
        </p:spPr>
        <p:txBody>
          <a:bodyPr/>
          <a:lstStyle/>
          <a:p>
            <a:pPr defTabSz="912813" fontAlgn="base">
              <a:spcBef>
                <a:spcPct val="0"/>
              </a:spcBef>
              <a:spcAft>
                <a:spcPct val="0"/>
              </a:spcAft>
            </a:pPr>
            <a:fld id="{2731B782-9B92-45BE-BA9B-25001065ABDD}" type="slidenum">
              <a:rPr lang="en-GB" smtClean="0"/>
              <a:pPr defTabSz="912813" fontAlgn="base">
                <a:spcBef>
                  <a:spcPct val="0"/>
                </a:spcBef>
                <a:spcAft>
                  <a:spcPct val="0"/>
                </a:spcAft>
              </a:pPr>
              <a:t>5</a:t>
            </a:fld>
            <a:endParaRPr lang="en-GB"/>
          </a:p>
        </p:txBody>
      </p:sp>
      <p:graphicFrame>
        <p:nvGraphicFramePr>
          <p:cNvPr id="18606" name="Object 174"/>
          <p:cNvGraphicFramePr>
            <a:graphicFrameLocks noChangeAspect="1"/>
          </p:cNvGraphicFramePr>
          <p:nvPr/>
        </p:nvGraphicFramePr>
        <p:xfrm>
          <a:off x="1295400" y="355600"/>
          <a:ext cx="466725" cy="434975"/>
        </p:xfrm>
        <a:graphic>
          <a:graphicData uri="http://schemas.openxmlformats.org/presentationml/2006/ole">
            <mc:AlternateContent xmlns:mc="http://schemas.openxmlformats.org/markup-compatibility/2006">
              <mc:Choice xmlns:v="urn:schemas-microsoft-com:vml" Requires="v">
                <p:oleObj spid="_x0000_s35841" name="Photo Editor Photo" r:id="rId5" imgW="857143" imgH="819048" progId="">
                  <p:embed/>
                </p:oleObj>
              </mc:Choice>
              <mc:Fallback>
                <p:oleObj name="Photo Editor Photo" r:id="rId5" imgW="857143" imgH="819048" progId="">
                  <p:embed/>
                  <p:pic>
                    <p:nvPicPr>
                      <p:cNvPr id="18606" name="Object 1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556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1" descr="Screen Clipping"/>
          <p:cNvPicPr>
            <a:picLocks noChangeAspect="1"/>
          </p:cNvPicPr>
          <p:nvPr/>
        </p:nvPicPr>
        <p:blipFill>
          <a:blip r:embed="rId4"/>
          <a:srcRect/>
          <a:stretch>
            <a:fillRect/>
          </a:stretch>
        </p:blipFill>
        <p:spPr bwMode="auto">
          <a:xfrm>
            <a:off x="76200" y="1095375"/>
            <a:ext cx="631825" cy="688975"/>
          </a:xfrm>
          <a:prstGeom prst="rect">
            <a:avLst/>
          </a:prstGeom>
          <a:noFill/>
          <a:ln w="9525">
            <a:noFill/>
            <a:miter lim="800000"/>
            <a:headEnd/>
            <a:tailEnd/>
          </a:ln>
        </p:spPr>
      </p:pic>
      <p:sp>
        <p:nvSpPr>
          <p:cNvPr id="270338" name="Content Placeholder 2"/>
          <p:cNvSpPr>
            <a:spLocks noGrp="1"/>
          </p:cNvSpPr>
          <p:nvPr>
            <p:ph idx="1"/>
          </p:nvPr>
        </p:nvSpPr>
        <p:spPr>
          <a:xfrm>
            <a:off x="708025" y="1095375"/>
            <a:ext cx="4321175" cy="3629025"/>
          </a:xfrm>
        </p:spPr>
        <p:txBody>
          <a:bodyPr/>
          <a:lstStyle/>
          <a:p>
            <a:pPr lvl="1" algn="just"/>
            <a:r>
              <a:rPr lang="en-US" b="1"/>
              <a:t>A Major Brazilian State</a:t>
            </a:r>
          </a:p>
          <a:p>
            <a:pPr lvl="2" algn="just"/>
            <a:r>
              <a:rPr lang="en-US"/>
              <a:t>Diversification of the economy through large investments in infrastructure and transformation industry: RJS generates more than 10% of Brazil GDP with GDP per capita of US$ 14,000. Services sector accounts for ~60% of RJS economy</a:t>
            </a:r>
          </a:p>
          <a:p>
            <a:pPr lvl="2" algn="just"/>
            <a:r>
              <a:rPr lang="en-US">
                <a:solidFill>
                  <a:schemeClr val="tx1"/>
                </a:solidFill>
              </a:rPr>
              <a:t>Produces over 70% of Brazil’s oil and close to 90% of country proven oil reserves</a:t>
            </a:r>
            <a:r>
              <a:rPr lang="en-US"/>
              <a:t>: Oil royalties revenues correspond to 13.6% of operating revenues in 2012</a:t>
            </a:r>
          </a:p>
          <a:p>
            <a:pPr lvl="1" algn="just"/>
            <a:r>
              <a:rPr lang="en-US" b="1"/>
              <a:t>Debt</a:t>
            </a:r>
          </a:p>
          <a:p>
            <a:pPr lvl="2" algn="just"/>
            <a:r>
              <a:rPr lang="en-US"/>
              <a:t>Total Debt of $79.31BN as of Aug 2013 (134% of 2013 expected operating revenues) – Fiscal Responsibility Law (“FRL”) limits net indebtedness to 2x net operating revenues and </a:t>
            </a:r>
            <a:r>
              <a:rPr lang="en-US" b="1"/>
              <a:t>RJS owes 86% of its debt to the federal government</a:t>
            </a:r>
          </a:p>
          <a:p>
            <a:pPr lvl="2" algn="just"/>
            <a:r>
              <a:rPr lang="en-US"/>
              <a:t>Significant infrastructure Capex planned in next 2 years (Debt still expected to remain &lt; 150% of operating revenues) but FRL requirements </a:t>
            </a:r>
            <a:r>
              <a:rPr lang="en-US" b="1"/>
              <a:t>limit overall level of investments which remain inferior to its international peers rated BBB-</a:t>
            </a:r>
          </a:p>
          <a:p>
            <a:pPr lvl="1" algn="just"/>
            <a:r>
              <a:rPr lang="en-US" b="1"/>
              <a:t>Revenue Challenges and Pension Liabilities Pressures</a:t>
            </a:r>
          </a:p>
          <a:p>
            <a:pPr lvl="2" algn="just"/>
            <a:r>
              <a:rPr lang="en-US"/>
              <a:t>Budgetary independence: RJS own source revenue (incl. royalties) represented almost 90% of its total revenue in 2012</a:t>
            </a:r>
          </a:p>
          <a:p>
            <a:pPr lvl="2" algn="just"/>
            <a:r>
              <a:rPr lang="en-US"/>
              <a:t>Recent federal decision to reduce tax from 25% to 18% on energy bills</a:t>
            </a:r>
          </a:p>
          <a:p>
            <a:pPr lvl="2" algn="just"/>
            <a:r>
              <a:rPr lang="en-US"/>
              <a:t>Tax collection still underperforming due to informal economy</a:t>
            </a:r>
          </a:p>
          <a:p>
            <a:pPr lvl="2" algn="just"/>
            <a:r>
              <a:rPr lang="en-US"/>
              <a:t>Operating Margin and debt repayments are under pressure due to high % of public sector employment - 19% of total working-age population - and pension related liabilities</a:t>
            </a:r>
          </a:p>
          <a:p>
            <a:pPr lvl="2" algn="just"/>
            <a:endParaRPr lang="en-US" b="1"/>
          </a:p>
          <a:p>
            <a:pPr lvl="1" algn="just"/>
            <a:endParaRPr lang="en-US"/>
          </a:p>
          <a:p>
            <a:pPr lvl="1" algn="just"/>
            <a:endParaRPr lang="en-US"/>
          </a:p>
        </p:txBody>
      </p:sp>
      <p:sp>
        <p:nvSpPr>
          <p:cNvPr id="270339" name="Title 1"/>
          <p:cNvSpPr>
            <a:spLocks noGrp="1"/>
          </p:cNvSpPr>
          <p:nvPr>
            <p:ph type="title"/>
          </p:nvPr>
        </p:nvSpPr>
        <p:spPr/>
        <p:txBody>
          <a:bodyPr/>
          <a:lstStyle/>
          <a:p>
            <a:r>
              <a:rPr lang="en-GB"/>
              <a:t>1.1. The State of Rio de Janeiro</a:t>
            </a:r>
            <a:endParaRPr lang="fr-FR"/>
          </a:p>
        </p:txBody>
      </p:sp>
      <p:sp>
        <p:nvSpPr>
          <p:cNvPr id="270340" name="Date Placeholder 3"/>
          <p:cNvSpPr>
            <a:spLocks noGrp="1"/>
          </p:cNvSpPr>
          <p:nvPr>
            <p:ph type="dt" sz="quarter" idx="10"/>
          </p:nvPr>
        </p:nvSpPr>
        <p:spPr>
          <a:noFill/>
        </p:spPr>
        <p:txBody>
          <a:bodyPr/>
          <a:lstStyle/>
          <a:p>
            <a:pPr defTabSz="912813" fontAlgn="base">
              <a:spcBef>
                <a:spcPct val="0"/>
              </a:spcBef>
              <a:spcAft>
                <a:spcPct val="0"/>
              </a:spcAft>
            </a:pPr>
            <a:r>
              <a:rPr lang="en-US">
                <a:solidFill>
                  <a:srgbClr val="000000"/>
                </a:solidFill>
                <a:latin typeface="Arial" charset="0"/>
                <a:cs typeface="Arial" charset="0"/>
              </a:rPr>
              <a:t>May 2014</a:t>
            </a:r>
            <a:endParaRPr lang="en-GB">
              <a:solidFill>
                <a:srgbClr val="000000"/>
              </a:solidFill>
              <a:latin typeface="Arial" charset="0"/>
              <a:cs typeface="Arial" charset="0"/>
            </a:endParaRPr>
          </a:p>
        </p:txBody>
      </p:sp>
      <p:sp>
        <p:nvSpPr>
          <p:cNvPr id="270341" name="Text Box 2"/>
          <p:cNvSpPr txBox="1">
            <a:spLocks noChangeArrowheads="1"/>
          </p:cNvSpPr>
          <p:nvPr>
            <p:custDataLst>
              <p:tags r:id="rId1"/>
            </p:custDataLst>
          </p:nvPr>
        </p:nvSpPr>
        <p:spPr bwMode="auto">
          <a:xfrm>
            <a:off x="708025" y="631825"/>
            <a:ext cx="8240713" cy="301625"/>
          </a:xfrm>
          <a:prstGeom prst="rect">
            <a:avLst/>
          </a:prstGeom>
          <a:noFill/>
          <a:ln w="9525">
            <a:noFill/>
            <a:miter lim="800000"/>
            <a:headEnd/>
            <a:tailEnd/>
          </a:ln>
        </p:spPr>
        <p:txBody>
          <a:bodyPr lIns="0" tIns="17996" rIns="0" bIns="17996" anchor="ctr"/>
          <a:lstStyle/>
          <a:p>
            <a:r>
              <a:rPr lang="en-US" sz="1400" b="1">
                <a:solidFill>
                  <a:srgbClr val="78848A"/>
                </a:solidFill>
              </a:rPr>
              <a:t>A Large and Diversified Economy Accounting for 10% of Brazil GDP and 90% of Oil Reserves </a:t>
            </a:r>
          </a:p>
        </p:txBody>
      </p:sp>
      <p:grpSp>
        <p:nvGrpSpPr>
          <p:cNvPr id="270342" name="Group 5"/>
          <p:cNvGrpSpPr>
            <a:grpSpLocks/>
          </p:cNvGrpSpPr>
          <p:nvPr/>
        </p:nvGrpSpPr>
        <p:grpSpPr bwMode="auto">
          <a:xfrm>
            <a:off x="5257800" y="1095375"/>
            <a:ext cx="3708400" cy="185738"/>
            <a:chOff x="4841033" y="1096131"/>
            <a:chExt cx="3083768" cy="185738"/>
          </a:xfrm>
        </p:grpSpPr>
        <p:sp>
          <p:nvSpPr>
            <p:cNvPr id="270424" name="underline"/>
            <p:cNvSpPr>
              <a:spLocks noChangeShapeType="1"/>
            </p:cNvSpPr>
            <p:nvPr/>
          </p:nvSpPr>
          <p:spPr bwMode="auto">
            <a:xfrm>
              <a:off x="4841033" y="1281869"/>
              <a:ext cx="3083768"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270425" name="textbox"/>
            <p:cNvSpPr txBox="1">
              <a:spLocks noChangeArrowheads="1"/>
            </p:cNvSpPr>
            <p:nvPr/>
          </p:nvSpPr>
          <p:spPr bwMode="auto">
            <a:xfrm>
              <a:off x="4841033" y="1096131"/>
              <a:ext cx="3083768"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Credit Ratings</a:t>
              </a:r>
            </a:p>
          </p:txBody>
        </p:sp>
      </p:grpSp>
      <p:sp>
        <p:nvSpPr>
          <p:cNvPr id="270343" name="Slide Number Placeholder 4"/>
          <p:cNvSpPr>
            <a:spLocks noGrp="1"/>
          </p:cNvSpPr>
          <p:nvPr>
            <p:ph type="sldNum" sz="quarter" idx="12"/>
          </p:nvPr>
        </p:nvSpPr>
        <p:spPr>
          <a:noFill/>
        </p:spPr>
        <p:txBody>
          <a:bodyPr/>
          <a:lstStyle/>
          <a:p>
            <a:pPr defTabSz="912813" fontAlgn="base">
              <a:spcBef>
                <a:spcPct val="0"/>
              </a:spcBef>
              <a:spcAft>
                <a:spcPct val="0"/>
              </a:spcAft>
            </a:pPr>
            <a:fld id="{26369DDD-1D7F-448D-9A47-E25219878C49}" type="slidenum">
              <a:rPr lang="en-GB" smtClean="0">
                <a:solidFill>
                  <a:srgbClr val="000000"/>
                </a:solidFill>
              </a:rPr>
              <a:pPr defTabSz="912813" fontAlgn="base">
                <a:spcBef>
                  <a:spcPct val="0"/>
                </a:spcBef>
                <a:spcAft>
                  <a:spcPct val="0"/>
                </a:spcAft>
              </a:pPr>
              <a:t>6</a:t>
            </a:fld>
            <a:endParaRPr lang="en-GB">
              <a:solidFill>
                <a:srgbClr val="000000"/>
              </a:solidFill>
            </a:endParaRPr>
          </a:p>
        </p:txBody>
      </p:sp>
      <p:sp>
        <p:nvSpPr>
          <p:cNvPr id="270344" name="Content Placeholder 2"/>
          <p:cNvSpPr txBox="1">
            <a:spLocks/>
          </p:cNvSpPr>
          <p:nvPr/>
        </p:nvSpPr>
        <p:spPr bwMode="auto">
          <a:xfrm>
            <a:off x="5257800" y="1741488"/>
            <a:ext cx="3708400" cy="533400"/>
          </a:xfrm>
          <a:prstGeom prst="rect">
            <a:avLst/>
          </a:prstGeom>
          <a:noFill/>
          <a:ln w="9525">
            <a:noFill/>
            <a:miter lim="800000"/>
            <a:headEnd/>
            <a:tailEnd/>
          </a:ln>
        </p:spPr>
        <p:txBody>
          <a:bodyPr lIns="0" tIns="0" rIns="0" bIns="0"/>
          <a:lstStyle/>
          <a:p>
            <a:pPr marL="174625" lvl="1" indent="-173038" algn="just" eaLnBrk="0" hangingPunct="0">
              <a:spcBef>
                <a:spcPct val="30000"/>
              </a:spcBef>
              <a:spcAft>
                <a:spcPct val="10000"/>
              </a:spcAft>
              <a:buClr>
                <a:srgbClr val="17497B"/>
              </a:buClr>
              <a:buFont typeface="Wingdings" pitchFamily="2" charset="2"/>
              <a:buChar char="n"/>
            </a:pPr>
            <a:r>
              <a:rPr lang="en-US" sz="1100">
                <a:solidFill>
                  <a:srgbClr val="000000"/>
                </a:solidFill>
              </a:rPr>
              <a:t>From Standard &amp; Poor’s (reaffirmed in December 2013) and Fitch (reaffirmed in October 2013)</a:t>
            </a:r>
          </a:p>
        </p:txBody>
      </p:sp>
      <p:graphicFrame>
        <p:nvGraphicFramePr>
          <p:cNvPr id="17" name="Group 49"/>
          <p:cNvGraphicFramePr>
            <a:graphicFrameLocks noGrp="1"/>
          </p:cNvGraphicFramePr>
          <p:nvPr/>
        </p:nvGraphicFramePr>
        <p:xfrm>
          <a:off x="5253038" y="2667000"/>
          <a:ext cx="3712464" cy="3429000"/>
        </p:xfrm>
        <a:graphic>
          <a:graphicData uri="http://schemas.openxmlformats.org/drawingml/2006/table">
            <a:tbl>
              <a:tblPr/>
              <a:tblGrid>
                <a:gridCol w="1147062">
                  <a:extLst>
                    <a:ext uri="{9D8B030D-6E8A-4147-A177-3AD203B41FA5}">
                      <a16:colId xmlns:a16="http://schemas.microsoft.com/office/drawing/2014/main" val="20000"/>
                    </a:ext>
                  </a:extLst>
                </a:gridCol>
                <a:gridCol w="427567">
                  <a:extLst>
                    <a:ext uri="{9D8B030D-6E8A-4147-A177-3AD203B41FA5}">
                      <a16:colId xmlns:a16="http://schemas.microsoft.com/office/drawing/2014/main" val="20001"/>
                    </a:ext>
                  </a:extLst>
                </a:gridCol>
                <a:gridCol w="427567">
                  <a:extLst>
                    <a:ext uri="{9D8B030D-6E8A-4147-A177-3AD203B41FA5}">
                      <a16:colId xmlns:a16="http://schemas.microsoft.com/office/drawing/2014/main" val="20002"/>
                    </a:ext>
                  </a:extLst>
                </a:gridCol>
                <a:gridCol w="427567">
                  <a:extLst>
                    <a:ext uri="{9D8B030D-6E8A-4147-A177-3AD203B41FA5}">
                      <a16:colId xmlns:a16="http://schemas.microsoft.com/office/drawing/2014/main" val="20003"/>
                    </a:ext>
                  </a:extLst>
                </a:gridCol>
                <a:gridCol w="427567">
                  <a:extLst>
                    <a:ext uri="{9D8B030D-6E8A-4147-A177-3AD203B41FA5}">
                      <a16:colId xmlns:a16="http://schemas.microsoft.com/office/drawing/2014/main" val="20004"/>
                    </a:ext>
                  </a:extLst>
                </a:gridCol>
                <a:gridCol w="427567">
                  <a:extLst>
                    <a:ext uri="{9D8B030D-6E8A-4147-A177-3AD203B41FA5}">
                      <a16:colId xmlns:a16="http://schemas.microsoft.com/office/drawing/2014/main" val="20005"/>
                    </a:ext>
                  </a:extLst>
                </a:gridCol>
                <a:gridCol w="427567">
                  <a:extLst>
                    <a:ext uri="{9D8B030D-6E8A-4147-A177-3AD203B41FA5}">
                      <a16:colId xmlns:a16="http://schemas.microsoft.com/office/drawing/2014/main" val="20006"/>
                    </a:ext>
                  </a:extLst>
                </a:gridCol>
              </a:tblGrid>
              <a:tr h="371075">
                <a:tc>
                  <a:txBody>
                    <a:bodyPr/>
                    <a:lstStyle/>
                    <a:p>
                      <a:pPr algn="l" fontAlgn="b"/>
                      <a:endParaRPr lang="en-US" sz="1000" b="0" i="1"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1" i="0" u="none" strike="noStrike" dirty="0">
                          <a:solidFill>
                            <a:srgbClr val="000000"/>
                          </a:solidFill>
                          <a:effectLst/>
                          <a:latin typeface="Arial Narrow" panose="020B0606020202030204" pitchFamily="34" charset="0"/>
                        </a:rPr>
                        <a:t>2010</a:t>
                      </a: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1" i="0" u="none" strike="noStrike" dirty="0">
                          <a:solidFill>
                            <a:srgbClr val="000000"/>
                          </a:solidFill>
                          <a:effectLst/>
                          <a:latin typeface="Arial Narrow" panose="020B0606020202030204" pitchFamily="34" charset="0"/>
                        </a:rPr>
                        <a:t>2011</a:t>
                      </a: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1" i="0" u="none" strike="noStrike" dirty="0">
                          <a:solidFill>
                            <a:srgbClr val="000000"/>
                          </a:solidFill>
                          <a:effectLst/>
                          <a:latin typeface="Arial Narrow" panose="020B0606020202030204" pitchFamily="34" charset="0"/>
                        </a:rPr>
                        <a:t>2012</a:t>
                      </a: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1" i="0" u="none" strike="noStrike" dirty="0">
                          <a:solidFill>
                            <a:srgbClr val="000000"/>
                          </a:solidFill>
                          <a:effectLst/>
                          <a:latin typeface="Arial Narrow" panose="020B0606020202030204" pitchFamily="34" charset="0"/>
                        </a:rPr>
                        <a:t>2013bc</a:t>
                      </a: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1" i="0" u="none" strike="noStrike" dirty="0">
                          <a:solidFill>
                            <a:srgbClr val="000000"/>
                          </a:solidFill>
                          <a:effectLst/>
                          <a:latin typeface="Arial Narrow" panose="020B0606020202030204" pitchFamily="34" charset="0"/>
                        </a:rPr>
                        <a:t>2014bc</a:t>
                      </a: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1" i="0" u="none" strike="noStrike" dirty="0">
                          <a:solidFill>
                            <a:srgbClr val="000000"/>
                          </a:solidFill>
                          <a:effectLst/>
                          <a:latin typeface="Arial Narrow" panose="020B0606020202030204" pitchFamily="34" charset="0"/>
                        </a:rPr>
                        <a:t>2015bc</a:t>
                      </a:r>
                    </a:p>
                  </a:txBody>
                  <a:tcPr marL="7994" marR="7994" marT="7994" marB="0" anchor="ctr">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075">
                <a:tc>
                  <a:txBody>
                    <a:bodyPr/>
                    <a:lstStyle/>
                    <a:p>
                      <a:pPr algn="l" fontAlgn="b"/>
                      <a:r>
                        <a:rPr lang="en-US" sz="1000" b="1" i="0" u="none" strike="noStrike" dirty="0">
                          <a:solidFill>
                            <a:srgbClr val="000000"/>
                          </a:solidFill>
                          <a:effectLst/>
                          <a:latin typeface="Arial Narrow" panose="020B0606020202030204" pitchFamily="34" charset="0"/>
                        </a:rPr>
                        <a:t>Operating Revenues</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46.6</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52.5</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55.1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58.8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63.5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69.1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075">
                <a:tc>
                  <a:txBody>
                    <a:bodyPr/>
                    <a:lstStyle/>
                    <a:p>
                      <a:pPr algn="l" fontAlgn="b"/>
                      <a:r>
                        <a:rPr lang="en-US" sz="1000" b="1" i="0" u="none" strike="noStrike" dirty="0">
                          <a:solidFill>
                            <a:srgbClr val="000000"/>
                          </a:solidFill>
                          <a:effectLst/>
                          <a:latin typeface="Arial Narrow" panose="020B0606020202030204" pitchFamily="34" charset="0"/>
                        </a:rPr>
                        <a:t>Operating Balance</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4.1</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4.7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2.0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1.6</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1.6</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2.0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2"/>
                  </a:ext>
                </a:extLst>
              </a:tr>
              <a:tr h="371075">
                <a:tc>
                  <a:txBody>
                    <a:bodyPr/>
                    <a:lstStyle/>
                    <a:p>
                      <a:pPr algn="l" fontAlgn="b"/>
                      <a:r>
                        <a:rPr lang="en-US" sz="1000" b="1" i="0" u="none" strike="noStrike" dirty="0">
                          <a:solidFill>
                            <a:srgbClr val="000000"/>
                          </a:solidFill>
                          <a:effectLst/>
                          <a:latin typeface="Arial Narrow" panose="020B0606020202030204" pitchFamily="34" charset="0"/>
                        </a:rPr>
                        <a:t>Capital Expenditures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5.2</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4.7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5.3.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6.6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7.1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en-US" sz="1000" b="0" i="0" u="none" strike="noStrike" dirty="0">
                          <a:solidFill>
                            <a:srgbClr val="000000"/>
                          </a:solidFill>
                          <a:effectLst/>
                          <a:latin typeface="Arial Narrow" panose="020B0606020202030204" pitchFamily="34" charset="0"/>
                        </a:rPr>
                        <a:t>7.7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075">
                <a:tc>
                  <a:txBody>
                    <a:bodyPr/>
                    <a:lstStyle/>
                    <a:p>
                      <a:pPr algn="l" fontAlgn="b"/>
                      <a:r>
                        <a:rPr lang="en-US" sz="1000" b="1" i="0" u="none" strike="noStrike" dirty="0">
                          <a:solidFill>
                            <a:srgbClr val="000000"/>
                          </a:solidFill>
                          <a:effectLst/>
                          <a:latin typeface="Arial Narrow" panose="020B0606020202030204" pitchFamily="34" charset="0"/>
                        </a:rPr>
                        <a:t>Direct Debt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59.2</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64.1 </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74.4</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82.9</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89.4</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en-US" sz="1000" b="0" i="0" u="none" strike="noStrike" dirty="0">
                          <a:solidFill>
                            <a:srgbClr val="000000"/>
                          </a:solidFill>
                          <a:effectLst/>
                          <a:latin typeface="Arial Narrow" panose="020B0606020202030204" pitchFamily="34" charset="0"/>
                        </a:rPr>
                        <a:t>95.5</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4"/>
                  </a:ext>
                </a:extLst>
              </a:tr>
              <a:tr h="371075">
                <a:tc>
                  <a:txBody>
                    <a:bodyPr/>
                    <a:lstStyle/>
                    <a:p>
                      <a:pPr algn="l" fontAlgn="b"/>
                      <a:r>
                        <a:rPr lang="en-US" sz="1000" b="1" i="0" u="none" strike="noStrike" dirty="0">
                          <a:solidFill>
                            <a:srgbClr val="000000"/>
                          </a:solidFill>
                          <a:effectLst/>
                          <a:latin typeface="Arial Narrow" panose="020B0606020202030204" pitchFamily="34" charset="0"/>
                        </a:rPr>
                        <a:t>Debt Repaid</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1.3</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1.9</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2.4</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3.0</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3.3</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3.7</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0850">
                <a:tc>
                  <a:txBody>
                    <a:bodyPr/>
                    <a:lstStyle/>
                    <a:p>
                      <a:pPr algn="l" fontAlgn="b"/>
                      <a:r>
                        <a:rPr lang="en-US" sz="1000" b="1" i="0" u="none" strike="noStrike" dirty="0">
                          <a:solidFill>
                            <a:srgbClr val="000000"/>
                          </a:solidFill>
                          <a:effectLst/>
                          <a:latin typeface="Arial Narrow" panose="020B0606020202030204" pitchFamily="34" charset="0"/>
                        </a:rPr>
                        <a:t>Direct debt (% of operating revenues)</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127.1</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122.2</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135.2</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141.0</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140.8</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138.0</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6"/>
                  </a:ext>
                </a:extLst>
              </a:tr>
              <a:tr h="400850">
                <a:tc>
                  <a:txBody>
                    <a:bodyPr/>
                    <a:lstStyle/>
                    <a:p>
                      <a:pPr algn="l" fontAlgn="b"/>
                      <a:r>
                        <a:rPr lang="en-US" sz="1000" b="1" i="0" u="none" strike="noStrike" dirty="0">
                          <a:solidFill>
                            <a:srgbClr val="000000"/>
                          </a:solidFill>
                          <a:effectLst/>
                          <a:latin typeface="Arial Narrow" panose="020B0606020202030204" pitchFamily="34" charset="0"/>
                        </a:rPr>
                        <a:t>Interest (% of operating revenues)</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5.0</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4.7</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4.8</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4.7</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4.6</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algn="ctr" fontAlgn="b"/>
                      <a:r>
                        <a:rPr lang="fr-FR" sz="1000" b="0" i="0" u="none" strike="noStrike" dirty="0">
                          <a:solidFill>
                            <a:srgbClr val="000000"/>
                          </a:solidFill>
                          <a:effectLst/>
                          <a:latin typeface="Arial Narrow" panose="020B0606020202030204" pitchFamily="34" charset="0"/>
                        </a:rPr>
                        <a:t>4.5</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0850">
                <a:tc>
                  <a:txBody>
                    <a:bodyPr/>
                    <a:lstStyle/>
                    <a:p>
                      <a:pPr algn="l" fontAlgn="b"/>
                      <a:r>
                        <a:rPr lang="en-US" sz="1000" b="1" i="0" u="none" strike="noStrike" dirty="0">
                          <a:solidFill>
                            <a:srgbClr val="000000"/>
                          </a:solidFill>
                          <a:effectLst/>
                          <a:latin typeface="Arial Narrow" panose="020B0606020202030204" pitchFamily="34" charset="0"/>
                        </a:rPr>
                        <a:t>Debt service (% of operating revenues)</a:t>
                      </a: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7.9</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8.3</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9.2</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9.8</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9.8</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algn="ctr" fontAlgn="b"/>
                      <a:r>
                        <a:rPr lang="fr-FR" sz="1000" b="0" i="0" u="none" strike="noStrike" dirty="0">
                          <a:solidFill>
                            <a:srgbClr val="000000"/>
                          </a:solidFill>
                          <a:effectLst/>
                          <a:latin typeface="Arial Narrow" panose="020B0606020202030204" pitchFamily="34" charset="0"/>
                        </a:rPr>
                        <a:t>9.8</a:t>
                      </a:r>
                      <a:endParaRPr lang="en-US" sz="1000" b="0" i="0" u="none" strike="noStrike" dirty="0">
                        <a:solidFill>
                          <a:srgbClr val="000000"/>
                        </a:solidFill>
                        <a:effectLst/>
                        <a:latin typeface="Arial Narrow" panose="020B0606020202030204" pitchFamily="34" charset="0"/>
                      </a:endParaRPr>
                    </a:p>
                  </a:txBody>
                  <a:tcPr marL="7994" marR="7994" marT="7994" marB="0" anchor="ctr">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8"/>
                  </a:ext>
                </a:extLst>
              </a:tr>
            </a:tbl>
          </a:graphicData>
        </a:graphic>
      </p:graphicFrame>
      <p:grpSp>
        <p:nvGrpSpPr>
          <p:cNvPr id="270419" name="Group 17"/>
          <p:cNvGrpSpPr>
            <a:grpSpLocks/>
          </p:cNvGrpSpPr>
          <p:nvPr/>
        </p:nvGrpSpPr>
        <p:grpSpPr bwMode="auto">
          <a:xfrm>
            <a:off x="5257800" y="2405063"/>
            <a:ext cx="3708400" cy="185737"/>
            <a:chOff x="4841033" y="1096131"/>
            <a:chExt cx="3083768" cy="185738"/>
          </a:xfrm>
        </p:grpSpPr>
        <p:sp>
          <p:nvSpPr>
            <p:cNvPr id="270422" name="underline"/>
            <p:cNvSpPr>
              <a:spLocks noChangeShapeType="1"/>
            </p:cNvSpPr>
            <p:nvPr/>
          </p:nvSpPr>
          <p:spPr bwMode="auto">
            <a:xfrm>
              <a:off x="4841033" y="1281869"/>
              <a:ext cx="3083768"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270423" name="textbox"/>
            <p:cNvSpPr txBox="1">
              <a:spLocks noChangeArrowheads="1"/>
            </p:cNvSpPr>
            <p:nvPr/>
          </p:nvSpPr>
          <p:spPr bwMode="auto">
            <a:xfrm>
              <a:off x="4841033" y="1096131"/>
              <a:ext cx="3083768"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pt-BR" sz="1100" b="1">
                  <a:solidFill>
                    <a:srgbClr val="17497B"/>
                  </a:solidFill>
                  <a:ea typeface="MS PGothic" pitchFamily="34" charset="-128"/>
                </a:rPr>
                <a:t>State of Rio de Janeiro - Key Statistics (BN R$)</a:t>
              </a:r>
              <a:r>
                <a:rPr lang="pt-BR" sz="1100" b="1" baseline="30000">
                  <a:solidFill>
                    <a:srgbClr val="17497B"/>
                  </a:solidFill>
                  <a:ea typeface="MS PGothic" pitchFamily="34" charset="-128"/>
                </a:rPr>
                <a:t>1</a:t>
              </a:r>
            </a:p>
          </p:txBody>
        </p:sp>
      </p:grpSp>
      <p:sp>
        <p:nvSpPr>
          <p:cNvPr id="270420" name="Text Box 43"/>
          <p:cNvSpPr txBox="1">
            <a:spLocks noChangeArrowheads="1"/>
          </p:cNvSpPr>
          <p:nvPr/>
        </p:nvSpPr>
        <p:spPr bwMode="auto">
          <a:xfrm>
            <a:off x="708025" y="6240463"/>
            <a:ext cx="3406775" cy="396875"/>
          </a:xfrm>
          <a:prstGeom prst="rect">
            <a:avLst/>
          </a:prstGeom>
          <a:noFill/>
          <a:ln w="9525">
            <a:noFill/>
            <a:miter lim="800000"/>
            <a:headEnd/>
            <a:tailEnd/>
          </a:ln>
        </p:spPr>
        <p:txBody>
          <a:bodyPr lIns="88317" tIns="44158" rIns="88317" bIns="44158">
            <a:spAutoFit/>
          </a:bodyPr>
          <a:lstStyle/>
          <a:p>
            <a:pPr defTabSz="946150">
              <a:spcBef>
                <a:spcPct val="50000"/>
              </a:spcBef>
            </a:pPr>
            <a:r>
              <a:rPr lang="en-GB" sz="800" i="1">
                <a:solidFill>
                  <a:srgbClr val="000000"/>
                </a:solidFill>
                <a:ea typeface="Arial Unicode MS"/>
                <a:cs typeface="Arial Unicode MS"/>
              </a:rPr>
              <a:t>Source: ANP, S&amp;P and Fitch</a:t>
            </a:r>
          </a:p>
          <a:p>
            <a:pPr defTabSz="946150">
              <a:spcBef>
                <a:spcPct val="50000"/>
              </a:spcBef>
            </a:pPr>
            <a:r>
              <a:rPr lang="en-GB" sz="800" i="1">
                <a:solidFill>
                  <a:srgbClr val="000000"/>
                </a:solidFill>
                <a:ea typeface="Arial Unicode MS"/>
                <a:cs typeface="Arial Unicode MS"/>
              </a:rPr>
              <a:t>1: Fiscal year ends on December 31, source S&amp;P</a:t>
            </a:r>
          </a:p>
        </p:txBody>
      </p:sp>
      <p:sp>
        <p:nvSpPr>
          <p:cNvPr id="270421" name="TextBox 20"/>
          <p:cNvSpPr txBox="1">
            <a:spLocks noChangeArrowheads="1"/>
          </p:cNvSpPr>
          <p:nvPr/>
        </p:nvSpPr>
        <p:spPr bwMode="auto">
          <a:xfrm>
            <a:off x="5257800" y="1371600"/>
            <a:ext cx="3708400" cy="369888"/>
          </a:xfrm>
          <a:prstGeom prst="rect">
            <a:avLst/>
          </a:prstGeom>
          <a:noFill/>
          <a:ln w="9525">
            <a:noFill/>
            <a:miter lim="800000"/>
            <a:headEnd/>
            <a:tailEnd/>
          </a:ln>
        </p:spPr>
        <p:txBody>
          <a:bodyPr>
            <a:spAutoFit/>
          </a:bodyPr>
          <a:lstStyle/>
          <a:p>
            <a:pPr marL="0" lvl="1" indent="0" algn="ctr"/>
            <a:r>
              <a:rPr lang="en-US" altLang="zh-CN" b="1">
                <a:ea typeface="SimSun" pitchFamily="2" charset="-122"/>
              </a:rPr>
              <a:t>BBB- / BBB-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p:cNvSpPr>
            <a:spLocks noGrp="1"/>
          </p:cNvSpPr>
          <p:nvPr>
            <p:ph type="title"/>
          </p:nvPr>
        </p:nvSpPr>
        <p:spPr/>
        <p:txBody>
          <a:bodyPr/>
          <a:lstStyle/>
          <a:p>
            <a:r>
              <a:rPr lang="en-GB"/>
              <a:t>1.2. RioPrevidência Overview</a:t>
            </a:r>
            <a:endParaRPr lang="fr-FR"/>
          </a:p>
        </p:txBody>
      </p:sp>
      <p:sp>
        <p:nvSpPr>
          <p:cNvPr id="272386" name="Content Placeholder 2"/>
          <p:cNvSpPr>
            <a:spLocks noGrp="1"/>
          </p:cNvSpPr>
          <p:nvPr>
            <p:ph idx="1"/>
          </p:nvPr>
        </p:nvSpPr>
        <p:spPr>
          <a:xfrm>
            <a:off x="708025" y="1381125"/>
            <a:ext cx="5692775" cy="4105275"/>
          </a:xfrm>
        </p:spPr>
        <p:txBody>
          <a:bodyPr/>
          <a:lstStyle/>
          <a:p>
            <a:pPr lvl="1" algn="just"/>
            <a:r>
              <a:rPr lang="en-US" b="1"/>
              <a:t>Autonomous government agency </a:t>
            </a:r>
            <a:r>
              <a:rPr lang="en-US"/>
              <a:t>(</a:t>
            </a:r>
            <a:r>
              <a:rPr lang="en-US" i="1"/>
              <a:t>autarquia</a:t>
            </a:r>
            <a:r>
              <a:rPr lang="en-US"/>
              <a:t>) </a:t>
            </a:r>
            <a:r>
              <a:rPr lang="en-US" b="1"/>
              <a:t>of the RJS</a:t>
            </a:r>
            <a:endParaRPr lang="en-US"/>
          </a:p>
          <a:p>
            <a:pPr lvl="1" algn="just"/>
            <a:r>
              <a:rPr lang="en-US"/>
              <a:t>Collects, pays and manages financial assets to fund salaries, pensions and other social security benefits granted to public servants and their dependents by RJS, its autonomous government agencies and foundations</a:t>
            </a:r>
          </a:p>
          <a:p>
            <a:pPr lvl="1" algn="just"/>
            <a:r>
              <a:rPr lang="en-US"/>
              <a:t>RJS has secured different sources of recurring income for RioPrevidência to ensure its present and future financial soundness, including wage contributions from RJS and its employees and RJS oil royalties and SPs</a:t>
            </a:r>
          </a:p>
          <a:p>
            <a:pPr lvl="1" algn="just"/>
            <a:r>
              <a:rPr lang="en-US"/>
              <a:t>RioPrevidência owns the present and future rights to all RJS oil and natural gas production royalties, including special participations, in excess of certain mandatory deductions. Oil royalties and SPs payable to RJS were incorporated into the assets of RioPrevidência in 2006</a:t>
            </a:r>
          </a:p>
          <a:p>
            <a:pPr lvl="1" algn="just"/>
            <a:r>
              <a:rPr lang="fr-FR"/>
              <a:t>In 1999, RJS renegotiated its debt with the Federal Government, </a:t>
            </a:r>
            <a:r>
              <a:rPr lang="en-US"/>
              <a:t>pursuant to which the Federal Government issued bonds to RioPrevidência to fund its deficit. </a:t>
            </a:r>
          </a:p>
          <a:p>
            <a:pPr lvl="2" algn="just"/>
            <a:r>
              <a:rPr lang="en-US"/>
              <a:t>Repayment of this debt </a:t>
            </a:r>
            <a:r>
              <a:rPr lang="fr-FR"/>
              <a:t>is secured by a </a:t>
            </a:r>
            <a:r>
              <a:rPr lang="fr-FR" b="1"/>
              <a:t>capped portion of </a:t>
            </a:r>
            <a:r>
              <a:rPr lang="en-US" b="1"/>
              <a:t>oil royalties and SPs</a:t>
            </a:r>
            <a:endParaRPr lang="en-US"/>
          </a:p>
          <a:p>
            <a:pPr lvl="2" algn="just"/>
            <a:r>
              <a:rPr lang="en-US"/>
              <a:t>M</a:t>
            </a:r>
            <a:r>
              <a:rPr lang="en-GB">
                <a:solidFill>
                  <a:schemeClr val="tx1"/>
                </a:solidFill>
              </a:rPr>
              <a:t>atures </a:t>
            </a:r>
            <a:r>
              <a:rPr lang="en-GB"/>
              <a:t>in February 2021 according to </a:t>
            </a:r>
            <a:r>
              <a:rPr lang="en-GB">
                <a:solidFill>
                  <a:schemeClr val="tx1"/>
                </a:solidFill>
              </a:rPr>
              <a:t>a repayment schedule; indexed to Brazil’s CPI</a:t>
            </a:r>
            <a:endParaRPr lang="en-US"/>
          </a:p>
          <a:p>
            <a:pPr lvl="1" algn="just"/>
            <a:r>
              <a:rPr lang="en-GB"/>
              <a:t>In </a:t>
            </a:r>
            <a:r>
              <a:rPr lang="en-GB">
                <a:solidFill>
                  <a:schemeClr val="tx1"/>
                </a:solidFill>
              </a:rPr>
              <a:t>2012</a:t>
            </a:r>
            <a:r>
              <a:rPr lang="en-GB"/>
              <a:t>, RJS reformed </a:t>
            </a:r>
            <a:r>
              <a:rPr lang="en-US"/>
              <a:t>its social security system in order to limit deficit and achieve long-term stability. As a result, assets and liabilities of RioPrevidência were segregated into two independent funds, </a:t>
            </a:r>
            <a:r>
              <a:rPr lang="en-US" b="1"/>
              <a:t>a self sustaining fund </a:t>
            </a:r>
            <a:r>
              <a:rPr lang="en-US"/>
              <a:t>for employees hired after September 4, 2013 and a “</a:t>
            </a:r>
            <a:r>
              <a:rPr lang="en-US" u="sng"/>
              <a:t>Financial Fund</a:t>
            </a:r>
            <a:r>
              <a:rPr lang="en-US"/>
              <a:t>”, for employee hired previous to that date. </a:t>
            </a:r>
            <a:r>
              <a:rPr lang="en-US" b="1"/>
              <a:t>Liabilities of the Financial Fund</a:t>
            </a:r>
            <a:r>
              <a:rPr lang="en-US"/>
              <a:t> – </a:t>
            </a:r>
            <a:r>
              <a:rPr lang="en-US" b="1"/>
              <a:t>to decrease over time </a:t>
            </a:r>
            <a:r>
              <a:rPr lang="en-US"/>
              <a:t>– </a:t>
            </a:r>
            <a:r>
              <a:rPr lang="en-US" b="1"/>
              <a:t>will be funded by </a:t>
            </a:r>
            <a:r>
              <a:rPr lang="en-US"/>
              <a:t>relevant employee contribution and </a:t>
            </a:r>
            <a:r>
              <a:rPr lang="en-US" b="1"/>
              <a:t>revenues from oil royalties and SPs </a:t>
            </a:r>
            <a:r>
              <a:rPr lang="en-US"/>
              <a:t>(including securitization of such revenues)</a:t>
            </a:r>
          </a:p>
          <a:p>
            <a:pPr lvl="1" algn="just"/>
            <a:r>
              <a:rPr lang="en-GB"/>
              <a:t>Institutions such as RioPrevidência are required by Federal Law to maintain a Federal certification (that includes strict protection of booked assets such as royalties) in order to operate and benefit from Federal support (</a:t>
            </a:r>
            <a:r>
              <a:rPr lang="en-GB" i="1"/>
              <a:t>Certificado de Regularidade Previdenciaria</a:t>
            </a:r>
            <a:r>
              <a:rPr lang="en-GB"/>
              <a:t>). </a:t>
            </a:r>
            <a:endParaRPr lang="en-US"/>
          </a:p>
        </p:txBody>
      </p:sp>
      <p:sp>
        <p:nvSpPr>
          <p:cNvPr id="272387" name="Date Placeholder 3"/>
          <p:cNvSpPr>
            <a:spLocks noGrp="1"/>
          </p:cNvSpPr>
          <p:nvPr>
            <p:ph type="dt" sz="quarter" idx="10"/>
          </p:nvPr>
        </p:nvSpPr>
        <p:spPr>
          <a:noFill/>
        </p:spPr>
        <p:txBody>
          <a:bodyPr/>
          <a:lstStyle/>
          <a:p>
            <a:pPr defTabSz="912813" fontAlgn="base">
              <a:spcBef>
                <a:spcPct val="0"/>
              </a:spcBef>
              <a:spcAft>
                <a:spcPct val="0"/>
              </a:spcAft>
            </a:pPr>
            <a:r>
              <a:rPr lang="en-US">
                <a:latin typeface="Arial" charset="0"/>
                <a:cs typeface="Arial" charset="0"/>
              </a:rPr>
              <a:t>May 2014</a:t>
            </a:r>
            <a:endParaRPr lang="en-GB">
              <a:latin typeface="Arial" charset="0"/>
              <a:cs typeface="Arial" charset="0"/>
            </a:endParaRPr>
          </a:p>
        </p:txBody>
      </p:sp>
      <p:sp>
        <p:nvSpPr>
          <p:cNvPr id="272388" name="Text Box 2"/>
          <p:cNvSpPr txBox="1">
            <a:spLocks noChangeArrowheads="1"/>
          </p:cNvSpPr>
          <p:nvPr>
            <p:custDataLst>
              <p:tags r:id="rId1"/>
            </p:custDataLst>
          </p:nvPr>
        </p:nvSpPr>
        <p:spPr bwMode="auto">
          <a:xfrm>
            <a:off x="708025" y="631825"/>
            <a:ext cx="8229600" cy="301625"/>
          </a:xfrm>
          <a:prstGeom prst="rect">
            <a:avLst/>
          </a:prstGeom>
          <a:noFill/>
          <a:ln w="9525">
            <a:noFill/>
            <a:miter lim="800000"/>
            <a:headEnd/>
            <a:tailEnd/>
          </a:ln>
        </p:spPr>
        <p:txBody>
          <a:bodyPr lIns="0" tIns="17996" rIns="0" bIns="17996" anchor="ctr"/>
          <a:lstStyle/>
          <a:p>
            <a:r>
              <a:rPr lang="en-US" sz="1400" b="1">
                <a:solidFill>
                  <a:srgbClr val="78848A"/>
                </a:solidFill>
              </a:rPr>
              <a:t>Highlights</a:t>
            </a:r>
          </a:p>
        </p:txBody>
      </p:sp>
      <p:grpSp>
        <p:nvGrpSpPr>
          <p:cNvPr id="272389" name="Group 8"/>
          <p:cNvGrpSpPr>
            <a:grpSpLocks/>
          </p:cNvGrpSpPr>
          <p:nvPr/>
        </p:nvGrpSpPr>
        <p:grpSpPr bwMode="auto">
          <a:xfrm>
            <a:off x="708025" y="1095375"/>
            <a:ext cx="5692775" cy="185738"/>
            <a:chOff x="708637" y="1096131"/>
            <a:chExt cx="3482363" cy="185738"/>
          </a:xfrm>
        </p:grpSpPr>
        <p:sp>
          <p:nvSpPr>
            <p:cNvPr id="272446" name="textbox"/>
            <p:cNvSpPr txBox="1">
              <a:spLocks noChangeArrowheads="1"/>
            </p:cNvSpPr>
            <p:nvPr/>
          </p:nvSpPr>
          <p:spPr bwMode="auto">
            <a:xfrm>
              <a:off x="708637" y="1096131"/>
              <a:ext cx="3482363"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RioPrevidência in brief</a:t>
              </a:r>
            </a:p>
          </p:txBody>
        </p:sp>
        <p:sp>
          <p:nvSpPr>
            <p:cNvPr id="272447" name="underline"/>
            <p:cNvSpPr>
              <a:spLocks noChangeShapeType="1"/>
            </p:cNvSpPr>
            <p:nvPr/>
          </p:nvSpPr>
          <p:spPr bwMode="auto">
            <a:xfrm>
              <a:off x="708637" y="1281869"/>
              <a:ext cx="3482363" cy="0"/>
            </a:xfrm>
            <a:prstGeom prst="line">
              <a:avLst/>
            </a:prstGeom>
            <a:noFill/>
            <a:ln w="12700">
              <a:solidFill>
                <a:srgbClr val="78848A"/>
              </a:solidFill>
              <a:round/>
              <a:headEnd/>
              <a:tailEnd/>
            </a:ln>
          </p:spPr>
          <p:txBody>
            <a:bodyPr wrap="none" lIns="17390" tIns="17390" rIns="17390" bIns="17390" anchor="ctr"/>
            <a:lstStyle/>
            <a:p>
              <a:endParaRPr lang="pt-BR"/>
            </a:p>
          </p:txBody>
        </p:sp>
      </p:grpSp>
      <p:grpSp>
        <p:nvGrpSpPr>
          <p:cNvPr id="272390" name="Group 5"/>
          <p:cNvGrpSpPr>
            <a:grpSpLocks/>
          </p:cNvGrpSpPr>
          <p:nvPr/>
        </p:nvGrpSpPr>
        <p:grpSpPr bwMode="auto">
          <a:xfrm>
            <a:off x="6564313" y="3471863"/>
            <a:ext cx="2390775" cy="185737"/>
            <a:chOff x="4841032" y="1096131"/>
            <a:chExt cx="3090673" cy="185738"/>
          </a:xfrm>
        </p:grpSpPr>
        <p:sp>
          <p:nvSpPr>
            <p:cNvPr id="272444" name="underline"/>
            <p:cNvSpPr>
              <a:spLocks noChangeShapeType="1"/>
            </p:cNvSpPr>
            <p:nvPr/>
          </p:nvSpPr>
          <p:spPr bwMode="auto">
            <a:xfrm>
              <a:off x="4841032" y="1281869"/>
              <a:ext cx="3090672"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272445" name="textbox"/>
            <p:cNvSpPr txBox="1">
              <a:spLocks noChangeArrowheads="1"/>
            </p:cNvSpPr>
            <p:nvPr/>
          </p:nvSpPr>
          <p:spPr bwMode="auto">
            <a:xfrm>
              <a:off x="4841033" y="1096131"/>
              <a:ext cx="3090672"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Income (2011-2013)</a:t>
              </a:r>
            </a:p>
          </p:txBody>
        </p:sp>
      </p:grpSp>
      <p:sp>
        <p:nvSpPr>
          <p:cNvPr id="272391" name="Slide Number Placeholder 6"/>
          <p:cNvSpPr>
            <a:spLocks noGrp="1"/>
          </p:cNvSpPr>
          <p:nvPr>
            <p:ph type="sldNum" sz="quarter" idx="12"/>
          </p:nvPr>
        </p:nvSpPr>
        <p:spPr>
          <a:noFill/>
        </p:spPr>
        <p:txBody>
          <a:bodyPr/>
          <a:lstStyle/>
          <a:p>
            <a:pPr defTabSz="912813" fontAlgn="base">
              <a:spcBef>
                <a:spcPct val="0"/>
              </a:spcBef>
              <a:spcAft>
                <a:spcPct val="0"/>
              </a:spcAft>
            </a:pPr>
            <a:fld id="{7A084F70-1DEF-4F6A-B637-18ECEA9AAE56}" type="slidenum">
              <a:rPr lang="en-GB" smtClean="0"/>
              <a:pPr defTabSz="912813" fontAlgn="base">
                <a:spcBef>
                  <a:spcPct val="0"/>
                </a:spcBef>
                <a:spcAft>
                  <a:spcPct val="0"/>
                </a:spcAft>
              </a:pPr>
              <a:t>7</a:t>
            </a:fld>
            <a:endParaRPr lang="en-GB"/>
          </a:p>
        </p:txBody>
      </p:sp>
      <p:graphicFrame>
        <p:nvGraphicFramePr>
          <p:cNvPr id="49" name="Group 49"/>
          <p:cNvGraphicFramePr>
            <a:graphicFrameLocks noGrp="1"/>
          </p:cNvGraphicFramePr>
          <p:nvPr/>
        </p:nvGraphicFramePr>
        <p:xfrm>
          <a:off x="6553200" y="1258888"/>
          <a:ext cx="2391198" cy="2094686"/>
        </p:xfrm>
        <a:graphic>
          <a:graphicData uri="http://schemas.openxmlformats.org/drawingml/2006/table">
            <a:tbl>
              <a:tblPr/>
              <a:tblGrid>
                <a:gridCol w="1596828">
                  <a:extLst>
                    <a:ext uri="{9D8B030D-6E8A-4147-A177-3AD203B41FA5}">
                      <a16:colId xmlns:a16="http://schemas.microsoft.com/office/drawing/2014/main" val="20000"/>
                    </a:ext>
                  </a:extLst>
                </a:gridCol>
                <a:gridCol w="794370">
                  <a:extLst>
                    <a:ext uri="{9D8B030D-6E8A-4147-A177-3AD203B41FA5}">
                      <a16:colId xmlns:a16="http://schemas.microsoft.com/office/drawing/2014/main" val="20001"/>
                    </a:ext>
                  </a:extLst>
                </a:gridCol>
              </a:tblGrid>
              <a:tr h="370480">
                <a:tc>
                  <a:txBody>
                    <a:bodyPr/>
                    <a:lstStyle/>
                    <a:p>
                      <a:pPr marL="0" marR="0" lvl="0" indent="0" algn="l" defTabSz="946150" rtl="0" eaLnBrk="1" fontAlgn="base" latinLnBrk="0" hangingPunct="1">
                        <a:lnSpc>
                          <a:spcPct val="120000"/>
                        </a:lnSpc>
                        <a:spcBef>
                          <a:spcPct val="0"/>
                        </a:spcBef>
                        <a:spcAft>
                          <a:spcPct val="50000"/>
                        </a:spcAft>
                        <a:buClrTx/>
                        <a:buSzTx/>
                        <a:buFontTx/>
                        <a:buNone/>
                        <a:tabLst/>
                      </a:pPr>
                      <a:r>
                        <a:rPr kumimoji="0" lang="en-US" sz="900" b="1" i="0" u="none" strike="noStrike" cap="none" normalizeH="0" baseline="0" dirty="0">
                          <a:ln>
                            <a:noFill/>
                          </a:ln>
                          <a:solidFill>
                            <a:srgbClr val="000000"/>
                          </a:solidFill>
                          <a:effectLst/>
                          <a:latin typeface="Arial Narrow" panose="020B0606020202030204" pitchFamily="34" charset="0"/>
                          <a:cs typeface="Arial" charset="0"/>
                        </a:rPr>
                        <a:t>Reserves (Assets)</a:t>
                      </a:r>
                      <a:endParaRPr kumimoji="0" lang="en-GB" sz="900" b="1"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2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R$  84.6 BN</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0480">
                <a:tc>
                  <a:txBody>
                    <a:bodyPr/>
                    <a:lstStyle/>
                    <a:p>
                      <a:pPr marL="0" marR="0" lvl="0" indent="0" algn="l" defTabSz="946150" rtl="0" eaLnBrk="1" fontAlgn="base" latinLnBrk="0" hangingPunct="1">
                        <a:lnSpc>
                          <a:spcPct val="120000"/>
                        </a:lnSpc>
                        <a:spcBef>
                          <a:spcPct val="0"/>
                        </a:spcBef>
                        <a:spcAft>
                          <a:spcPct val="50000"/>
                        </a:spcAft>
                        <a:buClrTx/>
                        <a:buSzTx/>
                        <a:buFontTx/>
                        <a:buNone/>
                        <a:tabLst/>
                      </a:pPr>
                      <a:r>
                        <a:rPr kumimoji="0" lang="en-US" sz="900" b="1" i="0" u="none" strike="noStrike" cap="none" normalizeH="0" baseline="0" dirty="0">
                          <a:ln>
                            <a:noFill/>
                          </a:ln>
                          <a:solidFill>
                            <a:srgbClr val="000000"/>
                          </a:solidFill>
                          <a:effectLst/>
                          <a:latin typeface="Arial Narrow" panose="020B0606020202030204" pitchFamily="34" charset="0"/>
                          <a:cs typeface="Arial" charset="0"/>
                        </a:rPr>
                        <a:t>Number of Employees</a:t>
                      </a:r>
                      <a:endParaRPr kumimoji="0" lang="en-GB" sz="900" b="1"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2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389</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1"/>
                  </a:ext>
                </a:extLst>
              </a:tr>
              <a:tr h="370480">
                <a:tc>
                  <a:txBody>
                    <a:bodyPr/>
                    <a:lstStyle/>
                    <a:p>
                      <a:pPr marL="0" marR="0" lvl="0" indent="0" algn="l" defTabSz="946150" rtl="0" eaLnBrk="1" fontAlgn="base" latinLnBrk="0" hangingPunct="1">
                        <a:lnSpc>
                          <a:spcPct val="120000"/>
                        </a:lnSpc>
                        <a:spcBef>
                          <a:spcPct val="0"/>
                        </a:spcBef>
                        <a:spcAft>
                          <a:spcPct val="50000"/>
                        </a:spcAft>
                        <a:buClrTx/>
                        <a:buSzTx/>
                        <a:buFontTx/>
                        <a:buNone/>
                        <a:tabLst/>
                      </a:pPr>
                      <a:r>
                        <a:rPr kumimoji="0" lang="en-US" sz="900" b="1" i="0" u="none" strike="noStrike" cap="none" normalizeH="0" baseline="0" dirty="0">
                          <a:ln>
                            <a:noFill/>
                          </a:ln>
                          <a:solidFill>
                            <a:srgbClr val="FF0000"/>
                          </a:solidFill>
                          <a:effectLst/>
                          <a:latin typeface="Arial Narrow" panose="020B0606020202030204" pitchFamily="34" charset="0"/>
                          <a:cs typeface="Arial" charset="0"/>
                        </a:rPr>
                        <a:t>State Pensioners</a:t>
                      </a:r>
                      <a:endParaRPr kumimoji="0" lang="en-GB" sz="900" b="1" i="0" u="none" strike="noStrike" cap="none" normalizeH="0" baseline="0" dirty="0">
                        <a:ln>
                          <a:noFill/>
                        </a:ln>
                        <a:solidFill>
                          <a:srgbClr val="FF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20000"/>
                        </a:lnSpc>
                        <a:spcBef>
                          <a:spcPct val="0"/>
                        </a:spcBef>
                        <a:spcAft>
                          <a:spcPct val="50000"/>
                        </a:spcAft>
                        <a:buClrTx/>
                        <a:buSzTx/>
                        <a:buFontTx/>
                        <a:buNone/>
                        <a:tabLst/>
                      </a:pPr>
                      <a:r>
                        <a:rPr kumimoji="0" lang="en-US" sz="900" b="0" i="0" u="none" strike="noStrike" cap="none" normalizeH="0" baseline="0" dirty="0">
                          <a:ln>
                            <a:noFill/>
                          </a:ln>
                          <a:solidFill>
                            <a:srgbClr val="FF0000"/>
                          </a:solidFill>
                          <a:effectLst/>
                          <a:latin typeface="Arial Narrow" panose="020B0606020202030204" pitchFamily="34" charset="0"/>
                          <a:cs typeface="Arial" charset="0"/>
                        </a:rPr>
                        <a:t>92,085</a:t>
                      </a:r>
                      <a:endParaRPr kumimoji="0" lang="en-GB" sz="900" b="0" i="0" u="none" strike="noStrike" cap="none" normalizeH="0" baseline="0" dirty="0">
                        <a:ln>
                          <a:noFill/>
                        </a:ln>
                        <a:solidFill>
                          <a:srgbClr val="FF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2766">
                <a:tc>
                  <a:txBody>
                    <a:bodyPr/>
                    <a:lstStyle/>
                    <a:p>
                      <a:pPr marL="0" marR="0" lvl="0" indent="0" algn="l" defTabSz="946150" rtl="0" eaLnBrk="1" fontAlgn="base" latinLnBrk="0" hangingPunct="1">
                        <a:lnSpc>
                          <a:spcPct val="120000"/>
                        </a:lnSpc>
                        <a:spcBef>
                          <a:spcPct val="0"/>
                        </a:spcBef>
                        <a:spcAft>
                          <a:spcPct val="50000"/>
                        </a:spcAft>
                        <a:buClrTx/>
                        <a:buSzTx/>
                        <a:buFontTx/>
                        <a:buNone/>
                        <a:tabLst/>
                      </a:pPr>
                      <a:r>
                        <a:rPr kumimoji="0" lang="en-US" sz="900" b="1" i="0" u="none" strike="noStrike" cap="none" normalizeH="0" baseline="0" dirty="0">
                          <a:ln>
                            <a:noFill/>
                          </a:ln>
                          <a:solidFill>
                            <a:srgbClr val="000000"/>
                          </a:solidFill>
                          <a:effectLst/>
                          <a:latin typeface="Arial Narrow" panose="020B0606020202030204" pitchFamily="34" charset="0"/>
                          <a:cs typeface="Arial" charset="0"/>
                        </a:rPr>
                        <a:t>Employee Wage Contribution Rate</a:t>
                      </a:r>
                      <a:endParaRPr kumimoji="0" lang="en-GB" sz="900" b="1"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2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11%</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3"/>
                  </a:ext>
                </a:extLst>
              </a:tr>
              <a:tr h="370480">
                <a:tc>
                  <a:txBody>
                    <a:bodyPr/>
                    <a:lstStyle/>
                    <a:p>
                      <a:pPr marL="0" marR="0" lvl="0" indent="0" algn="l" defTabSz="946150" rtl="0" eaLnBrk="1" fontAlgn="base" latinLnBrk="0" hangingPunct="1">
                        <a:lnSpc>
                          <a:spcPct val="120000"/>
                        </a:lnSpc>
                        <a:spcBef>
                          <a:spcPct val="0"/>
                        </a:spcBef>
                        <a:spcAft>
                          <a:spcPct val="50000"/>
                        </a:spcAft>
                        <a:buClrTx/>
                        <a:buSzTx/>
                        <a:buFontTx/>
                        <a:buNone/>
                        <a:tabLst/>
                      </a:pPr>
                      <a:r>
                        <a:rPr kumimoji="0" lang="en-US" sz="900" b="1" i="0" u="none" strike="noStrike" cap="none" normalizeH="0" baseline="0" dirty="0">
                          <a:ln>
                            <a:noFill/>
                          </a:ln>
                          <a:solidFill>
                            <a:srgbClr val="000000"/>
                          </a:solidFill>
                          <a:effectLst/>
                          <a:latin typeface="Arial Narrow" panose="020B0606020202030204" pitchFamily="34" charset="0"/>
                          <a:cs typeface="Arial" charset="0"/>
                        </a:rPr>
                        <a:t>RJS Wage Contribution Rate</a:t>
                      </a:r>
                      <a:endParaRPr kumimoji="0" lang="en-GB" sz="900" b="1"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2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22%</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66" name="Group 49"/>
          <p:cNvGraphicFramePr>
            <a:graphicFrameLocks noGrp="1"/>
          </p:cNvGraphicFramePr>
          <p:nvPr/>
        </p:nvGraphicFramePr>
        <p:xfrm>
          <a:off x="6565900" y="3733800"/>
          <a:ext cx="2388573" cy="2342770"/>
        </p:xfrm>
        <a:graphic>
          <a:graphicData uri="http://schemas.openxmlformats.org/drawingml/2006/table">
            <a:tbl>
              <a:tblPr/>
              <a:tblGrid>
                <a:gridCol w="842382">
                  <a:extLst>
                    <a:ext uri="{9D8B030D-6E8A-4147-A177-3AD203B41FA5}">
                      <a16:colId xmlns:a16="http://schemas.microsoft.com/office/drawing/2014/main" val="20000"/>
                    </a:ext>
                  </a:extLst>
                </a:gridCol>
                <a:gridCol w="515397">
                  <a:extLst>
                    <a:ext uri="{9D8B030D-6E8A-4147-A177-3AD203B41FA5}">
                      <a16:colId xmlns:a16="http://schemas.microsoft.com/office/drawing/2014/main" val="20001"/>
                    </a:ext>
                  </a:extLst>
                </a:gridCol>
                <a:gridCol w="515397">
                  <a:extLst>
                    <a:ext uri="{9D8B030D-6E8A-4147-A177-3AD203B41FA5}">
                      <a16:colId xmlns:a16="http://schemas.microsoft.com/office/drawing/2014/main" val="20002"/>
                    </a:ext>
                  </a:extLst>
                </a:gridCol>
                <a:gridCol w="515397">
                  <a:extLst>
                    <a:ext uri="{9D8B030D-6E8A-4147-A177-3AD203B41FA5}">
                      <a16:colId xmlns:a16="http://schemas.microsoft.com/office/drawing/2014/main" val="20003"/>
                    </a:ext>
                  </a:extLst>
                </a:gridCol>
              </a:tblGrid>
              <a:tr h="304800">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GB" sz="900" b="1" i="0" u="none" strike="noStrike" cap="none" normalizeH="0" baseline="0" dirty="0">
                          <a:ln>
                            <a:noFill/>
                          </a:ln>
                          <a:solidFill>
                            <a:srgbClr val="000000"/>
                          </a:solidFill>
                          <a:effectLst/>
                          <a:latin typeface="Arial Narrow" panose="020B0606020202030204" pitchFamily="34" charset="0"/>
                          <a:cs typeface="Arial" charset="0"/>
                        </a:rPr>
                        <a:t>Income</a:t>
                      </a:r>
                    </a:p>
                  </a:txBody>
                  <a:tcPr marL="89316" marR="89316" marT="43543" marB="43543" anchor="ctr" horzOverflow="overflow">
                    <a:lnL>
                      <a:noFill/>
                    </a:lnL>
                    <a:lnR>
                      <a:noFill/>
                    </a:lnR>
                    <a:lnT w="12700" cap="flat" cmpd="sng" algn="ctr">
                      <a:no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t" latinLnBrk="0" hangingPunct="1">
                        <a:lnSpc>
                          <a:spcPct val="130000"/>
                        </a:lnSpc>
                        <a:spcBef>
                          <a:spcPct val="0"/>
                        </a:spcBef>
                        <a:spcAft>
                          <a:spcPct val="50000"/>
                        </a:spcAft>
                        <a:buClrTx/>
                        <a:buSzTx/>
                        <a:buFontTx/>
                        <a:buNone/>
                        <a:tabLst/>
                      </a:pPr>
                      <a:r>
                        <a:rPr kumimoji="0" lang="en-GB" sz="900" b="1" i="1" u="none" strike="noStrike" cap="none" normalizeH="0" baseline="0" dirty="0">
                          <a:ln>
                            <a:noFill/>
                          </a:ln>
                          <a:solidFill>
                            <a:srgbClr val="000000"/>
                          </a:solidFill>
                          <a:effectLst/>
                          <a:latin typeface="Arial Narrow" panose="020B0606020202030204" pitchFamily="34" charset="0"/>
                          <a:cs typeface="Arial" charset="0"/>
                        </a:rPr>
                        <a:t>2011</a:t>
                      </a:r>
                    </a:p>
                  </a:txBody>
                  <a:tcPr marL="89316" marR="89316" marT="43543" marB="43543" anchor="ctr" horzOverflow="overflow">
                    <a:lnL>
                      <a:noFill/>
                    </a:lnL>
                    <a:lnR>
                      <a:noFill/>
                    </a:lnR>
                    <a:lnT w="12700" cap="flat" cmpd="sng" algn="ctr">
                      <a:no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t" latinLnBrk="0" hangingPunct="1">
                        <a:lnSpc>
                          <a:spcPct val="130000"/>
                        </a:lnSpc>
                        <a:spcBef>
                          <a:spcPct val="0"/>
                        </a:spcBef>
                        <a:spcAft>
                          <a:spcPct val="50000"/>
                        </a:spcAft>
                        <a:buClrTx/>
                        <a:buSzTx/>
                        <a:buFontTx/>
                        <a:buNone/>
                        <a:tabLst/>
                      </a:pPr>
                      <a:r>
                        <a:rPr kumimoji="0" lang="en-US" sz="900" b="1" i="1" u="none" strike="noStrike" cap="none" normalizeH="0" baseline="0" dirty="0">
                          <a:ln>
                            <a:noFill/>
                          </a:ln>
                          <a:solidFill>
                            <a:srgbClr val="000000"/>
                          </a:solidFill>
                          <a:effectLst/>
                          <a:latin typeface="Arial Narrow" panose="020B0606020202030204" pitchFamily="34" charset="0"/>
                          <a:cs typeface="Arial" charset="0"/>
                        </a:rPr>
                        <a:t>2012</a:t>
                      </a:r>
                      <a:endParaRPr kumimoji="0" lang="en-GB" sz="900" b="1" i="1"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no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t" latinLnBrk="0" hangingPunct="1">
                        <a:lnSpc>
                          <a:spcPct val="130000"/>
                        </a:lnSpc>
                        <a:spcBef>
                          <a:spcPct val="0"/>
                        </a:spcBef>
                        <a:spcAft>
                          <a:spcPct val="50000"/>
                        </a:spcAft>
                        <a:buClrTx/>
                        <a:buSzTx/>
                        <a:buFontTx/>
                        <a:buNone/>
                        <a:tabLst/>
                      </a:pPr>
                      <a:r>
                        <a:rPr kumimoji="0" lang="en-US" sz="900" b="1" i="1" u="none" strike="noStrike" cap="none" normalizeH="0" baseline="0" dirty="0">
                          <a:ln>
                            <a:noFill/>
                          </a:ln>
                          <a:solidFill>
                            <a:srgbClr val="000000"/>
                          </a:solidFill>
                          <a:effectLst/>
                          <a:latin typeface="Arial Narrow" panose="020B0606020202030204" pitchFamily="34" charset="0"/>
                          <a:cs typeface="Arial" charset="0"/>
                        </a:rPr>
                        <a:t>2013</a:t>
                      </a:r>
                      <a:endParaRPr kumimoji="0" lang="en-GB" sz="900" b="1" i="1"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no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492">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US" sz="900" b="1" i="0" u="none" strike="noStrike" cap="none" normalizeH="0" baseline="0" dirty="0">
                          <a:ln>
                            <a:noFill/>
                          </a:ln>
                          <a:solidFill>
                            <a:srgbClr val="000000"/>
                          </a:solidFill>
                          <a:effectLst/>
                          <a:latin typeface="Arial Narrow" panose="020B0606020202030204" pitchFamily="34" charset="0"/>
                          <a:cs typeface="Arial" charset="0"/>
                        </a:rPr>
                        <a:t>Oil Royalties</a:t>
                      </a:r>
                      <a:endParaRPr kumimoji="0" lang="en-GB" sz="900" b="1"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44%</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54%</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68%</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1"/>
                  </a:ext>
                </a:extLst>
              </a:tr>
              <a:tr h="485662">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US" sz="900" b="1" i="0" u="none" strike="noStrike" cap="none" normalizeH="0" baseline="0" dirty="0">
                          <a:ln>
                            <a:noFill/>
                          </a:ln>
                          <a:solidFill>
                            <a:srgbClr val="000000"/>
                          </a:solidFill>
                          <a:effectLst/>
                          <a:latin typeface="Arial Narrow" panose="020B0606020202030204" pitchFamily="34" charset="0"/>
                          <a:cs typeface="Arial" charset="0"/>
                        </a:rPr>
                        <a:t>Wage Contributions</a:t>
                      </a:r>
                      <a:endParaRPr kumimoji="0" lang="en-GB" sz="900" b="1"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27%</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34%</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28%</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5662">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US" sz="900" b="1" i="0" u="none" strike="noStrike" cap="none" normalizeH="0" baseline="0" dirty="0">
                          <a:ln>
                            <a:noFill/>
                          </a:ln>
                          <a:solidFill>
                            <a:srgbClr val="000000"/>
                          </a:solidFill>
                          <a:effectLst/>
                          <a:latin typeface="Arial Narrow" panose="020B0606020202030204" pitchFamily="34" charset="0"/>
                          <a:cs typeface="Arial" charset="0"/>
                        </a:rPr>
                        <a:t>Redemption of Federal Bonds</a:t>
                      </a:r>
                      <a:endParaRPr kumimoji="0" lang="en-GB" sz="900" b="1"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22%</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7%</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0%</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3"/>
                  </a:ext>
                </a:extLst>
              </a:tr>
              <a:tr h="290492">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US" sz="900" b="1" i="0" u="none" strike="noStrike" cap="none" normalizeH="0" baseline="0" dirty="0">
                          <a:ln>
                            <a:noFill/>
                          </a:ln>
                          <a:solidFill>
                            <a:srgbClr val="000000"/>
                          </a:solidFill>
                          <a:effectLst/>
                          <a:latin typeface="Arial Narrow" panose="020B0606020202030204" pitchFamily="34" charset="0"/>
                          <a:cs typeface="Arial" charset="0"/>
                        </a:rPr>
                        <a:t>Others</a:t>
                      </a:r>
                      <a:endParaRPr kumimoji="0" lang="en-GB" sz="900" b="1"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7%</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4%</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anose="020B0606020202030204" pitchFamily="34" charset="0"/>
                          <a:cs typeface="Arial" charset="0"/>
                        </a:rPr>
                        <a:t>3%</a:t>
                      </a:r>
                      <a:endParaRPr kumimoji="0" lang="en-GB" sz="900" b="0"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5662">
                <a:tc>
                  <a:txBody>
                    <a:bodyPr/>
                    <a:lstStyle/>
                    <a:p>
                      <a:pPr marL="0" marR="0" lvl="0" indent="0" algn="l" defTabSz="946150" rtl="0" eaLnBrk="1" fontAlgn="base" latinLnBrk="0" hangingPunct="1">
                        <a:lnSpc>
                          <a:spcPct val="130000"/>
                        </a:lnSpc>
                        <a:spcBef>
                          <a:spcPct val="0"/>
                        </a:spcBef>
                        <a:spcAft>
                          <a:spcPct val="50000"/>
                        </a:spcAft>
                        <a:buClrTx/>
                        <a:buSzTx/>
                        <a:buFontTx/>
                        <a:buNone/>
                        <a:tabLst/>
                      </a:pPr>
                      <a:r>
                        <a:rPr kumimoji="0" lang="en-US" sz="900" b="1" i="0" u="none" strike="noStrike" cap="none" normalizeH="0" baseline="0" dirty="0">
                          <a:ln>
                            <a:noFill/>
                          </a:ln>
                          <a:solidFill>
                            <a:srgbClr val="000000"/>
                          </a:solidFill>
                          <a:effectLst/>
                          <a:latin typeface="Arial Narrow" panose="020B0606020202030204" pitchFamily="34" charset="0"/>
                          <a:cs typeface="Arial" charset="0"/>
                        </a:rPr>
                        <a:t>Total Income</a:t>
                      </a:r>
                      <a:endParaRPr kumimoji="0" lang="en-GB" sz="900" b="1" i="0" u="none" strike="noStrike" cap="none" normalizeH="0" baseline="0" dirty="0">
                        <a:ln>
                          <a:noFill/>
                        </a:ln>
                        <a:solidFill>
                          <a:srgbClr val="000000"/>
                        </a:solidFill>
                        <a:effectLst/>
                        <a:latin typeface="Arial Narrow" panose="020B0606020202030204"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pPr>
                      <a:r>
                        <a:rPr kumimoji="0" lang="en-US" sz="900" b="0" i="0" u="none" strike="noStrike" cap="none" normalizeH="0" baseline="0" dirty="0">
                          <a:ln>
                            <a:noFill/>
                          </a:ln>
                          <a:solidFill>
                            <a:srgbClr val="000000"/>
                          </a:solidFill>
                          <a:effectLst/>
                          <a:latin typeface="Arial Narrow" pitchFamily="34" charset="0"/>
                          <a:cs typeface="Arial" charset="0"/>
                        </a:rPr>
                        <a:t>R$ 10.1BN</a:t>
                      </a:r>
                      <a:endParaRPr kumimoji="0" lang="en-GB" sz="900" b="0" i="0" u="none" strike="noStrike" cap="none" normalizeH="0" baseline="0" dirty="0">
                        <a:ln>
                          <a:noFill/>
                        </a:ln>
                        <a:solidFill>
                          <a:srgbClr val="000000"/>
                        </a:solidFill>
                        <a:effectLst/>
                        <a:latin typeface="Arial Narrow"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defRPr/>
                      </a:pPr>
                      <a:r>
                        <a:rPr kumimoji="0" lang="en-US" sz="900" b="0" i="0" u="none" strike="noStrike" cap="none" normalizeH="0" baseline="0" dirty="0">
                          <a:ln>
                            <a:noFill/>
                          </a:ln>
                          <a:solidFill>
                            <a:srgbClr val="000000"/>
                          </a:solidFill>
                          <a:effectLst/>
                          <a:latin typeface="Arial Narrow" pitchFamily="34" charset="0"/>
                          <a:cs typeface="Arial" charset="0"/>
                        </a:rPr>
                        <a:t>R$ 9.5BN</a:t>
                      </a:r>
                      <a:endParaRPr kumimoji="0" lang="en-GB" sz="900" b="0" i="0" u="none" strike="noStrike" cap="none" normalizeH="0" baseline="0" dirty="0">
                        <a:ln>
                          <a:noFill/>
                        </a:ln>
                        <a:solidFill>
                          <a:srgbClr val="000000"/>
                        </a:solidFill>
                        <a:effectLst/>
                        <a:latin typeface="Arial Narrow"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46150" rtl="0" eaLnBrk="1" fontAlgn="base" latinLnBrk="0" hangingPunct="1">
                        <a:lnSpc>
                          <a:spcPct val="130000"/>
                        </a:lnSpc>
                        <a:spcBef>
                          <a:spcPct val="0"/>
                        </a:spcBef>
                        <a:spcAft>
                          <a:spcPct val="50000"/>
                        </a:spcAft>
                        <a:buClrTx/>
                        <a:buSzTx/>
                        <a:buFontTx/>
                        <a:buNone/>
                        <a:tabLst/>
                        <a:defRPr/>
                      </a:pPr>
                      <a:r>
                        <a:rPr kumimoji="0" lang="en-US" sz="900" b="0" i="0" u="none" strike="noStrike" cap="none" normalizeH="0" baseline="0" dirty="0">
                          <a:ln>
                            <a:noFill/>
                          </a:ln>
                          <a:solidFill>
                            <a:srgbClr val="000000"/>
                          </a:solidFill>
                          <a:effectLst/>
                          <a:latin typeface="Arial Narrow" pitchFamily="34" charset="0"/>
                          <a:cs typeface="Arial" charset="0"/>
                        </a:rPr>
                        <a:t>R$ 12.1BN</a:t>
                      </a:r>
                      <a:endParaRPr kumimoji="0" lang="en-GB" sz="900" b="0" i="0" u="none" strike="noStrike" cap="none" normalizeH="0" baseline="0" dirty="0">
                        <a:ln>
                          <a:noFill/>
                        </a:ln>
                        <a:solidFill>
                          <a:srgbClr val="000000"/>
                        </a:solidFill>
                        <a:effectLst/>
                        <a:latin typeface="Arial Narrow" pitchFamily="34" charset="0"/>
                        <a:cs typeface="Arial" charset="0"/>
                      </a:endParaRPr>
                    </a:p>
                  </a:txBody>
                  <a:tcPr marL="89316" marR="89316" marT="43543" marB="43543" anchor="ctr"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5"/>
                  </a:ext>
                </a:extLst>
              </a:tr>
            </a:tbl>
          </a:graphicData>
        </a:graphic>
      </p:graphicFrame>
      <p:grpSp>
        <p:nvGrpSpPr>
          <p:cNvPr id="272440" name="Group 70"/>
          <p:cNvGrpSpPr>
            <a:grpSpLocks/>
          </p:cNvGrpSpPr>
          <p:nvPr/>
        </p:nvGrpSpPr>
        <p:grpSpPr bwMode="auto">
          <a:xfrm>
            <a:off x="6564313" y="1095375"/>
            <a:ext cx="2390775" cy="185738"/>
            <a:chOff x="4841032" y="1096131"/>
            <a:chExt cx="3090673" cy="185738"/>
          </a:xfrm>
        </p:grpSpPr>
        <p:sp>
          <p:nvSpPr>
            <p:cNvPr id="272442" name="underline"/>
            <p:cNvSpPr>
              <a:spLocks noChangeShapeType="1"/>
            </p:cNvSpPr>
            <p:nvPr/>
          </p:nvSpPr>
          <p:spPr bwMode="auto">
            <a:xfrm>
              <a:off x="4841032" y="1281869"/>
              <a:ext cx="3090672" cy="0"/>
            </a:xfrm>
            <a:prstGeom prst="line">
              <a:avLst/>
            </a:prstGeom>
            <a:noFill/>
            <a:ln w="12700">
              <a:solidFill>
                <a:srgbClr val="78848A"/>
              </a:solidFill>
              <a:round/>
              <a:headEnd/>
              <a:tailEnd/>
            </a:ln>
          </p:spPr>
          <p:txBody>
            <a:bodyPr wrap="none" lIns="17390" tIns="17390" rIns="17390" bIns="17390" anchor="ctr"/>
            <a:lstStyle/>
            <a:p>
              <a:endParaRPr lang="pt-BR"/>
            </a:p>
          </p:txBody>
        </p:sp>
        <p:sp>
          <p:nvSpPr>
            <p:cNvPr id="272443" name="textbox"/>
            <p:cNvSpPr txBox="1">
              <a:spLocks noChangeArrowheads="1"/>
            </p:cNvSpPr>
            <p:nvPr/>
          </p:nvSpPr>
          <p:spPr bwMode="auto">
            <a:xfrm>
              <a:off x="4841033" y="1096131"/>
              <a:ext cx="3090672" cy="169277"/>
            </a:xfrm>
            <a:prstGeom prst="rect">
              <a:avLst/>
            </a:prstGeom>
            <a:noFill/>
            <a:ln w="9525">
              <a:noFill/>
              <a:miter lim="800000"/>
              <a:headEnd/>
              <a:tailEnd/>
            </a:ln>
          </p:spPr>
          <p:txBody>
            <a:bodyPr lIns="0" tIns="0" rIns="0" bIns="0">
              <a:spAutoFit/>
            </a:bodyPr>
            <a:lstStyle/>
            <a:p>
              <a:pPr defTabSz="979488" eaLnBrk="0" hangingPunct="0">
                <a:spcAft>
                  <a:spcPct val="15000"/>
                </a:spcAft>
                <a:buSzPct val="70000"/>
                <a:buFont typeface="Wingdings" pitchFamily="2" charset="2"/>
                <a:buNone/>
              </a:pPr>
              <a:r>
                <a:rPr lang="en-GB" sz="1100" b="1">
                  <a:solidFill>
                    <a:srgbClr val="17497B"/>
                  </a:solidFill>
                  <a:ea typeface="MS PGothic" pitchFamily="34" charset="-128"/>
                </a:rPr>
                <a:t>Key Numbers</a:t>
              </a:r>
              <a:r>
                <a:rPr lang="en-GB" sz="1100" b="1" baseline="30000">
                  <a:solidFill>
                    <a:srgbClr val="17497B"/>
                  </a:solidFill>
                  <a:ea typeface="MS PGothic" pitchFamily="34" charset="-128"/>
                </a:rPr>
                <a:t>1</a:t>
              </a:r>
            </a:p>
          </p:txBody>
        </p:sp>
      </p:grpSp>
      <p:sp>
        <p:nvSpPr>
          <p:cNvPr id="272441" name="Text Box 43"/>
          <p:cNvSpPr txBox="1">
            <a:spLocks noChangeArrowheads="1"/>
          </p:cNvSpPr>
          <p:nvPr/>
        </p:nvSpPr>
        <p:spPr bwMode="auto">
          <a:xfrm>
            <a:off x="708025" y="6240463"/>
            <a:ext cx="3406775" cy="212725"/>
          </a:xfrm>
          <a:prstGeom prst="rect">
            <a:avLst/>
          </a:prstGeom>
          <a:noFill/>
          <a:ln w="9525">
            <a:noFill/>
            <a:miter lim="800000"/>
            <a:headEnd/>
            <a:tailEnd/>
          </a:ln>
        </p:spPr>
        <p:txBody>
          <a:bodyPr lIns="88317" tIns="44158" rIns="88317" bIns="44158">
            <a:spAutoFit/>
          </a:bodyPr>
          <a:lstStyle/>
          <a:p>
            <a:pPr defTabSz="946150">
              <a:spcBef>
                <a:spcPct val="50000"/>
              </a:spcBef>
            </a:pPr>
            <a:r>
              <a:rPr lang="en-GB" sz="800" i="1">
                <a:solidFill>
                  <a:srgbClr val="000000"/>
                </a:solidFill>
                <a:ea typeface="Arial Unicode MS"/>
                <a:cs typeface="Arial Unicode MS"/>
              </a:rPr>
              <a:t>1: As of March 31, 2014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57" name="Picture 2" descr="http://www.google.co.uk/url?sa=i&amp;source=images&amp;cd=&amp;docid=A5Buj_OQ17lINM&amp;tbnid=OXPDlxv6tIxUkM:&amp;ved=0CAUQjBw4Pw&amp;url=http%3A%2F%2Fwww.heavyliftpfi.com%2Fimages%2Fitems%2FBlue%2520Water%2520assignment%2520for%2520%2520FPSO.JPG&amp;ei=UEdqU9TWH6zT7Abb-YC4Bw&amp;psig=AFQjCNGeWheauoM7IINww4lf9cPYqk1GSQ&amp;ust=1399560400606360"/>
          <p:cNvPicPr>
            <a:picLocks noChangeAspect="1" noChangeArrowheads="1"/>
          </p:cNvPicPr>
          <p:nvPr/>
        </p:nvPicPr>
        <p:blipFill>
          <a:blip r:embed="rId4"/>
          <a:srcRect l="11221" t="4431" r="8667" b="13667"/>
          <a:stretch>
            <a:fillRect/>
          </a:stretch>
        </p:blipFill>
        <p:spPr bwMode="auto">
          <a:xfrm>
            <a:off x="-12700" y="0"/>
            <a:ext cx="9156700" cy="6240463"/>
          </a:xfrm>
          <a:prstGeom prst="rect">
            <a:avLst/>
          </a:prstGeom>
          <a:noFill/>
          <a:ln w="9525">
            <a:noFill/>
            <a:miter lim="800000"/>
            <a:headEnd/>
            <a:tailEnd/>
          </a:ln>
        </p:spPr>
      </p:pic>
      <p:sp>
        <p:nvSpPr>
          <p:cNvPr id="31858" name="Rectangle 8"/>
          <p:cNvSpPr>
            <a:spLocks noChangeArrowheads="1"/>
          </p:cNvSpPr>
          <p:nvPr/>
        </p:nvSpPr>
        <p:spPr bwMode="auto">
          <a:xfrm>
            <a:off x="-12700" y="0"/>
            <a:ext cx="9156700" cy="6240463"/>
          </a:xfrm>
          <a:prstGeom prst="rect">
            <a:avLst/>
          </a:prstGeom>
          <a:solidFill>
            <a:schemeClr val="bg1">
              <a:alpha val="27058"/>
            </a:schemeClr>
          </a:solidFill>
          <a:ln w="9525" algn="ctr">
            <a:noFill/>
            <a:round/>
            <a:headEnd/>
            <a:tailEnd/>
          </a:ln>
        </p:spPr>
        <p:txBody>
          <a:bodyPr/>
          <a:lstStyle/>
          <a:p>
            <a:pPr defTabSz="946150"/>
            <a:endParaRPr lang="pt-BR" sz="1900"/>
          </a:p>
        </p:txBody>
      </p:sp>
      <p:sp>
        <p:nvSpPr>
          <p:cNvPr id="7" name="Rectangle 2"/>
          <p:cNvSpPr txBox="1">
            <a:spLocks noChangeArrowheads="1"/>
          </p:cNvSpPr>
          <p:nvPr/>
        </p:nvSpPr>
        <p:spPr>
          <a:xfrm>
            <a:off x="1905000" y="381000"/>
            <a:ext cx="6248400" cy="1524000"/>
          </a:xfrm>
          <a:prstGeom prst="rect">
            <a:avLst/>
          </a:prstGeom>
        </p:spPr>
        <p:txBody>
          <a:bodyPr lIns="91416" tIns="45708" rIns="91416" bIns="45708"/>
          <a:lstStyle>
            <a:lvl1pPr marL="331276" indent="-331276" algn="l" defTabSz="914076" rtl="0" eaLnBrk="0" fontAlgn="base" hangingPunct="0">
              <a:spcBef>
                <a:spcPct val="30000"/>
              </a:spcBef>
              <a:spcAft>
                <a:spcPct val="10000"/>
              </a:spcAft>
              <a:buChar char="•"/>
              <a:defRPr sz="1100">
                <a:solidFill>
                  <a:srgbClr val="000000"/>
                </a:solidFill>
                <a:latin typeface="+mn-lt"/>
                <a:ea typeface="+mn-ea"/>
                <a:cs typeface="+mn-cs"/>
              </a:defRPr>
            </a:lvl1pPr>
            <a:lvl2pPr marL="174840" indent="-173307" algn="l" defTabSz="914076" rtl="0" eaLnBrk="0" fontAlgn="base" hangingPunct="0">
              <a:spcBef>
                <a:spcPct val="30000"/>
              </a:spcBef>
              <a:spcAft>
                <a:spcPct val="10000"/>
              </a:spcAft>
              <a:buClr>
                <a:srgbClr val="17497B"/>
              </a:buClr>
              <a:buFont typeface="Wingdings" pitchFamily="2" charset="2"/>
              <a:buChar char="n"/>
              <a:defRPr sz="1100">
                <a:solidFill>
                  <a:srgbClr val="000000"/>
                </a:solidFill>
                <a:latin typeface="+mn-lt"/>
                <a:cs typeface="+mn-cs"/>
              </a:defRPr>
            </a:lvl2pPr>
            <a:lvl3pPr marL="345079" indent="-168705" algn="l" defTabSz="914076" rtl="0" eaLnBrk="0" fontAlgn="base" hangingPunct="0">
              <a:spcBef>
                <a:spcPct val="10000"/>
              </a:spcBef>
              <a:spcAft>
                <a:spcPct val="10000"/>
              </a:spcAft>
              <a:buClr>
                <a:srgbClr val="17497B"/>
              </a:buClr>
              <a:buSzPct val="110000"/>
              <a:buFont typeface="Wingdings" pitchFamily="2" charset="2"/>
              <a:buChar char="§"/>
              <a:defRPr sz="1100">
                <a:solidFill>
                  <a:srgbClr val="000000"/>
                </a:solidFill>
                <a:latin typeface="+mn-lt"/>
                <a:cs typeface="+mn-cs"/>
              </a:defRPr>
            </a:lvl3pPr>
            <a:lvl4pPr marL="519919" indent="-173307" algn="l" defTabSz="914076" rtl="0" eaLnBrk="0" fontAlgn="base" hangingPunct="0">
              <a:spcBef>
                <a:spcPct val="10000"/>
              </a:spcBef>
              <a:spcAft>
                <a:spcPct val="0"/>
              </a:spcAft>
              <a:buClr>
                <a:srgbClr val="17497B"/>
              </a:buClr>
              <a:buSzPct val="80000"/>
              <a:buFont typeface="Wingdings" pitchFamily="2" charset="2"/>
              <a:buChar char="§"/>
              <a:defRPr sz="1100">
                <a:solidFill>
                  <a:srgbClr val="000000"/>
                </a:solidFill>
                <a:latin typeface="+mn-lt"/>
                <a:cs typeface="+mn-cs"/>
              </a:defRPr>
            </a:lvl4pPr>
            <a:lvl5pPr marL="1039838" indent="-251524" algn="l" defTabSz="914076"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5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32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940"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6641"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a:lstStyle>
          <a:p>
            <a:pPr marL="452321" indent="-452321" defTabSz="912576" eaLnBrk="1" hangingPunct="1">
              <a:buFontTx/>
              <a:buNone/>
              <a:tabLst>
                <a:tab pos="452321" algn="l"/>
              </a:tabLst>
              <a:defRPr/>
            </a:pPr>
            <a:r>
              <a:rPr lang="en-GB" sz="2000" b="1" kern="0" dirty="0">
                <a:solidFill>
                  <a:srgbClr val="17497B"/>
                </a:solidFill>
              </a:rPr>
              <a:t>2.	</a:t>
            </a:r>
            <a:r>
              <a:rPr lang="en-US" sz="2000" b="1" kern="0" dirty="0"/>
              <a:t>Royalties and Special Participations</a:t>
            </a:r>
          </a:p>
          <a:p>
            <a:pPr marL="799981" lvl="3" indent="-342900" defTabSz="912576">
              <a:lnSpc>
                <a:spcPct val="120000"/>
              </a:lnSpc>
              <a:buFont typeface="+mj-lt"/>
              <a:buAutoNum type="arabicPeriod"/>
              <a:tabLst>
                <a:tab pos="452321" algn="l"/>
              </a:tabLst>
              <a:defRPr/>
            </a:pPr>
            <a:r>
              <a:rPr lang="fr-FR" sz="1600" dirty="0" err="1"/>
              <a:t>Legal</a:t>
            </a:r>
            <a:r>
              <a:rPr lang="fr-FR" sz="1600" dirty="0"/>
              <a:t> Framework</a:t>
            </a:r>
          </a:p>
          <a:p>
            <a:pPr marL="799981" lvl="3" indent="-342900" defTabSz="912576">
              <a:lnSpc>
                <a:spcPct val="120000"/>
              </a:lnSpc>
              <a:buFont typeface="+mj-lt"/>
              <a:buAutoNum type="arabicPeriod"/>
              <a:tabLst>
                <a:tab pos="452321" algn="l"/>
              </a:tabLst>
              <a:defRPr/>
            </a:pPr>
            <a:r>
              <a:rPr lang="fr-FR" sz="1600" dirty="0" err="1"/>
              <a:t>Calculation</a:t>
            </a:r>
            <a:r>
              <a:rPr lang="fr-FR" sz="1600" dirty="0"/>
              <a:t> and Allocation</a:t>
            </a:r>
          </a:p>
          <a:p>
            <a:pPr marL="799981" lvl="3" indent="-342900" defTabSz="912576">
              <a:lnSpc>
                <a:spcPct val="120000"/>
              </a:lnSpc>
              <a:buFont typeface="+mj-lt"/>
              <a:buAutoNum type="arabicPeriod"/>
              <a:tabLst>
                <a:tab pos="452321" algn="l"/>
              </a:tabLst>
              <a:defRPr/>
            </a:pPr>
            <a:r>
              <a:rPr lang="en-GB" sz="1600" dirty="0"/>
              <a:t>Historical Production Royalties and Special Participations</a:t>
            </a:r>
            <a:endParaRPr lang="fr-FR" sz="1600" dirty="0"/>
          </a:p>
          <a:p>
            <a:pPr marL="799981" lvl="3" indent="-342900" defTabSz="912576">
              <a:lnSpc>
                <a:spcPct val="120000"/>
              </a:lnSpc>
              <a:buFont typeface="+mj-lt"/>
              <a:buAutoNum type="arabicPeriod"/>
              <a:tabLst>
                <a:tab pos="452321" algn="l"/>
              </a:tabLst>
              <a:defRPr/>
            </a:pPr>
            <a:r>
              <a:rPr lang="en-US" sz="1600" kern="0" dirty="0">
                <a:solidFill>
                  <a:schemeClr val="tx1"/>
                </a:solidFill>
              </a:rPr>
              <a:t>Timing of Payment and Underlying Data Sharing</a:t>
            </a:r>
          </a:p>
        </p:txBody>
      </p:sp>
      <p:sp>
        <p:nvSpPr>
          <p:cNvPr id="31860"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31861" name="Slide Number Placeholder 5"/>
          <p:cNvSpPr>
            <a:spLocks noGrp="1"/>
          </p:cNvSpPr>
          <p:nvPr>
            <p:ph type="sldNum" sz="quarter" idx="12"/>
          </p:nvPr>
        </p:nvSpPr>
        <p:spPr>
          <a:noFill/>
        </p:spPr>
        <p:txBody>
          <a:bodyPr/>
          <a:lstStyle/>
          <a:p>
            <a:pPr defTabSz="912813" fontAlgn="base">
              <a:spcBef>
                <a:spcPct val="0"/>
              </a:spcBef>
              <a:spcAft>
                <a:spcPct val="0"/>
              </a:spcAft>
            </a:pPr>
            <a:fld id="{5B85F0F8-A219-4717-870B-FBFE937AE4AD}" type="slidenum">
              <a:rPr lang="en-GB" smtClean="0">
                <a:solidFill>
                  <a:schemeClr val="tx1"/>
                </a:solidFill>
              </a:rPr>
              <a:pPr defTabSz="912813" fontAlgn="base">
                <a:spcBef>
                  <a:spcPct val="0"/>
                </a:spcBef>
                <a:spcAft>
                  <a:spcPct val="0"/>
                </a:spcAft>
              </a:pPr>
              <a:t>8</a:t>
            </a:fld>
            <a:endParaRPr lang="en-GB">
              <a:solidFill>
                <a:schemeClr val="tx1"/>
              </a:solidFill>
            </a:endParaRPr>
          </a:p>
        </p:txBody>
      </p:sp>
      <p:graphicFrame>
        <p:nvGraphicFramePr>
          <p:cNvPr id="31856" name="Object 112"/>
          <p:cNvGraphicFramePr>
            <a:graphicFrameLocks noChangeAspect="1"/>
          </p:cNvGraphicFramePr>
          <p:nvPr/>
        </p:nvGraphicFramePr>
        <p:xfrm>
          <a:off x="1295400" y="355600"/>
          <a:ext cx="466725" cy="434975"/>
        </p:xfrm>
        <a:graphic>
          <a:graphicData uri="http://schemas.openxmlformats.org/presentationml/2006/ole">
            <mc:AlternateContent xmlns:mc="http://schemas.openxmlformats.org/markup-compatibility/2006">
              <mc:Choice xmlns:v="urn:schemas-microsoft-com:vml" Requires="v">
                <p:oleObj spid="_x0000_s36865" name="Photo Editor Photo" r:id="rId5" imgW="857143" imgH="819048" progId="">
                  <p:embed/>
                </p:oleObj>
              </mc:Choice>
              <mc:Fallback>
                <p:oleObj name="Photo Editor Photo" r:id="rId5" imgW="857143" imgH="819048" progId="">
                  <p:embed/>
                  <p:pic>
                    <p:nvPicPr>
                      <p:cNvPr id="31856" name="Object 1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55600"/>
                        <a:ext cx="4667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Content Placeholder 2"/>
          <p:cNvSpPr>
            <a:spLocks noGrp="1"/>
          </p:cNvSpPr>
          <p:nvPr>
            <p:ph idx="1"/>
          </p:nvPr>
        </p:nvSpPr>
        <p:spPr>
          <a:xfrm>
            <a:off x="708025" y="631825"/>
            <a:ext cx="8229600" cy="733425"/>
          </a:xfrm>
        </p:spPr>
        <p:txBody>
          <a:bodyPr/>
          <a:lstStyle/>
          <a:p>
            <a:pPr lvl="1" algn="just"/>
            <a:r>
              <a:rPr lang="en-US"/>
              <a:t>Brazil’s 1988 Constitution establishes that all natural resources found on Brazilian territory, its continental shelf and its territorial sea are property of the Federal Government. </a:t>
            </a:r>
          </a:p>
          <a:p>
            <a:pPr lvl="2" algn="just"/>
            <a:r>
              <a:rPr lang="en-US"/>
              <a:t>Additionally, the Constitution guarantees that individual States receive proceeds from the extraction and sale of energy-producing resources in their respective territories</a:t>
            </a:r>
          </a:p>
          <a:p>
            <a:pPr lvl="1" algn="just"/>
            <a:r>
              <a:rPr lang="en-US"/>
              <a:t>Payments of Governmental Participations are regulated by the Petroleum Law (PL), enacted in 1997</a:t>
            </a:r>
          </a:p>
          <a:p>
            <a:pPr lvl="2" algn="just"/>
            <a:r>
              <a:rPr lang="en-US"/>
              <a:t>The PL enables the Government to grant concessions to oil and gas companies pursuant to the “Concession Regime”</a:t>
            </a:r>
          </a:p>
          <a:p>
            <a:pPr lvl="2" algn="just"/>
            <a:r>
              <a:rPr lang="en-US"/>
              <a:t>It also created the Agência Nacional de Petróleo (ANP) to oversee the oil &amp; gas sector, including royalty payments</a:t>
            </a:r>
          </a:p>
          <a:p>
            <a:pPr lvl="1" algn="just"/>
            <a:r>
              <a:rPr lang="en-US"/>
              <a:t>Starting 2010, the Transfer of Right and Sharing Regimes were implemented mostly to regulate exploration/production of certain fields in the pre-salt area</a:t>
            </a:r>
          </a:p>
          <a:p>
            <a:pPr lvl="1" algn="just"/>
            <a:r>
              <a:rPr lang="en-US"/>
              <a:t>Federal Law 12,734 (2012) set new rules for the Sharing Regime, but also changed the existing allocation percentages for both Royalties and SPs for fields under the Concession Regime (and by extension under the Transfer Rights Regime). </a:t>
            </a:r>
          </a:p>
          <a:p>
            <a:pPr lvl="2" algn="just"/>
            <a:r>
              <a:rPr lang="en-US"/>
              <a:t>Originated from non-producing states and cities to benefit from the substantial upside of pre-salt discoveries </a:t>
            </a:r>
          </a:p>
          <a:p>
            <a:pPr lvl="2" algn="just"/>
            <a:r>
              <a:rPr lang="en-US"/>
              <a:t>Currently suspended by Supreme Court following a presidential veto and subsequent rejection by the Congress</a:t>
            </a:r>
          </a:p>
          <a:p>
            <a:pPr lvl="2" algn="just"/>
            <a:r>
              <a:rPr lang="en-US"/>
              <a:t>Pending final decision from the Supreme Court</a:t>
            </a:r>
          </a:p>
        </p:txBody>
      </p:sp>
      <p:sp>
        <p:nvSpPr>
          <p:cNvPr id="277506" name="Title 1"/>
          <p:cNvSpPr>
            <a:spLocks noGrp="1"/>
          </p:cNvSpPr>
          <p:nvPr>
            <p:ph type="title"/>
          </p:nvPr>
        </p:nvSpPr>
        <p:spPr/>
        <p:txBody>
          <a:bodyPr/>
          <a:lstStyle/>
          <a:p>
            <a:r>
              <a:rPr lang="en-GB"/>
              <a:t>2.1. Legal Framework</a:t>
            </a:r>
            <a:endParaRPr lang="fr-FR"/>
          </a:p>
        </p:txBody>
      </p:sp>
      <p:sp>
        <p:nvSpPr>
          <p:cNvPr id="277507" name="Date Placeholder 3"/>
          <p:cNvSpPr>
            <a:spLocks noGrp="1"/>
          </p:cNvSpPr>
          <p:nvPr>
            <p:ph type="dt" sz="quarter" idx="10"/>
          </p:nvPr>
        </p:nvSpPr>
        <p:spPr>
          <a:noFill/>
        </p:spPr>
        <p:txBody>
          <a:bodyPr/>
          <a:lstStyle/>
          <a:p>
            <a:pPr defTabSz="912813" fontAlgn="base">
              <a:spcBef>
                <a:spcPct val="0"/>
              </a:spcBef>
              <a:spcAft>
                <a:spcPct val="0"/>
              </a:spcAft>
            </a:pPr>
            <a:r>
              <a:rPr lang="en-GB">
                <a:solidFill>
                  <a:schemeClr val="tx1"/>
                </a:solidFill>
                <a:latin typeface="Arial" charset="0"/>
                <a:cs typeface="Arial" charset="0"/>
              </a:rPr>
              <a:t>May 2014</a:t>
            </a:r>
          </a:p>
        </p:txBody>
      </p:sp>
      <p:sp>
        <p:nvSpPr>
          <p:cNvPr id="277508" name="Slide Number Placeholder 5"/>
          <p:cNvSpPr>
            <a:spLocks noGrp="1"/>
          </p:cNvSpPr>
          <p:nvPr>
            <p:ph type="sldNum" sz="quarter" idx="12"/>
          </p:nvPr>
        </p:nvSpPr>
        <p:spPr>
          <a:noFill/>
        </p:spPr>
        <p:txBody>
          <a:bodyPr/>
          <a:lstStyle/>
          <a:p>
            <a:pPr defTabSz="912813" fontAlgn="base">
              <a:spcBef>
                <a:spcPct val="0"/>
              </a:spcBef>
              <a:spcAft>
                <a:spcPct val="0"/>
              </a:spcAft>
            </a:pPr>
            <a:fld id="{BBEB92D2-03ED-49F1-B0E2-AAA791A5E1C0}" type="slidenum">
              <a:rPr lang="en-GB" smtClean="0">
                <a:solidFill>
                  <a:schemeClr val="tx1"/>
                </a:solidFill>
              </a:rPr>
              <a:pPr defTabSz="912813" fontAlgn="base">
                <a:spcBef>
                  <a:spcPct val="0"/>
                </a:spcBef>
                <a:spcAft>
                  <a:spcPct val="0"/>
                </a:spcAft>
              </a:pPr>
              <a:t>9</a:t>
            </a:fld>
            <a:endParaRPr lang="en-GB">
              <a:solidFill>
                <a:schemeClr val="tx1"/>
              </a:solidFill>
            </a:endParaRPr>
          </a:p>
        </p:txBody>
      </p:sp>
      <p:graphicFrame>
        <p:nvGraphicFramePr>
          <p:cNvPr id="7" name="Group 49"/>
          <p:cNvGraphicFramePr>
            <a:graphicFrameLocks noGrp="1"/>
          </p:cNvGraphicFramePr>
          <p:nvPr/>
        </p:nvGraphicFramePr>
        <p:xfrm>
          <a:off x="708025" y="3505200"/>
          <a:ext cx="8229599" cy="2586760"/>
        </p:xfrm>
        <a:graphic>
          <a:graphicData uri="http://schemas.openxmlformats.org/drawingml/2006/table">
            <a:tbl>
              <a:tblPr/>
              <a:tblGrid>
                <a:gridCol w="731849">
                  <a:extLst>
                    <a:ext uri="{9D8B030D-6E8A-4147-A177-3AD203B41FA5}">
                      <a16:colId xmlns:a16="http://schemas.microsoft.com/office/drawing/2014/main" val="20000"/>
                    </a:ext>
                  </a:extLst>
                </a:gridCol>
                <a:gridCol w="2499250">
                  <a:extLst>
                    <a:ext uri="{9D8B030D-6E8A-4147-A177-3AD203B41FA5}">
                      <a16:colId xmlns:a16="http://schemas.microsoft.com/office/drawing/2014/main" val="20001"/>
                    </a:ext>
                  </a:extLst>
                </a:gridCol>
                <a:gridCol w="2499250">
                  <a:extLst>
                    <a:ext uri="{9D8B030D-6E8A-4147-A177-3AD203B41FA5}">
                      <a16:colId xmlns:a16="http://schemas.microsoft.com/office/drawing/2014/main" val="20002"/>
                    </a:ext>
                  </a:extLst>
                </a:gridCol>
                <a:gridCol w="2499250">
                  <a:extLst>
                    <a:ext uri="{9D8B030D-6E8A-4147-A177-3AD203B41FA5}">
                      <a16:colId xmlns:a16="http://schemas.microsoft.com/office/drawing/2014/main" val="20003"/>
                    </a:ext>
                  </a:extLst>
                </a:gridCol>
              </a:tblGrid>
              <a:tr h="240842">
                <a:tc>
                  <a:txBody>
                    <a:bodyPr/>
                    <a:lstStyle/>
                    <a:p>
                      <a:pPr marL="0" marR="0" lvl="0" indent="0" algn="ctr" defTabSz="957263" rtl="0" eaLnBrk="1" fontAlgn="base" latinLnBrk="0" hangingPunct="1">
                        <a:lnSpc>
                          <a:spcPct val="100000"/>
                        </a:lnSpc>
                        <a:spcBef>
                          <a:spcPts val="0"/>
                        </a:spcBef>
                        <a:spcAft>
                          <a:spcPts val="0"/>
                        </a:spcAft>
                        <a:buClrTx/>
                        <a:buSzTx/>
                        <a:buFontTx/>
                        <a:buNone/>
                        <a:tabLst/>
                        <a:defRPr/>
                      </a:pPr>
                      <a:endParaRPr kumimoji="0" lang="en-US" sz="900" b="1" i="0" u="none" strike="noStrike" cap="none" normalizeH="0" baseline="0" noProof="0" dirty="0">
                        <a:ln>
                          <a:noFill/>
                        </a:ln>
                        <a:solidFill>
                          <a:srgbClr val="000000"/>
                        </a:solidFill>
                        <a:effectLst/>
                        <a:latin typeface="Arial Narrow" panose="020B0606020202030204" pitchFamily="34" charset="0"/>
                        <a:cs typeface="Arial" charset="0"/>
                      </a:endParaRP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57263" rtl="0" eaLnBrk="1" fontAlgn="base" latinLnBrk="0" hangingPunct="1">
                        <a:lnSpc>
                          <a:spcPct val="100000"/>
                        </a:lnSpc>
                        <a:spcBef>
                          <a:spcPts val="0"/>
                        </a:spcBef>
                        <a:spcAft>
                          <a:spcPts val="0"/>
                        </a:spcAft>
                        <a:buClrTx/>
                        <a:buSzTx/>
                        <a:buFontTx/>
                        <a:buNone/>
                        <a:tabLst/>
                        <a:defRPr/>
                      </a:pPr>
                      <a:r>
                        <a:rPr kumimoji="0" lang="en-US" sz="900" b="1" i="0" u="none" strike="noStrike" cap="none" normalizeH="0" baseline="0" noProof="0" dirty="0">
                          <a:ln>
                            <a:noFill/>
                          </a:ln>
                          <a:solidFill>
                            <a:srgbClr val="000000"/>
                          </a:solidFill>
                          <a:effectLst/>
                          <a:latin typeface="Arial Narrow" panose="020B0606020202030204" pitchFamily="34" charset="0"/>
                          <a:cs typeface="Arial" charset="0"/>
                        </a:rPr>
                        <a:t>Concession Regime</a:t>
                      </a: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57263" rtl="0" eaLnBrk="1" fontAlgn="base" latinLnBrk="0" hangingPunct="1">
                        <a:lnSpc>
                          <a:spcPct val="100000"/>
                        </a:lnSpc>
                        <a:spcBef>
                          <a:spcPts val="0"/>
                        </a:spcBef>
                        <a:spcAft>
                          <a:spcPts val="0"/>
                        </a:spcAft>
                        <a:buClrTx/>
                        <a:buSzTx/>
                        <a:buFontTx/>
                        <a:buNone/>
                        <a:tabLst/>
                        <a:defRPr/>
                      </a:pPr>
                      <a:r>
                        <a:rPr kumimoji="0" lang="en-US" sz="900" b="1" i="0" u="none" strike="noStrike" kern="1200" cap="none" normalizeH="0" baseline="0" noProof="0" dirty="0">
                          <a:ln>
                            <a:noFill/>
                          </a:ln>
                          <a:solidFill>
                            <a:srgbClr val="000000"/>
                          </a:solidFill>
                          <a:effectLst/>
                          <a:latin typeface="Arial Narrow" panose="020B0606020202030204" pitchFamily="34" charset="0"/>
                          <a:ea typeface="+mn-ea"/>
                          <a:cs typeface="Arial" charset="0"/>
                        </a:rPr>
                        <a:t>Transfer of Rights</a:t>
                      </a: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tc>
                  <a:txBody>
                    <a:bodyPr/>
                    <a:lstStyle/>
                    <a:p>
                      <a:pPr marL="0" marR="0" lvl="0" indent="0" algn="ctr" defTabSz="957263" rtl="0" eaLnBrk="1" fontAlgn="base" latinLnBrk="0" hangingPunct="1">
                        <a:lnSpc>
                          <a:spcPct val="100000"/>
                        </a:lnSpc>
                        <a:spcBef>
                          <a:spcPts val="0"/>
                        </a:spcBef>
                        <a:spcAft>
                          <a:spcPts val="0"/>
                        </a:spcAft>
                        <a:buClrTx/>
                        <a:buSzTx/>
                        <a:buFontTx/>
                        <a:buNone/>
                        <a:tabLst/>
                        <a:defRPr/>
                      </a:pPr>
                      <a:r>
                        <a:rPr kumimoji="0" lang="en-US" sz="900" b="1" i="0" u="none" strike="noStrike" kern="1200" cap="none" normalizeH="0" baseline="0" noProof="0" dirty="0">
                          <a:ln>
                            <a:noFill/>
                          </a:ln>
                          <a:solidFill>
                            <a:srgbClr val="000000"/>
                          </a:solidFill>
                          <a:effectLst/>
                          <a:latin typeface="Arial Narrow" panose="020B0606020202030204" pitchFamily="34" charset="0"/>
                          <a:ea typeface="+mn-ea"/>
                          <a:cs typeface="Arial" charset="0"/>
                        </a:rPr>
                        <a:t>Sharing Regime</a:t>
                      </a: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solidFill>
                      <a:srgbClr val="EEEFF6"/>
                    </a:solidFill>
                  </a:tcPr>
                </a:tc>
                <a:extLst>
                  <a:ext uri="{0D108BD9-81ED-4DB2-BD59-A6C34878D82A}">
                    <a16:rowId xmlns:a16="http://schemas.microsoft.com/office/drawing/2014/main" val="10000"/>
                  </a:ext>
                </a:extLst>
              </a:tr>
              <a:tr h="1868400">
                <a:tc>
                  <a:txBody>
                    <a:bodyPr/>
                    <a:lstStyle/>
                    <a:p>
                      <a:pPr marL="0" marR="0" lvl="0" indent="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None/>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Description of Production Legal Regime </a:t>
                      </a: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All fields granted prior to 2010</a:t>
                      </a:r>
                    </a:p>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ANP auctions the granting of concessions to the highest signing bonus with highest local content</a:t>
                      </a:r>
                    </a:p>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Concessionaires have to pay signing bonus, production royalties and special participations</a:t>
                      </a:r>
                    </a:p>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ANP approves production plans submitted by Concessionaires</a:t>
                      </a:r>
                    </a:p>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The National Energy Policy Council (“CNPE”) makes strategic determinations, auction timetable and asset locations</a:t>
                      </a: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In 2010, the Federal Government assigned all E&amp;P activities to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Petrobras</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 relating to a defined area and volume of oil and gas (5 billions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boe</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a:t>
                      </a:r>
                    </a:p>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Objective is to increase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Petrobras</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 ability to finance new E&amp;P investments, in particular in pre-salt fields</a:t>
                      </a:r>
                    </a:p>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Fields falling under such regime are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Tupi</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Sul</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 /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Florim</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 /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Tupi</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 NE /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Peroba</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 /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Guara</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Sul</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 / Franco /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Iara</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 </a:t>
                      </a: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Entorno</a:t>
                      </a:r>
                      <a:endPar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endParaRPr>
                    </a:p>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err="1">
                          <a:ln>
                            <a:noFill/>
                          </a:ln>
                          <a:solidFill>
                            <a:srgbClr val="000000"/>
                          </a:solidFill>
                          <a:effectLst/>
                          <a:latin typeface="Arial Narrow" panose="020B0606020202030204" pitchFamily="34" charset="0"/>
                          <a:ea typeface="+mn-ea"/>
                          <a:cs typeface="Arial" charset="0"/>
                        </a:rPr>
                        <a:t>Petrobras</a:t>
                      </a: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 pays production royalties but no special participations (currently </a:t>
                      </a:r>
                      <a:r>
                        <a:rPr kumimoji="0" lang="en-US" sz="9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challenged by RJS)</a:t>
                      </a: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Designed for new fields in the strategic pre-salt area (“</a:t>
                      </a:r>
                      <a:r>
                        <a:rPr kumimoji="0" lang="en-US" sz="900" b="0" i="0" u="sng" strike="noStrike" kern="1200" cap="none" normalizeH="0" baseline="0" noProof="0" dirty="0">
                          <a:ln>
                            <a:noFill/>
                          </a:ln>
                          <a:solidFill>
                            <a:schemeClr val="tx1"/>
                          </a:solidFill>
                          <a:effectLst/>
                          <a:latin typeface="Arial Narrow" panose="020B0606020202030204" pitchFamily="34" charset="0"/>
                          <a:ea typeface="+mn-ea"/>
                          <a:cs typeface="Arial" charset="0"/>
                        </a:rPr>
                        <a:t>Pre-salt Polygon</a:t>
                      </a:r>
                      <a:r>
                        <a:rPr kumimoji="0" lang="en-US" sz="9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a:t>
                      </a:r>
                    </a:p>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ANP auctions fields to the highest excess oil for the Federal Government. To date, only Libra field has been granted under this regime</a:t>
                      </a:r>
                    </a:p>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Contracted entities assume all exploratory risks</a:t>
                      </a:r>
                    </a:p>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Oil companies will be repaid in kind (% of oil) for completed E&amp;P investments, with excess oil to be shared under contractual arrangement</a:t>
                      </a:r>
                    </a:p>
                    <a:p>
                      <a:pPr marL="228600" marR="0" lvl="0" indent="-22860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err="1">
                          <a:ln>
                            <a:noFill/>
                          </a:ln>
                          <a:solidFill>
                            <a:schemeClr val="tx1"/>
                          </a:solidFill>
                          <a:effectLst/>
                          <a:latin typeface="Arial Narrow" panose="020B0606020202030204" pitchFamily="34" charset="0"/>
                          <a:ea typeface="+mn-ea"/>
                          <a:cs typeface="Arial" charset="0"/>
                        </a:rPr>
                        <a:t>Petrobras</a:t>
                      </a:r>
                      <a:r>
                        <a:rPr kumimoji="0" lang="en-US" sz="9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 will have a minimum equity share of 30% in all these fields and will be the exclusive operator</a:t>
                      </a: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538">
                <a:tc>
                  <a:txBody>
                    <a:bodyPr/>
                    <a:lstStyle/>
                    <a:p>
                      <a:pPr marL="0" marR="0" lvl="0" indent="0" algn="just"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None/>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Government Participations</a:t>
                      </a: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228600" marR="0" lvl="0" indent="-228600" algn="l"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Production Royalties  (5%  to 10%) </a:t>
                      </a:r>
                    </a:p>
                    <a:p>
                      <a:pPr marL="228600" marR="0" lvl="0" indent="-228600" algn="l"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and Special Participations (10% to 40%)</a:t>
                      </a: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228600" marR="0" lvl="0" indent="-228600" algn="l"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rPr>
                        <a:t>Production Royalties (10%)</a:t>
                      </a:r>
                    </a:p>
                    <a:p>
                      <a:pPr marL="228600" marR="0" lvl="0" indent="-228600" algn="l"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endParaRPr kumimoji="0" lang="en-US" sz="900" b="0" i="0" u="none" strike="noStrike" kern="1200" cap="none" normalizeH="0" baseline="0" noProof="0" dirty="0">
                        <a:ln>
                          <a:noFill/>
                        </a:ln>
                        <a:solidFill>
                          <a:srgbClr val="000000"/>
                        </a:solidFill>
                        <a:effectLst/>
                        <a:latin typeface="Arial Narrow" panose="020B0606020202030204" pitchFamily="34" charset="0"/>
                        <a:ea typeface="+mn-ea"/>
                        <a:cs typeface="Arial" charset="0"/>
                      </a:endParaRP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tc>
                  <a:txBody>
                    <a:bodyPr/>
                    <a:lstStyle/>
                    <a:p>
                      <a:pPr marL="228600" marR="0" lvl="0" indent="-228600" algn="l" defTabSz="957263" rtl="0" eaLnBrk="1" fontAlgn="base" latinLnBrk="0" hangingPunct="1">
                        <a:lnSpc>
                          <a:spcPct val="100000"/>
                        </a:lnSpc>
                        <a:spcBef>
                          <a:spcPts val="200"/>
                        </a:spcBef>
                        <a:spcAft>
                          <a:spcPts val="200"/>
                        </a:spcAft>
                        <a:buClr>
                          <a:srgbClr val="17497B"/>
                        </a:buClr>
                        <a:buSzTx/>
                        <a:buFont typeface="Wingdings" panose="05000000000000000000" pitchFamily="2" charset="2"/>
                        <a:buChar char="§"/>
                        <a:tabLst/>
                        <a:defRPr/>
                      </a:pPr>
                      <a:r>
                        <a:rPr kumimoji="0" lang="en-US" sz="900" b="0" i="0" u="none" strike="noStrike" kern="1200" cap="none" normalizeH="0" baseline="0" noProof="0" dirty="0">
                          <a:ln>
                            <a:noFill/>
                          </a:ln>
                          <a:solidFill>
                            <a:schemeClr val="tx1"/>
                          </a:solidFill>
                          <a:effectLst/>
                          <a:latin typeface="Arial Narrow" panose="020B0606020202030204" pitchFamily="34" charset="0"/>
                          <a:ea typeface="+mn-ea"/>
                          <a:cs typeface="Arial" charset="0"/>
                        </a:rPr>
                        <a:t>Profit Sharing Royalties (15%)</a:t>
                      </a:r>
                    </a:p>
                  </a:txBody>
                  <a:tcPr marL="45720" marR="45720" marT="64020" marB="64020" horzOverflow="overflow">
                    <a:lnL>
                      <a:noFill/>
                    </a:lnL>
                    <a:lnR>
                      <a:noFill/>
                    </a:lnR>
                    <a:lnT w="12700" cap="flat" cmpd="sng" algn="ctr">
                      <a:solidFill>
                        <a:srgbClr val="385D8A"/>
                      </a:solidFill>
                      <a:prstDash val="solid"/>
                      <a:round/>
                      <a:headEnd type="none" w="med" len="med"/>
                      <a:tailEnd type="none" w="med" len="med"/>
                    </a:lnT>
                    <a:lnB w="12700" cap="flat" cmpd="sng" algn="ctr">
                      <a:solidFill>
                        <a:srgbClr val="385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TYPE" val="1"/>
</p:tagLst>
</file>

<file path=ppt/tags/tag10.xml><?xml version="1.0" encoding="utf-8"?>
<p:tagLst xmlns:a="http://schemas.openxmlformats.org/drawingml/2006/main" xmlns:r="http://schemas.openxmlformats.org/officeDocument/2006/relationships" xmlns:p="http://schemas.openxmlformats.org/presentationml/2006/main">
  <p:tag name="SHAPETYPE" val="1"/>
</p:tagLst>
</file>

<file path=ppt/tags/tag11.xml><?xml version="1.0" encoding="utf-8"?>
<p:tagLst xmlns:a="http://schemas.openxmlformats.org/drawingml/2006/main" xmlns:r="http://schemas.openxmlformats.org/officeDocument/2006/relationships" xmlns:p="http://schemas.openxmlformats.org/presentationml/2006/main">
  <p:tag name="SHAPETYPE" val="1"/>
</p:tagLst>
</file>

<file path=ppt/tags/tag12.xml><?xml version="1.0" encoding="utf-8"?>
<p:tagLst xmlns:a="http://schemas.openxmlformats.org/drawingml/2006/main" xmlns:r="http://schemas.openxmlformats.org/officeDocument/2006/relationships" xmlns:p="http://schemas.openxmlformats.org/presentationml/2006/main">
  <p:tag name="SHAPETYPE" val="1"/>
</p:tagLst>
</file>

<file path=ppt/tags/tag13.xml><?xml version="1.0" encoding="utf-8"?>
<p:tagLst xmlns:a="http://schemas.openxmlformats.org/drawingml/2006/main" xmlns:r="http://schemas.openxmlformats.org/officeDocument/2006/relationships" xmlns:p="http://schemas.openxmlformats.org/presentationml/2006/main">
  <p:tag name="SHAPETYPE" val="1"/>
</p:tagLst>
</file>

<file path=ppt/tags/tag14.xml><?xml version="1.0" encoding="utf-8"?>
<p:tagLst xmlns:a="http://schemas.openxmlformats.org/drawingml/2006/main" xmlns:r="http://schemas.openxmlformats.org/officeDocument/2006/relationships" xmlns:p="http://schemas.openxmlformats.org/presentationml/2006/main">
  <p:tag name="SHAPETYPE" val="1"/>
</p:tagLst>
</file>

<file path=ppt/tags/tag2.xml><?xml version="1.0" encoding="utf-8"?>
<p:tagLst xmlns:a="http://schemas.openxmlformats.org/drawingml/2006/main" xmlns:r="http://schemas.openxmlformats.org/officeDocument/2006/relationships" xmlns:p="http://schemas.openxmlformats.org/presentationml/2006/main">
  <p:tag name="SHAPETYPE" val="1"/>
</p:tagLst>
</file>

<file path=ppt/tags/tag3.xml><?xml version="1.0" encoding="utf-8"?>
<p:tagLst xmlns:a="http://schemas.openxmlformats.org/drawingml/2006/main" xmlns:r="http://schemas.openxmlformats.org/officeDocument/2006/relationships" xmlns:p="http://schemas.openxmlformats.org/presentationml/2006/main">
  <p:tag name="SHAPETYPE" val="1"/>
</p:tagLst>
</file>

<file path=ppt/tags/tag4.xml><?xml version="1.0" encoding="utf-8"?>
<p:tagLst xmlns:a="http://schemas.openxmlformats.org/drawingml/2006/main" xmlns:r="http://schemas.openxmlformats.org/officeDocument/2006/relationships" xmlns:p="http://schemas.openxmlformats.org/presentationml/2006/main">
  <p:tag name="SHAPETYPE" val="1"/>
</p:tagLst>
</file>

<file path=ppt/tags/tag5.xml><?xml version="1.0" encoding="utf-8"?>
<p:tagLst xmlns:a="http://schemas.openxmlformats.org/drawingml/2006/main" xmlns:r="http://schemas.openxmlformats.org/officeDocument/2006/relationships" xmlns:p="http://schemas.openxmlformats.org/presentationml/2006/main">
  <p:tag name="SHAPETYPE" val="1"/>
</p:tagLst>
</file>

<file path=ppt/tags/tag6.xml><?xml version="1.0" encoding="utf-8"?>
<p:tagLst xmlns:a="http://schemas.openxmlformats.org/drawingml/2006/main" xmlns:r="http://schemas.openxmlformats.org/officeDocument/2006/relationships" xmlns:p="http://schemas.openxmlformats.org/presentationml/2006/main">
  <p:tag name="SHAPETYPE" val="1"/>
</p:tagLst>
</file>

<file path=ppt/tags/tag7.xml><?xml version="1.0" encoding="utf-8"?>
<p:tagLst xmlns:a="http://schemas.openxmlformats.org/drawingml/2006/main" xmlns:r="http://schemas.openxmlformats.org/officeDocument/2006/relationships" xmlns:p="http://schemas.openxmlformats.org/presentationml/2006/main">
  <p:tag name="SHAPETYPE" val="1"/>
</p:tagLst>
</file>

<file path=ppt/tags/tag8.xml><?xml version="1.0" encoding="utf-8"?>
<p:tagLst xmlns:a="http://schemas.openxmlformats.org/drawingml/2006/main" xmlns:r="http://schemas.openxmlformats.org/officeDocument/2006/relationships" xmlns:p="http://schemas.openxmlformats.org/presentationml/2006/main">
  <p:tag name="SHAPETYPE" val="1"/>
</p:tagLst>
</file>

<file path=ppt/tags/tag9.xml><?xml version="1.0" encoding="utf-8"?>
<p:tagLst xmlns:a="http://schemas.openxmlformats.org/drawingml/2006/main" xmlns:r="http://schemas.openxmlformats.org/officeDocument/2006/relationships" xmlns:p="http://schemas.openxmlformats.org/presentationml/2006/main">
  <p:tag name="SHAPETYPE" val="1"/>
</p:tagLst>
</file>

<file path=ppt/theme/theme1.xml><?xml version="1.0" encoding="utf-8"?>
<a:theme xmlns:a="http://schemas.openxmlformats.org/drawingml/2006/main" name="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85D8A"/>
        </a:solidFill>
        <a:ln w="15875" cap="flat" cmpd="sng" algn="ctr">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 tIns="0" rIns="9144" bIns="0" numCol="1" anchor="ctr" anchorCtr="1" compatLnSpc="1">
        <a:prstTxWarp prst="textNoShape">
          <a:avLst/>
        </a:prstTxWarp>
      </a:bodyPr>
      <a:lstStyle>
        <a:defPPr marL="0" marR="0" indent="0" algn="ctr" defTabSz="946150" rtl="0" eaLnBrk="1" fontAlgn="base" latinLnBrk="0" hangingPunct="1">
          <a:lnSpc>
            <a:spcPct val="130000"/>
          </a:lnSpc>
          <a:spcBef>
            <a:spcPct val="1000"/>
          </a:spcBef>
          <a:spcAft>
            <a:spcPct val="1000"/>
          </a:spcAft>
          <a:buClrTx/>
          <a:buSzTx/>
          <a:buFontTx/>
          <a:buNone/>
          <a:tabLst/>
          <a:defRPr kumimoji="0" lang="en-GB" sz="900" b="1"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385D8A"/>
        </a:solidFill>
        <a:ln w="15875" cap="flat" cmpd="sng" algn="ctr">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 tIns="0" rIns="9144" bIns="0" numCol="1" anchor="ctr" anchorCtr="1" compatLnSpc="1">
        <a:prstTxWarp prst="textNoShape">
          <a:avLst/>
        </a:prstTxWarp>
      </a:bodyPr>
      <a:lstStyle>
        <a:defPPr marL="0" marR="0" indent="0" algn="ctr" defTabSz="946150" rtl="0" eaLnBrk="1" fontAlgn="base" latinLnBrk="0" hangingPunct="1">
          <a:lnSpc>
            <a:spcPct val="130000"/>
          </a:lnSpc>
          <a:spcBef>
            <a:spcPct val="1000"/>
          </a:spcBef>
          <a:spcAft>
            <a:spcPct val="1000"/>
          </a:spcAft>
          <a:buClrTx/>
          <a:buSzTx/>
          <a:buFontTx/>
          <a:buNone/>
          <a:tabLst/>
          <a:defRPr kumimoji="0" lang="en-GB" sz="900" b="1"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IB Print">
  <a:themeElements>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fontScheme name="CIB Pr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IB Print 1">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17643</TotalTime>
  <Words>8927</Words>
  <Application>Microsoft Office PowerPoint</Application>
  <PresentationFormat>Apresentação na tela (4:3)</PresentationFormat>
  <Paragraphs>1031</Paragraphs>
  <Slides>28</Slides>
  <Notes>28</Notes>
  <HiddenSlides>0</HiddenSlides>
  <MMClips>0</MMClips>
  <ScaleCrop>false</ScaleCrop>
  <HeadingPairs>
    <vt:vector size="4" baseType="variant">
      <vt:variant>
        <vt:lpstr>Tema</vt:lpstr>
      </vt:variant>
      <vt:variant>
        <vt:i4>19</vt:i4>
      </vt:variant>
      <vt:variant>
        <vt:lpstr>Títulos de slides</vt:lpstr>
      </vt:variant>
      <vt:variant>
        <vt:i4>28</vt:i4>
      </vt:variant>
    </vt:vector>
  </HeadingPairs>
  <TitlesOfParts>
    <vt:vector size="47" baseType="lpstr">
      <vt:lpstr>CIB Print</vt:lpstr>
      <vt:lpstr>1_CIB Print</vt:lpstr>
      <vt:lpstr>2_CIB Print</vt:lpstr>
      <vt:lpstr>3_CIB Print</vt:lpstr>
      <vt:lpstr>4_CIB Print</vt:lpstr>
      <vt:lpstr>5_CIB Print</vt:lpstr>
      <vt:lpstr>6_CIB Print</vt:lpstr>
      <vt:lpstr>7_CIB Print</vt:lpstr>
      <vt:lpstr>8_CIB Print</vt:lpstr>
      <vt:lpstr>9_CIB Print</vt:lpstr>
      <vt:lpstr>10_CIB Print</vt:lpstr>
      <vt:lpstr>11_CIB Print</vt:lpstr>
      <vt:lpstr>12_CIB Print</vt:lpstr>
      <vt:lpstr>13_CIB Print</vt:lpstr>
      <vt:lpstr>14_CIB Print</vt:lpstr>
      <vt:lpstr>15_CIB Print</vt:lpstr>
      <vt:lpstr>16_CIB Print</vt:lpstr>
      <vt:lpstr>17_CIB Print</vt:lpstr>
      <vt:lpstr>18_CIB Print</vt:lpstr>
      <vt:lpstr>Apresentação do PowerPoint</vt:lpstr>
      <vt:lpstr>Summary of the Offering</vt:lpstr>
      <vt:lpstr>Summarized Flow Chart of Royalties and Special Participations</vt:lpstr>
      <vt:lpstr>Investment Highlights</vt:lpstr>
      <vt:lpstr>Apresentação do PowerPoint</vt:lpstr>
      <vt:lpstr>1.1. The State of Rio de Janeiro</vt:lpstr>
      <vt:lpstr>1.2. RioPrevidência Overview</vt:lpstr>
      <vt:lpstr>Apresentação do PowerPoint</vt:lpstr>
      <vt:lpstr>2.1. Legal Framework</vt:lpstr>
      <vt:lpstr>2.2. Calculation &amp; Allocation</vt:lpstr>
      <vt:lpstr>2.3. Historical Production Royalties and Special Participations</vt:lpstr>
      <vt:lpstr>2.4. Timing of Payment and Disclosure</vt:lpstr>
      <vt:lpstr>Apresentação do PowerPoint</vt:lpstr>
      <vt:lpstr>3.1. Brazil Oil &amp; Gas Historical Production</vt:lpstr>
      <vt:lpstr>3.2. Petrobras Overview</vt:lpstr>
      <vt:lpstr>3.3. Forecasted Oil &amp; Gas Production for Petrobras and Brazil</vt:lpstr>
      <vt:lpstr>Apresentação do PowerPoint</vt:lpstr>
      <vt:lpstr>4.1. Transaction Summarized Structure</vt:lpstr>
      <vt:lpstr>4.2. Simpilfied Cash Waterfall</vt:lpstr>
      <vt:lpstr>4.3. Triggers and Other Key Terms</vt:lpstr>
      <vt:lpstr>4.4. Issuer’s Cash Flow</vt:lpstr>
      <vt:lpstr>4.5.1. Base Case DSCR without Application of Law 12,734 </vt:lpstr>
      <vt:lpstr>4.5.2. DSCR with Application of Law 12,734 </vt:lpstr>
      <vt:lpstr>4.5.3. Model Sensitivities</vt:lpstr>
      <vt:lpstr>Apresentação do PowerPoint</vt:lpstr>
      <vt:lpstr>Appendix 1</vt:lpstr>
      <vt:lpstr>Appendix 1</vt:lpstr>
      <vt:lpstr>Appendix 2</vt:lpstr>
    </vt:vector>
  </TitlesOfParts>
  <Company>BNP Paribas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Matthieu Pegon</dc:creator>
  <cp:lastModifiedBy>Danilogeorges@outlook.com</cp:lastModifiedBy>
  <cp:revision>504</cp:revision>
  <cp:lastPrinted>2014-05-22T21:21:28Z</cp:lastPrinted>
  <dcterms:created xsi:type="dcterms:W3CDTF">2014-02-27T14:32:53Z</dcterms:created>
  <dcterms:modified xsi:type="dcterms:W3CDTF">2019-10-24T22:45:47Z</dcterms:modified>
</cp:coreProperties>
</file>