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1436" r:id="rId2"/>
    <p:sldId id="1470" r:id="rId3"/>
    <p:sldId id="1438" r:id="rId4"/>
    <p:sldId id="1477" r:id="rId5"/>
    <p:sldId id="1439" r:id="rId6"/>
    <p:sldId id="1440" r:id="rId7"/>
    <p:sldId id="1441" r:id="rId8"/>
    <p:sldId id="1442" r:id="rId9"/>
    <p:sldId id="1443" r:id="rId10"/>
    <p:sldId id="1444" r:id="rId11"/>
    <p:sldId id="1445" r:id="rId12"/>
    <p:sldId id="1446" r:id="rId13"/>
    <p:sldId id="1447" r:id="rId14"/>
    <p:sldId id="1475" r:id="rId15"/>
    <p:sldId id="1468" r:id="rId16"/>
    <p:sldId id="1476" r:id="rId17"/>
    <p:sldId id="1462" r:id="rId18"/>
    <p:sldId id="1473" r:id="rId19"/>
    <p:sldId id="1469" r:id="rId20"/>
    <p:sldId id="1471" r:id="rId21"/>
    <p:sldId id="1472" r:id="rId22"/>
    <p:sldId id="1474" r:id="rId23"/>
    <p:sldId id="1465" r:id="rId24"/>
    <p:sldId id="1478" r:id="rId25"/>
    <p:sldId id="1466" r:id="rId26"/>
    <p:sldId id="1467" r:id="rId27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23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24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25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26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jamento.gov.br/secretarias/upload/Arquivos/servidor/publicacoes/boletim_estatistico_pessoal/2017/bep-dezembro-201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esouro.fazenda.gov.br/web/stn/demonstrativos-fiscai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a.previdencia.gov.br/site/2019/04/Transparencia_previdencia_v4.pdf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estatisticas/Documents/Tabelas_especiais/Nfspp.x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mara.leg.br/atividade-legislativa/comissoes/comissoes-temporarias/parlamentar-de-inquerito/53a-legislatura-encerradas/cpidivi/relatorio-final-aprovado/relatorio-final-versao-autenticad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esquisa.apps.tcu.gov.br/#/documento/acordao-completo/%252a/NUMACORDAO%253A1084%2520ANOACORDAO%253A2018/DTRELEVANCIA%2520desc%252C%2520NUMACORDAOINT%2520desc/0/sinonimos%3Dfals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udo/home-ptbr/FAQs/FAQ%2005-Pre%C3%A7os%20Administrado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772830/Anexo_RMD_Mar_19.zip/3d01a7e1-a639-41b6-9c84-cba0caac293b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wmf"/><Relationship Id="rId4" Type="http://schemas.openxmlformats.org/officeDocument/2006/relationships/hyperlink" Target="http://sa.previdencia.gov.br/site/2019/04/surpcinforme19.01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eceita.economia.gov.br/dados/receitadata/estudos-e-tributarios-e-aduaneiros/estudos-e-estatisticas/11-08-2014-grandes-numeros-dirpf/estudo-gn-irpf-ac-2016-excel.xls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pespa.pa.gov.br/upload/Arquivo/anexo/1366.pdf?id=149737309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nfip.org.br/wp-content/uploads/2018/12/Livros_28_11_2018_14_51_18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fip.org.br/wp-content/uploads/2018/12/Livros_28_11_2018_14_51_18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ra.leg.br/internet/comissao/index/mista/orca/orcamento/OR2019/proposta/MensagemPre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5663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en-US" sz="32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endParaRPr lang="pt-BR" sz="10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3200" b="0" smtClean="0">
                <a:solidFill>
                  <a:srgbClr val="FFFFFF"/>
                </a:solidFill>
                <a:latin typeface="Tahoma" charset="0"/>
                <a:cs typeface="Tahoma" charset="0"/>
              </a:rPr>
              <a:t>A Dívida Pública e a Previdência Social</a:t>
            </a:r>
            <a:endParaRPr lang="pt-BR" sz="2700" u="sng" smtClean="0">
              <a:solidFill>
                <a:srgbClr val="FFFF00"/>
              </a:solidFill>
            </a:endParaRPr>
          </a:p>
          <a:p>
            <a:pPr algn="ctr"/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smtClean="0">
                <a:solidFill>
                  <a:srgbClr val="FFFFFF"/>
                </a:solidFill>
                <a:latin typeface="Tahoma" charset="0"/>
                <a:cs typeface="Tahoma" charset="0"/>
              </a:rPr>
              <a:t>Rodrigo Avila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Ituiutaba 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- </a:t>
            </a:r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28/5/2019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4" y="272480"/>
            <a:ext cx="2714836" cy="27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“Estado Mínimo” e a falácia do “déficit”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Além do mais, fabrica-se esse </a:t>
            </a:r>
            <a:r>
              <a:rPr lang="pt-BR">
                <a:solidFill>
                  <a:schemeClr val="tx1"/>
                </a:solidFill>
              </a:rPr>
              <a:t>déficit por meio do desmonte do Estado. De 1991 a 2015 (em 24 anos), o número de servidores civis ativos do Poder Executivo cresceu apenas 8% (de 662 mil para 717 mil). No mesmo período, a população brasileira cresceu 39</a:t>
            </a:r>
            <a:r>
              <a:rPr lang="pt-BR" smtClean="0">
                <a:solidFill>
                  <a:schemeClr val="tx1"/>
                </a:solidFill>
              </a:rPr>
              <a:t>%.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Os </a:t>
            </a:r>
            <a:r>
              <a:rPr lang="pt-BR">
                <a:solidFill>
                  <a:schemeClr val="tx1"/>
                </a:solidFill>
              </a:rPr>
              <a:t>gastos </a:t>
            </a:r>
            <a:r>
              <a:rPr lang="pt-BR" smtClean="0">
                <a:solidFill>
                  <a:schemeClr val="tx1"/>
                </a:solidFill>
              </a:rPr>
              <a:t>com esses servidores caíram de </a:t>
            </a:r>
            <a:r>
              <a:rPr lang="pt-BR">
                <a:solidFill>
                  <a:schemeClr val="tx1"/>
                </a:solidFill>
              </a:rPr>
              <a:t>19% da Receita Corrente Líquida (RCL) em 1995 para 13% em 2016 (tendo caído de 1,9% para 1,5% do PIB). </a:t>
            </a:r>
            <a:endParaRPr lang="pt-BR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000">
                <a:solidFill>
                  <a:schemeClr val="tx1"/>
                </a:solidFill>
              </a:rPr>
              <a:t>Fonte: </a:t>
            </a:r>
            <a:r>
              <a:rPr lang="pt-BR" sz="1000">
                <a:solidFill>
                  <a:schemeClr val="tx1"/>
                </a:solidFill>
                <a:hlinkClick r:id="rId3"/>
              </a:rPr>
              <a:t>http://www.planejamento.gov.br/secretarias/upload/Arquivos/servidor/publicacoes/boletim_estatistico_pessoal/2017/bep-dezembro-2017</a:t>
            </a:r>
            <a:r>
              <a:rPr lang="pt-BR" sz="1000">
                <a:solidFill>
                  <a:schemeClr val="tx1"/>
                </a:solidFill>
              </a:rPr>
              <a:t> - Págs </a:t>
            </a:r>
            <a:r>
              <a:rPr lang="pt-BR" sz="1000" smtClean="0">
                <a:solidFill>
                  <a:schemeClr val="tx1"/>
                </a:solidFill>
              </a:rPr>
              <a:t>25, 26, 38, 65 </a:t>
            </a:r>
            <a:r>
              <a:rPr lang="pt-BR" sz="1000">
                <a:solidFill>
                  <a:schemeClr val="tx1"/>
                </a:solidFill>
              </a:rPr>
              <a:t>e 66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800">
                <a:solidFill>
                  <a:schemeClr val="tx1"/>
                </a:solidFill>
              </a:rPr>
              <a:t>O gasto com pessoal (incluindo-se aposentados e pensionistas, de todos os Poderes) caiu de 54,5% da Receita Corrente Líquida em 1995 para </a:t>
            </a:r>
            <a:r>
              <a:rPr lang="pt-BR" sz="2800" smtClean="0">
                <a:solidFill>
                  <a:schemeClr val="tx1"/>
                </a:solidFill>
              </a:rPr>
              <a:t>39,5% </a:t>
            </a:r>
            <a:r>
              <a:rPr lang="pt-BR" sz="2800">
                <a:solidFill>
                  <a:schemeClr val="tx1"/>
                </a:solidFill>
              </a:rPr>
              <a:t>em </a:t>
            </a:r>
            <a:r>
              <a:rPr lang="pt-BR" sz="2800" smtClean="0">
                <a:solidFill>
                  <a:schemeClr val="tx1"/>
                </a:solidFill>
              </a:rPr>
              <a:t>2018. </a:t>
            </a:r>
            <a:endParaRPr lang="pt-BR" sz="28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8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200">
                <a:solidFill>
                  <a:schemeClr val="tx1"/>
                </a:solidFill>
              </a:rPr>
              <a:t>Fontes: </a:t>
            </a:r>
            <a:r>
              <a:rPr lang="pt-BR" sz="1200" smtClean="0">
                <a:solidFill>
                  <a:schemeClr val="tx1"/>
                </a:solidFill>
              </a:rPr>
              <a:t>Dados </a:t>
            </a:r>
            <a:r>
              <a:rPr lang="pt-BR" sz="1200">
                <a:solidFill>
                  <a:schemeClr val="tx1"/>
                </a:solidFill>
              </a:rPr>
              <a:t>de 1995 : </a:t>
            </a:r>
            <a:r>
              <a:rPr lang="pt-BR" sz="100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pt-BR" sz="1000">
                <a:solidFill>
                  <a:schemeClr val="tx1"/>
                </a:solidFill>
                <a:hlinkClick r:id="rId3"/>
              </a:rPr>
              <a:t>://www.planejamento.gov.br/secretarias/upload/Arquivos/servidor/publicacoes/boletim_estatistico_pessoal/2017/bep-dezembro-2017</a:t>
            </a:r>
            <a:r>
              <a:rPr lang="pt-BR" sz="1000">
                <a:solidFill>
                  <a:schemeClr val="tx1"/>
                </a:solidFill>
              </a:rPr>
              <a:t> - Pág </a:t>
            </a:r>
            <a:r>
              <a:rPr lang="pt-BR" sz="1000" smtClean="0">
                <a:solidFill>
                  <a:schemeClr val="tx1"/>
                </a:solidFill>
              </a:rPr>
              <a:t>38. Dados </a:t>
            </a:r>
            <a:r>
              <a:rPr lang="pt-BR" sz="1000">
                <a:solidFill>
                  <a:schemeClr val="tx1"/>
                </a:solidFill>
              </a:rPr>
              <a:t>de </a:t>
            </a:r>
            <a:r>
              <a:rPr lang="pt-BR" sz="1000" smtClean="0">
                <a:solidFill>
                  <a:schemeClr val="tx1"/>
                </a:solidFill>
              </a:rPr>
              <a:t>2018: SIAFI </a:t>
            </a:r>
            <a:r>
              <a:rPr lang="pt-BR" sz="1000">
                <a:solidFill>
                  <a:schemeClr val="tx1"/>
                </a:solidFill>
              </a:rPr>
              <a:t>e STN - </a:t>
            </a:r>
            <a:r>
              <a:rPr lang="pt-BR" sz="1000">
                <a:solidFill>
                  <a:schemeClr val="tx1"/>
                </a:solidFill>
                <a:hlinkClick r:id="rId4"/>
              </a:rPr>
              <a:t>http://www.tesouro.fazenda.gov.br/web/stn/demonstrativos-fiscais</a:t>
            </a:r>
            <a:r>
              <a:rPr lang="pt-BR" sz="1000">
                <a:solidFill>
                  <a:schemeClr val="tx1"/>
                </a:solidFill>
              </a:rPr>
              <a:t> </a:t>
            </a:r>
            <a:endParaRPr lang="pt-BR" sz="1000"/>
          </a:p>
        </p:txBody>
      </p:sp>
    </p:spTree>
    <p:extLst>
      <p:ext uri="{BB962C8B-B14F-4D97-AF65-F5344CB8AC3E}">
        <p14:creationId xmlns:p14="http://schemas.microsoft.com/office/powerpoint/2010/main" val="13340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Relatório da CPI Previdência</a:t>
            </a:r>
          </a:p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Saque de recursos da Previdência Social</a:t>
            </a:r>
          </a:p>
          <a:p>
            <a:pPr algn="ctr">
              <a:spcBef>
                <a:spcPct val="50000"/>
              </a:spcBef>
            </a:pP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Período de 1940 a 1980 – Utilização dos recursos previdenciários em diversos projetos: CSN, FNM, CVRD, Brasília, Ponte Rio Niterói, Transamazônica, dentre outros – PREJUÍZO DE R$ 5 a 7 TRILHÕES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DRU – entre 2006 e 2015 – PREJUÍZO DE R$ 500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Dívidas de empresas com a Previdência – R$ 450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073008" cy="687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2D050"/>
                </a:solidFill>
                <a:latin typeface="Tahoma"/>
                <a:cs typeface="Tahoma"/>
              </a:rPr>
              <a:t>Proposta de Regime de Capitalização</a:t>
            </a:r>
          </a:p>
          <a:p>
            <a:pPr algn="ctr"/>
            <a:endParaRPr lang="pt-BR" sz="150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Abandono progressivo do sistema de repartição e aprofundamento do modelo de capitalização - contas individuais – “CONTRIBUIÇÃO DEFINIDA” – RISCO TOTAL</a:t>
            </a: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Impede a distribuição de renda e redução das desigualdades regionais</a:t>
            </a: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As contribuições não irão mais financiar as aposentadorias e pensões, mas vão para os bancos</a:t>
            </a: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Ameaça o pagamento dos atuais e futuros aposentados e pensionistas</a:t>
            </a: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Depois, vão alegar mais “déficit” para justificar mais retirada de direitos</a:t>
            </a:r>
          </a:p>
          <a:p>
            <a:pPr marL="514350" lvl="0" indent="-51435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Previdência é sinônimo de SEGURANÇA, e não de RISCO</a:t>
            </a:r>
          </a:p>
        </p:txBody>
      </p:sp>
    </p:spTree>
    <p:extLst>
      <p:ext uri="{BB962C8B-B14F-4D97-AF65-F5344CB8AC3E}">
        <p14:creationId xmlns:p14="http://schemas.microsoft.com/office/powerpoint/2010/main" val="18676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2D050"/>
                </a:solidFill>
                <a:latin typeface="Tahoma"/>
                <a:cs typeface="Tahoma"/>
              </a:rPr>
              <a:t>Falácia do combate a privilégios</a:t>
            </a:r>
          </a:p>
          <a:p>
            <a:pPr algn="ctr"/>
            <a:endParaRPr lang="pt-BR" sz="1500" smtClean="0">
              <a:solidFill>
                <a:srgbClr val="92D050"/>
              </a:solidFill>
              <a:latin typeface="Tahoma"/>
              <a:cs typeface="Tahoma"/>
            </a:endParaRPr>
          </a:p>
          <a:p>
            <a:pPr lvl="0" algn="just">
              <a:lnSpc>
                <a:spcPct val="110000"/>
              </a:lnSpc>
              <a:spcBef>
                <a:spcPts val="1200"/>
              </a:spcBef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Governo justifica a “Reforma” dizendo que ela vai combater os privilégios... Porém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, dos R$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1,236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TRILHÃO de “economia” com a reforma nos próximos 10 anos, R$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1,012 TRILHÃO (82%)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serão tirados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do: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>
                <a:solidFill>
                  <a:srgbClr val="FFFFFF"/>
                </a:solidFill>
                <a:latin typeface="Tahoma"/>
                <a:cs typeface="Tahoma"/>
              </a:rPr>
              <a:t>Regime Geral (cujo teto é </a:t>
            </a: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R$ 5.839,45) - aumento de requisitos de idade, tempo de contribuição, redução pensões, etc.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- Assistência Social - redução nos benefícios de 1 salário mínimo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pt-BR" b="0" smtClean="0">
                <a:solidFill>
                  <a:srgbClr val="FFFFFF"/>
                </a:solidFill>
                <a:latin typeface="Tahoma"/>
                <a:cs typeface="Tahoma"/>
              </a:rPr>
              <a:t>Extinção do abono para mais de 20 milhões de trabalhadores que ganham entre 1 e 2 salários mínimos.</a:t>
            </a:r>
            <a:endParaRPr lang="pt-BR" b="0">
              <a:solidFill>
                <a:srgbClr val="FFFFFF"/>
              </a:solidFill>
              <a:latin typeface="Tahoma"/>
              <a:cs typeface="Tahoma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sz="1400" b="0">
                <a:solidFill>
                  <a:srgbClr val="FFFFFF"/>
                </a:solidFill>
                <a:latin typeface="Tahoma"/>
                <a:cs typeface="Tahoma"/>
              </a:rPr>
              <a:t>Fonte: </a:t>
            </a:r>
            <a:r>
              <a:rPr lang="pt-BR" sz="1400" b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http://</a:t>
            </a:r>
            <a:r>
              <a:rPr lang="pt-BR" sz="1400" b="0" smtClean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sa.previdencia.gov.br/site/2019/04/Transparencia_previdencia_v4.pdf</a:t>
            </a:r>
            <a:r>
              <a:rPr lang="pt-BR" sz="1400" b="0" smtClean="0">
                <a:solidFill>
                  <a:srgbClr val="FFFFFF"/>
                </a:solidFill>
                <a:latin typeface="Tahoma"/>
                <a:cs typeface="Tahoma"/>
              </a:rPr>
              <a:t>  - pág 9</a:t>
            </a:r>
            <a:endParaRPr lang="pt-BR" sz="1000" b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endParaRPr lang="pt-BR" sz="100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pt-BR" sz="3000" smtClean="0">
                <a:solidFill>
                  <a:schemeClr val="accent1"/>
                </a:solidFill>
                <a:latin typeface="Tahoma"/>
                <a:cs typeface="Tahoma"/>
              </a:rPr>
              <a:t>ISSO É COMBATER PRIVILÉGIOS ????</a:t>
            </a:r>
          </a:p>
        </p:txBody>
      </p:sp>
    </p:spTree>
    <p:extLst>
      <p:ext uri="{BB962C8B-B14F-4D97-AF65-F5344CB8AC3E}">
        <p14:creationId xmlns:p14="http://schemas.microsoft.com/office/powerpoint/2010/main" val="3892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2D050"/>
                </a:solidFill>
                <a:latin typeface="Tahoma"/>
                <a:cs typeface="Tahoma"/>
              </a:rPr>
              <a:t>Falácia do combate a privilégios</a:t>
            </a:r>
          </a:p>
          <a:p>
            <a:pPr algn="ctr"/>
            <a:endParaRPr lang="pt-BR" sz="1500" smtClean="0">
              <a:solidFill>
                <a:srgbClr val="92D050"/>
              </a:solidFill>
              <a:latin typeface="Tahoma"/>
              <a:cs typeface="Tahom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24" y="906344"/>
            <a:ext cx="8142287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5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8980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1988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 no âmbito do Ministério da Fazenda, com participação da Sociedade Civil: Aprovada 3 vezes pelo Congresso Nacional e vetada 3 vezes pelos governos Dilma e Temer (2016 e 2017)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81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42900"/>
            <a:ext cx="9145015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</a:t>
            </a:r>
            <a:r>
              <a:rPr lang="pt-BR" sz="1200" b="0" smtClean="0">
                <a:solidFill>
                  <a:srgbClr val="FFFFFF"/>
                </a:solidFill>
                <a:latin typeface="Tahoma" charset="0"/>
                <a:cs typeface="Arial" charset="0"/>
              </a:rPr>
              <a:t>“Dívida Externa Bruta” </a:t>
            </a: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4232921" y="4986923"/>
            <a:ext cx="5256584" cy="707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</a:t>
            </a: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ágio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Troca de dívida externa por dívida interna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01272" y="4454747"/>
            <a:ext cx="0" cy="532176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09942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" y="404664"/>
            <a:ext cx="976607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216797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Dívida Pública: de onde vem?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712325" cy="54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80" y="6266868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</a:rPr>
              <a:t>Fonte: 1995 a nov/2001: Banco Central - Série Temporal 16971 - NFSP sem desvalorização cambial - Fluxo acumulado no ano - Resultado primário - Total - Setor público </a:t>
            </a:r>
            <a:r>
              <a:rPr lang="pt-BR" sz="1000" smtClean="0">
                <a:solidFill>
                  <a:schemeClr val="tx1"/>
                </a:solidFill>
              </a:rPr>
              <a:t>consolidado. Dez/2001 </a:t>
            </a:r>
            <a:r>
              <a:rPr lang="pt-BR" sz="1000">
                <a:solidFill>
                  <a:schemeClr val="tx1"/>
                </a:solidFill>
              </a:rPr>
              <a:t>a 2018: Tabela – 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www.bcb.gov.br/content/estatisticas/Documents/Tabelas_especiais/Nfspp.xls</a:t>
            </a:r>
            <a:r>
              <a:rPr lang="pt-BR" sz="1000" smtClean="0">
                <a:solidFill>
                  <a:schemeClr val="tx1"/>
                </a:solidFill>
              </a:rPr>
              <a:t> Estoque da Dívida Interna – Fonte: Notas para a Imprensa do Banco Central – Política Fiscal. Inclui os títulos em poder do BC, pois este último os utiliza nas Operações Compromissadas.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7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82685" y="283617"/>
            <a:ext cx="18381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R$ 336 bilhões de amortizações efetivas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cerca de meio trilhão de juros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6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Tesouro Nacional contabiliza grande parte dos juros como se fosse “rolagem”</a:t>
            </a:r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84959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Resultados: 1995 a 2018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Dívida Pública Mobiliária Federal Interna era de R$ 86 bilhões no início de 1995;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Foi feito um Superávit Primário acumulado de R$ 601 bilhões de 1995 a 2018;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Dívida Pública Mobiliária Federal Interna </a:t>
            </a:r>
            <a:r>
              <a:rPr lang="pt-BR" sz="2000" smtClean="0">
                <a:solidFill>
                  <a:schemeClr val="tx1"/>
                </a:solidFill>
              </a:rPr>
              <a:t>cresceu para R$ 5,523 TRILHÕES;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RELATÓRIO FINAL DA CPI DA DÍVIDA PÚBLICA – CÂMARA DOS DEPUTADOS – 2010: “14. Depoimentos </a:t>
            </a:r>
            <a:r>
              <a:rPr lang="pt-BR" sz="2000">
                <a:solidFill>
                  <a:schemeClr val="tx1"/>
                </a:solidFill>
              </a:rPr>
              <a:t>colhidos pela CPI confirmaram que o fator mais </a:t>
            </a:r>
            <a:r>
              <a:rPr lang="pt-BR" sz="2000" smtClean="0">
                <a:solidFill>
                  <a:schemeClr val="tx1"/>
                </a:solidFill>
              </a:rPr>
              <a:t>importante para </a:t>
            </a:r>
            <a:r>
              <a:rPr lang="pt-BR" sz="2000">
                <a:solidFill>
                  <a:schemeClr val="tx1"/>
                </a:solidFill>
              </a:rPr>
              <a:t>o crescimento da dívida pública foram as altas taxas de juros</a:t>
            </a:r>
            <a:r>
              <a:rPr lang="pt-BR" sz="1000" smtClean="0">
                <a:solidFill>
                  <a:schemeClr val="tx1"/>
                </a:solidFill>
              </a:rPr>
              <a:t>.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 </a:t>
            </a:r>
            <a:r>
              <a:rPr lang="pt-BR" sz="1000" smtClean="0">
                <a:solidFill>
                  <a:schemeClr val="accent1"/>
                </a:solidFill>
                <a:hlinkClick r:id="rId3"/>
              </a:rPr>
              <a:t> (Fonte: https</a:t>
            </a:r>
            <a:r>
              <a:rPr lang="pt-BR" sz="1000">
                <a:solidFill>
                  <a:schemeClr val="accent1"/>
                </a:solidFill>
                <a:hlinkClick r:id="rId3"/>
              </a:rPr>
              <a:t>://www2.camara.leg.br/atividade-legislativa/comissoes/comissoes-temporarias/parlamentar-de-inquerito/53a-legislatura-encerradas/cpidivi/relatorio-final-aprovado/relatorio-final-versao-autenticada</a:t>
            </a:r>
            <a:r>
              <a:rPr lang="pt-BR" sz="1000">
                <a:solidFill>
                  <a:schemeClr val="accent1"/>
                </a:solidFill>
              </a:rPr>
              <a:t> </a:t>
            </a:r>
            <a:endParaRPr lang="pt-BR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sz="2000">
                <a:solidFill>
                  <a:schemeClr val="tx1"/>
                </a:solidFill>
              </a:rPr>
              <a:t>ACÓRDÃO Nº 1084/2018 – </a:t>
            </a:r>
            <a:r>
              <a:rPr lang="pt-BR" sz="2000" smtClean="0">
                <a:solidFill>
                  <a:schemeClr val="tx1"/>
                </a:solidFill>
              </a:rPr>
              <a:t>TCU: “no </a:t>
            </a:r>
            <a:r>
              <a:rPr lang="pt-BR" sz="2000">
                <a:solidFill>
                  <a:schemeClr val="tx1"/>
                </a:solidFill>
              </a:rPr>
              <a:t>período de 2000 a 2017, a DBGG aumentou, em valores deflacionados, R$ 1,911 trilhão, sendo R$ 3,043 trilhões referentes à apropriação de juros, reduzido de aproximadamente R$ 1,132 trilhão referente a emissões líquidas negativas, que resultam em resgates </a:t>
            </a:r>
            <a:r>
              <a:rPr lang="pt-BR" sz="2000" smtClean="0">
                <a:solidFill>
                  <a:schemeClr val="tx1"/>
                </a:solidFill>
              </a:rPr>
              <a:t>líquidos”. </a:t>
            </a:r>
            <a:r>
              <a:rPr lang="pt-BR" sz="2000">
                <a:solidFill>
                  <a:schemeClr val="tx1"/>
                </a:solidFill>
              </a:rPr>
              <a:t>Fonte: </a:t>
            </a:r>
            <a:r>
              <a:rPr lang="pt-BR" sz="1000">
                <a:solidFill>
                  <a:schemeClr val="tx1"/>
                </a:solidFill>
                <a:hlinkClick r:id="rId4"/>
              </a:rPr>
              <a:t>https://pesquisa.apps.tcu.gov.br/#/documento/acordao-completo/%252a/NUMACORDAO%253A1084%2520ANOACORDAO%253A2018/DTRELEVANCIA%2520desc%252C%2520NUMACORDAOINT%2520desc/0/sinonimos%3Dfalse</a:t>
            </a:r>
            <a:r>
              <a:rPr lang="pt-BR" sz="2000">
                <a:solidFill>
                  <a:schemeClr val="tx1"/>
                </a:solidFill>
              </a:rPr>
              <a:t> </a:t>
            </a:r>
            <a:endParaRPr lang="pt-BR" sz="2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Porém, o TCU não propõe investigar a formação e a necessidade das altíssimas  taxas de juros brasileiras</a:t>
            </a:r>
            <a:endParaRPr lang="pt-B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Regime de Metas de Inflação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Busca da meta de inflação via altas taxas de juros, ignorando o </a:t>
            </a:r>
            <a:r>
              <a:rPr lang="pt-BR" sz="2000" smtClean="0">
                <a:solidFill>
                  <a:schemeClr val="tx1"/>
                </a:solidFill>
              </a:rPr>
              <a:t>Art</a:t>
            </a:r>
            <a:r>
              <a:rPr lang="pt-BR" sz="2000">
                <a:solidFill>
                  <a:schemeClr val="tx1"/>
                </a:solidFill>
              </a:rPr>
              <a:t>. 3º </a:t>
            </a:r>
            <a:r>
              <a:rPr lang="pt-BR" sz="2000" smtClean="0">
                <a:solidFill>
                  <a:schemeClr val="tx1"/>
                </a:solidFill>
              </a:rPr>
              <a:t>da Lei 4.595/1964: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A </a:t>
            </a:r>
            <a:r>
              <a:rPr lang="pt-BR" sz="2000">
                <a:solidFill>
                  <a:schemeClr val="tx1"/>
                </a:solidFill>
              </a:rPr>
              <a:t>política do Conselho Monetário Nacional objetivará</a:t>
            </a:r>
            <a:r>
              <a:rPr lang="pt-BR" sz="2000" smtClean="0">
                <a:solidFill>
                  <a:schemeClr val="tx1"/>
                </a:solidFill>
              </a:rPr>
              <a:t>: (I) Adaptar </a:t>
            </a:r>
            <a:r>
              <a:rPr lang="pt-BR" sz="2000">
                <a:solidFill>
                  <a:schemeClr val="tx1"/>
                </a:solidFill>
              </a:rPr>
              <a:t>o volume dos meios de pagamento ás reais necessidades da economia nacional e seu processo de desenvolvimento</a:t>
            </a:r>
            <a:r>
              <a:rPr lang="pt-BR" sz="2000" smtClean="0">
                <a:solidFill>
                  <a:schemeClr val="tx1"/>
                </a:solidFill>
              </a:rPr>
              <a:t>; (II) Regular </a:t>
            </a:r>
            <a:r>
              <a:rPr lang="pt-BR" sz="2000">
                <a:solidFill>
                  <a:schemeClr val="tx1"/>
                </a:solidFill>
              </a:rPr>
              <a:t>o valor interno da moeda, para tanto prevenindo ou corrigindo os surtos inflacionários ou deflacionários de origem interna ou externa, </a:t>
            </a:r>
            <a:r>
              <a:rPr lang="pt-BR" sz="2000" u="sng">
                <a:solidFill>
                  <a:schemeClr val="tx1"/>
                </a:solidFill>
              </a:rPr>
              <a:t>as depressões econômicas e outros desequilíbrios oriundos de fenômenos </a:t>
            </a:r>
            <a:r>
              <a:rPr lang="pt-BR" sz="2000" u="sng" smtClean="0">
                <a:solidFill>
                  <a:schemeClr val="tx1"/>
                </a:solidFill>
              </a:rPr>
              <a:t>conjunturais</a:t>
            </a:r>
            <a:r>
              <a:rPr lang="pt-BR" sz="2000" smtClean="0">
                <a:solidFill>
                  <a:schemeClr val="tx1"/>
                </a:solidFill>
              </a:rPr>
              <a:t>;</a:t>
            </a: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/>
                </a:solidFill>
              </a:rPr>
              <a:t>De  janeiro  de  1995  a  maio  de  2016,  o  conjunto  dos  preços  administrados  do  IPCA  avançou 664,1%, enquanto o conjunto dos preços livres aumentou 301,3%. Entre os preços administrados que  mais  subiram,  destacam-se  os  preços  de  gás  de  botijão  (1257,8%)  e  plano  de  saúde (820,4</a:t>
            </a:r>
            <a:r>
              <a:rPr lang="pt-BR" sz="2000" smtClean="0">
                <a:solidFill>
                  <a:schemeClr val="tx1"/>
                </a:solidFill>
              </a:rPr>
              <a:t>%) - Fonte</a:t>
            </a:r>
            <a:r>
              <a:rPr lang="pt-BR" sz="2000">
                <a:solidFill>
                  <a:schemeClr val="tx1"/>
                </a:solidFill>
              </a:rPr>
              <a:t>: Banco Central  </a:t>
            </a:r>
            <a:r>
              <a:rPr lang="pt-BR" sz="1000">
                <a:solidFill>
                  <a:schemeClr val="tx1"/>
                </a:solidFill>
                <a:hlinkClick r:id="rId3"/>
              </a:rPr>
              <a:t>https://</a:t>
            </a:r>
            <a:r>
              <a:rPr lang="pt-BR" sz="1000" smtClean="0">
                <a:solidFill>
                  <a:schemeClr val="tx1"/>
                </a:solidFill>
                <a:hlinkClick r:id="rId3"/>
              </a:rPr>
              <a:t>www.bcb.gov.br/conteudo/home-ptbr/FAQs/FAQ%2005-Pre%C3%A7os%20Administrados.pdf</a:t>
            </a:r>
            <a:r>
              <a:rPr lang="pt-BR" sz="1000" smtClean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0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smtClean="0">
                <a:solidFill>
                  <a:schemeClr val="tx1"/>
                </a:solidFill>
              </a:rPr>
              <a:t>Poder Executivo apresentou o PLP 112/2019 para revogar estes itens da Lei 4.595/1964</a:t>
            </a:r>
            <a:endParaRPr lang="pt-B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071879"/>
            <a:ext cx="96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www.tesouro.fazenda.gov.br/documents/10180/772830/Anexo_RMD_Mar_19.zip/3d01a7e1-a639-41b6-9c84-cba0caac293b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 2.7 e 5.4. Foi acrescentado na rubrica “Bancos” o montante de Operações de Mercado Aberto (as chamadas “operações compromissadas”) constante no quadro 5.4, uma vez que se trata de dívida do Banco Central com bancos. EFPC: Aplicações em Renda Fixa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sa.previdencia.gov.br/site/2019/04/surpcinforme19.01.pdf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/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31433"/>
            <a:ext cx="957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Federal – mar/19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12459"/>
            <a:ext cx="7875579" cy="5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81508" y="1844823"/>
            <a:ext cx="12090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EFPC (Fundos de Pensão): 9,56%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090588" y="2636912"/>
            <a:ext cx="977868" cy="162019"/>
          </a:xfrm>
          <a:prstGeom prst="straightConnector1">
            <a:avLst/>
          </a:prstGeom>
          <a:solidFill>
            <a:srgbClr val="FFFFFF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49092" y="2902064"/>
            <a:ext cx="3530430" cy="310854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MF a pedido com base na LAI, que solicitou o nome dos detentores finais dos títulos da dívida: </a:t>
            </a:r>
          </a:p>
          <a:p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que o Tesouro Nacional por não ser órgão supervisor destes grupos, não detém os dados dos participantes ou cotistas dessas entidades e fundos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“...sigilo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bancário referente às operações ativas e passivas e serviços prestados pelas instituições financeiras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54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94968" y="692696"/>
            <a:ext cx="9633520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NECESSÁRIO TRIBUTAR OS RICOS: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os 26 mil maiores declarantes do IRPF declararam CADA UM renda anual de R$ 7,5 milhões ISENTOS DO IRPF !!!!  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Fonte: 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  <a:hlinkClick r:id="rId3"/>
              </a:rPr>
              <a:t>http://receita.economia.gov.br/dados/receitadata/estudos-e-tributarios-e-aduaneiros/estudos-e-estatisticas/11-08-2014-grandes-numeros-dirpf/estudo-gn-irpf-ac-2016-excel.xlsx</a:t>
            </a: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- Tabela 9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 esta renda fosse tributada em 60% seria possível se arrecadar mais de R$ 116 bilhões por ano !!!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 cada um deles ainda ficaria com R$ 3 MILHÕES de renda anual livres...</a:t>
            </a:r>
            <a:endParaRPr lang="pt-BR" altLang="pt-BR" sz="2000" b="0">
              <a:solidFill>
                <a:schemeClr val="tx1"/>
              </a:solidFill>
              <a:cs typeface="Arial" pitchFamily="34" charset="0"/>
            </a:endParaRP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20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DISTRIBUIR </a:t>
            </a:r>
            <a:r>
              <a:rPr lang="pt-BR" altLang="pt-BR" sz="220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 RENDA SIM!     </a:t>
            </a:r>
            <a:r>
              <a:rPr lang="pt-BR" altLang="pt-BR" sz="220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DESTRUIR </a:t>
            </a:r>
            <a:r>
              <a:rPr lang="pt-BR" altLang="pt-BR" sz="220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 PREVIDÊNCIA NÃO!</a:t>
            </a:r>
          </a:p>
        </p:txBody>
      </p:sp>
    </p:spTree>
    <p:extLst>
      <p:ext uri="{BB962C8B-B14F-4D97-AF65-F5344CB8AC3E}">
        <p14:creationId xmlns:p14="http://schemas.microsoft.com/office/powerpoint/2010/main" val="5239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94968" y="692696"/>
            <a:ext cx="963352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NECESSÁRIO TRIBUTAR OS </a:t>
            </a:r>
            <a:r>
              <a:rPr lang="pt-BR" alt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RICOS</a:t>
            </a:r>
            <a:r>
              <a:rPr lang="pt-BR" altLang="pt-BR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endParaRPr lang="pt-BR" altLang="pt-BR" sz="22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Perdas líquidas </a:t>
            </a:r>
            <a:r>
              <a:rPr lang="pt-BR" altLang="pt-BR" sz="22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MG com a Lei Kandir (isenção de ICMS sobre </a:t>
            </a:r>
            <a:r>
              <a:rPr lang="pt-BR" altLang="pt-BR" sz="22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as </a:t>
            </a:r>
            <a:r>
              <a:rPr lang="pt-BR" altLang="pt-BR" sz="22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exportações de produtos básicos e semi-elaborados), no período de 1997 a 2016 </a:t>
            </a:r>
            <a:r>
              <a:rPr lang="pt-BR" altLang="pt-BR" sz="22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(valor atualizado pelo </a:t>
            </a:r>
            <a:r>
              <a:rPr lang="pt-BR" altLang="pt-BR" sz="22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IPCA</a:t>
            </a:r>
            <a:r>
              <a:rPr lang="pt-BR" altLang="pt-BR" sz="22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): 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R$ 64,652 BILHÕES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Fonte: </a:t>
            </a:r>
            <a:r>
              <a:rPr lang="pt-BR" altLang="pt-BR" sz="1400">
                <a:solidFill>
                  <a:schemeClr val="tx1"/>
                </a:solidFill>
                <a:latin typeface="Tahoma" pitchFamily="34" charset="0"/>
                <a:cs typeface="Tahoma" pitchFamily="34" charset="0"/>
                <a:hlinkClick r:id="rId3"/>
              </a:rPr>
              <a:t>http</a:t>
            </a:r>
            <a:r>
              <a:rPr lang="pt-BR" altLang="pt-BR" sz="1400">
                <a:solidFill>
                  <a:schemeClr val="tx1"/>
                </a:solidFill>
                <a:latin typeface="Tahoma" pitchFamily="34" charset="0"/>
                <a:cs typeface="Tahoma" pitchFamily="34" charset="0"/>
                <a:hlinkClick r:id="rId3"/>
              </a:rPr>
              <a:t>://</a:t>
            </a:r>
            <a:r>
              <a:rPr lang="pt-BR" altLang="pt-BR" sz="14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  <a:hlinkClick r:id="rId3"/>
              </a:rPr>
              <a:t>www.fapespa.pa.gov.br/upload/Arquivo/anexo/1366.pdf?id=1497373099</a:t>
            </a:r>
            <a:r>
              <a:rPr lang="pt-BR" altLang="pt-BR" sz="14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pág 43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endParaRPr lang="pt-BR" altLang="pt-BR" sz="14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Lucro </a:t>
            </a:r>
            <a:r>
              <a:rPr lang="pt-BR" altLang="pt-BR" sz="22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líquido da </a:t>
            </a:r>
            <a:r>
              <a:rPr lang="pt-BR" altLang="pt-BR" sz="22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Vale do Rio Doce em 2018</a:t>
            </a:r>
            <a:r>
              <a:rPr lang="pt-BR" altLang="pt-BR" sz="22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altLang="pt-BR" sz="22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pt-BR" altLang="pt-BR" sz="22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$ </a:t>
            </a:r>
            <a:r>
              <a:rPr lang="pt-BR" altLang="pt-BR" sz="22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25,657 BILHÕES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pt-BR" altLang="pt-BR" sz="22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Lucro Líquido da CBMM (Nióbio - Araxá) em 2018: R$ 2,8 BILHÕES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endParaRPr lang="pt-BR" altLang="pt-BR" sz="220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panfletagens, denúncia do novo esquema de “Securitização”.</a:t>
            </a:r>
            <a:endParaRPr lang="pt-BR" alt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2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</a:t>
            </a:r>
            <a:r>
              <a:rPr lang="pt-BR" sz="2800">
                <a:solidFill>
                  <a:srgbClr val="92D050"/>
                </a:solidFill>
                <a:latin typeface="Tahoma"/>
                <a:cs typeface="Tahoma"/>
              </a:rPr>
              <a:t>Dívida</a:t>
            </a: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”</a:t>
            </a:r>
          </a:p>
          <a:p>
            <a:pPr marL="377825" indent="-342900" algn="just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</a:t>
            </a:r>
            <a:r>
              <a:rPr lang="pt-BR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não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marL="377825" indent="-342900" algn="just"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Dívidas sem contrapartida; juros sobre juros</a:t>
            </a: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Maior beneficiário: Setor financeiro</a:t>
            </a:r>
          </a:p>
          <a:p>
            <a:pPr marL="377825" indent="-342900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endParaRPr lang="pt-BR" sz="160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Instrumento de chantagem para implementação de “reformas”: Previdência, Privatizações, Independência do Banco Central;</a:t>
            </a:r>
            <a:endParaRPr lang="pt-BR" u="sng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endParaRPr lang="pt-BR" sz="1000" u="sng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smtClean="0">
                <a:solidFill>
                  <a:schemeClr val="tx1"/>
                </a:solidFill>
                <a:latin typeface="Tahoma"/>
                <a:cs typeface="Tahoma"/>
              </a:rPr>
              <a:t>Políticas que priorizam o pagamento da dívida (ajuste fiscal, altas taxas de juros, redução na base monetária) geram a crise, que depois é utilizada como pretexto para as “reformas”. </a:t>
            </a:r>
            <a:endParaRPr lang="pt-BR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38778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208112" y="230188"/>
            <a:ext cx="9906000" cy="64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pt-BR" sz="30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ívida </a:t>
            </a:r>
            <a:r>
              <a:rPr lang="pt-BR"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Minas Gerais com a União </a:t>
            </a:r>
            <a:endParaRPr lang="pt-BR" sz="30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sz="30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regida pela Lei 9.496/1997</a:t>
            </a:r>
            <a:r>
              <a:rPr lang="pt-BR" sz="30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spcBef>
                <a:spcPts val="2400"/>
              </a:spcBef>
            </a:pPr>
            <a:r>
              <a:rPr lang="pt-BR" b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original: cerca de R$ 15 bilhões.</a:t>
            </a:r>
          </a:p>
          <a:p>
            <a:pPr algn="ctr">
              <a:spcBef>
                <a:spcPts val="2400"/>
              </a:spcBef>
            </a:pPr>
            <a:r>
              <a:rPr lang="pt-BR" b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1998 até 2016 o estado de Minas Gerais pagou à União (a </a:t>
            </a:r>
            <a:r>
              <a:rPr lang="pt-BR" b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</a:t>
            </a:r>
            <a:r>
              <a:rPr lang="pt-BR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juros e amortizações desta dívida) um valor de R$ 41,831 bilhões, ou seja, quase 3 vezes o valor original da dívida. </a:t>
            </a:r>
          </a:p>
          <a:p>
            <a:pPr algn="ctr">
              <a:spcBef>
                <a:spcPts val="2400"/>
              </a:spcBef>
            </a:pPr>
            <a:r>
              <a:rPr lang="pt-BR" b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Apesar </a:t>
            </a:r>
            <a:r>
              <a:rPr lang="pt-BR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disso, o saldo da dívida atingiu em 2016 a absurda cifra de R$ 87,248 bilhões! </a:t>
            </a:r>
            <a:endParaRPr lang="pt-BR" b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pt-BR" b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pt-BR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 português: a dívida foi paga quase 3 vezes mas o estoque da dívida cresceu quase 6 vezes</a:t>
            </a:r>
            <a:r>
              <a:rPr lang="pt-BR" b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>
              <a:spcBef>
                <a:spcPts val="2400"/>
              </a:spcBef>
            </a:pPr>
            <a:r>
              <a:rPr lang="pt-BR" b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 estes valores pagos pelos estados à União são destinados para o pagamento da dívida federal.</a:t>
            </a:r>
            <a:endParaRPr lang="pt-BR" b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756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falácia do “déficit”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u="sng" smtClean="0">
                <a:solidFill>
                  <a:schemeClr val="tx1"/>
                </a:solidFill>
              </a:rPr>
              <a:t>- Governo e grande mídia falam que a Previdência é deficitária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 u="sng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u="sng" smtClean="0">
                <a:solidFill>
                  <a:schemeClr val="tx1"/>
                </a:solidFill>
              </a:rPr>
              <a:t>- Lógica financista equivocada – Sentido da Previdência não é dar lucro</a:t>
            </a:r>
            <a:endParaRPr lang="pt-BR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Além do mais, tal metodologia ignora a Constituição: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Art. 194. A seguridade social compreende um conjunto integrado de ações de iniciativa dos Poderes Públicos e da sociedade, destinadas a assegurar os direitos relativos à saúde, à previdência e à assistência social</a:t>
            </a:r>
            <a:r>
              <a:rPr lang="pt-BR" smtClean="0">
                <a:solidFill>
                  <a:schemeClr val="tx1"/>
                </a:solidFill>
              </a:rPr>
              <a:t>. (...)</a:t>
            </a: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Art. 195. A seguridade social será financiada por toda a sociedade, de forma direta e indireta, nos termos da lei, mediante recursos provenientes dos orçamentos da União, dos Estados, do Distrito Federal e dos Municípios, e das seguintes contribuições sociais: </a:t>
            </a:r>
            <a:r>
              <a:rPr lang="pt-BR" smtClean="0">
                <a:solidFill>
                  <a:schemeClr val="tx1"/>
                </a:solidFill>
              </a:rPr>
              <a:t>(...)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accent1"/>
                </a:solidFill>
              </a:rPr>
              <a:t>FOLHA DE SALÁRIOS, FATURAMENTO, LUCRO, E OUTRAS  </a:t>
            </a:r>
            <a:endParaRPr lang="pt-B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6" y="214313"/>
            <a:ext cx="8485208" cy="48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4488" y="5109702"/>
            <a:ext cx="936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4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pt-BR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SUPERÁVIT ACUMULADO de 2005 a 2015 - EM VALORES </a:t>
            </a: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ATUALIZADOS PARA 2018: </a:t>
            </a:r>
            <a:r>
              <a:rPr lang="pt-BR" u="sng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R$ </a:t>
            </a:r>
            <a:r>
              <a:rPr lang="pt-BR" u="sng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1,112 TRILHÃO</a:t>
            </a:r>
            <a:endParaRPr lang="pt-BR" u="sng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487" y="6478597"/>
            <a:ext cx="936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3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</a:t>
            </a:r>
            <a:r>
              <a:rPr lang="pt-BR" sz="1600" smtClean="0">
                <a:solidFill>
                  <a:schemeClr val="tx1"/>
                </a:solidFill>
              </a:rPr>
              <a:t>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64" y="1412776"/>
            <a:ext cx="752288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verdadeiro problema: queda drástica na arrecadação da Seguridade Social, devido à crise fabricada pela política monetária do BC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63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Nova falácia do Governo Federal: </a:t>
            </a:r>
          </a:p>
          <a:p>
            <a:pPr algn="ctr">
              <a:spcBef>
                <a:spcPct val="50000"/>
              </a:spcBef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déficit da Seguridade Social de R$ 303,5 bilhões em 2019</a:t>
            </a:r>
          </a:p>
          <a:p>
            <a:pPr algn="ctr">
              <a:spcBef>
                <a:spcPct val="50000"/>
              </a:spcBef>
            </a:pPr>
            <a:endParaRPr lang="pt-BR" sz="1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considera várias receitas, principalmente aquelas desvinculadas pela DRU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compensa o efeito das desonerações concedidas a partir de 2010 sob a justificativa de combater a crise: </a:t>
            </a: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R$ 511 bilhões (ANFIP)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Insere na Seguridade Social os Regimes Próprios dos Servidores, contrariando o Art. 201 da Constituição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Regime Próprio dos Servidores: contrato </a:t>
            </a:r>
            <a:r>
              <a:rPr lang="pt-BR" sz="20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que se fez com os servidores públicos, </a:t>
            </a: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onde se garante a aposentadoria e outros benefícios.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Não há sentido em se exigir “superávit”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governo deve garantir os recursos</a:t>
            </a:r>
          </a:p>
          <a:p>
            <a:pPr marL="342900" indent="-342900" algn="just">
              <a:spcBef>
                <a:spcPts val="1800"/>
              </a:spcBef>
              <a:buFontTx/>
              <a:buChar char="-"/>
            </a:pPr>
            <a:r>
              <a:rPr lang="pt-BR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R$ 1,27 TRILHÃO no caixa do Tesouro Nacional (dez/2018)</a:t>
            </a:r>
          </a:p>
        </p:txBody>
      </p:sp>
    </p:spTree>
    <p:extLst>
      <p:ext uri="{BB962C8B-B14F-4D97-AF65-F5344CB8AC3E}">
        <p14:creationId xmlns:p14="http://schemas.microsoft.com/office/powerpoint/2010/main" val="18691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falácia do “déficit” da Previdência - RPPS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800" u="sng">
                <a:solidFill>
                  <a:schemeClr val="tx1"/>
                </a:solidFill>
              </a:rPr>
              <a:t>Regime Próprio de Previdência dos Servidores (RPPS)</a:t>
            </a:r>
            <a:r>
              <a:rPr lang="pt-BR" sz="2800">
                <a:solidFill>
                  <a:schemeClr val="tx1"/>
                </a:solidFill>
              </a:rPr>
              <a:t>: </a:t>
            </a:r>
            <a:r>
              <a:rPr lang="pt-BR" smtClean="0">
                <a:solidFill>
                  <a:schemeClr val="tx1"/>
                </a:solidFill>
              </a:rPr>
              <a:t>grande imprensa anuncia um grande </a:t>
            </a:r>
            <a:r>
              <a:rPr lang="pt-BR">
                <a:solidFill>
                  <a:schemeClr val="tx1"/>
                </a:solidFill>
              </a:rPr>
              <a:t>“déficit” em </a:t>
            </a:r>
            <a:r>
              <a:rPr lang="pt-BR" smtClean="0">
                <a:solidFill>
                  <a:schemeClr val="tx1"/>
                </a:solidFill>
              </a:rPr>
              <a:t>2019 de </a:t>
            </a:r>
            <a:r>
              <a:rPr lang="pt-BR">
                <a:solidFill>
                  <a:schemeClr val="tx1"/>
                </a:solidFill>
              </a:rPr>
              <a:t>R$ </a:t>
            </a:r>
            <a:r>
              <a:rPr lang="pt-BR" smtClean="0">
                <a:solidFill>
                  <a:schemeClr val="tx1"/>
                </a:solidFill>
              </a:rPr>
              <a:t>90 bilhões.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Porém, destes R$ 90 bilhões, apenas R$ 44,31 </a:t>
            </a:r>
            <a:r>
              <a:rPr lang="pt-BR">
                <a:solidFill>
                  <a:schemeClr val="tx1"/>
                </a:solidFill>
              </a:rPr>
              <a:t>bilhões </a:t>
            </a:r>
            <a:r>
              <a:rPr lang="pt-BR" smtClean="0">
                <a:solidFill>
                  <a:schemeClr val="tx1"/>
                </a:solidFill>
              </a:rPr>
              <a:t>se referem aos </a:t>
            </a:r>
            <a:r>
              <a:rPr lang="pt-BR">
                <a:solidFill>
                  <a:schemeClr val="tx1"/>
                </a:solidFill>
              </a:rPr>
              <a:t>Servidores </a:t>
            </a:r>
            <a:r>
              <a:rPr lang="pt-BR" smtClean="0">
                <a:solidFill>
                  <a:schemeClr val="tx1"/>
                </a:solidFill>
              </a:rPr>
              <a:t>Civis do Poder Executivo:</a:t>
            </a:r>
            <a:endParaRPr lang="pt-BR" sz="11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smtClean="0">
                <a:solidFill>
                  <a:schemeClr val="tx1"/>
                </a:solidFill>
              </a:rPr>
              <a:t>Fonte</a:t>
            </a:r>
            <a:r>
              <a:rPr lang="pt-BR" sz="1600">
                <a:solidFill>
                  <a:schemeClr val="tx1"/>
                </a:solidFill>
              </a:rPr>
              <a:t>: Pags </a:t>
            </a:r>
            <a:r>
              <a:rPr lang="pt-BR" sz="1600" smtClean="0">
                <a:solidFill>
                  <a:schemeClr val="tx1"/>
                </a:solidFill>
              </a:rPr>
              <a:t>69 a 76 do </a:t>
            </a:r>
            <a:r>
              <a:rPr lang="pt-BR" sz="1600">
                <a:solidFill>
                  <a:schemeClr val="tx1"/>
                </a:solidFill>
              </a:rPr>
              <a:t>documento disponível em:  </a:t>
            </a:r>
            <a:r>
              <a:rPr lang="pt-BR" sz="1600">
                <a:solidFill>
                  <a:schemeClr val="tx1"/>
                </a:solidFill>
                <a:hlinkClick r:id="rId3"/>
              </a:rPr>
              <a:t>http://</a:t>
            </a:r>
            <a:r>
              <a:rPr lang="pt-BR" sz="1600" smtClean="0">
                <a:solidFill>
                  <a:schemeClr val="tx1"/>
                </a:solidFill>
                <a:hlinkClick r:id="rId3"/>
              </a:rPr>
              <a:t>www.camara.leg.br/internet/comissao/index/mista/orca/orcamento/OR2019/proposta/MensagemPres.pdf</a:t>
            </a:r>
            <a:r>
              <a:rPr lang="pt-BR" sz="160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smtClean="0">
                <a:solidFill>
                  <a:schemeClr val="accent1"/>
                </a:solidFill>
              </a:rPr>
              <a:t>MENSAGEM PRESIDENCIAL – PLOA 2019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 </a:t>
            </a:r>
            <a:r>
              <a:rPr lang="pt-BR" smtClean="0">
                <a:solidFill>
                  <a:schemeClr val="tx1"/>
                </a:solidFill>
              </a:rPr>
              <a:t>“o </a:t>
            </a:r>
            <a:r>
              <a:rPr lang="pt-BR">
                <a:solidFill>
                  <a:schemeClr val="tx1"/>
                </a:solidFill>
              </a:rPr>
              <a:t>pagamento feito aos militares inativos não estaria sujeito a um regime previdenciário, </a:t>
            </a:r>
            <a:r>
              <a:rPr lang="pt-BR" smtClean="0">
                <a:solidFill>
                  <a:schemeClr val="tx1"/>
                </a:solidFill>
              </a:rPr>
              <a:t>e sim</a:t>
            </a:r>
            <a:r>
              <a:rPr lang="pt-BR">
                <a:solidFill>
                  <a:schemeClr val="tx1"/>
                </a:solidFill>
              </a:rPr>
              <a:t>, administrativo</a:t>
            </a:r>
            <a:r>
              <a:rPr lang="pt-BR" smtClean="0">
                <a:solidFill>
                  <a:schemeClr val="tx1"/>
                </a:solidFill>
              </a:rPr>
              <a:t>.”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600">
                <a:solidFill>
                  <a:schemeClr val="tx1"/>
                </a:solidFill>
              </a:rPr>
              <a:t>Fonte: Pags </a:t>
            </a:r>
            <a:r>
              <a:rPr lang="pt-BR" sz="1600" smtClean="0">
                <a:solidFill>
                  <a:schemeClr val="tx1"/>
                </a:solidFill>
              </a:rPr>
              <a:t>72 do </a:t>
            </a:r>
            <a:r>
              <a:rPr lang="pt-BR" sz="1600">
                <a:solidFill>
                  <a:schemeClr val="tx1"/>
                </a:solidFill>
              </a:rPr>
              <a:t>documento disponível em:  </a:t>
            </a:r>
            <a:r>
              <a:rPr lang="pt-BR" sz="1600">
                <a:solidFill>
                  <a:schemeClr val="tx1"/>
                </a:solidFill>
                <a:hlinkClick r:id="rId3"/>
              </a:rPr>
              <a:t>http://www.camara.leg.br/internet/comissao/index/mista/orca/orcamento/OR2019/proposta/MensagemPres.pdf</a:t>
            </a:r>
            <a:r>
              <a:rPr lang="pt-BR" sz="160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42875</TotalTime>
  <Words>2322</Words>
  <Application>Microsoft Office PowerPoint</Application>
  <PresentationFormat>Papel A4 (210 x 297 mm)</PresentationFormat>
  <Paragraphs>280</Paragraphs>
  <Slides>26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1864</cp:revision>
  <cp:lastPrinted>2008-11-20T19:12:03Z</cp:lastPrinted>
  <dcterms:created xsi:type="dcterms:W3CDTF">2001-11-19T18:24:28Z</dcterms:created>
  <dcterms:modified xsi:type="dcterms:W3CDTF">2019-05-28T04:32:55Z</dcterms:modified>
</cp:coreProperties>
</file>