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1436" r:id="rId2"/>
    <p:sldId id="1437" r:id="rId3"/>
    <p:sldId id="1438" r:id="rId4"/>
    <p:sldId id="1439" r:id="rId5"/>
    <p:sldId id="1468" r:id="rId6"/>
    <p:sldId id="1461" r:id="rId7"/>
    <p:sldId id="1463" r:id="rId8"/>
    <p:sldId id="1464" r:id="rId9"/>
    <p:sldId id="1467" r:id="rId10"/>
    <p:sldId id="1440" r:id="rId11"/>
    <p:sldId id="1441" r:id="rId12"/>
    <p:sldId id="1442" r:id="rId13"/>
    <p:sldId id="1443" r:id="rId14"/>
    <p:sldId id="1444" r:id="rId15"/>
    <p:sldId id="1445" r:id="rId16"/>
    <p:sldId id="1447" r:id="rId17"/>
    <p:sldId id="1465" r:id="rId18"/>
    <p:sldId id="1466" r:id="rId1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54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29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7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5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3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1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50246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4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0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7070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5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2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1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leg.br/internet/comissao/index/mista/orca/orcamento/OR2019/proposta/MensagemPre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jamento.gov.br/secretarias/upload/Arquivos/servidor/publicacoes/boletim_estatistico_pessoal/2017/bep-dezembro-20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souro.fazenda.gov.br/web/stn/demonstrativos-fiscai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a.previdencia.gov.br/site/2019/04/Transparencia_previdencia_v4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dados/receitadata/estudos-e-tributarios-e-aduaneiros/estudos-e-estatisticas/11-08-2014-grandes-numeros-dirpf/estudo-gn-irpf-ac-2016-excel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atividade-legislativa/comissoes/comissoes-temporarias/parlamentar-de-inquerito/53a-legislatura-encerradas/cpidivi/relatorio-final-aprovado/relatorio-final-versao-autentica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squisa.apps.tcu.gov.br/#/documento/acordao-completo/%252a/NUMACORDAO%253A1084%2520ANOACORDAO%253A2018/DTRELEVANCIA%2520desc%252C%2520NUMACORDAOINT%2520desc/0/sinonimos%3Dfal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udo/home-ptbr/FAQs/FAQ%2005-Pre%C3%A7os%20Administrado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663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en-US" sz="3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e a Previdência Social</a:t>
            </a:r>
            <a:endParaRPr lang="pt-BR" sz="2700" u="sng" dirty="0" smtClean="0">
              <a:solidFill>
                <a:srgbClr val="FFFF00"/>
              </a:solidFill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Ávila</a:t>
            </a:r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2500" b="0" i="1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Senado Federal – </a:t>
            </a:r>
            <a:r>
              <a:rPr lang="pt-BR" sz="2500" b="0" i="1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03/09/2019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714836" cy="27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verdadeiro problema: queda 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falácia do Governo Federal: 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 da Seguridade Social de R$ 303,5 bilhões em 2019</a:t>
            </a:r>
          </a:p>
          <a:p>
            <a:pPr algn="ctr">
              <a:spcBef>
                <a:spcPct val="50000"/>
              </a:spcBef>
            </a:pPr>
            <a:endParaRPr lang="pt-BR" sz="1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considera várias receitas, principalmente aquelas desvinculadas pela DRU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compensa o efeito das desonerações concedidas a partir de 2010 sob a justificativa de combater a crise: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R$ 511 bilhões (ANFIP)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Insere na Seguridade Social os Regimes Próprios dos Servidores, contrariando o Art. 201 da Constituição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Regime Próprio dos Servidores: contrato </a:t>
            </a: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 se fez com os servidores públicos,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onde se garante a aposentadoria e outros benefícios.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há sentido em se exigir “superávit”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governo deve garantir os recursos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R$ 1,27 TRILHÃO no caixa do Tesouro Nacional (dez/2018)</a:t>
            </a:r>
          </a:p>
        </p:txBody>
      </p:sp>
    </p:spTree>
    <p:extLst>
      <p:ext uri="{BB962C8B-B14F-4D97-AF65-F5344CB8AC3E}">
        <p14:creationId xmlns:p14="http://schemas.microsoft.com/office/powerpoint/2010/main" val="1869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 - RPPS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 u="sng">
                <a:solidFill>
                  <a:schemeClr val="tx1"/>
                </a:solidFill>
              </a:rPr>
              <a:t>Regime Próprio de Previdência dos Servidores (RPPS)</a:t>
            </a:r>
            <a:r>
              <a:rPr lang="pt-BR" sz="2800">
                <a:solidFill>
                  <a:schemeClr val="tx1"/>
                </a:solidFill>
              </a:rPr>
              <a:t>: </a:t>
            </a:r>
            <a:r>
              <a:rPr lang="pt-BR" smtClean="0">
                <a:solidFill>
                  <a:schemeClr val="tx1"/>
                </a:solidFill>
              </a:rPr>
              <a:t>grande imprensa anuncia um grande </a:t>
            </a:r>
            <a:r>
              <a:rPr lang="pt-BR">
                <a:solidFill>
                  <a:schemeClr val="tx1"/>
                </a:solidFill>
              </a:rPr>
              <a:t>“déficit” em </a:t>
            </a:r>
            <a:r>
              <a:rPr lang="pt-BR" smtClean="0">
                <a:solidFill>
                  <a:schemeClr val="tx1"/>
                </a:solidFill>
              </a:rPr>
              <a:t>2019 de </a:t>
            </a:r>
            <a:r>
              <a:rPr lang="pt-BR">
                <a:solidFill>
                  <a:schemeClr val="tx1"/>
                </a:solidFill>
              </a:rPr>
              <a:t>R$ </a:t>
            </a:r>
            <a:r>
              <a:rPr lang="pt-BR" smtClean="0">
                <a:solidFill>
                  <a:schemeClr val="tx1"/>
                </a:solidFill>
              </a:rPr>
              <a:t>90 bilhões.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Porém, destes R$ 90 bilhões, apenas R$ 44,31 </a:t>
            </a:r>
            <a:r>
              <a:rPr lang="pt-BR">
                <a:solidFill>
                  <a:schemeClr val="tx1"/>
                </a:solidFill>
              </a:rPr>
              <a:t>bilhões </a:t>
            </a:r>
            <a:r>
              <a:rPr lang="pt-BR" smtClean="0">
                <a:solidFill>
                  <a:schemeClr val="tx1"/>
                </a:solidFill>
              </a:rPr>
              <a:t>se referem aos </a:t>
            </a:r>
            <a:r>
              <a:rPr lang="pt-BR">
                <a:solidFill>
                  <a:schemeClr val="tx1"/>
                </a:solidFill>
              </a:rPr>
              <a:t>Servidores </a:t>
            </a:r>
            <a:r>
              <a:rPr lang="pt-BR" smtClean="0">
                <a:solidFill>
                  <a:schemeClr val="tx1"/>
                </a:solidFill>
              </a:rPr>
              <a:t>Civis do Poder Executivo:</a:t>
            </a:r>
            <a:endParaRPr lang="pt-BR" sz="11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smtClean="0">
                <a:solidFill>
                  <a:schemeClr val="tx1"/>
                </a:solidFill>
              </a:rPr>
              <a:t>Fonte</a:t>
            </a:r>
            <a:r>
              <a:rPr lang="pt-BR" sz="1600">
                <a:solidFill>
                  <a:schemeClr val="tx1"/>
                </a:solidFill>
              </a:rPr>
              <a:t>: Pags </a:t>
            </a:r>
            <a:r>
              <a:rPr lang="pt-BR" sz="1600" smtClean="0">
                <a:solidFill>
                  <a:schemeClr val="tx1"/>
                </a:solidFill>
              </a:rPr>
              <a:t>69 a 76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</a:t>
            </a:r>
            <a:r>
              <a:rPr lang="pt-BR" sz="1600" smtClean="0">
                <a:solidFill>
                  <a:schemeClr val="tx1"/>
                </a:solidFill>
                <a:hlinkClick r:id="rId3"/>
              </a:rPr>
              <a:t>www.camara.leg.br/internet/comissao/index/mista/orca/orcamento/OR2019/proposta/MensagemPres.pdf</a:t>
            </a:r>
            <a:r>
              <a:rPr lang="pt-BR" sz="160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smtClean="0">
                <a:solidFill>
                  <a:schemeClr val="accent1"/>
                </a:solidFill>
              </a:rPr>
              <a:t>MENSAGEM PRESIDENCIAL – PLOA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chemeClr val="tx1"/>
                </a:solidFill>
              </a:rPr>
              <a:t>“o </a:t>
            </a:r>
            <a:r>
              <a:rPr lang="pt-BR">
                <a:solidFill>
                  <a:schemeClr val="tx1"/>
                </a:solidFill>
              </a:rPr>
              <a:t>pagamento feito aos militares inativos não estaria sujeito a um regime previdenciário, </a:t>
            </a:r>
            <a:r>
              <a:rPr lang="pt-BR" smtClean="0">
                <a:solidFill>
                  <a:schemeClr val="tx1"/>
                </a:solidFill>
              </a:rPr>
              <a:t>e sim</a:t>
            </a:r>
            <a:r>
              <a:rPr lang="pt-BR">
                <a:solidFill>
                  <a:schemeClr val="tx1"/>
                </a:solidFill>
              </a:rPr>
              <a:t>, administrativo</a:t>
            </a:r>
            <a:r>
              <a:rPr lang="pt-BR" smtClean="0">
                <a:solidFill>
                  <a:schemeClr val="tx1"/>
                </a:solidFill>
              </a:rPr>
              <a:t>.”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600">
                <a:solidFill>
                  <a:schemeClr val="tx1"/>
                </a:solidFill>
              </a:rPr>
              <a:t>Fonte: Pags </a:t>
            </a:r>
            <a:r>
              <a:rPr lang="pt-BR" sz="1600" smtClean="0">
                <a:solidFill>
                  <a:schemeClr val="tx1"/>
                </a:solidFill>
              </a:rPr>
              <a:t>72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http://www.camara.leg.br/internet/comissao/index/mista/orca/orcamento/OR2019/proposta/MensagemPres.pdf</a:t>
            </a:r>
            <a:r>
              <a:rPr lang="pt-BR" sz="160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“Estado Mínimo” e 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fabrica-se esse </a:t>
            </a:r>
            <a:r>
              <a:rPr lang="pt-BR">
                <a:solidFill>
                  <a:schemeClr val="tx1"/>
                </a:solidFill>
              </a:rPr>
              <a:t>déficit por meio do desmonte do Estado. De 1991 a 2015 (em 24 anos), o número de servidores civis ativos do Poder Executivo cresceu apenas 8% (de 662 mil para 717 mil). No mesmo período, a população brasileira cresceu 39</a:t>
            </a:r>
            <a:r>
              <a:rPr lang="pt-BR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Os </a:t>
            </a:r>
            <a:r>
              <a:rPr lang="pt-BR">
                <a:solidFill>
                  <a:schemeClr val="tx1"/>
                </a:solidFill>
              </a:rPr>
              <a:t>gastos </a:t>
            </a:r>
            <a:r>
              <a:rPr lang="pt-BR" smtClean="0">
                <a:solidFill>
                  <a:schemeClr val="tx1"/>
                </a:solidFill>
              </a:rPr>
              <a:t>com esses servidores caíram de </a:t>
            </a:r>
            <a:r>
              <a:rPr lang="pt-BR">
                <a:solidFill>
                  <a:schemeClr val="tx1"/>
                </a:solidFill>
              </a:rPr>
              <a:t>19% da Receita Corrente Líquida (RCL) em 1995 para 13% em 2016 (tendo caído de 1,9% para 1,5% do PIB).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Págs </a:t>
            </a:r>
            <a:r>
              <a:rPr lang="pt-BR" sz="1000" smtClean="0">
                <a:solidFill>
                  <a:schemeClr val="tx1"/>
                </a:solidFill>
              </a:rPr>
              <a:t>25, 26, 38, 65 </a:t>
            </a:r>
            <a:r>
              <a:rPr lang="pt-BR" sz="1000">
                <a:solidFill>
                  <a:schemeClr val="tx1"/>
                </a:solidFill>
              </a:rPr>
              <a:t>e 66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chemeClr val="tx1"/>
                </a:solidFill>
              </a:rPr>
              <a:t>O gasto com pessoal (incluindo-se aposentados e pensionistas, de todos os Poderes) caiu de 54,5% da Receita Corrente Líquida em 1995 para </a:t>
            </a:r>
            <a:r>
              <a:rPr lang="pt-BR" sz="2800" smtClean="0">
                <a:solidFill>
                  <a:schemeClr val="tx1"/>
                </a:solidFill>
              </a:rPr>
              <a:t>39,5% </a:t>
            </a:r>
            <a:r>
              <a:rPr lang="pt-BR" sz="2800">
                <a:solidFill>
                  <a:schemeClr val="tx1"/>
                </a:solidFill>
              </a:rPr>
              <a:t>em </a:t>
            </a:r>
            <a:r>
              <a:rPr lang="pt-BR" sz="2800" smtClean="0">
                <a:solidFill>
                  <a:schemeClr val="tx1"/>
                </a:solidFill>
              </a:rPr>
              <a:t>2018. </a:t>
            </a: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200">
                <a:solidFill>
                  <a:schemeClr val="tx1"/>
                </a:solidFill>
              </a:rPr>
              <a:t>Fontes: </a:t>
            </a:r>
            <a:r>
              <a:rPr lang="pt-BR" sz="1200" smtClean="0">
                <a:solidFill>
                  <a:schemeClr val="tx1"/>
                </a:solidFill>
              </a:rPr>
              <a:t>Dados </a:t>
            </a:r>
            <a:r>
              <a:rPr lang="pt-BR" sz="1200">
                <a:solidFill>
                  <a:schemeClr val="tx1"/>
                </a:solidFill>
              </a:rPr>
              <a:t>de 1995 : 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 </a:t>
            </a:r>
            <a:r>
              <a:rPr lang="pt-BR" sz="1000" smtClean="0">
                <a:solidFill>
                  <a:schemeClr val="tx1"/>
                </a:solidFill>
              </a:rPr>
              <a:t>38. Dados </a:t>
            </a:r>
            <a:r>
              <a:rPr lang="pt-BR" sz="1000">
                <a:solidFill>
                  <a:schemeClr val="tx1"/>
                </a:solidFill>
              </a:rPr>
              <a:t>de </a:t>
            </a:r>
            <a:r>
              <a:rPr lang="pt-BR" sz="1000" smtClean="0">
                <a:solidFill>
                  <a:schemeClr val="tx1"/>
                </a:solidFill>
              </a:rPr>
              <a:t>2018: SIAFI </a:t>
            </a:r>
            <a:r>
              <a:rPr lang="pt-BR" sz="1000">
                <a:solidFill>
                  <a:schemeClr val="tx1"/>
                </a:solidFill>
              </a:rPr>
              <a:t>e STN -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http://www.tesouro.fazenda.gov.br/web/stn/demonstrativos-fiscais</a:t>
            </a:r>
            <a:r>
              <a:rPr lang="pt-BR" sz="1000">
                <a:solidFill>
                  <a:schemeClr val="tx1"/>
                </a:solidFill>
              </a:rPr>
              <a:t> 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1334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da CPI Previdência</a:t>
            </a:r>
          </a:p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Saque de recursos da Previdência Social</a:t>
            </a:r>
          </a:p>
          <a:p>
            <a:pPr algn="ctr">
              <a:spcBef>
                <a:spcPct val="50000"/>
              </a:spcBef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Período de 1940 a 1980 – Utilização dos recursos previdenciários em diversos projetos: CSN, FNM, CVRD, Brasília, Ponte Rio Niterói, Transamazônica, dentre outros – PREJUÍZO DE R$ 5 a 7 TRILHÕES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DRU – entre 2006 e 2015 – PREJUÍZO DE R$ 500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Dívidas de empresas com a Previdência – R$ 450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Falácia do combate a privilégios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lvl="0"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Governo justifica a “Reforma” dizendo que ela vai combater os privilégios... Porém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, dos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1,236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TRILHÃO de “economia” com a reforma nos próximos 10 anos,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1,012 TRILHÃO (82%)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serão tirados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do: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Regime Geral (cujo teto é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R$ 5.839,45) - aumento de requisitos de idade, tempo de contribuição, redução pensões, etc.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- Assistência Social - redução nos benefícios de 1 salário mínimo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Extinção do abono para mais de 20 milhões de trabalhadores que ganham entre 1 e 2 salários mínimos.</a:t>
            </a:r>
            <a:endParaRPr lang="pt-BR" b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sz="1400" b="0">
                <a:solidFill>
                  <a:srgbClr val="FFFFFF"/>
                </a:solidFill>
                <a:latin typeface="Tahoma"/>
                <a:cs typeface="Tahoma"/>
              </a:rPr>
              <a:t>Fonte: </a:t>
            </a:r>
            <a:r>
              <a:rPr lang="pt-BR" sz="1400" b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http://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sa.previdencia.gov.br/site/2019/04/Transparencia_previdencia_v4.pdf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</a:rPr>
              <a:t>  - pág 9</a:t>
            </a:r>
            <a:endParaRPr lang="pt-BR" sz="1000" b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pt-BR" sz="100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3000" smtClean="0">
                <a:solidFill>
                  <a:schemeClr val="accent1"/>
                </a:solidFill>
                <a:latin typeface="Tahoma"/>
                <a:cs typeface="Tahoma"/>
              </a:rPr>
              <a:t>ISSO É COMBATER PRIVILÉGIOS ????</a:t>
            </a:r>
          </a:p>
        </p:txBody>
      </p:sp>
    </p:spTree>
    <p:extLst>
      <p:ext uri="{BB962C8B-B14F-4D97-AF65-F5344CB8AC3E}">
        <p14:creationId xmlns:p14="http://schemas.microsoft.com/office/powerpoint/2010/main" val="389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633520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RESULTADO DA CONCENTRAÇÃO DE RENDA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Dados da Receita Federal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– “Grandes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Números das Declarações do Imposto de Renda das Pessoas Físicas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”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referentes ao Ano Calendário de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2016 – Tabela 9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20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http://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receita.economia.gov.br/dados/receitadata/estudos-e-tributarios-e-aduaneiros/estudos-e-estatisticas/11-08-2014-grandes-numeros-dirpf/estudo-gn-irpf-ac-2016-excel.xlsx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  </a:t>
            </a:r>
            <a:endParaRPr lang="pt-BR" altLang="pt-BR" sz="120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- 0,7% dos declarantes do Imposto de Renda (197 mil pessoas, com renda acima de 80 salários mínimos mensais) declararam rendimentos de R$ 531 bilhões em 2016, mais que o rendimento dos 53% declarantes mais pobres !!!!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Cada um do grupo mais rico recebeu, em média, R$ 2,7 milhões em 2016, sendo R$ 1,75 milhão ISENTOS DO IMPOSTO DE RENDA!!!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Se cada um pagasse uma alíquota de 40% sobre estes R$ 1,75 milhão, seriam arrecadados R$ 138 bilhões por ano !!!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Este valor é muito maior que a “economia” anual anunciada pelo governo com a “reforma” da previdência para os próximos 10 anos.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DISTRIBUIR A RENDA SIM!          DESTRUIR A PREVIDÊNCIA NÃO!</a:t>
            </a:r>
          </a:p>
        </p:txBody>
      </p:sp>
    </p:spTree>
    <p:extLst>
      <p:ext uri="{BB962C8B-B14F-4D97-AF65-F5344CB8AC3E}">
        <p14:creationId xmlns:p14="http://schemas.microsoft.com/office/powerpoint/2010/main" val="523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AÇÕES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5756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Resultados: 1995 a 2018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Dívida Pública Mobiliária Federal Interna era de R$ 86 bilhões no início de 1995;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Foi feito um Superávit Primário acumulado de R$ 601 bilhões de 1995 a 2018;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Dívida Pública Mobiliária Federal Interna </a:t>
            </a:r>
            <a:r>
              <a:rPr lang="pt-BR" sz="2000" smtClean="0">
                <a:solidFill>
                  <a:schemeClr val="tx1"/>
                </a:solidFill>
              </a:rPr>
              <a:t>cresceu para R$ 5,523 TRILHÕES;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RELATÓRIO FINAL DA CPI DA DÍVIDA PÚBLICA – CÂMARA DOS DEPUTADOS – 2010: “14. Depoimentos </a:t>
            </a:r>
            <a:r>
              <a:rPr lang="pt-BR" sz="2000">
                <a:solidFill>
                  <a:schemeClr val="tx1"/>
                </a:solidFill>
              </a:rPr>
              <a:t>colhidos pela CPI confirmaram que o fator mais </a:t>
            </a:r>
            <a:r>
              <a:rPr lang="pt-BR" sz="2000" smtClean="0">
                <a:solidFill>
                  <a:schemeClr val="tx1"/>
                </a:solidFill>
              </a:rPr>
              <a:t>importante para </a:t>
            </a:r>
            <a:r>
              <a:rPr lang="pt-BR" sz="2000">
                <a:solidFill>
                  <a:schemeClr val="tx1"/>
                </a:solidFill>
              </a:rPr>
              <a:t>o crescimento da dívida pública foram as altas taxas de juros</a:t>
            </a:r>
            <a:r>
              <a:rPr lang="pt-BR" sz="1000" smtClean="0">
                <a:solidFill>
                  <a:schemeClr val="tx1"/>
                </a:solidFill>
              </a:rPr>
              <a:t>.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 </a:t>
            </a:r>
            <a:r>
              <a:rPr lang="pt-BR" sz="1000" smtClean="0">
                <a:solidFill>
                  <a:schemeClr val="accent1"/>
                </a:solidFill>
                <a:hlinkClick r:id="rId3"/>
              </a:rPr>
              <a:t> (Fonte: https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://www2.camara.leg.br/atividade-legislativa/comissoes/comissoes-temporarias/parlamentar-de-inquerito/53a-legislatura-encerradas/cpidivi/relatorio-final-aprovado/relatorio-final-versao-autenticada</a:t>
            </a:r>
            <a:r>
              <a:rPr lang="pt-BR" sz="1000">
                <a:solidFill>
                  <a:schemeClr val="accent1"/>
                </a:solidFill>
              </a:rPr>
              <a:t> </a:t>
            </a:r>
            <a:endParaRPr lang="pt-BR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chemeClr val="tx1"/>
                </a:solidFill>
              </a:rPr>
              <a:t>ACÓRDÃO Nº 1084/2018 – </a:t>
            </a:r>
            <a:r>
              <a:rPr lang="pt-BR" sz="2000" smtClean="0">
                <a:solidFill>
                  <a:schemeClr val="tx1"/>
                </a:solidFill>
              </a:rPr>
              <a:t>TCU: “no </a:t>
            </a:r>
            <a:r>
              <a:rPr lang="pt-BR" sz="2000">
                <a:solidFill>
                  <a:schemeClr val="tx1"/>
                </a:solidFill>
              </a:rPr>
              <a:t>período de 2000 a 2017, a DBGG aumentou, em valores deflacionados, R$ 1,911 trilhão, sendo R$ 3,043 trilhões referentes à apropriação de juros, reduzido de aproximadamente R$ 1,132 trilhão referente a emissões líquidas negativas, que resultam em resgates </a:t>
            </a:r>
            <a:r>
              <a:rPr lang="pt-BR" sz="2000" smtClean="0">
                <a:solidFill>
                  <a:schemeClr val="tx1"/>
                </a:solidFill>
              </a:rPr>
              <a:t>líquidos”. </a:t>
            </a:r>
            <a:r>
              <a:rPr lang="pt-BR" sz="2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https://pesquisa.apps.tcu.gov.br/#/documento/acordao-completo/%252a/NUMACORDAO%253A1084%2520ANOACORDAO%253A2018/DTRELEVANCIA%2520desc%252C%2520NUMACORDAOINT%2520desc/0/sinonimos%3Dfalse</a:t>
            </a:r>
            <a:r>
              <a:rPr lang="pt-BR" sz="2000">
                <a:solidFill>
                  <a:schemeClr val="tx1"/>
                </a:solidFill>
              </a:rPr>
              <a:t> 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Porém, o TCU não propõe investigar a formação e a necessidade das altíssimas  taxas de juros brasileiras</a:t>
            </a: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Regime de Metas de Inflação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Busca da meta de inflação via altas taxas de juros, ignorando o </a:t>
            </a:r>
            <a:r>
              <a:rPr lang="pt-BR" sz="2000" smtClean="0">
                <a:solidFill>
                  <a:schemeClr val="tx1"/>
                </a:solidFill>
              </a:rPr>
              <a:t>Art</a:t>
            </a:r>
            <a:r>
              <a:rPr lang="pt-BR" sz="2000">
                <a:solidFill>
                  <a:schemeClr val="tx1"/>
                </a:solidFill>
              </a:rPr>
              <a:t>. 3º </a:t>
            </a:r>
            <a:r>
              <a:rPr lang="pt-BR" sz="2000" smtClean="0">
                <a:solidFill>
                  <a:schemeClr val="tx1"/>
                </a:solidFill>
              </a:rPr>
              <a:t>da Lei 4.595/1964: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A </a:t>
            </a:r>
            <a:r>
              <a:rPr lang="pt-BR" sz="2000">
                <a:solidFill>
                  <a:schemeClr val="tx1"/>
                </a:solidFill>
              </a:rPr>
              <a:t>política do Conselho Monetário Nacional objetivará</a:t>
            </a:r>
            <a:r>
              <a:rPr lang="pt-BR" sz="2000" smtClean="0">
                <a:solidFill>
                  <a:schemeClr val="tx1"/>
                </a:solidFill>
              </a:rPr>
              <a:t>: (I) Adaptar </a:t>
            </a:r>
            <a:r>
              <a:rPr lang="pt-BR" sz="2000">
                <a:solidFill>
                  <a:schemeClr val="tx1"/>
                </a:solidFill>
              </a:rPr>
              <a:t>o volume dos meios de pagamento ás reais necessidades da economia nacional e seu processo de desenvolvimento</a:t>
            </a:r>
            <a:r>
              <a:rPr lang="pt-BR" sz="2000" smtClean="0">
                <a:solidFill>
                  <a:schemeClr val="tx1"/>
                </a:solidFill>
              </a:rPr>
              <a:t>; (II) Regular </a:t>
            </a:r>
            <a:r>
              <a:rPr lang="pt-BR" sz="2000">
                <a:solidFill>
                  <a:schemeClr val="tx1"/>
                </a:solidFill>
              </a:rPr>
              <a:t>o valor interno da moeda, para tanto prevenindo ou corrigindo os surtos inflacionários ou deflacionários de origem interna ou externa, </a:t>
            </a:r>
            <a:r>
              <a:rPr lang="pt-BR" sz="2000" u="sng">
                <a:solidFill>
                  <a:schemeClr val="tx1"/>
                </a:solidFill>
              </a:rPr>
              <a:t>as depressões econômicas e outros desequilíbrios oriundos de fenômenos </a:t>
            </a:r>
            <a:r>
              <a:rPr lang="pt-BR" sz="2000" u="sng" smtClean="0">
                <a:solidFill>
                  <a:schemeClr val="tx1"/>
                </a:solidFill>
              </a:rPr>
              <a:t>conjunturais</a:t>
            </a:r>
            <a:r>
              <a:rPr lang="pt-BR" sz="2000" smtClean="0">
                <a:solidFill>
                  <a:schemeClr val="tx1"/>
                </a:solidFill>
              </a:rPr>
              <a:t>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De  janeiro  de  1995  a  maio  de  2016,  o  conjunto  dos  preços  administrados  do  IPCA  avançou 664,1%, enquanto o conjunto dos preços livres aumentou 301,3%. Entre os preços administrados que  mais  subiram,  destacam-se  os  preços  de  gás  de  botijão  (1257,8%)  e  plano  de  saúde (820,4</a:t>
            </a:r>
            <a:r>
              <a:rPr lang="pt-BR" sz="2000" smtClean="0">
                <a:solidFill>
                  <a:schemeClr val="tx1"/>
                </a:solidFill>
              </a:rPr>
              <a:t>%) - Fonte</a:t>
            </a:r>
            <a:r>
              <a:rPr lang="pt-BR" sz="2000">
                <a:solidFill>
                  <a:schemeClr val="tx1"/>
                </a:solidFill>
              </a:rPr>
              <a:t>: Banco Central 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https://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www.bcb.gov.br/conteudo/home-ptbr/FAQs/FAQ%2005-Pre%C3%A7os%20Administrados.pdf</a:t>
            </a:r>
            <a:r>
              <a:rPr lang="pt-BR" sz="100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Poder Executivo apresentou o PLP 112/2019 para revogar estes itens da Lei 4.595/1964</a:t>
            </a:r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88628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42934</TotalTime>
  <Words>1736</Words>
  <Application>Microsoft Office PowerPoint</Application>
  <PresentationFormat>Papel A4 (210 x 297 mm)</PresentationFormat>
  <Paragraphs>204</Paragraphs>
  <Slides>18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 Unicode MS</vt:lpstr>
      <vt:lpstr>ＭＳ Ｐゴシック</vt:lpstr>
      <vt:lpstr>ＭＳ Ｐゴシック</vt:lpstr>
      <vt:lpstr>Arial</vt:lpstr>
      <vt:lpstr>Tahoma</vt:lpstr>
      <vt:lpstr>Times New Roman</vt:lpstr>
      <vt:lpstr>Verdana</vt:lpstr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Auditoria Cidadã</cp:lastModifiedBy>
  <cp:revision>1871</cp:revision>
  <cp:lastPrinted>2008-11-20T19:12:03Z</cp:lastPrinted>
  <dcterms:created xsi:type="dcterms:W3CDTF">2001-11-19T18:24:28Z</dcterms:created>
  <dcterms:modified xsi:type="dcterms:W3CDTF">2019-09-05T20:34:38Z</dcterms:modified>
</cp:coreProperties>
</file>