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20"/>
  </p:notesMasterIdLst>
  <p:handoutMasterIdLst>
    <p:handoutMasterId r:id="rId21"/>
  </p:handoutMasterIdLst>
  <p:sldIdLst>
    <p:sldId id="1436" r:id="rId2"/>
    <p:sldId id="1437" r:id="rId3"/>
    <p:sldId id="1438" r:id="rId4"/>
    <p:sldId id="1464" r:id="rId5"/>
    <p:sldId id="1470" r:id="rId6"/>
    <p:sldId id="1479" r:id="rId7"/>
    <p:sldId id="1472" r:id="rId8"/>
    <p:sldId id="1473" r:id="rId9"/>
    <p:sldId id="1474" r:id="rId10"/>
    <p:sldId id="1475" r:id="rId11"/>
    <p:sldId id="1476" r:id="rId12"/>
    <p:sldId id="1478" r:id="rId13"/>
    <p:sldId id="1477" r:id="rId14"/>
    <p:sldId id="1469" r:id="rId15"/>
    <p:sldId id="1463" r:id="rId16"/>
    <p:sldId id="1461" r:id="rId17"/>
    <p:sldId id="1466" r:id="rId18"/>
    <p:sldId id="1467" r:id="rId19"/>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334F15"/>
    <a:srgbClr val="FF0000"/>
    <a:srgbClr val="FFFF00"/>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362" y="-144"/>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024D98F-44DE-4652-8BDD-FC88CEFFDF44}" type="slidenum">
              <a:rPr lang="pt-BR"/>
              <a:pPr>
                <a:defRPr/>
              </a:pPr>
              <a:t>‹nº›</a:t>
            </a:fld>
            <a:endParaRPr lang="pt-BR"/>
          </a:p>
        </p:txBody>
      </p:sp>
    </p:spTree>
    <p:extLst>
      <p:ext uri="{BB962C8B-B14F-4D97-AF65-F5344CB8AC3E}">
        <p14:creationId xmlns:p14="http://schemas.microsoft.com/office/powerpoint/2010/main" val="330949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82EE3F9-7737-4159-829A-3817412F95DB}" type="slidenum">
              <a:rPr lang="pt-BR"/>
              <a:pPr>
                <a:defRPr/>
              </a:pPr>
              <a:t>‹nº›</a:t>
            </a:fld>
            <a:endParaRPr lang="pt-BR"/>
          </a:p>
        </p:txBody>
      </p:sp>
    </p:spTree>
    <p:extLst>
      <p:ext uri="{BB962C8B-B14F-4D97-AF65-F5344CB8AC3E}">
        <p14:creationId xmlns:p14="http://schemas.microsoft.com/office/powerpoint/2010/main" val="127366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11</a:t>
            </a:fld>
            <a:endParaRPr lang="pt-BR"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12</a:t>
            </a:fld>
            <a:endParaRPr lang="pt-BR" sz="1200" b="0" smtClean="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13</a:t>
            </a:fld>
            <a:endParaRPr lang="pt-BR" sz="1200" b="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14</a:t>
            </a:fld>
            <a:endParaRPr lang="pt-BR" sz="1200" b="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7788" y="9224963"/>
            <a:ext cx="2970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348" tIns="47174" rIns="94348" bIns="47174" anchor="b"/>
          <a:lstStyle>
            <a:lvl1pPr defTabSz="942975" eaLnBrk="0" hangingPunct="0">
              <a:defRPr sz="2400" b="1">
                <a:solidFill>
                  <a:srgbClr val="FF0000"/>
                </a:solidFill>
                <a:latin typeface="Times New Roman" pitchFamily="18" charset="0"/>
                <a:cs typeface="Arial" charset="0"/>
              </a:defRPr>
            </a:lvl1pPr>
            <a:lvl2pPr marL="742950" indent="-285750" defTabSz="942975" eaLnBrk="0" hangingPunct="0">
              <a:defRPr sz="2400" b="1">
                <a:solidFill>
                  <a:srgbClr val="FF0000"/>
                </a:solidFill>
                <a:latin typeface="Times New Roman" pitchFamily="18" charset="0"/>
                <a:cs typeface="Arial" charset="0"/>
              </a:defRPr>
            </a:lvl2pPr>
            <a:lvl3pPr marL="1143000" indent="-228600" defTabSz="942975" eaLnBrk="0" hangingPunct="0">
              <a:defRPr sz="2400" b="1">
                <a:solidFill>
                  <a:srgbClr val="FF0000"/>
                </a:solidFill>
                <a:latin typeface="Times New Roman" pitchFamily="18" charset="0"/>
                <a:cs typeface="Arial" charset="0"/>
              </a:defRPr>
            </a:lvl3pPr>
            <a:lvl4pPr marL="1600200" indent="-228600" defTabSz="942975" eaLnBrk="0" hangingPunct="0">
              <a:defRPr sz="2400" b="1">
                <a:solidFill>
                  <a:srgbClr val="FF0000"/>
                </a:solidFill>
                <a:latin typeface="Times New Roman" pitchFamily="18" charset="0"/>
                <a:cs typeface="Arial" charset="0"/>
              </a:defRPr>
            </a:lvl4pPr>
            <a:lvl5pPr marL="2057400" indent="-228600" defTabSz="942975" eaLnBrk="0" hangingPunct="0">
              <a:defRPr sz="2400" b="1">
                <a:solidFill>
                  <a:srgbClr val="FF0000"/>
                </a:solidFill>
                <a:latin typeface="Times New Roman" pitchFamily="18" charset="0"/>
                <a:cs typeface="Arial" charset="0"/>
              </a:defRPr>
            </a:lvl5pPr>
            <a:lvl6pPr marL="2514600" indent="-228600" defTabSz="942975"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defTabSz="942975"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defTabSz="942975"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defTabSz="942975" eaLnBrk="0" fontAlgn="base" hangingPunct="0">
              <a:spcBef>
                <a:spcPct val="0"/>
              </a:spcBef>
              <a:spcAft>
                <a:spcPct val="0"/>
              </a:spcAft>
              <a:defRPr sz="2400" b="1">
                <a:solidFill>
                  <a:srgbClr val="FF0000"/>
                </a:solidFill>
                <a:latin typeface="Times New Roman" pitchFamily="18" charset="0"/>
                <a:cs typeface="Arial" charset="0"/>
              </a:defRPr>
            </a:lvl9pPr>
          </a:lstStyle>
          <a:p>
            <a:pPr algn="r">
              <a:buFont typeface="Times New Roman" pitchFamily="18" charset="0"/>
              <a:buNone/>
            </a:pPr>
            <a:fld id="{C409C96F-584C-464E-9A4A-A79B0F5F2C23}" type="slidenum">
              <a:rPr lang="en-GB" sz="1200" b="0">
                <a:solidFill>
                  <a:schemeClr val="tx1"/>
                </a:solidFill>
                <a:ea typeface="Arial Unicode MS" pitchFamily="34" charset="-128"/>
                <a:cs typeface="Arial Unicode MS" pitchFamily="34" charset="-128"/>
              </a:rPr>
              <a:pPr algn="r">
                <a:buFont typeface="Times New Roman" pitchFamily="18" charset="0"/>
                <a:buNone/>
              </a:pPr>
              <a:t>16</a:t>
            </a:fld>
            <a:endParaRPr lang="en-GB" sz="1200" b="0">
              <a:solidFill>
                <a:schemeClr val="tx1"/>
              </a:solidFill>
              <a:ea typeface="Arial Unicode MS" pitchFamily="34" charset="-128"/>
              <a:cs typeface="Arial Unicode MS" pitchFamily="34" charset="-128"/>
            </a:endParaRPr>
          </a:p>
        </p:txBody>
      </p:sp>
      <p:sp>
        <p:nvSpPr>
          <p:cNvPr id="3584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endParaRPr lang="pt-BR"/>
          </a:p>
        </p:txBody>
      </p:sp>
      <p:sp>
        <p:nvSpPr>
          <p:cNvPr id="35844" name="Rectangle 2"/>
          <p:cNvSpPr>
            <a:spLocks noGrp="1" noChangeArrowheads="1"/>
          </p:cNvSpPr>
          <p:nvPr>
            <p:ph type="body"/>
          </p:nvPr>
        </p:nvSpPr>
        <p:spPr>
          <a:xfrm>
            <a:off x="914400" y="4611688"/>
            <a:ext cx="5026025" cy="4370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nchor="ct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a:ln/>
        </p:spPr>
      </p:sp>
      <p:sp>
        <p:nvSpPr>
          <p:cNvPr id="27651"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altLang="pt-BR" smtClean="0"/>
          </a:p>
        </p:txBody>
      </p:sp>
      <p:sp>
        <p:nvSpPr>
          <p:cNvPr id="27652"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spcBef>
                <a:spcPct val="30000"/>
              </a:spcBef>
              <a:defRPr sz="1200">
                <a:solidFill>
                  <a:schemeClr val="tx1"/>
                </a:solidFill>
                <a:latin typeface="Times New Roman" pitchFamily="18" charset="0"/>
                <a:ea typeface="MS PGothic" pitchFamily="34" charset="-128"/>
              </a:defRPr>
            </a:lvl1pPr>
            <a:lvl2pPr marL="742950" indent="-285750" defTabSz="942975" eaLnBrk="0" hangingPunct="0">
              <a:spcBef>
                <a:spcPct val="30000"/>
              </a:spcBef>
              <a:defRPr sz="1200">
                <a:solidFill>
                  <a:schemeClr val="tx1"/>
                </a:solidFill>
                <a:latin typeface="Times New Roman" pitchFamily="18" charset="0"/>
                <a:ea typeface="MS PGothic" pitchFamily="34" charset="-128"/>
              </a:defRPr>
            </a:lvl2pPr>
            <a:lvl3pPr marL="1143000" indent="-228600" defTabSz="942975" eaLnBrk="0" hangingPunct="0">
              <a:spcBef>
                <a:spcPct val="30000"/>
              </a:spcBef>
              <a:defRPr sz="1200">
                <a:solidFill>
                  <a:schemeClr val="tx1"/>
                </a:solidFill>
                <a:latin typeface="Times New Roman" pitchFamily="18" charset="0"/>
                <a:ea typeface="MS PGothic" pitchFamily="34" charset="-128"/>
              </a:defRPr>
            </a:lvl3pPr>
            <a:lvl4pPr marL="1600200" indent="-228600" defTabSz="942975" eaLnBrk="0" hangingPunct="0">
              <a:spcBef>
                <a:spcPct val="30000"/>
              </a:spcBef>
              <a:defRPr sz="1200">
                <a:solidFill>
                  <a:schemeClr val="tx1"/>
                </a:solidFill>
                <a:latin typeface="Times New Roman" pitchFamily="18" charset="0"/>
                <a:ea typeface="MS PGothic" pitchFamily="34" charset="-128"/>
              </a:defRPr>
            </a:lvl4pPr>
            <a:lvl5pPr marL="2057400" indent="-228600" defTabSz="942975" eaLnBrk="0" hangingPunct="0">
              <a:spcBef>
                <a:spcPct val="30000"/>
              </a:spcBef>
              <a:defRPr sz="1200">
                <a:solidFill>
                  <a:schemeClr val="tx1"/>
                </a:solidFill>
                <a:latin typeface="Times New Roman" pitchFamily="18" charset="0"/>
                <a:ea typeface="MS PGothic" pitchFamily="34" charset="-128"/>
              </a:defRPr>
            </a:lvl5pPr>
            <a:lvl6pPr marL="25146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29718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290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886200" indent="-228600" defTabSz="942975"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2A5295A6-F505-47D4-8E30-996DF2495BD8}" type="slidenum">
              <a:rPr lang="pt-BR" altLang="pt-BR" smtClean="0">
                <a:cs typeface="Arial" charset="0"/>
              </a:rPr>
              <a:pPr>
                <a:spcBef>
                  <a:spcPct val="0"/>
                </a:spcBef>
              </a:pPr>
              <a:t>17</a:t>
            </a:fld>
            <a:endParaRPr lang="pt-BR" altLang="pt-BR"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ço Reservado para Imagem de Slide 1"/>
          <p:cNvSpPr>
            <a:spLocks noGrp="1" noRot="1" noChangeAspect="1" noTextEdit="1"/>
          </p:cNvSpPr>
          <p:nvPr>
            <p:ph type="sldImg"/>
          </p:nvPr>
        </p:nvSpPr>
        <p:spPr>
          <a:ln/>
        </p:spPr>
      </p:sp>
      <p:sp>
        <p:nvSpPr>
          <p:cNvPr id="186370"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pt-BR">
              <a:latin typeface="Times New Roman" charset="0"/>
            </a:endParaRPr>
          </a:p>
        </p:txBody>
      </p:sp>
      <p:sp>
        <p:nvSpPr>
          <p:cNvPr id="186371"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81672414-0B41-764B-B1B1-9CA392A2E1F2}" type="slidenum">
              <a:rPr lang="pt-BR" sz="1200" b="0">
                <a:solidFill>
                  <a:schemeClr val="tx1"/>
                </a:solidFill>
              </a:rPr>
              <a:pPr/>
              <a:t>18</a:t>
            </a:fld>
            <a:endParaRPr lang="pt-BR" sz="1200" b="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5</a:t>
            </a:fld>
            <a:endParaRPr lang="pt-BR" sz="1200" b="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6</a:t>
            </a:fld>
            <a:endParaRPr lang="pt-BR" sz="1200" b="0" smtClean="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7</a:t>
            </a:fld>
            <a:endParaRPr lang="pt-BR" sz="1200" b="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8</a:t>
            </a:fld>
            <a:endParaRPr lang="pt-BR" sz="1200" b="0" smtClean="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9</a:t>
            </a:fld>
            <a:endParaRPr lang="pt-BR"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10</a:t>
            </a:fld>
            <a:endParaRPr lang="pt-BR" sz="1200" b="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2.camara.leg.br/atividade-legislativa/comissoes/comissoes-temporarias/parlamentar-de-inquerito/53a-legislatura-encerradas/cpidivi/relatorio-final-aprovado/relatorio-final-versao-autenticada"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esquisa.apps.tcu.gov.br/#/documento/acordao-completo/%252a/NUMACORDAO%253A1084%2520ANOACORDAO%253A2018/DTRELEVANCIA%2520desc%252C%2520NUMACORDAOINT%2520desc/0/sinonimos%3Dfal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divida-auditoriacidada.org.br/"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auditoriacidada.org.b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www.facebook.com/auditoriacidada.pagina"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2.camara.leg.br/orcamento-da-uniao/leis-orcamentarias/loa"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bcb.gov.br/content/estatisticas/Documents/Tabelas_especiais/Nfspp.xl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esouro.fazenda.gov.br/documents/10180/772830/Anexo_RMD_Mar_19.zip/3d01a7e1-a639-41b6-9c84-cba0caac293b"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wmf"/><Relationship Id="rId4" Type="http://schemas.openxmlformats.org/officeDocument/2006/relationships/hyperlink" Target="http://sa.previdencia.gov.br/site/2019/04/surpcinforme19.01.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mf.org/external/np/loi/1999/070299.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imf.org/external/np/loi/2000/bra/02/index.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192696" y="404664"/>
            <a:ext cx="9649072" cy="6201698"/>
          </a:xfrm>
          <a:prstGeom prst="rect">
            <a:avLst/>
          </a:prstGeom>
          <a:noFill/>
          <a:ln w="12700" cap="sq">
            <a:noFill/>
            <a:miter lim="800000"/>
            <a:headEnd type="none" w="sm" len="sm"/>
            <a:tailEnd type="none" w="sm" len="sm"/>
          </a:ln>
        </p:spPr>
        <p:txBody>
          <a:bodyPr wrap="square">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smtClean="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1000" b="0" smtClean="0">
              <a:solidFill>
                <a:srgbClr val="FFFFFF"/>
              </a:solidFill>
              <a:latin typeface="Tahoma" charset="0"/>
              <a:cs typeface="Tahoma" charset="0"/>
            </a:endParaRPr>
          </a:p>
          <a:p>
            <a:pPr algn="ctr" eaLnBrk="0" hangingPunct="0"/>
            <a:r>
              <a:rPr lang="pt-BR" sz="2700" b="0" smtClean="0">
                <a:solidFill>
                  <a:srgbClr val="FFFFFF"/>
                </a:solidFill>
                <a:latin typeface="Tahoma" charset="0"/>
                <a:cs typeface="Tahoma" charset="0"/>
              </a:rPr>
              <a:t>A “Lei de Responsabilidade Fiscal” e a imposição das políticas regressivas nas IEES/IMES: caminhos para resistir e reagir </a:t>
            </a:r>
            <a:endParaRPr lang="pt-BR" sz="2700" u="sng" smtClean="0">
              <a:solidFill>
                <a:srgbClr val="FFFF00"/>
              </a:solidFill>
            </a:endParaRPr>
          </a:p>
          <a:p>
            <a:pPr algn="ctr"/>
            <a:endParaRPr lang="en-US" sz="2500" b="0" i="1" smtClean="0">
              <a:solidFill>
                <a:srgbClr val="FFFFFF"/>
              </a:solidFill>
              <a:latin typeface="Tahoma" charset="0"/>
              <a:cs typeface="Tahoma" charset="0"/>
            </a:endParaRPr>
          </a:p>
          <a:p>
            <a:pPr algn="ctr"/>
            <a:r>
              <a:rPr lang="en-US" sz="2500" b="0" i="1" smtClean="0">
                <a:solidFill>
                  <a:srgbClr val="FFFFFF"/>
                </a:solidFill>
                <a:latin typeface="Tahoma" charset="0"/>
                <a:cs typeface="Tahoma" charset="0"/>
              </a:rPr>
              <a:t>Rodrigo Avila</a:t>
            </a:r>
          </a:p>
          <a:p>
            <a:pPr algn="ctr"/>
            <a:endParaRPr lang="pt-BR" sz="2500" b="0" i="1">
              <a:solidFill>
                <a:schemeClr val="accent1"/>
              </a:solidFill>
              <a:latin typeface="Tahoma" charset="0"/>
              <a:cs typeface="Tahoma" charset="0"/>
            </a:endParaRPr>
          </a:p>
          <a:p>
            <a:pPr algn="ctr"/>
            <a:r>
              <a:rPr lang="pt-BR" sz="2500" b="0" i="1" smtClean="0">
                <a:solidFill>
                  <a:schemeClr val="accent1"/>
                </a:solidFill>
                <a:latin typeface="Tahoma" charset="0"/>
                <a:cs typeface="Tahoma" charset="0"/>
              </a:rPr>
              <a:t>XVII Encontro Nacional das Instituições Estaduais de Ensino Superior (IEES) e Municipais (IMES)</a:t>
            </a:r>
          </a:p>
          <a:p>
            <a:pPr algn="ctr"/>
            <a:endParaRPr lang="pt-BR" sz="2500" b="0" i="1">
              <a:solidFill>
                <a:schemeClr val="accent1"/>
              </a:solidFill>
              <a:latin typeface="Tahoma" charset="0"/>
              <a:cs typeface="Tahoma" charset="0"/>
            </a:endParaRPr>
          </a:p>
          <a:p>
            <a:pPr algn="ctr"/>
            <a:r>
              <a:rPr lang="pt-BR" sz="2500" b="0" i="1" smtClean="0">
                <a:solidFill>
                  <a:schemeClr val="accent1"/>
                </a:solidFill>
                <a:latin typeface="Tahoma" charset="0"/>
                <a:cs typeface="Tahoma" charset="0"/>
              </a:rPr>
              <a:t>Gurupi - TO, 21/9/2019</a:t>
            </a:r>
            <a:endParaRPr lang="pt-BR" b="0" dirty="0">
              <a:solidFill>
                <a:srgbClr val="92D050"/>
              </a:solidFill>
              <a:latin typeface="Tahoma" pitchFamily="34" charset="0"/>
              <a:cs typeface="Tahoma" pitchFamily="34" charset="0"/>
            </a:endParaRPr>
          </a:p>
        </p:txBody>
      </p:sp>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814" y="272480"/>
            <a:ext cx="2301298" cy="230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960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a:solidFill>
                  <a:srgbClr val="92D050"/>
                </a:solidFill>
                <a:latin typeface="Tahoma" pitchFamily="34" charset="0"/>
                <a:cs typeface="Tahoma" pitchFamily="34" charset="0"/>
              </a:rPr>
              <a:t>“LEI DE RESPONSABILIDADE FISCAL”</a:t>
            </a:r>
          </a:p>
          <a:p>
            <a:pPr algn="ctr">
              <a:spcBef>
                <a:spcPct val="50000"/>
              </a:spcBef>
            </a:pPr>
            <a:endParaRPr lang="pt-BR" sz="2600" smtClean="0">
              <a:solidFill>
                <a:srgbClr val="92D050"/>
              </a:solidFill>
              <a:latin typeface="Tahoma" pitchFamily="34" charset="0"/>
              <a:cs typeface="Tahoma" pitchFamily="34" charset="0"/>
            </a:endParaRPr>
          </a:p>
          <a:p>
            <a:pPr algn="ctr">
              <a:spcBef>
                <a:spcPct val="50000"/>
              </a:spcBef>
            </a:pPr>
            <a:r>
              <a:rPr lang="pt-BR" sz="2600">
                <a:solidFill>
                  <a:srgbClr val="92D050"/>
                </a:solidFill>
                <a:latin typeface="Tahoma" pitchFamily="34" charset="0"/>
                <a:cs typeface="Tahoma" pitchFamily="34" charset="0"/>
              </a:rPr>
              <a:t> </a:t>
            </a:r>
            <a:r>
              <a:rPr lang="pt-BR" sz="2600" smtClean="0">
                <a:solidFill>
                  <a:schemeClr val="tx1"/>
                </a:solidFill>
                <a:latin typeface="Tahoma" pitchFamily="34" charset="0"/>
                <a:cs typeface="Tahoma" pitchFamily="34" charset="0"/>
              </a:rPr>
              <a:t>Art. 17 § 1º </a:t>
            </a:r>
            <a:r>
              <a:rPr lang="pt-BR" sz="2600">
                <a:solidFill>
                  <a:schemeClr val="tx1"/>
                </a:solidFill>
                <a:latin typeface="Tahoma" pitchFamily="34" charset="0"/>
                <a:cs typeface="Tahoma" pitchFamily="34" charset="0"/>
              </a:rPr>
              <a:t>Os atos que criarem ou aumentarem despesa de que trata o caput deverão ser instruídos com a estimativa prevista no inciso I do art. 16 e demonstrar a origem dos recursos para seu custeio.</a:t>
            </a:r>
          </a:p>
          <a:p>
            <a:pPr algn="ctr">
              <a:spcBef>
                <a:spcPct val="50000"/>
              </a:spcBef>
            </a:pPr>
            <a:r>
              <a:rPr lang="pt-BR" sz="2600">
                <a:solidFill>
                  <a:schemeClr val="tx1"/>
                </a:solidFill>
                <a:latin typeface="Tahoma" pitchFamily="34" charset="0"/>
                <a:cs typeface="Tahoma" pitchFamily="34" charset="0"/>
              </a:rPr>
              <a:t>        § </a:t>
            </a:r>
            <a:r>
              <a:rPr lang="pt-BR" sz="2600" smtClean="0">
                <a:solidFill>
                  <a:schemeClr val="tx1"/>
                </a:solidFill>
                <a:latin typeface="Tahoma" pitchFamily="34" charset="0"/>
                <a:cs typeface="Tahoma" pitchFamily="34" charset="0"/>
              </a:rPr>
              <a:t>2º </a:t>
            </a:r>
            <a:r>
              <a:rPr lang="pt-BR" sz="2600">
                <a:solidFill>
                  <a:schemeClr val="tx1"/>
                </a:solidFill>
                <a:latin typeface="Tahoma" pitchFamily="34" charset="0"/>
                <a:cs typeface="Tahoma" pitchFamily="34" charset="0"/>
              </a:rPr>
              <a:t>Para efeito do atendimento do § </a:t>
            </a:r>
            <a:r>
              <a:rPr lang="pt-BR" sz="2600" smtClean="0">
                <a:solidFill>
                  <a:schemeClr val="tx1"/>
                </a:solidFill>
                <a:latin typeface="Tahoma" pitchFamily="34" charset="0"/>
                <a:cs typeface="Tahoma" pitchFamily="34" charset="0"/>
              </a:rPr>
              <a:t>1º, </a:t>
            </a:r>
            <a:r>
              <a:rPr lang="pt-BR" sz="2600">
                <a:solidFill>
                  <a:schemeClr val="tx1"/>
                </a:solidFill>
                <a:latin typeface="Tahoma" pitchFamily="34" charset="0"/>
                <a:cs typeface="Tahoma" pitchFamily="34" charset="0"/>
              </a:rPr>
              <a:t>o ato será acompanhado de comprovação de que a despesa criada ou aumentada não afetará as metas de resultados fiscais previstas no anexo referido no § </a:t>
            </a:r>
            <a:r>
              <a:rPr lang="pt-BR" sz="2600" smtClean="0">
                <a:solidFill>
                  <a:schemeClr val="tx1"/>
                </a:solidFill>
                <a:latin typeface="Tahoma" pitchFamily="34" charset="0"/>
                <a:cs typeface="Tahoma" pitchFamily="34" charset="0"/>
              </a:rPr>
              <a:t>1º </a:t>
            </a:r>
            <a:r>
              <a:rPr lang="pt-BR" sz="2600">
                <a:solidFill>
                  <a:schemeClr val="tx1"/>
                </a:solidFill>
                <a:latin typeface="Tahoma" pitchFamily="34" charset="0"/>
                <a:cs typeface="Tahoma" pitchFamily="34" charset="0"/>
              </a:rPr>
              <a:t>do art. </a:t>
            </a:r>
            <a:r>
              <a:rPr lang="pt-BR" sz="2600" smtClean="0">
                <a:solidFill>
                  <a:schemeClr val="tx1"/>
                </a:solidFill>
                <a:latin typeface="Tahoma" pitchFamily="34" charset="0"/>
                <a:cs typeface="Tahoma" pitchFamily="34" charset="0"/>
              </a:rPr>
              <a:t>4º, </a:t>
            </a:r>
            <a:r>
              <a:rPr lang="pt-BR" sz="2600">
                <a:solidFill>
                  <a:schemeClr val="tx1"/>
                </a:solidFill>
                <a:latin typeface="Tahoma" pitchFamily="34" charset="0"/>
                <a:cs typeface="Tahoma" pitchFamily="34" charset="0"/>
              </a:rPr>
              <a:t>devendo seus efeitos financeiros, nos períodos seguintes, ser compensados pelo aumento permanente de receita ou pela redução permanente de despesa.</a:t>
            </a:r>
          </a:p>
        </p:txBody>
      </p:sp>
    </p:spTree>
    <p:extLst>
      <p:ext uri="{BB962C8B-B14F-4D97-AF65-F5344CB8AC3E}">
        <p14:creationId xmlns:p14="http://schemas.microsoft.com/office/powerpoint/2010/main" val="1855132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a:solidFill>
                  <a:srgbClr val="92D050"/>
                </a:solidFill>
                <a:latin typeface="Tahoma" pitchFamily="34" charset="0"/>
                <a:cs typeface="Tahoma" pitchFamily="34" charset="0"/>
              </a:rPr>
              <a:t>“LEI DE RESPONSABILIDADE FISCAL”</a:t>
            </a:r>
          </a:p>
          <a:p>
            <a:pPr algn="ctr">
              <a:spcBef>
                <a:spcPct val="50000"/>
              </a:spcBef>
            </a:pPr>
            <a:endParaRPr lang="pt-BR" sz="2600" smtClean="0">
              <a:solidFill>
                <a:srgbClr val="92D050"/>
              </a:solidFill>
              <a:latin typeface="Tahoma" pitchFamily="34" charset="0"/>
              <a:cs typeface="Tahoma" pitchFamily="34" charset="0"/>
            </a:endParaRPr>
          </a:p>
          <a:p>
            <a:pPr algn="ctr">
              <a:spcBef>
                <a:spcPct val="50000"/>
              </a:spcBef>
            </a:pPr>
            <a:r>
              <a:rPr lang="pt-BR" sz="2600">
                <a:solidFill>
                  <a:srgbClr val="92D050"/>
                </a:solidFill>
                <a:latin typeface="Tahoma" pitchFamily="34" charset="0"/>
                <a:cs typeface="Tahoma" pitchFamily="34" charset="0"/>
              </a:rPr>
              <a:t> </a:t>
            </a:r>
            <a:r>
              <a:rPr lang="pt-BR" sz="2600">
                <a:solidFill>
                  <a:schemeClr val="tx1"/>
                </a:solidFill>
                <a:latin typeface="Tahoma" pitchFamily="34" charset="0"/>
                <a:cs typeface="Tahoma" pitchFamily="34" charset="0"/>
              </a:rPr>
              <a:t>Art. 19. Para os fins do disposto no caput do art. 169 da Constituição, a despesa total com pessoal, em cada período de apuração e em cada ente da Federação, não poderá exceder os percentuais da receita corrente líquida, a seguir discriminados</a:t>
            </a:r>
            <a:r>
              <a:rPr lang="pt-BR" sz="2600" smtClean="0">
                <a:solidFill>
                  <a:schemeClr val="tx1"/>
                </a:solidFill>
                <a:latin typeface="Tahoma" pitchFamily="34" charset="0"/>
                <a:cs typeface="Tahoma" pitchFamily="34" charset="0"/>
              </a:rPr>
              <a:t>:</a:t>
            </a:r>
          </a:p>
          <a:p>
            <a:pPr algn="ctr">
              <a:spcBef>
                <a:spcPct val="50000"/>
              </a:spcBef>
            </a:pPr>
            <a:endParaRPr lang="pt-BR" sz="2600">
              <a:solidFill>
                <a:schemeClr val="tx1"/>
              </a:solidFill>
              <a:latin typeface="Tahoma" pitchFamily="34" charset="0"/>
              <a:cs typeface="Tahoma" pitchFamily="34" charset="0"/>
            </a:endParaRPr>
          </a:p>
          <a:p>
            <a:pPr algn="ctr">
              <a:spcBef>
                <a:spcPct val="50000"/>
              </a:spcBef>
            </a:pPr>
            <a:r>
              <a:rPr lang="pt-BR" sz="2600">
                <a:solidFill>
                  <a:schemeClr val="tx1"/>
                </a:solidFill>
                <a:latin typeface="Tahoma" pitchFamily="34" charset="0"/>
                <a:cs typeface="Tahoma" pitchFamily="34" charset="0"/>
              </a:rPr>
              <a:t>        I - União: 50% (cinqüenta por cento);</a:t>
            </a:r>
          </a:p>
          <a:p>
            <a:pPr algn="ctr">
              <a:spcBef>
                <a:spcPct val="50000"/>
              </a:spcBef>
            </a:pPr>
            <a:r>
              <a:rPr lang="pt-BR" sz="2600">
                <a:solidFill>
                  <a:schemeClr val="tx1"/>
                </a:solidFill>
                <a:latin typeface="Tahoma" pitchFamily="34" charset="0"/>
                <a:cs typeface="Tahoma" pitchFamily="34" charset="0"/>
              </a:rPr>
              <a:t>        II - Estados: 60% (sessenta por cento);</a:t>
            </a:r>
          </a:p>
          <a:p>
            <a:pPr algn="ctr">
              <a:spcBef>
                <a:spcPct val="50000"/>
              </a:spcBef>
            </a:pPr>
            <a:r>
              <a:rPr lang="pt-BR" sz="2600">
                <a:solidFill>
                  <a:schemeClr val="tx1"/>
                </a:solidFill>
                <a:latin typeface="Tahoma" pitchFamily="34" charset="0"/>
                <a:cs typeface="Tahoma" pitchFamily="34" charset="0"/>
              </a:rPr>
              <a:t>        III - Municípios: 60% (sessenta por cento).</a:t>
            </a:r>
          </a:p>
        </p:txBody>
      </p:sp>
    </p:spTree>
    <p:extLst>
      <p:ext uri="{BB962C8B-B14F-4D97-AF65-F5344CB8AC3E}">
        <p14:creationId xmlns:p14="http://schemas.microsoft.com/office/powerpoint/2010/main" val="393705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61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a:solidFill>
                  <a:srgbClr val="92D050"/>
                </a:solidFill>
                <a:latin typeface="Tahoma" pitchFamily="34" charset="0"/>
                <a:cs typeface="Tahoma" pitchFamily="34" charset="0"/>
              </a:rPr>
              <a:t>“LEI DE RESPONSABILIDADE FISCAL”</a:t>
            </a:r>
          </a:p>
          <a:p>
            <a:pPr algn="ctr">
              <a:spcBef>
                <a:spcPct val="50000"/>
              </a:spcBef>
            </a:pPr>
            <a:r>
              <a:rPr lang="pt-BR" sz="2600" smtClean="0">
                <a:solidFill>
                  <a:srgbClr val="92D050"/>
                </a:solidFill>
                <a:latin typeface="Tahoma" pitchFamily="34" charset="0"/>
                <a:cs typeface="Tahoma" pitchFamily="34" charset="0"/>
              </a:rPr>
              <a:t> </a:t>
            </a:r>
            <a:r>
              <a:rPr lang="pt-BR" sz="2200">
                <a:solidFill>
                  <a:schemeClr val="tx1"/>
                </a:solidFill>
                <a:latin typeface="Tahoma" pitchFamily="34" charset="0"/>
                <a:cs typeface="Tahoma" pitchFamily="34" charset="0"/>
              </a:rPr>
              <a:t>Art. 23. Se a despesa total com pessoal, do Poder ou órgão referido no art. 20, ultrapassar os limites definidos no mesmo artigo, sem prejuízo das medidas previstas no art. 22, o percentual excedente terá de ser eliminado nos dois quadrimestres seguintes, sendo pelo menos um terço no primeiro, adotando-se, entre outras, as providências previstas nos §§ 3º e </a:t>
            </a:r>
            <a:r>
              <a:rPr lang="pt-BR" sz="2200" smtClean="0">
                <a:solidFill>
                  <a:schemeClr val="tx1"/>
                </a:solidFill>
                <a:latin typeface="Tahoma" pitchFamily="34" charset="0"/>
                <a:cs typeface="Tahoma" pitchFamily="34" charset="0"/>
              </a:rPr>
              <a:t>4º </a:t>
            </a:r>
            <a:r>
              <a:rPr lang="pt-BR" sz="2200">
                <a:solidFill>
                  <a:schemeClr val="tx1"/>
                </a:solidFill>
                <a:latin typeface="Tahoma" pitchFamily="34" charset="0"/>
                <a:cs typeface="Tahoma" pitchFamily="34" charset="0"/>
              </a:rPr>
              <a:t>do art. 169 da Constituição.</a:t>
            </a:r>
          </a:p>
          <a:p>
            <a:pPr algn="ctr">
              <a:spcBef>
                <a:spcPct val="50000"/>
              </a:spcBef>
            </a:pPr>
            <a:endParaRPr lang="pt-BR" sz="2200">
              <a:solidFill>
                <a:schemeClr val="tx1"/>
              </a:solidFill>
              <a:latin typeface="Tahoma" pitchFamily="34" charset="0"/>
              <a:cs typeface="Tahoma" pitchFamily="34" charset="0"/>
            </a:endParaRPr>
          </a:p>
          <a:p>
            <a:pPr algn="ctr">
              <a:spcBef>
                <a:spcPct val="50000"/>
              </a:spcBef>
            </a:pPr>
            <a:r>
              <a:rPr lang="pt-BR" sz="2200">
                <a:solidFill>
                  <a:schemeClr val="tx1"/>
                </a:solidFill>
                <a:latin typeface="Tahoma" pitchFamily="34" charset="0"/>
                <a:cs typeface="Tahoma" pitchFamily="34" charset="0"/>
              </a:rPr>
              <a:t>        § </a:t>
            </a:r>
            <a:r>
              <a:rPr lang="pt-BR" sz="2200" smtClean="0">
                <a:solidFill>
                  <a:schemeClr val="tx1"/>
                </a:solidFill>
                <a:latin typeface="Tahoma" pitchFamily="34" charset="0"/>
                <a:cs typeface="Tahoma" pitchFamily="34" charset="0"/>
              </a:rPr>
              <a:t>1º </a:t>
            </a:r>
            <a:r>
              <a:rPr lang="pt-BR" sz="2200">
                <a:solidFill>
                  <a:schemeClr val="tx1"/>
                </a:solidFill>
                <a:latin typeface="Tahoma" pitchFamily="34" charset="0"/>
                <a:cs typeface="Tahoma" pitchFamily="34" charset="0"/>
              </a:rPr>
              <a:t>No caso do inciso I do § 3º do art. 169 da Constituição, o objetivo poderá ser alcançado tanto pela extinção de cargos e funções quanto pela redução dos valores a eles atribuídos.                </a:t>
            </a:r>
            <a:r>
              <a:rPr lang="pt-BR" sz="2200">
                <a:latin typeface="Tahoma" pitchFamily="34" charset="0"/>
                <a:cs typeface="Tahoma" pitchFamily="34" charset="0"/>
              </a:rPr>
              <a:t>(Vide ADIN 2.238-5</a:t>
            </a:r>
            <a:r>
              <a:rPr lang="pt-BR" sz="2200" smtClean="0">
                <a:latin typeface="Tahoma" pitchFamily="34" charset="0"/>
                <a:cs typeface="Tahoma" pitchFamily="34" charset="0"/>
              </a:rPr>
              <a:t>)     </a:t>
            </a:r>
          </a:p>
          <a:p>
            <a:pPr algn="ctr">
              <a:spcBef>
                <a:spcPct val="50000"/>
              </a:spcBef>
            </a:pPr>
            <a:r>
              <a:rPr lang="pt-BR" sz="2200" smtClean="0">
                <a:solidFill>
                  <a:schemeClr val="tx1"/>
                </a:solidFill>
                <a:latin typeface="Tahoma" pitchFamily="34" charset="0"/>
                <a:cs typeface="Tahoma" pitchFamily="34" charset="0"/>
              </a:rPr>
              <a:t>§ 2º </a:t>
            </a:r>
            <a:r>
              <a:rPr lang="pt-BR" sz="2200">
                <a:solidFill>
                  <a:schemeClr val="tx1"/>
                </a:solidFill>
                <a:latin typeface="Tahoma" pitchFamily="34" charset="0"/>
                <a:cs typeface="Tahoma" pitchFamily="34" charset="0"/>
              </a:rPr>
              <a:t>É facultada a redução temporária da jornada de trabalho com adequação dos vencimentos à nova carga horária.                 </a:t>
            </a:r>
            <a:endParaRPr lang="pt-BR" sz="2200" smtClean="0">
              <a:solidFill>
                <a:schemeClr val="tx1"/>
              </a:solidFill>
              <a:latin typeface="Tahoma" pitchFamily="34" charset="0"/>
              <a:cs typeface="Tahoma" pitchFamily="34" charset="0"/>
            </a:endParaRPr>
          </a:p>
          <a:p>
            <a:pPr algn="ctr">
              <a:spcBef>
                <a:spcPct val="50000"/>
              </a:spcBef>
            </a:pPr>
            <a:r>
              <a:rPr lang="pt-BR" sz="2200" smtClean="0">
                <a:latin typeface="Tahoma" pitchFamily="34" charset="0"/>
                <a:cs typeface="Tahoma" pitchFamily="34" charset="0"/>
              </a:rPr>
              <a:t>(</a:t>
            </a:r>
            <a:r>
              <a:rPr lang="pt-BR" sz="2200">
                <a:latin typeface="Tahoma" pitchFamily="34" charset="0"/>
                <a:cs typeface="Tahoma" pitchFamily="34" charset="0"/>
              </a:rPr>
              <a:t>Vide ADIN 2.238-5</a:t>
            </a:r>
            <a:r>
              <a:rPr lang="pt-BR" sz="2200" smtClean="0">
                <a:latin typeface="Tahoma" pitchFamily="34" charset="0"/>
                <a:cs typeface="Tahoma" pitchFamily="34" charset="0"/>
              </a:rPr>
              <a:t>)</a:t>
            </a:r>
            <a:endParaRPr lang="pt-BR" sz="2200">
              <a:latin typeface="Tahoma" pitchFamily="34" charset="0"/>
              <a:cs typeface="Tahoma" pitchFamily="34" charset="0"/>
            </a:endParaRPr>
          </a:p>
        </p:txBody>
      </p:sp>
    </p:spTree>
    <p:extLst>
      <p:ext uri="{BB962C8B-B14F-4D97-AF65-F5344CB8AC3E}">
        <p14:creationId xmlns:p14="http://schemas.microsoft.com/office/powerpoint/2010/main" val="1481363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a:solidFill>
                  <a:srgbClr val="92D050"/>
                </a:solidFill>
                <a:latin typeface="Tahoma" pitchFamily="34" charset="0"/>
                <a:cs typeface="Tahoma" pitchFamily="34" charset="0"/>
              </a:rPr>
              <a:t>“LEI DE RESPONSABILIDADE FISCAL”</a:t>
            </a:r>
          </a:p>
          <a:p>
            <a:pPr algn="ctr">
              <a:spcBef>
                <a:spcPct val="50000"/>
              </a:spcBef>
            </a:pPr>
            <a:endParaRPr lang="pt-BR" sz="2600" smtClean="0">
              <a:solidFill>
                <a:srgbClr val="92D050"/>
              </a:solidFill>
              <a:latin typeface="Tahoma" pitchFamily="34" charset="0"/>
              <a:cs typeface="Tahoma" pitchFamily="34" charset="0"/>
            </a:endParaRPr>
          </a:p>
          <a:p>
            <a:pPr algn="ctr">
              <a:spcBef>
                <a:spcPct val="50000"/>
              </a:spcBef>
            </a:pPr>
            <a:r>
              <a:rPr lang="pt-BR" sz="2600">
                <a:solidFill>
                  <a:srgbClr val="92D050"/>
                </a:solidFill>
                <a:latin typeface="Tahoma" pitchFamily="34" charset="0"/>
                <a:cs typeface="Tahoma" pitchFamily="34" charset="0"/>
              </a:rPr>
              <a:t> </a:t>
            </a:r>
            <a:r>
              <a:rPr lang="pt-BR">
                <a:solidFill>
                  <a:schemeClr val="tx1"/>
                </a:solidFill>
                <a:latin typeface="Tahoma" pitchFamily="34" charset="0"/>
                <a:cs typeface="Tahoma" pitchFamily="34" charset="0"/>
              </a:rPr>
              <a:t>Art. 30. No prazo de noventa dias após a publicação desta Lei Complementar, o Presidente da República submeterá ao:</a:t>
            </a:r>
          </a:p>
          <a:p>
            <a:pPr algn="ctr">
              <a:spcBef>
                <a:spcPct val="50000"/>
              </a:spcBef>
            </a:pPr>
            <a:r>
              <a:rPr lang="pt-BR">
                <a:solidFill>
                  <a:schemeClr val="tx1"/>
                </a:solidFill>
                <a:latin typeface="Tahoma" pitchFamily="34" charset="0"/>
                <a:cs typeface="Tahoma" pitchFamily="34" charset="0"/>
              </a:rPr>
              <a:t>        I - Senado Federal: proposta de limites globais para o montante da dívida consolidada da União, Estados e Municípios, cumprindo o que estabelece o inciso VI do art. 52 da Constituição, bem como de limites e condições relativos aos incisos VII, VIII e IX do mesmo artigo</a:t>
            </a:r>
            <a:r>
              <a:rPr lang="pt-BR" smtClean="0">
                <a:solidFill>
                  <a:schemeClr val="tx1"/>
                </a:solidFill>
                <a:latin typeface="Tahoma" pitchFamily="34" charset="0"/>
                <a:cs typeface="Tahoma" pitchFamily="34" charset="0"/>
              </a:rPr>
              <a:t>;</a:t>
            </a:r>
          </a:p>
          <a:p>
            <a:pPr algn="ctr">
              <a:spcBef>
                <a:spcPct val="50000"/>
              </a:spcBef>
            </a:pPr>
            <a:r>
              <a:rPr lang="pt-BR">
                <a:solidFill>
                  <a:schemeClr val="tx1"/>
                </a:solidFill>
                <a:latin typeface="Tahoma" pitchFamily="34" charset="0"/>
                <a:cs typeface="Tahoma" pitchFamily="34" charset="0"/>
              </a:rPr>
              <a:t>Art. </a:t>
            </a:r>
            <a:r>
              <a:rPr lang="pt-BR" smtClean="0">
                <a:solidFill>
                  <a:schemeClr val="tx1"/>
                </a:solidFill>
                <a:latin typeface="Tahoma" pitchFamily="34" charset="0"/>
                <a:cs typeface="Tahoma" pitchFamily="34" charset="0"/>
              </a:rPr>
              <a:t>31§ 1º </a:t>
            </a:r>
            <a:r>
              <a:rPr lang="pt-BR">
                <a:solidFill>
                  <a:schemeClr val="tx1"/>
                </a:solidFill>
                <a:latin typeface="Tahoma" pitchFamily="34" charset="0"/>
                <a:cs typeface="Tahoma" pitchFamily="34" charset="0"/>
              </a:rPr>
              <a:t>Enquanto perdurar o excesso, o ente que nele houver incorrido</a:t>
            </a:r>
            <a:r>
              <a:rPr lang="pt-BR" smtClean="0">
                <a:solidFill>
                  <a:schemeClr val="tx1"/>
                </a:solidFill>
                <a:latin typeface="Tahoma" pitchFamily="34" charset="0"/>
                <a:cs typeface="Tahoma" pitchFamily="34" charset="0"/>
              </a:rPr>
              <a:t>: (...)</a:t>
            </a:r>
            <a:endParaRPr lang="pt-BR">
              <a:solidFill>
                <a:schemeClr val="tx1"/>
              </a:solidFill>
              <a:latin typeface="Tahoma" pitchFamily="34" charset="0"/>
              <a:cs typeface="Tahoma" pitchFamily="34" charset="0"/>
            </a:endParaRPr>
          </a:p>
          <a:p>
            <a:pPr algn="ctr">
              <a:spcBef>
                <a:spcPct val="50000"/>
              </a:spcBef>
            </a:pPr>
            <a:r>
              <a:rPr lang="pt-BR" smtClean="0">
                <a:solidFill>
                  <a:schemeClr val="tx1"/>
                </a:solidFill>
                <a:latin typeface="Tahoma" pitchFamily="34" charset="0"/>
                <a:cs typeface="Tahoma" pitchFamily="34" charset="0"/>
              </a:rPr>
              <a:t>II </a:t>
            </a:r>
            <a:r>
              <a:rPr lang="pt-BR">
                <a:solidFill>
                  <a:schemeClr val="tx1"/>
                </a:solidFill>
                <a:latin typeface="Tahoma" pitchFamily="34" charset="0"/>
                <a:cs typeface="Tahoma" pitchFamily="34" charset="0"/>
              </a:rPr>
              <a:t>- obterá resultado primário necessário à recondução da dívida ao limite, promovendo, entre outras medidas, limitação de empenho, na forma do art. </a:t>
            </a:r>
            <a:r>
              <a:rPr lang="pt-BR" smtClean="0">
                <a:solidFill>
                  <a:schemeClr val="tx1"/>
                </a:solidFill>
                <a:latin typeface="Tahoma" pitchFamily="34" charset="0"/>
                <a:cs typeface="Tahoma" pitchFamily="34" charset="0"/>
              </a:rPr>
              <a:t>9º.</a:t>
            </a:r>
            <a:endParaRPr lang="pt-BR">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1059242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smtClean="0">
                <a:solidFill>
                  <a:srgbClr val="92D050"/>
                </a:solidFill>
                <a:latin typeface="Tahoma" pitchFamily="34" charset="0"/>
                <a:cs typeface="Tahoma" pitchFamily="34" charset="0"/>
              </a:rPr>
              <a:t>Função da Dívida Pública no Brasil: Pagar juros da própria dívida = Concentrar a riqueza</a:t>
            </a:r>
          </a:p>
        </p:txBody>
      </p:sp>
      <p:sp>
        <p:nvSpPr>
          <p:cNvPr id="12291" name="Text Box 1027"/>
          <p:cNvSpPr txBox="1">
            <a:spLocks noChangeArrowheads="1"/>
          </p:cNvSpPr>
          <p:nvPr/>
        </p:nvSpPr>
        <p:spPr bwMode="auto">
          <a:xfrm>
            <a:off x="355392" y="1700808"/>
            <a:ext cx="95758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marL="342900" indent="-342900" algn="just">
              <a:spcBef>
                <a:spcPts val="1200"/>
              </a:spcBef>
              <a:buFont typeface="Arial" panose="020B0604020202020204" pitchFamily="34" charset="0"/>
              <a:buChar char="•"/>
            </a:pPr>
            <a:r>
              <a:rPr lang="pt-BR" sz="2000" smtClean="0">
                <a:solidFill>
                  <a:schemeClr val="tx1"/>
                </a:solidFill>
              </a:rPr>
              <a:t>RELATÓRIO FINAL DA CPI DA DÍVIDA PÚBLICA – CÂMARA DOS DEPUTADOS – 2010: “14. Depoimentos </a:t>
            </a:r>
            <a:r>
              <a:rPr lang="pt-BR" sz="2000">
                <a:solidFill>
                  <a:schemeClr val="tx1"/>
                </a:solidFill>
              </a:rPr>
              <a:t>colhidos pela CPI confirmaram que o fator mais </a:t>
            </a:r>
            <a:r>
              <a:rPr lang="pt-BR" sz="2000" smtClean="0">
                <a:solidFill>
                  <a:schemeClr val="tx1"/>
                </a:solidFill>
              </a:rPr>
              <a:t>importante para </a:t>
            </a:r>
            <a:r>
              <a:rPr lang="pt-BR" sz="2000">
                <a:solidFill>
                  <a:schemeClr val="tx1"/>
                </a:solidFill>
              </a:rPr>
              <a:t>o crescimento da dívida pública foram as altas taxas de juros</a:t>
            </a:r>
            <a:r>
              <a:rPr lang="pt-BR" sz="1000" smtClean="0">
                <a:solidFill>
                  <a:schemeClr val="tx1"/>
                </a:solidFill>
              </a:rPr>
              <a:t>.</a:t>
            </a:r>
            <a:r>
              <a:rPr lang="pt-BR" sz="1000">
                <a:solidFill>
                  <a:schemeClr val="accent1"/>
                </a:solidFill>
                <a:hlinkClick r:id="rId3"/>
              </a:rPr>
              <a:t> </a:t>
            </a:r>
            <a:r>
              <a:rPr lang="pt-BR" sz="1000" smtClean="0">
                <a:solidFill>
                  <a:schemeClr val="accent1"/>
                </a:solidFill>
                <a:hlinkClick r:id="rId3"/>
              </a:rPr>
              <a:t> (Fonte: https</a:t>
            </a:r>
            <a:r>
              <a:rPr lang="pt-BR" sz="1000">
                <a:solidFill>
                  <a:schemeClr val="accent1"/>
                </a:solidFill>
                <a:hlinkClick r:id="rId3"/>
              </a:rPr>
              <a:t>://www2.camara.leg.br/atividade-legislativa/comissoes/comissoes-temporarias/parlamentar-de-inquerito/53a-legislatura-encerradas/cpidivi/relatorio-final-aprovado/relatorio-final-versao-autenticada</a:t>
            </a:r>
            <a:r>
              <a:rPr lang="pt-BR" sz="1000">
                <a:solidFill>
                  <a:schemeClr val="accent1"/>
                </a:solidFill>
              </a:rPr>
              <a:t> </a:t>
            </a:r>
            <a:endParaRPr lang="pt-BR" smtClean="0">
              <a:solidFill>
                <a:schemeClr val="tx1"/>
              </a:solidFill>
            </a:endParaRPr>
          </a:p>
          <a:p>
            <a:pPr marL="342900" indent="-342900" algn="just">
              <a:spcBef>
                <a:spcPts val="1200"/>
              </a:spcBef>
              <a:buFont typeface="Arial" panose="020B0604020202020204" pitchFamily="34" charset="0"/>
              <a:buChar char="•"/>
            </a:pPr>
            <a:r>
              <a:rPr lang="pt-BR">
                <a:solidFill>
                  <a:schemeClr val="tx1"/>
                </a:solidFill>
              </a:rPr>
              <a:t> </a:t>
            </a:r>
            <a:r>
              <a:rPr lang="pt-BR" sz="2000">
                <a:solidFill>
                  <a:schemeClr val="tx1"/>
                </a:solidFill>
              </a:rPr>
              <a:t>ACÓRDÃO Nº 1084/2018 – </a:t>
            </a:r>
            <a:r>
              <a:rPr lang="pt-BR" sz="2000" smtClean="0">
                <a:solidFill>
                  <a:schemeClr val="tx1"/>
                </a:solidFill>
              </a:rPr>
              <a:t>TCU: “no </a:t>
            </a:r>
            <a:r>
              <a:rPr lang="pt-BR" sz="2000">
                <a:solidFill>
                  <a:schemeClr val="tx1"/>
                </a:solidFill>
              </a:rPr>
              <a:t>período de 2000 a 2017, a DBGG aumentou, em valores deflacionados, R$ 1,911 trilhão, sendo R$ 3,043 trilhões referentes à apropriação de juros, reduzido de aproximadamente R$ 1,132 trilhão referente a emissões líquidas negativas, que resultam em resgates </a:t>
            </a:r>
            <a:r>
              <a:rPr lang="pt-BR" sz="2000" smtClean="0">
                <a:solidFill>
                  <a:schemeClr val="tx1"/>
                </a:solidFill>
              </a:rPr>
              <a:t>líquidos”. </a:t>
            </a:r>
            <a:r>
              <a:rPr lang="pt-BR" sz="2000">
                <a:solidFill>
                  <a:schemeClr val="tx1"/>
                </a:solidFill>
              </a:rPr>
              <a:t>Fonte: </a:t>
            </a:r>
            <a:r>
              <a:rPr lang="pt-BR" sz="1000">
                <a:solidFill>
                  <a:schemeClr val="tx1"/>
                </a:solidFill>
                <a:hlinkClick r:id="rId4"/>
              </a:rPr>
              <a:t>https://pesquisa.apps.tcu.gov.br/#/documento/acordao-completo/%252a/NUMACORDAO%253A1084%2520ANOACORDAO%253A2018/DTRELEVANCIA%2520desc%252C%2520NUMACORDAOINT%2520desc/0/sinonimos%3Dfalse</a:t>
            </a:r>
            <a:r>
              <a:rPr lang="pt-BR" sz="2000">
                <a:solidFill>
                  <a:schemeClr val="tx1"/>
                </a:solidFill>
              </a:rPr>
              <a:t> </a:t>
            </a:r>
            <a:endParaRPr lang="pt-BR" sz="2000" smtClean="0">
              <a:solidFill>
                <a:schemeClr val="tx1"/>
              </a:solidFill>
            </a:endParaRPr>
          </a:p>
          <a:p>
            <a:pPr marL="342900" indent="-342900" algn="just">
              <a:lnSpc>
                <a:spcPct val="100000"/>
              </a:lnSpc>
              <a:spcBef>
                <a:spcPts val="1200"/>
              </a:spcBef>
              <a:buFont typeface="Arial" panose="020B0604020202020204" pitchFamily="34" charset="0"/>
              <a:buChar char="•"/>
            </a:pPr>
            <a:r>
              <a:rPr lang="pt-BR" sz="2000" smtClean="0">
                <a:solidFill>
                  <a:schemeClr val="tx1"/>
                </a:solidFill>
              </a:rPr>
              <a:t>Porém, o TCU não propõe investigar a formação e a necessidade das altíssimas  taxas de juros brasileiras</a:t>
            </a:r>
            <a:endParaRPr lang="pt-BR" sz="1000">
              <a:solidFill>
                <a:schemeClr val="tx1"/>
              </a:solidFill>
            </a:endParaRPr>
          </a:p>
        </p:txBody>
      </p:sp>
    </p:spTree>
    <p:extLst>
      <p:ext uri="{BB962C8B-B14F-4D97-AF65-F5344CB8AC3E}">
        <p14:creationId xmlns:p14="http://schemas.microsoft.com/office/powerpoint/2010/main" val="38101402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72" y="404664"/>
            <a:ext cx="9766073" cy="561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6" name="Text Box 12"/>
          <p:cNvSpPr txBox="1">
            <a:spLocks noChangeArrowheads="1"/>
          </p:cNvSpPr>
          <p:nvPr/>
        </p:nvSpPr>
        <p:spPr bwMode="auto">
          <a:xfrm>
            <a:off x="0" y="6572250"/>
            <a:ext cx="990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400" b="0">
                <a:solidFill>
                  <a:srgbClr val="FFFFFF"/>
                </a:solidFill>
                <a:cs typeface="Arial" charset="0"/>
              </a:rPr>
              <a:t>Fonte: Banco Central - Nota para a Imprensa - Política Fiscal - Quadro </a:t>
            </a:r>
            <a:r>
              <a:rPr lang="pt-BR" sz="1400" b="0" smtClean="0">
                <a:solidFill>
                  <a:srgbClr val="FFFFFF"/>
                </a:solidFill>
                <a:cs typeface="Arial" charset="0"/>
              </a:rPr>
              <a:t>“Títulos Públicos Federais”.</a:t>
            </a:r>
            <a:endParaRPr lang="pt-BR" sz="1400" b="0">
              <a:solidFill>
                <a:srgbClr val="FFFFFF"/>
              </a:solidFill>
              <a:cs typeface="Arial" charset="0"/>
            </a:endParaRP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9" name="CaixaDeTexto 5"/>
          <p:cNvSpPr txBox="1">
            <a:spLocks noChangeArrowheads="1"/>
          </p:cNvSpPr>
          <p:nvPr/>
        </p:nvSpPr>
        <p:spPr bwMode="auto">
          <a:xfrm>
            <a:off x="2002799" y="1342894"/>
            <a:ext cx="3744416" cy="2977738"/>
          </a:xfrm>
          <a:prstGeom prst="rect">
            <a:avLst/>
          </a:prstGeom>
          <a:solidFill>
            <a:srgbClr val="FFFFFF"/>
          </a:solidFill>
          <a:ln w="9525">
            <a:solidFill>
              <a:srgbClr val="CC0000"/>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500" smtClean="0">
                <a:solidFill>
                  <a:srgbClr val="C00000"/>
                </a:solidFill>
                <a:latin typeface="Arial" charset="0"/>
                <a:cs typeface="Arial" charset="0"/>
              </a:rPr>
              <a:t>Juros </a:t>
            </a:r>
            <a:r>
              <a:rPr lang="pt-BR" sz="1500">
                <a:solidFill>
                  <a:srgbClr val="C00000"/>
                </a:solidFill>
                <a:latin typeface="Arial" charset="0"/>
                <a:cs typeface="Arial" charset="0"/>
              </a:rPr>
              <a:t>sobre juros</a:t>
            </a:r>
          </a:p>
          <a:p>
            <a:pPr algn="ctr">
              <a:spcBef>
                <a:spcPct val="50000"/>
              </a:spcBef>
            </a:pPr>
            <a:r>
              <a:rPr lang="pt-BR" sz="1500" smtClean="0">
                <a:solidFill>
                  <a:srgbClr val="C00000"/>
                </a:solidFill>
                <a:latin typeface="Arial" charset="0"/>
                <a:cs typeface="Arial" charset="0"/>
              </a:rPr>
              <a:t>Regime de Metas de Inflação </a:t>
            </a:r>
          </a:p>
          <a:p>
            <a:pPr algn="ctr">
              <a:spcBef>
                <a:spcPct val="50000"/>
              </a:spcBef>
            </a:pPr>
            <a:r>
              <a:rPr lang="pt-BR" sz="1500" smtClean="0">
                <a:solidFill>
                  <a:srgbClr val="C00000"/>
                </a:solidFill>
                <a:latin typeface="Arial" charset="0"/>
                <a:cs typeface="Arial" charset="0"/>
              </a:rPr>
              <a:t>Reuniões do BC com banqueiros: Conflito </a:t>
            </a:r>
            <a:r>
              <a:rPr lang="pt-BR" sz="1500">
                <a:solidFill>
                  <a:srgbClr val="C00000"/>
                </a:solidFill>
                <a:latin typeface="Arial" charset="0"/>
                <a:cs typeface="Arial" charset="0"/>
              </a:rPr>
              <a:t>de interesses</a:t>
            </a:r>
          </a:p>
          <a:p>
            <a:pPr algn="ctr">
              <a:spcBef>
                <a:spcPct val="50000"/>
              </a:spcBef>
            </a:pPr>
            <a:r>
              <a:rPr lang="pt-BR" sz="1500" smtClean="0">
                <a:solidFill>
                  <a:srgbClr val="C00000"/>
                </a:solidFill>
                <a:latin typeface="Arial" charset="0"/>
                <a:cs typeface="Arial" charset="0"/>
              </a:rPr>
              <a:t>Dívidas </a:t>
            </a:r>
            <a:r>
              <a:rPr lang="pt-BR" sz="1500">
                <a:solidFill>
                  <a:srgbClr val="C00000"/>
                </a:solidFill>
                <a:latin typeface="Arial" charset="0"/>
                <a:cs typeface="Arial" charset="0"/>
              </a:rPr>
              <a:t>dos estados com a </a:t>
            </a:r>
            <a:r>
              <a:rPr lang="pt-BR" sz="1500" smtClean="0">
                <a:solidFill>
                  <a:srgbClr val="C00000"/>
                </a:solidFill>
                <a:latin typeface="Arial" charset="0"/>
                <a:cs typeface="Arial" charset="0"/>
              </a:rPr>
              <a:t>União</a:t>
            </a:r>
          </a:p>
          <a:p>
            <a:pPr algn="ctr">
              <a:spcBef>
                <a:spcPct val="50000"/>
              </a:spcBef>
            </a:pPr>
            <a:r>
              <a:rPr lang="pt-BR" sz="1500" smtClean="0">
                <a:solidFill>
                  <a:srgbClr val="C00000"/>
                </a:solidFill>
                <a:latin typeface="Arial" charset="0"/>
                <a:cs typeface="Arial" charset="0"/>
              </a:rPr>
              <a:t>Acumulação de Reservas Cambiais</a:t>
            </a:r>
          </a:p>
          <a:p>
            <a:pPr algn="ctr">
              <a:spcBef>
                <a:spcPct val="50000"/>
              </a:spcBef>
            </a:pPr>
            <a:r>
              <a:rPr lang="pt-BR" sz="1500" smtClean="0">
                <a:solidFill>
                  <a:srgbClr val="C00000"/>
                </a:solidFill>
                <a:latin typeface="Arial" charset="0"/>
                <a:cs typeface="Arial" charset="0"/>
              </a:rPr>
              <a:t>“Operações de Mercado Aberto”</a:t>
            </a:r>
          </a:p>
          <a:p>
            <a:pPr algn="ctr">
              <a:spcBef>
                <a:spcPct val="50000"/>
              </a:spcBef>
            </a:pPr>
            <a:r>
              <a:rPr lang="pt-BR" sz="1500" smtClean="0">
                <a:solidFill>
                  <a:srgbClr val="C00000"/>
                </a:solidFill>
                <a:latin typeface="Arial" charset="0"/>
                <a:cs typeface="Arial" charset="0"/>
              </a:rPr>
              <a:t>Operações de “swaps”</a:t>
            </a:r>
          </a:p>
          <a:p>
            <a:pPr algn="ctr">
              <a:spcBef>
                <a:spcPct val="50000"/>
              </a:spcBef>
            </a:pPr>
            <a:r>
              <a:rPr lang="pt-BR" sz="1500" smtClean="0">
                <a:solidFill>
                  <a:srgbClr val="C00000"/>
                </a:solidFill>
                <a:latin typeface="Arial" charset="0"/>
                <a:cs typeface="Arial" charset="0"/>
              </a:rPr>
              <a:t>Empréstimos ao BNDES</a:t>
            </a:r>
          </a:p>
        </p:txBody>
      </p:sp>
    </p:spTree>
    <p:extLst>
      <p:ext uri="{BB962C8B-B14F-4D97-AF65-F5344CB8AC3E}">
        <p14:creationId xmlns:p14="http://schemas.microsoft.com/office/powerpoint/2010/main" val="388628814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95300" y="0"/>
            <a:ext cx="9163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smtClean="0">
                <a:solidFill>
                  <a:srgbClr val="92D050"/>
                </a:solidFill>
                <a:latin typeface="Tahoma" pitchFamily="34" charset="0"/>
                <a:cs typeface="Tahoma" pitchFamily="34" charset="0"/>
              </a:rPr>
              <a:t>BRASIL: AUDITORIA </a:t>
            </a:r>
            <a:r>
              <a:rPr lang="en-GB" sz="3600">
                <a:solidFill>
                  <a:srgbClr val="92D050"/>
                </a:solidFill>
                <a:latin typeface="Tahoma" pitchFamily="34" charset="0"/>
                <a:cs typeface="Tahoma" pitchFamily="34" charset="0"/>
              </a:rPr>
              <a:t>DA DÍVIDA</a:t>
            </a:r>
          </a:p>
        </p:txBody>
      </p:sp>
      <p:sp>
        <p:nvSpPr>
          <p:cNvPr id="13315" name="Rectangle 2"/>
          <p:cNvSpPr>
            <a:spLocks noChangeArrowheads="1"/>
          </p:cNvSpPr>
          <p:nvPr/>
        </p:nvSpPr>
        <p:spPr bwMode="auto">
          <a:xfrm>
            <a:off x="381000" y="1143000"/>
            <a:ext cx="952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1000" dirty="0" smtClean="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dirty="0" smtClean="0">
                <a:solidFill>
                  <a:srgbClr val="92D050"/>
                </a:solidFill>
                <a:latin typeface="Tahoma" pitchFamily="34" charset="0"/>
                <a:cs typeface="Tahoma" pitchFamily="34" charset="0"/>
              </a:rPr>
              <a:t> </a:t>
            </a:r>
            <a:r>
              <a:rPr lang="pt-BR" dirty="0" smtClean="0">
                <a:solidFill>
                  <a:srgbClr val="FFFFFF"/>
                </a:solidFill>
                <a:latin typeface="Tahoma" pitchFamily="34" charset="0"/>
                <a:cs typeface="Tahoma" pitchFamily="34" charset="0"/>
              </a:rPr>
              <a:t>Prevista na Constituição Federal </a:t>
            </a:r>
            <a:r>
              <a:rPr lang="pt-BR" smtClean="0">
                <a:solidFill>
                  <a:srgbClr val="FFFFFF"/>
                </a:solidFill>
                <a:latin typeface="Tahoma" pitchFamily="34" charset="0"/>
                <a:cs typeface="Tahoma" pitchFamily="34" charset="0"/>
              </a:rPr>
              <a:t>de 1988</a:t>
            </a:r>
            <a:endParaRPr lang="pt-BR" dirty="0" smtClean="0">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dirty="0" smtClean="0">
                <a:solidFill>
                  <a:srgbClr val="FFFFFF"/>
                </a:solidFill>
                <a:latin typeface="Tahoma" pitchFamily="34" charset="0"/>
                <a:cs typeface="Tahoma" pitchFamily="34" charset="0"/>
              </a:rPr>
              <a:t> Plebiscito popular ano 2000: mais de seis milhões de votos</a:t>
            </a: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800" dirty="0" smtClean="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smtClean="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3200" dirty="0" smtClean="0">
                <a:solidFill>
                  <a:srgbClr val="92D050"/>
                </a:solidFill>
                <a:latin typeface="Tahoma" pitchFamily="34" charset="0"/>
                <a:cs typeface="Tahoma" pitchFamily="34" charset="0"/>
                <a:hlinkClick r:id="rId3"/>
              </a:rPr>
              <a:t>www.auditoriacidada.org.br</a:t>
            </a:r>
            <a:endParaRPr lang="pt-BR" sz="3200" dirty="0" smtClean="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pt-BR" sz="900" dirty="0" smtClean="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pt-BR" sz="2800" smtClean="0">
                <a:solidFill>
                  <a:srgbClr val="92D050"/>
                </a:solidFill>
                <a:latin typeface="Tahoma" pitchFamily="34" charset="0"/>
                <a:cs typeface="Tahoma" pitchFamily="34" charset="0"/>
              </a:rPr>
              <a:t>Auditoria da Dívida no âmbito do Ministério da Fazenda, com participação da Sociedade Civil: Aprovada 3 vezes pelo Congresso Nacional e vetada 3 vezes pelos governos Dilma e Temer (2016 e 2017)</a:t>
            </a:r>
            <a:endParaRPr lang="pt-BR" sz="2800"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11880644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60400" y="214313"/>
            <a:ext cx="8701088" cy="597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4pPr>
            <a:lvl5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5pPr>
            <a:lvl6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6pPr>
            <a:lvl7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7pPr>
            <a:lvl8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8pPr>
            <a:lvl9pPr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ea typeface="MS PGothic" pitchFamily="34" charset="-128"/>
              </a:defRPr>
            </a:lvl9pPr>
          </a:lstStyle>
          <a:p>
            <a:pPr lvl="1" algn="ctr">
              <a:spcBef>
                <a:spcPts val="3000"/>
              </a:spcBef>
              <a:buClr>
                <a:srgbClr val="FF9900"/>
              </a:buClr>
            </a:pPr>
            <a:r>
              <a:rPr lang="pt-BR" altLang="pt-BR" sz="2800">
                <a:solidFill>
                  <a:srgbClr val="92D050"/>
                </a:solidFill>
                <a:latin typeface="Verdana" pitchFamily="34" charset="0"/>
                <a:cs typeface="Tahoma" pitchFamily="34" charset="0"/>
              </a:rPr>
              <a:t>ESTRATÉGIAS DE AÇÃO</a:t>
            </a:r>
          </a:p>
          <a:p>
            <a:pPr lvl="1" algn="just">
              <a:spcBef>
                <a:spcPts val="3000"/>
              </a:spcBef>
              <a:buClr>
                <a:srgbClr val="FF9900"/>
              </a:buClr>
            </a:pPr>
            <a:r>
              <a:rPr lang="pt-BR" altLang="pt-BR" sz="2800" b="0">
                <a:solidFill>
                  <a:srgbClr val="92D050"/>
                </a:solidFill>
                <a:latin typeface="Tahoma" pitchFamily="34" charset="0"/>
                <a:cs typeface="Tahoma" pitchFamily="34" charset="0"/>
              </a:rPr>
              <a:t>CONHECIMENTO DA REALIDADE </a:t>
            </a:r>
          </a:p>
          <a:p>
            <a:pPr lvl="1" algn="just">
              <a:spcBef>
                <a:spcPts val="3000"/>
              </a:spcBef>
              <a:buClr>
                <a:srgbClr val="FF9900"/>
              </a:buClr>
            </a:pPr>
            <a:r>
              <a:rPr lang="pt-BR" altLang="pt-BR" sz="2800" b="0">
                <a:solidFill>
                  <a:srgbClr val="92D050"/>
                </a:solidFill>
                <a:latin typeface="Tahoma" pitchFamily="34" charset="0"/>
                <a:cs typeface="Tahoma" pitchFamily="34" charset="0"/>
              </a:rPr>
              <a:t>MOBILIZAÇÃO SOCIAL CONSCIENTE</a:t>
            </a:r>
          </a:p>
          <a:p>
            <a:pPr lvl="1" algn="just">
              <a:spcBef>
                <a:spcPts val="3000"/>
              </a:spcBef>
              <a:buClr>
                <a:srgbClr val="FF9900"/>
              </a:buClr>
            </a:pPr>
            <a:r>
              <a:rPr lang="pt-BR" altLang="pt-BR" sz="2800" b="0">
                <a:solidFill>
                  <a:srgbClr val="92D050"/>
                </a:solidFill>
                <a:latin typeface="Tahoma" pitchFamily="34" charset="0"/>
                <a:cs typeface="Tahoma" pitchFamily="34" charset="0"/>
              </a:rPr>
              <a:t>AÇOES </a:t>
            </a:r>
            <a:r>
              <a:rPr lang="pt-BR" altLang="pt-BR" sz="2800" b="0" smtClean="0">
                <a:solidFill>
                  <a:srgbClr val="92D050"/>
                </a:solidFill>
                <a:latin typeface="Tahoma" pitchFamily="34" charset="0"/>
                <a:cs typeface="Tahoma" pitchFamily="34" charset="0"/>
              </a:rPr>
              <a:t>CONCRETAS</a:t>
            </a:r>
          </a:p>
          <a:p>
            <a:pPr lvl="1" algn="just">
              <a:spcBef>
                <a:spcPts val="3000"/>
              </a:spcBef>
              <a:buClr>
                <a:srgbClr val="FF9900"/>
              </a:buClr>
            </a:pPr>
            <a:endParaRPr lang="pt-BR" altLang="pt-BR" sz="2800" b="0">
              <a:solidFill>
                <a:srgbClr val="92D050"/>
              </a:solidFill>
              <a:latin typeface="Tahoma" pitchFamily="34" charset="0"/>
              <a:cs typeface="Tahoma" pitchFamily="34" charset="0"/>
            </a:endParaRPr>
          </a:p>
          <a:p>
            <a:pPr lvl="4" algn="just">
              <a:spcBef>
                <a:spcPts val="900"/>
              </a:spcBef>
              <a:buClr>
                <a:srgbClr val="FF9900"/>
              </a:buClr>
              <a:buFont typeface="Arial" charset="0"/>
              <a:buChar char="•"/>
            </a:pPr>
            <a:r>
              <a:rPr lang="pt-BR" altLang="pt-BR" sz="2000" b="0">
                <a:solidFill>
                  <a:srgbClr val="FFFFFF"/>
                </a:solidFill>
                <a:latin typeface="Tahoma" pitchFamily="34" charset="0"/>
                <a:cs typeface="Tahoma" pitchFamily="34" charset="0"/>
              </a:rPr>
              <a:t> </a:t>
            </a:r>
            <a:r>
              <a:rPr lang="pt-BR" altLang="pt-BR" b="0" smtClean="0">
                <a:solidFill>
                  <a:srgbClr val="FFFFFF"/>
                </a:solidFill>
                <a:latin typeface="Tahoma" pitchFamily="34" charset="0"/>
                <a:cs typeface="Tahoma" pitchFamily="34" charset="0"/>
              </a:rPr>
              <a:t>Pressão sobre os governos</a:t>
            </a:r>
            <a:endParaRPr lang="pt-BR" altLang="pt-BR" smtClean="0">
              <a:solidFill>
                <a:srgbClr val="92D050"/>
              </a:solidFill>
              <a:latin typeface="Tahoma" pitchFamily="34" charset="0"/>
              <a:cs typeface="Tahoma" pitchFamily="34" charset="0"/>
            </a:endParaRPr>
          </a:p>
          <a:p>
            <a:pPr lvl="4" algn="just">
              <a:spcBef>
                <a:spcPts val="900"/>
              </a:spcBef>
              <a:buClr>
                <a:srgbClr val="FF9900"/>
              </a:buClr>
              <a:buFont typeface="Arial" charset="0"/>
              <a:buChar char="•"/>
            </a:pPr>
            <a:endParaRPr lang="pt-BR" altLang="pt-BR" b="0">
              <a:solidFill>
                <a:srgbClr val="FFFFFF"/>
              </a:solidFill>
              <a:latin typeface="Tahoma" pitchFamily="34" charset="0"/>
              <a:cs typeface="Tahoma" pitchFamily="34" charset="0"/>
            </a:endParaRPr>
          </a:p>
          <a:p>
            <a:pPr lvl="4" algn="just">
              <a:spcBef>
                <a:spcPts val="900"/>
              </a:spcBef>
              <a:buClr>
                <a:srgbClr val="FF9900"/>
              </a:buClr>
              <a:buFont typeface="Arial" charset="0"/>
              <a:buChar char="•"/>
            </a:pPr>
            <a:r>
              <a:rPr lang="pt-BR" altLang="pt-BR" b="0">
                <a:solidFill>
                  <a:srgbClr val="FFFFFF"/>
                </a:solidFill>
                <a:latin typeface="Tahoma" pitchFamily="34" charset="0"/>
                <a:cs typeface="Tahoma" pitchFamily="34" charset="0"/>
              </a:rPr>
              <a:t> </a:t>
            </a:r>
            <a:r>
              <a:rPr lang="pt-BR" altLang="pt-BR" b="0" smtClean="0">
                <a:solidFill>
                  <a:srgbClr val="FFFFFF"/>
                </a:solidFill>
                <a:latin typeface="Tahoma" pitchFamily="34" charset="0"/>
                <a:cs typeface="Tahoma" pitchFamily="34" charset="0"/>
              </a:rPr>
              <a:t>Formação de Núcleos nos Estados, eventos, estudos, mobilizações, panfletagens, denúncia do novo esquema de “Securitização”.</a:t>
            </a:r>
            <a:endParaRPr lang="pt-BR" altLang="pt-BR">
              <a:solidFill>
                <a:srgbClr val="FFFFFF"/>
              </a:solidFill>
              <a:latin typeface="Verdana" pitchFamily="34" charset="0"/>
            </a:endParaRPr>
          </a:p>
        </p:txBody>
      </p:sp>
    </p:spTree>
    <p:extLst>
      <p:ext uri="{BB962C8B-B14F-4D97-AF65-F5344CB8AC3E}">
        <p14:creationId xmlns:p14="http://schemas.microsoft.com/office/powerpoint/2010/main" val="1756623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p:cNvSpPr>
          <p:nvPr/>
        </p:nvSpPr>
        <p:spPr bwMode="auto">
          <a:xfrm>
            <a:off x="0" y="1219200"/>
            <a:ext cx="1042560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eaLnBrk="0" hangingPunct="0">
              <a:spcBef>
                <a:spcPct val="50000"/>
              </a:spcBef>
            </a:pPr>
            <a:endParaRPr lang="pt-BR" sz="3000" dirty="0" smtClean="0">
              <a:solidFill>
                <a:srgbClr val="92D050"/>
              </a:solidFill>
              <a:latin typeface="Verdana" charset="0"/>
            </a:endParaRPr>
          </a:p>
          <a:p>
            <a:pPr algn="ctr" eaLnBrk="0" hangingPunct="0">
              <a:spcBef>
                <a:spcPct val="50000"/>
              </a:spcBef>
            </a:pPr>
            <a:endParaRPr lang="pt-BR" sz="3000" dirty="0">
              <a:solidFill>
                <a:srgbClr val="92D050"/>
              </a:solidFill>
              <a:latin typeface="Verdana" charset="0"/>
            </a:endParaRPr>
          </a:p>
          <a:p>
            <a:pPr algn="ctr" eaLnBrk="0" hangingPunct="0">
              <a:spcBef>
                <a:spcPct val="50000"/>
              </a:spcBef>
            </a:pPr>
            <a:endParaRPr lang="pt-BR" sz="3000" dirty="0" smtClean="0">
              <a:solidFill>
                <a:srgbClr val="92D050"/>
              </a:solidFill>
              <a:latin typeface="Verdana" charset="0"/>
            </a:endParaRPr>
          </a:p>
          <a:p>
            <a:pPr algn="ctr" eaLnBrk="0" hangingPunct="0">
              <a:spcBef>
                <a:spcPct val="50000"/>
              </a:spcBef>
            </a:pPr>
            <a:endParaRPr lang="pt-BR" sz="2800" dirty="0" smtClean="0">
              <a:solidFill>
                <a:srgbClr val="92D050"/>
              </a:solidFill>
              <a:latin typeface="Verdana" charset="0"/>
            </a:endParaRPr>
          </a:p>
          <a:p>
            <a:pPr algn="ctr" eaLnBrk="0" hangingPunct="0">
              <a:spcBef>
                <a:spcPct val="50000"/>
              </a:spcBef>
            </a:pPr>
            <a:r>
              <a:rPr lang="pt-BR" sz="3000" b="0" smtClean="0">
                <a:solidFill>
                  <a:srgbClr val="FFFFFF"/>
                </a:solidFill>
                <a:latin typeface="Verdana" charset="0"/>
                <a:hlinkClick r:id="rId3"/>
              </a:rPr>
              <a:t>www.auditoriacidada.org.br</a:t>
            </a:r>
            <a:endParaRPr lang="pt-BR" sz="3000" b="0" dirty="0" smtClean="0">
              <a:solidFill>
                <a:srgbClr val="FFFFFF"/>
              </a:solidFill>
              <a:latin typeface="Verdana" charset="0"/>
            </a:endParaRPr>
          </a:p>
          <a:p>
            <a:pPr algn="ctr" eaLnBrk="0" hangingPunct="0">
              <a:spcBef>
                <a:spcPct val="50000"/>
              </a:spcBef>
            </a:pPr>
            <a:r>
              <a:rPr lang="pt-BR" sz="3000" b="0" dirty="0" smtClean="0">
                <a:solidFill>
                  <a:srgbClr val="FFFFFF"/>
                </a:solidFill>
                <a:latin typeface="Verdana" charset="0"/>
                <a:hlinkClick r:id="rId4"/>
              </a:rPr>
              <a:t>www.facebook.com</a:t>
            </a:r>
            <a:r>
              <a:rPr lang="pt-BR" sz="3000" b="0" dirty="0">
                <a:solidFill>
                  <a:srgbClr val="FFFFFF"/>
                </a:solidFill>
                <a:latin typeface="Verdana" charset="0"/>
                <a:hlinkClick r:id="rId4"/>
              </a:rPr>
              <a:t>/</a:t>
            </a:r>
            <a:r>
              <a:rPr lang="pt-BR" sz="3000" b="0" dirty="0" smtClean="0">
                <a:solidFill>
                  <a:srgbClr val="FFFFFF"/>
                </a:solidFill>
                <a:latin typeface="Verdana" charset="0"/>
                <a:hlinkClick r:id="rId4"/>
              </a:rPr>
              <a:t>auditoriacidada.pagina</a:t>
            </a:r>
            <a:endParaRPr lang="pt-BR" sz="3000" b="0" dirty="0" smtClean="0">
              <a:solidFill>
                <a:srgbClr val="FFFFFF"/>
              </a:solidFill>
              <a:latin typeface="Verdana" charset="0"/>
            </a:endParaRPr>
          </a:p>
        </p:txBody>
      </p:sp>
      <p:sp>
        <p:nvSpPr>
          <p:cNvPr id="3" name="TextBox 2"/>
          <p:cNvSpPr txBox="1"/>
          <p:nvPr/>
        </p:nvSpPr>
        <p:spPr>
          <a:xfrm>
            <a:off x="704528" y="0"/>
            <a:ext cx="9001000" cy="830997"/>
          </a:xfrm>
          <a:prstGeom prst="rect">
            <a:avLst/>
          </a:prstGeom>
          <a:noFill/>
        </p:spPr>
        <p:txBody>
          <a:bodyPr wrap="square" rtlCol="0">
            <a:spAutoFit/>
          </a:bodyPr>
          <a:lstStyle/>
          <a:p>
            <a:endParaRPr lang="pt-BR" b="0" i="1" dirty="0" smtClean="0">
              <a:solidFill>
                <a:srgbClr val="FFFFFF"/>
              </a:solidFill>
              <a:latin typeface="Tahoma"/>
              <a:cs typeface="Tahoma"/>
            </a:endParaRPr>
          </a:p>
          <a:p>
            <a:endParaRPr lang="pt-BR" b="0" i="1" dirty="0">
              <a:solidFill>
                <a:srgbClr val="FFFFFF"/>
              </a:solidFill>
              <a:latin typeface="Tahoma"/>
              <a:cs typeface="Tahoma"/>
            </a:endParaRPr>
          </a:p>
        </p:txBody>
      </p:sp>
    </p:spTree>
    <p:extLst>
      <p:ext uri="{BB962C8B-B14F-4D97-AF65-F5344CB8AC3E}">
        <p14:creationId xmlns:p14="http://schemas.microsoft.com/office/powerpoint/2010/main" val="1773218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826" y="1006691"/>
            <a:ext cx="7416824" cy="58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88110" y="79933"/>
            <a:ext cx="7017521" cy="1015663"/>
          </a:xfrm>
          <a:prstGeom prst="rect">
            <a:avLst/>
          </a:prstGeom>
          <a:noFill/>
        </p:spPr>
        <p:txBody>
          <a:bodyPr wrap="square" rtlCol="0">
            <a:spAutoFit/>
          </a:bodyPr>
          <a:lstStyle/>
          <a:p>
            <a:pPr algn="ctr"/>
            <a:r>
              <a:rPr lang="pt-BR" sz="1800" smtClean="0">
                <a:solidFill>
                  <a:schemeClr val="accent1"/>
                </a:solidFill>
                <a:latin typeface="Verdana" panose="020B0604030504040204" pitchFamily="34" charset="0"/>
                <a:ea typeface="Verdana" panose="020B0604030504040204" pitchFamily="34" charset="0"/>
                <a:cs typeface="Verdana" panose="020B0604030504040204" pitchFamily="34" charset="0"/>
              </a:rPr>
              <a:t>Orçamento Federal (Fiscal e Seguridade Social)</a:t>
            </a:r>
          </a:p>
          <a:p>
            <a:pPr algn="ctr"/>
            <a:r>
              <a:rPr lang="pt-BR" sz="1800" smtClean="0">
                <a:solidFill>
                  <a:schemeClr val="accent1"/>
                </a:solidFill>
                <a:latin typeface="Verdana" panose="020B0604030504040204" pitchFamily="34" charset="0"/>
                <a:ea typeface="Verdana" panose="020B0604030504040204" pitchFamily="34" charset="0"/>
                <a:cs typeface="Verdana" panose="020B0604030504040204" pitchFamily="34" charset="0"/>
              </a:rPr>
              <a:t>Executado (Pago) em 2018 = R$ 2,621 TRILHÕES</a:t>
            </a:r>
          </a:p>
          <a:p>
            <a:endParaRPr lang="pt-BR"/>
          </a:p>
        </p:txBody>
      </p:sp>
      <p:sp>
        <p:nvSpPr>
          <p:cNvPr id="3" name="CaixaDeTexto 2"/>
          <p:cNvSpPr txBox="1"/>
          <p:nvPr/>
        </p:nvSpPr>
        <p:spPr>
          <a:xfrm>
            <a:off x="8082685" y="283617"/>
            <a:ext cx="1838123" cy="6555641"/>
          </a:xfrm>
          <a:prstGeom prst="rect">
            <a:avLst/>
          </a:prstGeom>
          <a:noFill/>
        </p:spPr>
        <p:txBody>
          <a:bodyPr wrap="square" rtlCol="0">
            <a:spAutoFit/>
          </a:bodyPr>
          <a:lstStyle/>
          <a:p>
            <a:pPr algn="ctr"/>
            <a:r>
              <a:rPr lang="pt-BR" sz="1800" smtClean="0">
                <a:solidFill>
                  <a:schemeClr val="accent1"/>
                </a:solidFill>
                <a:latin typeface="Tahoma" panose="020B0604030504040204" pitchFamily="34" charset="0"/>
                <a:ea typeface="Tahoma" panose="020B0604030504040204" pitchFamily="34" charset="0"/>
                <a:cs typeface="Tahoma" panose="020B0604030504040204" pitchFamily="34" charset="0"/>
              </a:rPr>
              <a:t>R$ 336 bilhões de amortizações efetivas</a:t>
            </a:r>
          </a:p>
          <a:p>
            <a:pPr algn="ctr"/>
            <a:endParaRPr lang="pt-BR" sz="180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ctr"/>
            <a:r>
              <a:rPr lang="pt-BR" sz="1800" smtClean="0">
                <a:solidFill>
                  <a:schemeClr val="accent1"/>
                </a:solidFill>
                <a:latin typeface="Tahoma" panose="020B0604030504040204" pitchFamily="34" charset="0"/>
                <a:ea typeface="Tahoma" panose="020B0604030504040204" pitchFamily="34" charset="0"/>
                <a:cs typeface="Tahoma" panose="020B0604030504040204" pitchFamily="34" charset="0"/>
              </a:rPr>
              <a:t>Estimativa de cerca de meio trilhão de juros</a:t>
            </a:r>
          </a:p>
          <a:p>
            <a:pPr algn="ctr"/>
            <a:endParaRPr lang="pt-BR" sz="180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ctr"/>
            <a:endParaRPr lang="pt-BR" sz="1800" smtClean="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ctr"/>
            <a:r>
              <a:rPr lang="pt-BR" sz="1800" smtClean="0">
                <a:solidFill>
                  <a:schemeClr val="accent1"/>
                </a:solidFill>
                <a:latin typeface="Tahoma" panose="020B0604030504040204" pitchFamily="34" charset="0"/>
                <a:ea typeface="Tahoma" panose="020B0604030504040204" pitchFamily="34" charset="0"/>
                <a:cs typeface="Tahoma" panose="020B0604030504040204" pitchFamily="34" charset="0"/>
              </a:rPr>
              <a:t>De onde vem a crise financeira dos estados???</a:t>
            </a:r>
            <a:endParaRPr lang="pt-BR" sz="180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pt-BR" sz="10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pt-BR" sz="10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endParaRPr lang="pt-BR" sz="100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rPr>
              <a:t>Fonte: </a:t>
            </a:r>
            <a:r>
              <a:rPr lang="pt-BR" sz="1000">
                <a:solidFill>
                  <a:schemeClr val="tx1"/>
                </a:solidFill>
                <a:latin typeface="Tahoma" panose="020B0604030504040204" pitchFamily="34" charset="0"/>
                <a:ea typeface="Tahoma" panose="020B0604030504040204" pitchFamily="34" charset="0"/>
                <a:cs typeface="Tahoma" panose="020B0604030504040204" pitchFamily="34" charset="0"/>
              </a:rPr>
              <a:t>SIAFI - </a:t>
            </a:r>
            <a:r>
              <a:rPr lang="pt-BR" sz="100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a:t>
            </a:r>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www2.camara.leg.br/orcamento-da-uniao/leis-orcamentarias/loa</a:t>
            </a:r>
            <a:r>
              <a:rPr lang="pt-BR" sz="1000">
                <a:solidFill>
                  <a:schemeClr val="tx1"/>
                </a:solidFill>
                <a:latin typeface="Tahoma" panose="020B0604030504040204" pitchFamily="34" charset="0"/>
                <a:ea typeface="Tahoma" panose="020B0604030504040204" pitchFamily="34" charset="0"/>
                <a:cs typeface="Tahoma" panose="020B0604030504040204" pitchFamily="34" charset="0"/>
              </a:rPr>
              <a:t> - Banco de Dados Access p/ download (execução do Orçamento da União - Dados até 31/12/2018</a:t>
            </a:r>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just"/>
            <a:endPar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485625756"/>
              </p:ext>
            </p:extLst>
          </p:nvPr>
        </p:nvGraphicFramePr>
        <p:xfrm>
          <a:off x="288110" y="3429000"/>
          <a:ext cx="1944216" cy="3078480"/>
        </p:xfrm>
        <a:graphic>
          <a:graphicData uri="http://schemas.openxmlformats.org/drawingml/2006/table">
            <a:tbl>
              <a:tblPr>
                <a:tableStyleId>{5C22544A-7EE6-4342-B048-85BDC9FD1C3A}</a:tableStyleId>
              </a:tblPr>
              <a:tblGrid>
                <a:gridCol w="1440160"/>
                <a:gridCol w="504056"/>
              </a:tblGrid>
              <a:tr h="190500">
                <a:tc>
                  <a:txBody>
                    <a:bodyPr/>
                    <a:lstStyle/>
                    <a:p>
                      <a:pPr algn="l" fontAlgn="b"/>
                      <a:r>
                        <a:rPr lang="pt-BR" sz="1200" u="none" strike="noStrike">
                          <a:effectLst/>
                        </a:rPr>
                        <a:t>Agricultura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0,61%</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Transporte</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0,44%</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Ciência e Tecnologia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0,24%</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Gestão Ambiental</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0,13%</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Comércio e Serviços</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0,10%</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Indústria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0,08%</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Energia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0,07%</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Urbanismo</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0,06%</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Organização Agrária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0,06%</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Comunicações</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0,04%</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Direitos da Cidadania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0,04%</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Cultura</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0,04%</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Saneamento</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0,02%</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Desporto e Lazer</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0,01%</a:t>
                      </a:r>
                      <a:endParaRPr lang="pt-BR" sz="1200" b="0" i="0" u="none" strike="noStrike">
                        <a:solidFill>
                          <a:srgbClr val="000000"/>
                        </a:solidFill>
                        <a:effectLst/>
                        <a:latin typeface="Arial"/>
                      </a:endParaRPr>
                    </a:p>
                  </a:txBody>
                  <a:tcPr marL="9525" marR="9525" marT="9525" marB="0" anchor="b"/>
                </a:tc>
              </a:tr>
              <a:tr h="190500">
                <a:tc>
                  <a:txBody>
                    <a:bodyPr/>
                    <a:lstStyle/>
                    <a:p>
                      <a:pPr algn="l" fontAlgn="b"/>
                      <a:r>
                        <a:rPr lang="pt-BR" sz="1200" u="none" strike="noStrike">
                          <a:effectLst/>
                        </a:rPr>
                        <a:t>Habitação</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0,00%</a:t>
                      </a:r>
                      <a:endParaRPr lang="pt-BR" sz="1200" b="0" i="0" u="none" strike="noStrike">
                        <a:solidFill>
                          <a:srgbClr val="000000"/>
                        </a:solidFill>
                        <a:effectLst/>
                        <a:latin typeface="Arial"/>
                      </a:endParaRPr>
                    </a:p>
                  </a:txBody>
                  <a:tcPr marL="9525" marR="9525" marT="9525" marB="0" anchor="b"/>
                </a:tc>
              </a:tr>
              <a:tr h="161925">
                <a:tc>
                  <a:txBody>
                    <a:bodyPr/>
                    <a:lstStyle/>
                    <a:p>
                      <a:pPr algn="l" fontAlgn="b"/>
                      <a:r>
                        <a:rPr lang="pt-BR" sz="1200" u="none" strike="noStrike">
                          <a:effectLst/>
                        </a:rPr>
                        <a:t> TOTAL </a:t>
                      </a:r>
                      <a:endParaRPr lang="pt-BR" sz="1200" b="0" i="0" u="none" strike="noStrike">
                        <a:solidFill>
                          <a:srgbClr val="000000"/>
                        </a:solidFill>
                        <a:effectLst/>
                        <a:latin typeface="Arial"/>
                      </a:endParaRPr>
                    </a:p>
                  </a:txBody>
                  <a:tcPr marL="9525" marR="9525" marT="9525" marB="0" anchor="b"/>
                </a:tc>
                <a:tc>
                  <a:txBody>
                    <a:bodyPr/>
                    <a:lstStyle/>
                    <a:p>
                      <a:pPr algn="r" fontAlgn="b"/>
                      <a:r>
                        <a:rPr lang="pt-BR" sz="1200" u="none" strike="noStrike">
                          <a:effectLst/>
                        </a:rPr>
                        <a:t>1,94%</a:t>
                      </a:r>
                      <a:endParaRPr lang="pt-BR" sz="1200" b="0" i="0" u="none" strike="noStrike">
                        <a:solidFill>
                          <a:srgbClr val="000000"/>
                        </a:solidFill>
                        <a:effectLst/>
                        <a:latin typeface="Arial"/>
                      </a:endParaRPr>
                    </a:p>
                  </a:txBody>
                  <a:tcPr marL="9525" marR="9525" marT="9525" marB="0" anchor="b"/>
                </a:tc>
              </a:tr>
            </a:tbl>
          </a:graphicData>
        </a:graphic>
      </p:graphicFrame>
      <p:sp>
        <p:nvSpPr>
          <p:cNvPr id="7" name="CaixaDeTexto 6"/>
          <p:cNvSpPr txBox="1"/>
          <p:nvPr/>
        </p:nvSpPr>
        <p:spPr>
          <a:xfrm>
            <a:off x="2530462" y="4437111"/>
            <a:ext cx="1296144" cy="584775"/>
          </a:xfrm>
          <a:prstGeom prst="rect">
            <a:avLst/>
          </a:prstGeom>
          <a:noFill/>
        </p:spPr>
        <p:txBody>
          <a:bodyPr wrap="square" rtlCol="0">
            <a:spAutoFit/>
          </a:bodyPr>
          <a:lstStyle/>
          <a:p>
            <a:pPr algn="ctr"/>
            <a:r>
              <a:rPr lang="pt-BR" sz="1600" smtClean="0">
                <a:latin typeface="Arial" panose="020B0604020202020204" pitchFamily="34" charset="0"/>
                <a:cs typeface="Arial" panose="020B0604020202020204" pitchFamily="34" charset="0"/>
              </a:rPr>
              <a:t>R$ 1,065 TRILHÃO</a:t>
            </a:r>
            <a:endParaRPr lang="pt-BR" sz="1600">
              <a:latin typeface="Arial" panose="020B0604020202020204" pitchFamily="34" charset="0"/>
              <a:cs typeface="Arial" panose="020B0604020202020204" pitchFamily="34" charset="0"/>
            </a:endParaRPr>
          </a:p>
        </p:txBody>
      </p:sp>
      <p:sp>
        <p:nvSpPr>
          <p:cNvPr id="8" name="Seta para a direita 7"/>
          <p:cNvSpPr/>
          <p:nvPr/>
        </p:nvSpPr>
        <p:spPr bwMode="auto">
          <a:xfrm rot="9882084">
            <a:off x="4314267" y="4084281"/>
            <a:ext cx="4118257" cy="432048"/>
          </a:xfrm>
          <a:prstGeom prst="rightArrow">
            <a:avLst/>
          </a:prstGeom>
          <a:solidFill>
            <a:srgbClr val="FFFFFF"/>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pt-BR" sz="2400" b="1" i="0" u="none" strike="noStrike" cap="none" normalizeH="0" baseline="0" smtClean="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2714955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93675" y="188913"/>
            <a:ext cx="9712325" cy="55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marL="34925"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20000"/>
              </a:lnSpc>
              <a:spcBef>
                <a:spcPts val="1200"/>
              </a:spcBef>
              <a:buClr>
                <a:srgbClr val="FF9900"/>
              </a:buClr>
              <a:buFont typeface="Times New Roman" charset="0"/>
              <a:buNone/>
            </a:pPr>
            <a:r>
              <a:rPr lang="pt-BR" sz="2800" smtClean="0">
                <a:solidFill>
                  <a:srgbClr val="92D050"/>
                </a:solidFill>
                <a:latin typeface="Tahoma"/>
                <a:cs typeface="Tahoma"/>
              </a:rPr>
              <a:t>Dívida Pública: de onde vem?</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836712"/>
            <a:ext cx="9712325" cy="543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272480" y="6266868"/>
            <a:ext cx="9633520" cy="553998"/>
          </a:xfrm>
          <a:prstGeom prst="rect">
            <a:avLst/>
          </a:prstGeom>
          <a:noFill/>
        </p:spPr>
        <p:txBody>
          <a:bodyPr wrap="square" rtlCol="0">
            <a:spAutoFit/>
          </a:bodyPr>
          <a:lstStyle/>
          <a:p>
            <a:r>
              <a:rPr lang="pt-BR" sz="1000">
                <a:solidFill>
                  <a:schemeClr val="tx1"/>
                </a:solidFill>
              </a:rPr>
              <a:t>Fonte: 1995 a nov/2001: Banco Central - Série Temporal 16971 - NFSP sem desvalorização cambial - Fluxo acumulado no ano - Resultado primário - Total - Setor público </a:t>
            </a:r>
            <a:r>
              <a:rPr lang="pt-BR" sz="1000" smtClean="0">
                <a:solidFill>
                  <a:schemeClr val="tx1"/>
                </a:solidFill>
              </a:rPr>
              <a:t>consolidado. Dez/2001 </a:t>
            </a:r>
            <a:r>
              <a:rPr lang="pt-BR" sz="1000">
                <a:solidFill>
                  <a:schemeClr val="tx1"/>
                </a:solidFill>
              </a:rPr>
              <a:t>a 2018: Tabela – </a:t>
            </a:r>
            <a:r>
              <a:rPr lang="pt-BR" sz="1000" smtClean="0">
                <a:solidFill>
                  <a:schemeClr val="tx1"/>
                </a:solidFill>
                <a:hlinkClick r:id="rId4"/>
              </a:rPr>
              <a:t>https</a:t>
            </a:r>
            <a:r>
              <a:rPr lang="pt-BR" sz="1000">
                <a:solidFill>
                  <a:schemeClr val="tx1"/>
                </a:solidFill>
                <a:hlinkClick r:id="rId4"/>
              </a:rPr>
              <a:t>://</a:t>
            </a:r>
            <a:r>
              <a:rPr lang="pt-BR" sz="1000" smtClean="0">
                <a:solidFill>
                  <a:schemeClr val="tx1"/>
                </a:solidFill>
                <a:hlinkClick r:id="rId4"/>
              </a:rPr>
              <a:t>www.bcb.gov.br/content/estatisticas/Documents/Tabelas_especiais/Nfspp.xls</a:t>
            </a:r>
            <a:r>
              <a:rPr lang="pt-BR" sz="1000" smtClean="0">
                <a:solidFill>
                  <a:schemeClr val="tx1"/>
                </a:solidFill>
              </a:rPr>
              <a:t> Estoque da Dívida Interna – Fonte: Notas para a Imprensa do Banco Central – Política Fiscal. Inclui os títulos em poder do BC, pois este último os utiliza nas Operações Compromissadas.</a:t>
            </a:r>
            <a:endParaRPr lang="pt-BR"/>
          </a:p>
        </p:txBody>
      </p:sp>
      <p:sp>
        <p:nvSpPr>
          <p:cNvPr id="3" name="Seta para a direita 2"/>
          <p:cNvSpPr/>
          <p:nvPr/>
        </p:nvSpPr>
        <p:spPr bwMode="auto">
          <a:xfrm rot="16200000">
            <a:off x="2317409" y="4894279"/>
            <a:ext cx="322710" cy="203116"/>
          </a:xfrm>
          <a:prstGeom prst="rightArrow">
            <a:avLst/>
          </a:prstGeom>
          <a:solidFill>
            <a:schemeClr val="accent3"/>
          </a:solidFill>
          <a:ln w="12700" cap="sq"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pt-BR" sz="2400" b="1" i="0" u="none" strike="noStrike" cap="none" normalizeH="0" baseline="0" smtClean="0">
              <a:ln>
                <a:noFill/>
              </a:ln>
              <a:solidFill>
                <a:srgbClr val="FF0000"/>
              </a:solidFill>
              <a:effectLst/>
              <a:latin typeface="Times New Roman" pitchFamily="18" charset="0"/>
            </a:endParaRPr>
          </a:p>
        </p:txBody>
      </p:sp>
      <p:sp>
        <p:nvSpPr>
          <p:cNvPr id="4" name="CaixaDeTexto 3"/>
          <p:cNvSpPr txBox="1"/>
          <p:nvPr/>
        </p:nvSpPr>
        <p:spPr>
          <a:xfrm>
            <a:off x="1432640" y="5157192"/>
            <a:ext cx="3240360" cy="369332"/>
          </a:xfrm>
          <a:prstGeom prst="rect">
            <a:avLst/>
          </a:prstGeom>
          <a:noFill/>
        </p:spPr>
        <p:txBody>
          <a:bodyPr wrap="square" rtlCol="0">
            <a:spAutoFit/>
          </a:bodyPr>
          <a:lstStyle/>
          <a:p>
            <a:r>
              <a:rPr lang="pt-BR" sz="1800" smtClean="0">
                <a:latin typeface="Arial" panose="020B0604020202020204" pitchFamily="34" charset="0"/>
                <a:cs typeface="Arial" panose="020B0604020202020204" pitchFamily="34" charset="0"/>
              </a:rPr>
              <a:t>1998: Dívida dos Estados</a:t>
            </a:r>
            <a:endParaRPr lang="pt-BR"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778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2" name="CaixaDeTexto 1"/>
          <p:cNvSpPr txBox="1"/>
          <p:nvPr/>
        </p:nvSpPr>
        <p:spPr>
          <a:xfrm>
            <a:off x="272480" y="6071879"/>
            <a:ext cx="9633520" cy="707886"/>
          </a:xfrm>
          <a:prstGeom prst="rect">
            <a:avLst/>
          </a:prstGeom>
          <a:noFill/>
        </p:spPr>
        <p:txBody>
          <a:bodyPr wrap="square" rtlCol="0">
            <a:spAutoFit/>
          </a:bodyPr>
          <a:lstStyle/>
          <a:p>
            <a:r>
              <a:rPr lang="pt-BR" sz="1000">
                <a:solidFill>
                  <a:schemeClr val="tx1"/>
                </a:solidFill>
                <a:latin typeface="Tahoma" panose="020B0604030504040204" pitchFamily="34" charset="0"/>
                <a:ea typeface="Tahoma" panose="020B0604030504040204" pitchFamily="34" charset="0"/>
                <a:cs typeface="Tahoma" panose="020B0604030504040204" pitchFamily="34" charset="0"/>
              </a:rPr>
              <a:t>Fonte: </a:t>
            </a:r>
            <a:r>
              <a:rPr lang="pt-BR" sz="100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a:t>
            </a:r>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www.tesouro.fazenda.gov.br/documents/10180/772830/Anexo_RMD_Mar_19.zip/3d01a7e1-a639-41b6-9c84-cba0caac293b</a:t>
            </a:r>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rPr>
              <a:t> , </a:t>
            </a:r>
            <a:r>
              <a:rPr lang="pt-BR" sz="1000">
                <a:solidFill>
                  <a:schemeClr val="tx1"/>
                </a:solidFill>
                <a:latin typeface="Tahoma" panose="020B0604030504040204" pitchFamily="34" charset="0"/>
                <a:ea typeface="Tahoma" panose="020B0604030504040204" pitchFamily="34" charset="0"/>
                <a:cs typeface="Tahoma" panose="020B0604030504040204" pitchFamily="34" charset="0"/>
              </a:rPr>
              <a:t>quadros 2.7 e 5.4. Foi acrescentado na rubrica “Bancos” o montante de Operações de Mercado Aberto (as chamadas “operações compromissadas”) constante no quadro 5.4, uma vez que se trata de dívida do Banco Central com bancos. EFPC: Aplicações em Renda Fixa - </a:t>
            </a:r>
            <a:r>
              <a:rPr lang="pt-BR" sz="1000">
                <a:solidFill>
                  <a:schemeClr val="tx1"/>
                </a:solidFill>
                <a:latin typeface="Tahoma" panose="020B0604030504040204" pitchFamily="34" charset="0"/>
                <a:ea typeface="Tahoma" panose="020B0604030504040204" pitchFamily="34" charset="0"/>
                <a:cs typeface="Tahoma" panose="020B0604030504040204" pitchFamily="34" charset="0"/>
                <a:hlinkClick r:id="rId4"/>
              </a:rPr>
              <a:t>http://</a:t>
            </a:r>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4"/>
              </a:rPr>
              <a:t>sa.previdencia.gov.br/site/2019/04/surpcinforme19.01.pdf</a:t>
            </a:r>
            <a:r>
              <a:rPr lang="pt-BR" sz="100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pt-BR"/>
          </a:p>
        </p:txBody>
      </p:sp>
      <p:sp>
        <p:nvSpPr>
          <p:cNvPr id="9" name="Text Box 1026"/>
          <p:cNvSpPr txBox="1">
            <a:spLocks noChangeArrowheads="1"/>
          </p:cNvSpPr>
          <p:nvPr/>
        </p:nvSpPr>
        <p:spPr bwMode="auto">
          <a:xfrm>
            <a:off x="330200" y="31433"/>
            <a:ext cx="957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smtClean="0">
                <a:solidFill>
                  <a:srgbClr val="92D050"/>
                </a:solidFill>
                <a:latin typeface="Tahoma" pitchFamily="34" charset="0"/>
                <a:cs typeface="Tahoma" pitchFamily="34" charset="0"/>
              </a:rPr>
              <a:t>Beneficiários da Dívida Interna Federal – mar/19</a:t>
            </a:r>
            <a:endParaRPr lang="pt-BR" sz="2800" dirty="0">
              <a:solidFill>
                <a:srgbClr val="92D050"/>
              </a:solidFill>
              <a:latin typeface="Tahoma" pitchFamily="34" charset="0"/>
              <a:cs typeface="Tahoma" pitchFamily="34" charset="0"/>
            </a:endParaRPr>
          </a:p>
        </p:txBody>
      </p:sp>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2640" y="712459"/>
            <a:ext cx="7875579" cy="53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ixaDeTexto 2"/>
          <p:cNvSpPr txBox="1"/>
          <p:nvPr/>
        </p:nvSpPr>
        <p:spPr>
          <a:xfrm>
            <a:off x="1881508" y="1844823"/>
            <a:ext cx="1209080" cy="954107"/>
          </a:xfrm>
          <a:prstGeom prst="rect">
            <a:avLst/>
          </a:prstGeom>
          <a:noFill/>
          <a:ln>
            <a:solidFill>
              <a:schemeClr val="bg2"/>
            </a:solidFill>
          </a:ln>
        </p:spPr>
        <p:txBody>
          <a:bodyPr wrap="square" rtlCol="0">
            <a:spAutoFit/>
          </a:bodyPr>
          <a:lstStyle/>
          <a:p>
            <a:pPr algn="ctr"/>
            <a:r>
              <a:rPr lang="pt-BR" sz="1400" smtClean="0">
                <a:solidFill>
                  <a:schemeClr val="bg2"/>
                </a:solidFill>
                <a:latin typeface="Arial" panose="020B0604020202020204" pitchFamily="34" charset="0"/>
                <a:cs typeface="Arial" panose="020B0604020202020204" pitchFamily="34" charset="0"/>
              </a:rPr>
              <a:t>EFPC (Fundos de Pensão): 9,56%</a:t>
            </a:r>
            <a:endParaRPr lang="pt-BR" sz="1400">
              <a:solidFill>
                <a:schemeClr val="bg2"/>
              </a:solidFill>
              <a:latin typeface="Arial" panose="020B0604020202020204" pitchFamily="34" charset="0"/>
              <a:cs typeface="Arial" panose="020B0604020202020204" pitchFamily="34" charset="0"/>
            </a:endParaRPr>
          </a:p>
        </p:txBody>
      </p:sp>
      <p:cxnSp>
        <p:nvCxnSpPr>
          <p:cNvPr id="5" name="Conector de seta reta 4"/>
          <p:cNvCxnSpPr/>
          <p:nvPr/>
        </p:nvCxnSpPr>
        <p:spPr bwMode="auto">
          <a:xfrm>
            <a:off x="3090588" y="2636912"/>
            <a:ext cx="977868" cy="162019"/>
          </a:xfrm>
          <a:prstGeom prst="straightConnector1">
            <a:avLst/>
          </a:prstGeom>
          <a:solidFill>
            <a:srgbClr val="FFFFFF"/>
          </a:solidFill>
          <a:ln w="28575" cap="sq" cmpd="sng" algn="ctr">
            <a:solidFill>
              <a:schemeClr val="bg2"/>
            </a:solidFill>
            <a:prstDash val="solid"/>
            <a:round/>
            <a:headEnd type="none" w="med" len="med"/>
            <a:tailEnd type="arrow"/>
          </a:ln>
          <a:effectLst/>
        </p:spPr>
      </p:cxnSp>
      <p:sp>
        <p:nvSpPr>
          <p:cNvPr id="6" name="CaixaDeTexto 5"/>
          <p:cNvSpPr txBox="1"/>
          <p:nvPr/>
        </p:nvSpPr>
        <p:spPr>
          <a:xfrm>
            <a:off x="49092" y="2902064"/>
            <a:ext cx="3530430" cy="3108543"/>
          </a:xfrm>
          <a:prstGeom prst="rect">
            <a:avLst/>
          </a:prstGeom>
          <a:solidFill>
            <a:schemeClr val="tx1"/>
          </a:solidFill>
          <a:ln>
            <a:solidFill>
              <a:schemeClr val="bg2"/>
            </a:solidFill>
          </a:ln>
        </p:spPr>
        <p:txBody>
          <a:bodyPr wrap="square" rtlCol="0">
            <a:spAutoFit/>
          </a:bodyPr>
          <a:lstStyle/>
          <a:p>
            <a:r>
              <a:rPr lang="pt-BR" sz="1400" smtClean="0">
                <a:solidFill>
                  <a:schemeClr val="bg2"/>
                </a:solidFill>
                <a:latin typeface="Arial" panose="020B0604020202020204" pitchFamily="34" charset="0"/>
                <a:cs typeface="Arial" panose="020B0604020202020204" pitchFamily="34" charset="0"/>
              </a:rPr>
              <a:t>Resposta do MF a pedido com base na LAI, que solicitou o nome dos detentores finais dos títulos da dívida: </a:t>
            </a:r>
          </a:p>
          <a:p>
            <a:endParaRPr lang="pt-BR" sz="1400">
              <a:solidFill>
                <a:schemeClr val="bg2"/>
              </a:solidFill>
              <a:latin typeface="Arial" panose="020B0604020202020204" pitchFamily="34" charset="0"/>
              <a:cs typeface="Arial" panose="020B0604020202020204" pitchFamily="34" charset="0"/>
            </a:endParaRPr>
          </a:p>
          <a:p>
            <a:r>
              <a:rPr lang="pt-BR" sz="1400" smtClean="0">
                <a:solidFill>
                  <a:schemeClr val="bg2"/>
                </a:solidFill>
                <a:latin typeface="Arial" panose="020B0604020202020204" pitchFamily="34" charset="0"/>
                <a:cs typeface="Arial" panose="020B0604020202020204" pitchFamily="34" charset="0"/>
              </a:rPr>
              <a:t>“</a:t>
            </a:r>
            <a:r>
              <a:rPr lang="pt-BR" sz="1400" i="1" smtClean="0">
                <a:solidFill>
                  <a:schemeClr val="bg2"/>
                </a:solidFill>
                <a:latin typeface="Arial" panose="020B0604020202020204" pitchFamily="34" charset="0"/>
                <a:cs typeface="Arial" panose="020B0604020202020204" pitchFamily="34" charset="0"/>
              </a:rPr>
              <a:t>Ressaltamos </a:t>
            </a:r>
            <a:r>
              <a:rPr lang="pt-BR" sz="1400" i="1">
                <a:solidFill>
                  <a:schemeClr val="bg2"/>
                </a:solidFill>
                <a:latin typeface="Arial" panose="020B0604020202020204" pitchFamily="34" charset="0"/>
                <a:cs typeface="Arial" panose="020B0604020202020204" pitchFamily="34" charset="0"/>
              </a:rPr>
              <a:t>também que o Tesouro Nacional por não ser órgão supervisor destes grupos, não detém os dados dos participantes ou cotistas dessas entidades e fundos</a:t>
            </a:r>
            <a:r>
              <a:rPr lang="pt-BR" sz="1400" i="1" smtClean="0">
                <a:solidFill>
                  <a:schemeClr val="bg2"/>
                </a:solidFill>
                <a:latin typeface="Arial" panose="020B0604020202020204" pitchFamily="34" charset="0"/>
                <a:cs typeface="Arial" panose="020B0604020202020204" pitchFamily="34" charset="0"/>
              </a:rPr>
              <a:t>.</a:t>
            </a:r>
            <a:endParaRPr lang="pt-BR" sz="1400" i="1">
              <a:solidFill>
                <a:schemeClr val="bg2"/>
              </a:solidFill>
              <a:latin typeface="Arial" panose="020B0604020202020204" pitchFamily="34" charset="0"/>
              <a:cs typeface="Arial" panose="020B0604020202020204" pitchFamily="34" charset="0"/>
            </a:endParaRPr>
          </a:p>
          <a:p>
            <a:endParaRPr lang="pt-BR" sz="1400" i="1">
              <a:solidFill>
                <a:schemeClr val="bg2"/>
              </a:solidFill>
              <a:latin typeface="Arial" panose="020B0604020202020204" pitchFamily="34" charset="0"/>
              <a:cs typeface="Arial" panose="020B0604020202020204" pitchFamily="34" charset="0"/>
            </a:endParaRPr>
          </a:p>
          <a:p>
            <a:r>
              <a:rPr lang="pt-BR" sz="1400" i="1" smtClean="0">
                <a:solidFill>
                  <a:schemeClr val="bg2"/>
                </a:solidFill>
                <a:latin typeface="Arial" panose="020B0604020202020204" pitchFamily="34" charset="0"/>
                <a:cs typeface="Arial" panose="020B0604020202020204" pitchFamily="34" charset="0"/>
              </a:rPr>
              <a:t>“...sigilo </a:t>
            </a:r>
            <a:r>
              <a:rPr lang="pt-BR" sz="1400" i="1">
                <a:solidFill>
                  <a:schemeClr val="bg2"/>
                </a:solidFill>
                <a:latin typeface="Arial" panose="020B0604020202020204" pitchFamily="34" charset="0"/>
                <a:cs typeface="Arial" panose="020B0604020202020204" pitchFamily="34" charset="0"/>
              </a:rPr>
              <a:t>bancário referente às operações ativas e passivas e serviços prestados pelas instituições financeiras</a:t>
            </a:r>
            <a:r>
              <a:rPr lang="pt-BR" sz="1400" i="1" smtClean="0">
                <a:solidFill>
                  <a:schemeClr val="bg2"/>
                </a:solidFill>
                <a:latin typeface="Arial" panose="020B0604020202020204" pitchFamily="34" charset="0"/>
                <a:cs typeface="Arial" panose="020B0604020202020204" pitchFamily="34" charset="0"/>
              </a:rPr>
              <a:t>.</a:t>
            </a:r>
            <a:r>
              <a:rPr lang="pt-BR" sz="1400" smtClean="0">
                <a:solidFill>
                  <a:schemeClr val="bg2"/>
                </a:solidFill>
                <a:latin typeface="Arial" panose="020B0604020202020204" pitchFamily="34" charset="0"/>
                <a:cs typeface="Arial" panose="020B0604020202020204" pitchFamily="34" charset="0"/>
              </a:rPr>
              <a:t>”</a:t>
            </a:r>
            <a:endParaRPr lang="pt-BR" sz="1400">
              <a:solidFill>
                <a:schemeClr val="bg2"/>
              </a:solidFill>
              <a:latin typeface="Arial" panose="020B0604020202020204" pitchFamily="34" charset="0"/>
              <a:cs typeface="Arial" panose="020B0604020202020204" pitchFamily="34" charset="0"/>
            </a:endParaRPr>
          </a:p>
        </p:txBody>
      </p:sp>
      <p:sp>
        <p:nvSpPr>
          <p:cNvPr id="8" name="CaixaDeTexto 7"/>
          <p:cNvSpPr txBox="1"/>
          <p:nvPr/>
        </p:nvSpPr>
        <p:spPr>
          <a:xfrm>
            <a:off x="7905328" y="3933056"/>
            <a:ext cx="1440160" cy="1569660"/>
          </a:xfrm>
          <a:prstGeom prst="rect">
            <a:avLst/>
          </a:prstGeom>
          <a:noFill/>
        </p:spPr>
        <p:txBody>
          <a:bodyPr wrap="square" rtlCol="0">
            <a:spAutoFit/>
          </a:bodyPr>
          <a:lstStyle/>
          <a:p>
            <a:pPr algn="ctr"/>
            <a:r>
              <a:rPr lang="pt-BR" smtClean="0">
                <a:latin typeface="Arial" panose="020B0604020202020204" pitchFamily="34" charset="0"/>
                <a:cs typeface="Arial" panose="020B0604020202020204" pitchFamily="34" charset="0"/>
              </a:rPr>
              <a:t>A nova face da dívida externa</a:t>
            </a:r>
            <a:endParaRPr lang="pt-B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91156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64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smtClean="0">
                <a:solidFill>
                  <a:srgbClr val="92D050"/>
                </a:solidFill>
                <a:latin typeface="Tahoma" pitchFamily="34" charset="0"/>
                <a:cs typeface="Tahoma" pitchFamily="34" charset="0"/>
              </a:rPr>
              <a:t>LRF: de onde vem?    FMI</a:t>
            </a:r>
          </a:p>
          <a:p>
            <a:pPr algn="ctr">
              <a:spcBef>
                <a:spcPct val="50000"/>
              </a:spcBef>
            </a:pPr>
            <a:endParaRPr lang="pt-BR" sz="1500">
              <a:solidFill>
                <a:srgbClr val="92D050"/>
              </a:solidFill>
              <a:latin typeface="Tahoma" pitchFamily="34" charset="0"/>
              <a:cs typeface="Tahoma" pitchFamily="34" charset="0"/>
            </a:endParaRPr>
          </a:p>
          <a:p>
            <a:pPr algn="ctr">
              <a:spcBef>
                <a:spcPct val="50000"/>
              </a:spcBef>
            </a:pPr>
            <a:r>
              <a:rPr lang="pt-BR" sz="2600" smtClean="0">
                <a:solidFill>
                  <a:srgbClr val="92D050"/>
                </a:solidFill>
                <a:latin typeface="Tahoma" pitchFamily="34" charset="0"/>
                <a:cs typeface="Tahoma" pitchFamily="34" charset="0"/>
              </a:rPr>
              <a:t>Carta de Intenção – 2/7/1999</a:t>
            </a:r>
          </a:p>
          <a:p>
            <a:pPr algn="ctr">
              <a:spcBef>
                <a:spcPct val="50000"/>
              </a:spcBef>
            </a:pPr>
            <a:r>
              <a:rPr lang="pt-BR" sz="2000">
                <a:solidFill>
                  <a:srgbClr val="92D050"/>
                </a:solidFill>
                <a:latin typeface="Tahoma" pitchFamily="34" charset="0"/>
                <a:cs typeface="Tahoma" pitchFamily="34" charset="0"/>
                <a:hlinkClick r:id="rId3"/>
              </a:rPr>
              <a:t>https://</a:t>
            </a:r>
            <a:r>
              <a:rPr lang="pt-BR" sz="2000" smtClean="0">
                <a:solidFill>
                  <a:srgbClr val="92D050"/>
                </a:solidFill>
                <a:latin typeface="Tahoma" pitchFamily="34" charset="0"/>
                <a:cs typeface="Tahoma" pitchFamily="34" charset="0"/>
                <a:hlinkClick r:id="rId3"/>
              </a:rPr>
              <a:t>www.imf.org/external/np/loi/1999/070299.htm</a:t>
            </a:r>
            <a:r>
              <a:rPr lang="pt-BR" sz="2000" smtClean="0">
                <a:solidFill>
                  <a:srgbClr val="92D050"/>
                </a:solidFill>
                <a:latin typeface="Tahoma" pitchFamily="34" charset="0"/>
                <a:cs typeface="Tahoma" pitchFamily="34" charset="0"/>
              </a:rPr>
              <a:t> </a:t>
            </a:r>
            <a:endParaRPr lang="pt-BR" sz="2000">
              <a:solidFill>
                <a:srgbClr val="92D050"/>
              </a:solidFill>
              <a:latin typeface="Tahoma" pitchFamily="34" charset="0"/>
              <a:cs typeface="Tahoma" pitchFamily="34" charset="0"/>
            </a:endParaRPr>
          </a:p>
          <a:p>
            <a:pPr algn="ctr">
              <a:spcBef>
                <a:spcPct val="50000"/>
              </a:spcBef>
            </a:pPr>
            <a:endParaRPr lang="pt-BR" sz="1500">
              <a:solidFill>
                <a:srgbClr val="92D050"/>
              </a:solidFill>
              <a:latin typeface="Tahoma" pitchFamily="34" charset="0"/>
              <a:cs typeface="Tahoma" pitchFamily="34" charset="0"/>
            </a:endParaRPr>
          </a:p>
          <a:p>
            <a:pPr algn="ctr">
              <a:spcBef>
                <a:spcPct val="50000"/>
              </a:spcBef>
            </a:pPr>
            <a:r>
              <a:rPr lang="en-US" sz="2600">
                <a:solidFill>
                  <a:schemeClr val="tx1"/>
                </a:solidFill>
                <a:latin typeface="Tahoma" pitchFamily="34" charset="0"/>
                <a:cs typeface="Tahoma" pitchFamily="34" charset="0"/>
              </a:rPr>
              <a:t>11.  Progress continues to be made in various areas of structural fiscal reform. Specifically, an important step toward improving fiscal transparency and promoting fiscal sustainability at all levels of government was taken in April 1999, with the submission to congress of a proposed Fiscal Responsibility Law, which is currently expected to be approved before the end of the year</a:t>
            </a:r>
            <a:r>
              <a:rPr lang="en-US" sz="2600">
                <a:solidFill>
                  <a:schemeClr val="tx1"/>
                </a:solidFill>
                <a:latin typeface="Tahoma" pitchFamily="34" charset="0"/>
                <a:cs typeface="Tahoma" pitchFamily="34" charset="0"/>
              </a:rPr>
              <a:t>. This bill proposes that </a:t>
            </a:r>
            <a:r>
              <a:rPr lang="en-US" sz="2600" u="sng">
                <a:solidFill>
                  <a:schemeClr val="accent1"/>
                </a:solidFill>
                <a:latin typeface="Tahoma" pitchFamily="34" charset="0"/>
                <a:cs typeface="Tahoma" pitchFamily="34" charset="0"/>
              </a:rPr>
              <a:t>quantitative limits</a:t>
            </a:r>
            <a:r>
              <a:rPr lang="en-US" sz="2600">
                <a:solidFill>
                  <a:schemeClr val="tx1"/>
                </a:solidFill>
                <a:latin typeface="Tahoma" pitchFamily="34" charset="0"/>
                <a:cs typeface="Tahoma" pitchFamily="34" charset="0"/>
              </a:rPr>
              <a:t> be set on indebtedness and on </a:t>
            </a:r>
            <a:r>
              <a:rPr lang="en-US" sz="2600" u="sng">
                <a:solidFill>
                  <a:schemeClr val="accent1"/>
                </a:solidFill>
                <a:latin typeface="Tahoma" pitchFamily="34" charset="0"/>
                <a:cs typeface="Tahoma" pitchFamily="34" charset="0"/>
              </a:rPr>
              <a:t>personnel for federal, state and municipal governments</a:t>
            </a:r>
            <a:r>
              <a:rPr lang="en-US" sz="2600">
                <a:solidFill>
                  <a:schemeClr val="tx1"/>
                </a:solidFill>
                <a:latin typeface="Tahoma" pitchFamily="34" charset="0"/>
                <a:cs typeface="Tahoma" pitchFamily="34" charset="0"/>
              </a:rPr>
              <a:t>.  </a:t>
            </a:r>
            <a:endParaRPr lang="pt-BR" sz="2600" smtClean="0">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3841003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610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smtClean="0">
                <a:solidFill>
                  <a:srgbClr val="92D050"/>
                </a:solidFill>
                <a:latin typeface="Tahoma" pitchFamily="34" charset="0"/>
                <a:cs typeface="Tahoma" pitchFamily="34" charset="0"/>
              </a:rPr>
              <a:t>LRF: de onde vem?    FMI</a:t>
            </a:r>
          </a:p>
          <a:p>
            <a:pPr algn="ctr">
              <a:spcBef>
                <a:spcPct val="50000"/>
              </a:spcBef>
            </a:pPr>
            <a:endParaRPr lang="pt-BR" sz="2600">
              <a:solidFill>
                <a:srgbClr val="92D050"/>
              </a:solidFill>
              <a:latin typeface="Tahoma" pitchFamily="34" charset="0"/>
              <a:cs typeface="Tahoma" pitchFamily="34" charset="0"/>
            </a:endParaRPr>
          </a:p>
          <a:p>
            <a:pPr algn="ctr">
              <a:spcBef>
                <a:spcPct val="50000"/>
              </a:spcBef>
            </a:pPr>
            <a:r>
              <a:rPr lang="pt-BR" sz="2600" smtClean="0">
                <a:solidFill>
                  <a:srgbClr val="92D050"/>
                </a:solidFill>
                <a:latin typeface="Tahoma" pitchFamily="34" charset="0"/>
                <a:cs typeface="Tahoma" pitchFamily="34" charset="0"/>
              </a:rPr>
              <a:t>Carta de Intenção – </a:t>
            </a:r>
            <a:r>
              <a:rPr lang="pt-BR" sz="2600" smtClean="0">
                <a:solidFill>
                  <a:srgbClr val="92D050"/>
                </a:solidFill>
                <a:latin typeface="Tahoma" pitchFamily="34" charset="0"/>
                <a:cs typeface="Tahoma" pitchFamily="34" charset="0"/>
              </a:rPr>
              <a:t>3/11/2000</a:t>
            </a:r>
            <a:endParaRPr lang="pt-BR" sz="2600" smtClean="0">
              <a:solidFill>
                <a:srgbClr val="92D050"/>
              </a:solidFill>
              <a:latin typeface="Tahoma" pitchFamily="34" charset="0"/>
              <a:cs typeface="Tahoma" pitchFamily="34" charset="0"/>
            </a:endParaRPr>
          </a:p>
          <a:p>
            <a:pPr algn="ctr">
              <a:spcBef>
                <a:spcPct val="50000"/>
              </a:spcBef>
            </a:pPr>
            <a:r>
              <a:rPr lang="pt-BR" sz="2200">
                <a:solidFill>
                  <a:srgbClr val="92D050"/>
                </a:solidFill>
                <a:latin typeface="Tahoma" pitchFamily="34" charset="0"/>
                <a:cs typeface="Tahoma" pitchFamily="34" charset="0"/>
                <a:hlinkClick r:id="rId3"/>
              </a:rPr>
              <a:t>https</a:t>
            </a:r>
            <a:r>
              <a:rPr lang="pt-BR" sz="2200">
                <a:solidFill>
                  <a:srgbClr val="92D050"/>
                </a:solidFill>
                <a:latin typeface="Tahoma" pitchFamily="34" charset="0"/>
                <a:cs typeface="Tahoma" pitchFamily="34" charset="0"/>
                <a:hlinkClick r:id="rId3"/>
              </a:rPr>
              <a:t>://</a:t>
            </a:r>
            <a:r>
              <a:rPr lang="pt-BR" sz="2200" smtClean="0">
                <a:solidFill>
                  <a:srgbClr val="92D050"/>
                </a:solidFill>
                <a:latin typeface="Tahoma" pitchFamily="34" charset="0"/>
                <a:cs typeface="Tahoma" pitchFamily="34" charset="0"/>
                <a:hlinkClick r:id="rId3"/>
              </a:rPr>
              <a:t>www.imf.org/external/np/loi/2000/bra/02/index.htm</a:t>
            </a:r>
            <a:r>
              <a:rPr lang="pt-BR" sz="2200" smtClean="0">
                <a:solidFill>
                  <a:srgbClr val="92D050"/>
                </a:solidFill>
                <a:latin typeface="Tahoma" pitchFamily="34" charset="0"/>
                <a:cs typeface="Tahoma" pitchFamily="34" charset="0"/>
              </a:rPr>
              <a:t> </a:t>
            </a:r>
          </a:p>
          <a:p>
            <a:pPr algn="ctr">
              <a:spcBef>
                <a:spcPct val="50000"/>
              </a:spcBef>
            </a:pPr>
            <a:endParaRPr lang="pt-BR" sz="2200">
              <a:solidFill>
                <a:srgbClr val="92D050"/>
              </a:solidFill>
              <a:latin typeface="Tahoma" pitchFamily="34" charset="0"/>
              <a:cs typeface="Tahoma" pitchFamily="34" charset="0"/>
            </a:endParaRPr>
          </a:p>
          <a:p>
            <a:pPr algn="ctr">
              <a:spcBef>
                <a:spcPct val="50000"/>
              </a:spcBef>
            </a:pPr>
            <a:r>
              <a:rPr lang="en-US" sz="2600">
                <a:solidFill>
                  <a:schemeClr val="tx1"/>
                </a:solidFill>
                <a:latin typeface="Tahoma" pitchFamily="34" charset="0"/>
                <a:cs typeface="Tahoma" pitchFamily="34" charset="0"/>
              </a:rPr>
              <a:t>The government has also made significant further progress in structural fiscal reform. As a major step toward fiscal sustainability, the Fiscal Responsibility Law was enacted in early May, after being approved by congress with a large majority. This law, among other things, prohibits financial support operations among different levels of government; </a:t>
            </a:r>
            <a:r>
              <a:rPr lang="en-US" sz="2600" u="sng">
                <a:solidFill>
                  <a:schemeClr val="accent1"/>
                </a:solidFill>
                <a:latin typeface="Tahoma" pitchFamily="34" charset="0"/>
                <a:cs typeface="Tahoma" pitchFamily="34" charset="0"/>
              </a:rPr>
              <a:t>sets limits on personnel expenditures of federal and local governments</a:t>
            </a:r>
            <a:r>
              <a:rPr lang="en-US" sz="2600">
                <a:solidFill>
                  <a:schemeClr val="tx1"/>
                </a:solidFill>
                <a:latin typeface="Tahoma" pitchFamily="34" charset="0"/>
                <a:cs typeface="Tahoma" pitchFamily="34" charset="0"/>
              </a:rPr>
              <a:t>; </a:t>
            </a:r>
            <a:endParaRPr lang="pt-BR" sz="2600" smtClean="0">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126906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629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smtClean="0">
                <a:solidFill>
                  <a:srgbClr val="92D050"/>
                </a:solidFill>
                <a:latin typeface="Tahoma" pitchFamily="34" charset="0"/>
                <a:cs typeface="Tahoma" pitchFamily="34" charset="0"/>
              </a:rPr>
              <a:t>“LEI DE RESPONSABILIDADE FISCAL”</a:t>
            </a:r>
          </a:p>
          <a:p>
            <a:pPr algn="ctr">
              <a:spcBef>
                <a:spcPct val="50000"/>
              </a:spcBef>
            </a:pPr>
            <a:endParaRPr lang="pt-BR" sz="2600">
              <a:solidFill>
                <a:srgbClr val="92D050"/>
              </a:solidFill>
              <a:latin typeface="Tahoma" pitchFamily="34" charset="0"/>
              <a:cs typeface="Tahoma" pitchFamily="34" charset="0"/>
            </a:endParaRPr>
          </a:p>
          <a:p>
            <a:pPr algn="ctr">
              <a:spcBef>
                <a:spcPct val="50000"/>
              </a:spcBef>
            </a:pPr>
            <a:r>
              <a:rPr lang="pt-BR" sz="2600" smtClean="0">
                <a:solidFill>
                  <a:schemeClr val="tx1"/>
                </a:solidFill>
                <a:latin typeface="Tahoma" pitchFamily="34" charset="0"/>
                <a:cs typeface="Tahoma" pitchFamily="34" charset="0"/>
              </a:rPr>
              <a:t>Art. 4º §1º  </a:t>
            </a:r>
            <a:r>
              <a:rPr lang="pt-BR" sz="2600">
                <a:solidFill>
                  <a:schemeClr val="tx1"/>
                </a:solidFill>
                <a:latin typeface="Tahoma" pitchFamily="34" charset="0"/>
                <a:cs typeface="Tahoma" pitchFamily="34" charset="0"/>
              </a:rPr>
              <a:t>Integrará o projeto de lei de diretrizes orçamentárias Anexo de Metas Fiscais, em que serão estabelecidas metas anuais, em valores correntes e constantes, relativas a receitas, despesas, resultados nominal e primário e montante da dívida pública, para o exercício a que se referirem e para os dois seguintes</a:t>
            </a:r>
            <a:r>
              <a:rPr lang="pt-BR" sz="2600" smtClean="0">
                <a:solidFill>
                  <a:schemeClr val="tx1"/>
                </a:solidFill>
                <a:latin typeface="Tahoma" pitchFamily="34" charset="0"/>
                <a:cs typeface="Tahoma" pitchFamily="34" charset="0"/>
              </a:rPr>
              <a:t>.</a:t>
            </a:r>
          </a:p>
          <a:p>
            <a:pPr algn="ctr">
              <a:spcBef>
                <a:spcPct val="50000"/>
              </a:spcBef>
            </a:pPr>
            <a:endParaRPr lang="pt-BR" sz="2600" smtClean="0">
              <a:solidFill>
                <a:schemeClr val="tx1"/>
              </a:solidFill>
              <a:latin typeface="Tahoma" pitchFamily="34" charset="0"/>
              <a:cs typeface="Tahoma" pitchFamily="34" charset="0"/>
            </a:endParaRPr>
          </a:p>
          <a:p>
            <a:pPr algn="ctr">
              <a:spcBef>
                <a:spcPct val="50000"/>
              </a:spcBef>
            </a:pPr>
            <a:r>
              <a:rPr lang="pt-BR" sz="2600" smtClean="0">
                <a:solidFill>
                  <a:schemeClr val="accent1"/>
                </a:solidFill>
                <a:latin typeface="Tahoma" pitchFamily="34" charset="0"/>
                <a:cs typeface="Tahoma" pitchFamily="34" charset="0"/>
              </a:rPr>
              <a:t>META DE RESULTADO PRIMÁRIO:</a:t>
            </a:r>
          </a:p>
          <a:p>
            <a:pPr algn="ctr">
              <a:spcBef>
                <a:spcPct val="50000"/>
              </a:spcBef>
            </a:pPr>
            <a:r>
              <a:rPr lang="pt-BR" sz="2600" smtClean="0">
                <a:solidFill>
                  <a:schemeClr val="tx1"/>
                </a:solidFill>
                <a:latin typeface="Tahoma" pitchFamily="34" charset="0"/>
                <a:cs typeface="Tahoma" pitchFamily="34" charset="0"/>
              </a:rPr>
              <a:t>Mesmo que seja negativa, impede que o país lance </a:t>
            </a:r>
            <a:r>
              <a:rPr lang="pt-BR" sz="2600" smtClean="0">
                <a:solidFill>
                  <a:schemeClr val="tx1"/>
                </a:solidFill>
                <a:latin typeface="Tahoma" pitchFamily="34" charset="0"/>
                <a:cs typeface="Tahoma" pitchFamily="34" charset="0"/>
              </a:rPr>
              <a:t>mão, por exemplo, </a:t>
            </a:r>
            <a:r>
              <a:rPr lang="pt-BR" sz="2600" smtClean="0">
                <a:solidFill>
                  <a:schemeClr val="tx1"/>
                </a:solidFill>
                <a:latin typeface="Tahoma" pitchFamily="34" charset="0"/>
                <a:cs typeface="Tahoma" pitchFamily="34" charset="0"/>
              </a:rPr>
              <a:t>dos mais de R$ 1 TRILHÃO do caixa do Tesouro, e de outras fontes de recursos.</a:t>
            </a:r>
          </a:p>
        </p:txBody>
      </p:sp>
    </p:spTree>
    <p:extLst>
      <p:ext uri="{BB962C8B-B14F-4D97-AF65-F5344CB8AC3E}">
        <p14:creationId xmlns:p14="http://schemas.microsoft.com/office/powerpoint/2010/main" val="1820421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a:solidFill>
                  <a:srgbClr val="92D050"/>
                </a:solidFill>
                <a:latin typeface="Tahoma" pitchFamily="34" charset="0"/>
                <a:cs typeface="Tahoma" pitchFamily="34" charset="0"/>
              </a:rPr>
              <a:t>“LEI DE RESPONSABILIDADE FISCAL”</a:t>
            </a:r>
          </a:p>
          <a:p>
            <a:pPr algn="ctr">
              <a:spcBef>
                <a:spcPct val="50000"/>
              </a:spcBef>
            </a:pPr>
            <a:endParaRPr lang="pt-BR" sz="2600" smtClean="0">
              <a:solidFill>
                <a:srgbClr val="92D050"/>
              </a:solidFill>
              <a:latin typeface="Tahoma" pitchFamily="34" charset="0"/>
              <a:cs typeface="Tahoma" pitchFamily="34" charset="0"/>
            </a:endParaRPr>
          </a:p>
          <a:p>
            <a:pPr algn="ctr">
              <a:spcBef>
                <a:spcPct val="50000"/>
              </a:spcBef>
            </a:pPr>
            <a:endParaRPr lang="pt-BR" sz="2600" smtClean="0">
              <a:solidFill>
                <a:srgbClr val="92D050"/>
              </a:solidFill>
              <a:latin typeface="Tahoma" pitchFamily="34" charset="0"/>
              <a:cs typeface="Tahoma" pitchFamily="34" charset="0"/>
            </a:endParaRPr>
          </a:p>
          <a:p>
            <a:pPr algn="ctr">
              <a:spcBef>
                <a:spcPct val="50000"/>
              </a:spcBef>
            </a:pPr>
            <a:r>
              <a:rPr lang="pt-BR" sz="2600" smtClean="0">
                <a:solidFill>
                  <a:srgbClr val="92D050"/>
                </a:solidFill>
                <a:latin typeface="Tahoma" pitchFamily="34" charset="0"/>
                <a:cs typeface="Tahoma" pitchFamily="34" charset="0"/>
              </a:rPr>
              <a:t>BANCO CENTRAL: </a:t>
            </a:r>
            <a:r>
              <a:rPr lang="pt-BR" sz="2600" smtClean="0">
                <a:solidFill>
                  <a:srgbClr val="92D050"/>
                </a:solidFill>
                <a:latin typeface="Tahoma" pitchFamily="34" charset="0"/>
                <a:cs typeface="Tahoma" pitchFamily="34" charset="0"/>
              </a:rPr>
              <a:t>licença para gastar</a:t>
            </a:r>
          </a:p>
          <a:p>
            <a:pPr algn="ctr">
              <a:spcBef>
                <a:spcPct val="50000"/>
              </a:spcBef>
            </a:pPr>
            <a:endParaRPr lang="pt-BR" sz="2600">
              <a:solidFill>
                <a:srgbClr val="92D050"/>
              </a:solidFill>
              <a:latin typeface="Tahoma" pitchFamily="34" charset="0"/>
              <a:cs typeface="Tahoma" pitchFamily="34" charset="0"/>
            </a:endParaRPr>
          </a:p>
          <a:p>
            <a:pPr algn="ctr">
              <a:spcBef>
                <a:spcPct val="50000"/>
              </a:spcBef>
            </a:pPr>
            <a:r>
              <a:rPr lang="pt-BR" sz="2600" smtClean="0">
                <a:solidFill>
                  <a:schemeClr val="tx1"/>
                </a:solidFill>
                <a:latin typeface="Tahoma" pitchFamily="34" charset="0"/>
                <a:cs typeface="Tahoma" pitchFamily="34" charset="0"/>
              </a:rPr>
              <a:t>Art. 7º § 1º  </a:t>
            </a:r>
            <a:r>
              <a:rPr lang="pt-BR" sz="2600">
                <a:solidFill>
                  <a:schemeClr val="tx1"/>
                </a:solidFill>
                <a:latin typeface="Tahoma" pitchFamily="34" charset="0"/>
                <a:cs typeface="Tahoma" pitchFamily="34" charset="0"/>
              </a:rPr>
              <a:t>O resultado negativo constituirá obrigação do Tesouro para com o Banco Central do Brasil e será consignado em dotação específica no orçamento.</a:t>
            </a:r>
            <a:endParaRPr lang="pt-BR" sz="2600" smtClean="0">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3344476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128464" y="188640"/>
            <a:ext cx="9777536"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600">
                <a:solidFill>
                  <a:srgbClr val="92D050"/>
                </a:solidFill>
                <a:latin typeface="Tahoma" pitchFamily="34" charset="0"/>
                <a:cs typeface="Tahoma" pitchFamily="34" charset="0"/>
              </a:rPr>
              <a:t>“LEI DE RESPONSABILIDADE FISCAL”</a:t>
            </a:r>
          </a:p>
          <a:p>
            <a:pPr algn="ctr">
              <a:spcBef>
                <a:spcPct val="50000"/>
              </a:spcBef>
            </a:pPr>
            <a:endParaRPr lang="pt-BR" sz="2600" smtClean="0">
              <a:solidFill>
                <a:srgbClr val="92D050"/>
              </a:solidFill>
              <a:latin typeface="Tahoma" pitchFamily="34" charset="0"/>
              <a:cs typeface="Tahoma" pitchFamily="34" charset="0"/>
            </a:endParaRPr>
          </a:p>
          <a:p>
            <a:pPr algn="just">
              <a:spcBef>
                <a:spcPct val="50000"/>
              </a:spcBef>
            </a:pPr>
            <a:r>
              <a:rPr lang="pt-BR" sz="2600">
                <a:solidFill>
                  <a:srgbClr val="92D050"/>
                </a:solidFill>
                <a:latin typeface="Tahoma" pitchFamily="34" charset="0"/>
                <a:cs typeface="Tahoma" pitchFamily="34" charset="0"/>
              </a:rPr>
              <a:t> </a:t>
            </a:r>
            <a:r>
              <a:rPr lang="pt-BR" sz="2600">
                <a:solidFill>
                  <a:schemeClr val="tx1"/>
                </a:solidFill>
                <a:latin typeface="Tahoma" pitchFamily="34" charset="0"/>
                <a:cs typeface="Tahoma" pitchFamily="34" charset="0"/>
              </a:rPr>
              <a:t>Art. </a:t>
            </a:r>
            <a:r>
              <a:rPr lang="pt-BR" sz="2600" smtClean="0">
                <a:solidFill>
                  <a:schemeClr val="tx1"/>
                </a:solidFill>
                <a:latin typeface="Tahoma" pitchFamily="34" charset="0"/>
                <a:cs typeface="Tahoma" pitchFamily="34" charset="0"/>
              </a:rPr>
              <a:t>9º </a:t>
            </a:r>
            <a:r>
              <a:rPr lang="pt-BR" sz="2600">
                <a:solidFill>
                  <a:schemeClr val="tx1"/>
                </a:solidFill>
                <a:latin typeface="Tahoma" pitchFamily="34" charset="0"/>
                <a:cs typeface="Tahoma" pitchFamily="34" charset="0"/>
              </a:rPr>
              <a:t>Se verificado, ao final de um bimestre, que a realização da receita poderá não comportar o cumprimento das </a:t>
            </a:r>
            <a:r>
              <a:rPr lang="pt-BR" sz="2600" u="sng">
                <a:solidFill>
                  <a:schemeClr val="accent1"/>
                </a:solidFill>
                <a:latin typeface="Tahoma" pitchFamily="34" charset="0"/>
                <a:cs typeface="Tahoma" pitchFamily="34" charset="0"/>
              </a:rPr>
              <a:t>metas de resultado primário</a:t>
            </a:r>
            <a:r>
              <a:rPr lang="pt-BR" sz="2600">
                <a:solidFill>
                  <a:schemeClr val="tx1"/>
                </a:solidFill>
                <a:latin typeface="Tahoma" pitchFamily="34" charset="0"/>
                <a:cs typeface="Tahoma" pitchFamily="34" charset="0"/>
              </a:rPr>
              <a:t> ou nominal estabelecidas no Anexo de Metas Fiscais, os Poderes e o Ministério Público promoverão, por ato próprio e nos montantes necessários, nos trinta dias subseqüentes, limitação de empenho e movimentação financeira, segundo os critérios fixados pela lei de diretrizes orçamentárias.</a:t>
            </a:r>
            <a:endParaRPr lang="pt-BR" sz="2600" smtClean="0">
              <a:solidFill>
                <a:schemeClr val="tx1"/>
              </a:solidFill>
              <a:latin typeface="Tahoma" pitchFamily="34" charset="0"/>
              <a:cs typeface="Tahoma" pitchFamily="34" charset="0"/>
            </a:endParaRPr>
          </a:p>
        </p:txBody>
      </p:sp>
    </p:spTree>
    <p:extLst>
      <p:ext uri="{BB962C8B-B14F-4D97-AF65-F5344CB8AC3E}">
        <p14:creationId xmlns:p14="http://schemas.microsoft.com/office/powerpoint/2010/main" val="3420804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43475</TotalTime>
  <Words>1659</Words>
  <Application>Microsoft Office PowerPoint</Application>
  <PresentationFormat>Papel A4 (210 x 297 mm)</PresentationFormat>
  <Paragraphs>182</Paragraphs>
  <Slides>18</Slides>
  <Notes>17</Notes>
  <HiddenSlides>0</HiddenSlides>
  <MMClips>0</MMClips>
  <ScaleCrop>false</ScaleCrop>
  <HeadingPairs>
    <vt:vector size="4" baseType="variant">
      <vt:variant>
        <vt:lpstr>Tema</vt:lpstr>
      </vt:variant>
      <vt:variant>
        <vt:i4>1</vt:i4>
      </vt:variant>
      <vt:variant>
        <vt:lpstr>Títulos de slides</vt:lpstr>
      </vt:variant>
      <vt:variant>
        <vt:i4>18</vt:i4>
      </vt:variant>
    </vt:vector>
  </HeadingPairs>
  <TitlesOfParts>
    <vt:vector size="19" baseType="lpstr">
      <vt:lpstr>Pulso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Maria Lúcia F. Carneiro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RODRIGO</cp:lastModifiedBy>
  <cp:revision>1895</cp:revision>
  <cp:lastPrinted>2008-11-20T19:12:03Z</cp:lastPrinted>
  <dcterms:created xsi:type="dcterms:W3CDTF">2001-11-19T18:24:28Z</dcterms:created>
  <dcterms:modified xsi:type="dcterms:W3CDTF">2019-09-21T10:12:33Z</dcterms:modified>
</cp:coreProperties>
</file>