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1436" r:id="rId2"/>
    <p:sldId id="1439" r:id="rId3"/>
    <p:sldId id="1485" r:id="rId4"/>
    <p:sldId id="1486" r:id="rId5"/>
    <p:sldId id="1487" r:id="rId6"/>
    <p:sldId id="1470" r:id="rId7"/>
    <p:sldId id="1476" r:id="rId8"/>
    <p:sldId id="1478" r:id="rId9"/>
    <p:sldId id="1479" r:id="rId10"/>
    <p:sldId id="1480" r:id="rId11"/>
    <p:sldId id="1483" r:id="rId12"/>
    <p:sldId id="1488" r:id="rId13"/>
    <p:sldId id="1484" r:id="rId14"/>
    <p:sldId id="1481" r:id="rId15"/>
    <p:sldId id="1482" r:id="rId16"/>
    <p:sldId id="1477" r:id="rId17"/>
    <p:sldId id="1469" r:id="rId18"/>
    <p:sldId id="1473" r:id="rId19"/>
    <p:sldId id="1474" r:id="rId20"/>
    <p:sldId id="1466" r:id="rId21"/>
    <p:sldId id="1467" r:id="rId2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0572EDB-5857-4920-B58A-7DB969140940}" type="slidenum">
              <a:rPr lang="pt-BR" altLang="pt-BR" sz="1200" b="0">
                <a:solidFill>
                  <a:schemeClr val="tx1"/>
                </a:solidFill>
              </a:rPr>
              <a:pPr/>
              <a:t>14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6758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905A202-9625-4FCB-88A0-3760A32B28FC}" type="slidenum">
              <a:rPr lang="pt-BR" altLang="pt-BR" sz="1200" b="0">
                <a:solidFill>
                  <a:schemeClr val="tx1"/>
                </a:solidFill>
              </a:rPr>
              <a:pPr/>
              <a:t>15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20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A0FCFDC-EA89-4CB3-BD62-4BC3F514DA89}" type="slidenum">
              <a:rPr lang="pt-BR" altLang="pt-BR" sz="1200" b="0">
                <a:solidFill>
                  <a:schemeClr val="tx1"/>
                </a:solidFill>
              </a:rPr>
              <a:pPr/>
              <a:t>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43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ese.org.br/calculadoraaposentadoria/index.x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wmf"/><Relationship Id="rId4" Type="http://schemas.openxmlformats.org/officeDocument/2006/relationships/hyperlink" Target="http://sa.previdencia.gov.br/site/2019/04/surpcinforme19.01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fip.org.br/wp-content/uploads/2018/12/Livros_28_11_2018_14_51_18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fip.org.br/wp-content/uploads/2018/12/Livros_28_11_2018_14_51_18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ZepGf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57246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r>
              <a:rPr lang="pt-BR" sz="2600" b="0" smtClean="0">
                <a:solidFill>
                  <a:schemeClr val="tx1"/>
                </a:solidFill>
                <a:latin typeface="Tahoma" charset="0"/>
                <a:cs typeface="Tahoma" charset="0"/>
              </a:rPr>
              <a:t>A Reforma da Previdência e a Dívida Pública</a:t>
            </a:r>
            <a:endParaRPr lang="pt-BR" sz="2600" u="sng">
              <a:solidFill>
                <a:schemeClr val="tx1"/>
              </a:solidFill>
            </a:endParaRPr>
          </a:p>
          <a:p>
            <a:pPr algn="ctr"/>
            <a:endParaRPr lang="en-US" sz="2600" b="0" i="1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600" b="0" i="1">
                <a:solidFill>
                  <a:schemeClr val="tx1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600" b="0" i="1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10º Congresso </a:t>
            </a:r>
            <a:r>
              <a:rPr lang="pt-BR" sz="2600" b="0" i="1">
                <a:solidFill>
                  <a:schemeClr val="accent1"/>
                </a:solidFill>
                <a:latin typeface="Tahoma" charset="0"/>
                <a:cs typeface="Tahoma" charset="0"/>
              </a:rPr>
              <a:t>Estadual dos Trabalhadores da </a:t>
            </a:r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Saúde de MG </a:t>
            </a:r>
          </a:p>
          <a:p>
            <a:pPr algn="ctr"/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ConSind-Saúde/MG </a:t>
            </a:r>
            <a:endParaRPr lang="pt-BR" sz="26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endParaRPr lang="pt-BR" sz="2600" b="0" i="1" smtClean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Jaboticatubas, 15/2/2020</a:t>
            </a:r>
            <a:endParaRPr lang="pt-BR" sz="2600" b="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301298" cy="23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2"/>
          <p:cNvSpPr txBox="1">
            <a:spLocks noChangeArrowheads="1"/>
          </p:cNvSpPr>
          <p:nvPr/>
        </p:nvSpPr>
        <p:spPr bwMode="auto">
          <a:xfrm>
            <a:off x="560388" y="188640"/>
            <a:ext cx="91455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pt-BR" altLang="pt-BR" sz="2000">
              <a:solidFill>
                <a:srgbClr val="FF67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Reforma da Previdência (PEC 6/2019):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Convertida na EC 103/2019</a:t>
            </a:r>
          </a:p>
          <a:p>
            <a:pPr algn="ctr" eaLnBrk="1" hangingPunct="1">
              <a:spcAft>
                <a:spcPts val="1200"/>
              </a:spcAft>
            </a:pPr>
            <a:endParaRPr lang="pt-BR" altLang="pt-BR">
              <a:solidFill>
                <a:srgbClr val="FF67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 133/2019 – </a:t>
            </a:r>
            <a:r>
              <a:rPr lang="pt-BR" altLang="en-US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 Paralela</a:t>
            </a:r>
            <a:r>
              <a:rPr lang="pt-BR" altLang="en-US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alt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(inclui estados e municípios na Reforma)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Aprovada no Senado, em tramitação na Câmara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Situação:  Aguardando Parecer do Relator na Comissão de Constituição e Justiça e de Cidadania (CCJC) </a:t>
            </a:r>
            <a:endParaRPr lang="pt-BR" alt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endParaRPr lang="pt-BR" alt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r>
              <a:rPr lang="pt-BR" alt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Aplica as </a:t>
            </a:r>
            <a:r>
              <a:rPr lang="pt-BR" alt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regras e os parâmetros previstos na última reforma para os servidores federais (como idade, tempo de contribuição, pensão por morte, alíquota de contribuição e contribuição extraordinária, entre outros) </a:t>
            </a:r>
            <a:r>
              <a:rPr lang="pt-BR" alt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aos </a:t>
            </a:r>
            <a:r>
              <a:rPr lang="pt-BR" alt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servidores dos estados, Distrito Federal e municípios</a:t>
            </a:r>
          </a:p>
        </p:txBody>
      </p:sp>
    </p:spTree>
    <p:extLst>
      <p:ext uri="{BB962C8B-B14F-4D97-AF65-F5344CB8AC3E}">
        <p14:creationId xmlns:p14="http://schemas.microsoft.com/office/powerpoint/2010/main" val="317499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2"/>
          <p:cNvSpPr txBox="1">
            <a:spLocks noChangeArrowheads="1"/>
          </p:cNvSpPr>
          <p:nvPr/>
        </p:nvSpPr>
        <p:spPr bwMode="auto">
          <a:xfrm>
            <a:off x="560388" y="188640"/>
            <a:ext cx="9145587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pt-BR" altLang="pt-BR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Reforma </a:t>
            </a:r>
            <a:r>
              <a:rPr lang="pt-BR" alt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da Previdência (PEC 6/2019):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Convertida na EC </a:t>
            </a: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103/2019</a:t>
            </a:r>
          </a:p>
          <a:p>
            <a:pPr algn="ctr" eaLnBrk="1" hangingPunct="1">
              <a:spcAft>
                <a:spcPts val="1200"/>
              </a:spcAft>
            </a:pPr>
            <a:endParaRPr lang="pt-BR" alt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Regra Geral de idade mínima: 62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anos para mulher e de 65 anos para homem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Para os servidores públicos, o tempo de contribuição é de 25 anos para ambos os sexos, com 10 de serviço público e 5 no cargo em que for concedida a aposentadoria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 a pensão for gerada por morte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aposentado(a),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ela será equivalente a uma cota familiar de 50% desse valor mais cotas de 10% para cada dependente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emenda constitucional restringe a acumulação de pensões obtidas com a morte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cônjuge.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beneficiário poderá receber a pensão de maior valor e uma parte de cada uma das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demais </a:t>
            </a: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permitidas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alt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5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2"/>
          <p:cNvSpPr txBox="1">
            <a:spLocks noChangeArrowheads="1"/>
          </p:cNvSpPr>
          <p:nvPr/>
        </p:nvSpPr>
        <p:spPr bwMode="auto">
          <a:xfrm>
            <a:off x="560388" y="188640"/>
            <a:ext cx="914558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pt-BR" altLang="pt-BR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Reforma </a:t>
            </a:r>
            <a:r>
              <a:rPr lang="pt-BR" alt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da Previdência (PEC 6/2019):</a:t>
            </a:r>
          </a:p>
          <a:p>
            <a:pPr algn="ctr" eaLnBrk="1" hangingPunct="1">
              <a:spcAft>
                <a:spcPts val="12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Convertida na EC </a:t>
            </a: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103/2019</a:t>
            </a:r>
          </a:p>
          <a:p>
            <a:pPr algn="ctr" eaLnBrk="1" hangingPunct="1">
              <a:spcAft>
                <a:spcPts val="1200"/>
              </a:spcAft>
            </a:pPr>
            <a:endParaRPr lang="pt-BR" alt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2400"/>
              </a:spcAft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Alíquotas progressivas de contribuição e possibilidade de alíquota extraordinária para ativos, aposentados e pensionistas – no caso dos estados depende de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lei </a:t>
            </a:r>
            <a:endParaRPr lang="pt-BR" alt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2400"/>
              </a:spcAft>
            </a:pP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Mudança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na base e fórmula de cálculo dos benefícios (100% das contribuições; e 60% + 2% após 20 anos) e do tempo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contribuição</a:t>
            </a:r>
            <a:endParaRPr lang="pt-BR" alt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2400"/>
              </a:spcAft>
            </a:pP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Possibilidade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bancos e seguradoras gerirem os fundos de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pensão </a:t>
            </a: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fechados</a:t>
            </a:r>
          </a:p>
          <a:p>
            <a:pPr algn="ctr" eaLnBrk="1" hangingPunct="1">
              <a:spcAft>
                <a:spcPts val="2400"/>
              </a:spcAft>
            </a:pPr>
            <a:r>
              <a:rPr lang="pt-BR" alt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Várias regras de transição</a:t>
            </a:r>
            <a:endParaRPr lang="pt-BR" alt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9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2"/>
          <p:cNvSpPr txBox="1">
            <a:spLocks noChangeArrowheads="1"/>
          </p:cNvSpPr>
          <p:nvPr/>
        </p:nvSpPr>
        <p:spPr bwMode="auto">
          <a:xfrm>
            <a:off x="560388" y="17944"/>
            <a:ext cx="91455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pt-BR" altLang="pt-BR" sz="2000">
              <a:solidFill>
                <a:srgbClr val="FF67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r>
              <a:rPr lang="pt-BR" altLang="pt-BR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Calculadora da Aposentadoria - DIEESE</a:t>
            </a:r>
            <a:endParaRPr lang="pt-BR" alt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r>
              <a:rPr lang="pt-BR" alt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3"/>
              </a:rPr>
              <a:t>https</a:t>
            </a:r>
            <a:r>
              <a:rPr lang="pt-BR" alt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3"/>
              </a:rPr>
              <a:t>://</a:t>
            </a:r>
            <a:r>
              <a:rPr lang="pt-BR" alt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3"/>
              </a:rPr>
              <a:t>www.dieese.org.br/calculadoraaposentadoria/index.xhtml</a:t>
            </a:r>
            <a:r>
              <a:rPr lang="pt-BR" alt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altLang="pt-BR" sz="2000">
              <a:solidFill>
                <a:srgbClr val="FF67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77" y="1700808"/>
            <a:ext cx="41910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95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026"/>
          <p:cNvSpPr txBox="1">
            <a:spLocks noChangeArrowheads="1"/>
          </p:cNvSpPr>
          <p:nvPr/>
        </p:nvSpPr>
        <p:spPr bwMode="auto">
          <a:xfrm>
            <a:off x="128588" y="188913"/>
            <a:ext cx="9777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475"/>
              </a:spcBef>
            </a:pPr>
            <a:r>
              <a:rPr lang="pt-BR" alt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133/2019 PRINCIPAIS ASPECTOS</a:t>
            </a:r>
          </a:p>
          <a:p>
            <a:pPr algn="ctr">
              <a:spcBef>
                <a:spcPts val="475"/>
              </a:spcBef>
            </a:pPr>
            <a:endParaRPr lang="pt-BR" alt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128588" y="692150"/>
            <a:ext cx="98647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pt-BR" altLang="pt-BR" sz="20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sz="20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Lei ordinária estadual será suficiente para aplicação das novas regras aos servidores dos Estados, DF e Municípios </a:t>
            </a: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(Art. 40-A): evita o desgaste para os políticos locais – em ano eleitoral - de terem que aprovar a alteração nas Constituições dos Estados </a:t>
            </a:r>
            <a:endParaRPr lang="pt-BR" altLang="pt-BR" sz="2000" b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pt-BR" altLang="pt-BR" sz="20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sz="200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Militares e bombeiros dos Estados e DF</a:t>
            </a: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Governo federal editará lei específica, mantendo a simetria com a legislação dos militares federais (Art. 42 § 1º ): alento aos militares dos estados</a:t>
            </a:r>
          </a:p>
          <a:p>
            <a:pPr>
              <a:buFont typeface="Arial" pitchFamily="34" charset="0"/>
              <a:buChar char="•"/>
            </a:pPr>
            <a:endParaRPr lang="pt-BR" altLang="pt-BR" sz="20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sz="200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Segurança Pública</a:t>
            </a: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terá Lei Complementar específica extensiva aos ocupantes do cargo de agente penitenciário, de agente socioeducativo, da perícia oficial de natureza criminal (Art. 40 § 4-B)</a:t>
            </a:r>
          </a:p>
          <a:p>
            <a:pPr>
              <a:buFont typeface="Arial" pitchFamily="34" charset="0"/>
              <a:buChar char="•"/>
            </a:pPr>
            <a:endParaRPr lang="pt-BR" altLang="pt-BR" sz="20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en-US" sz="200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ja-JP" sz="200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Incidente de prevenção de litigiosidade</a:t>
            </a:r>
            <a:r>
              <a:rPr lang="pt-BR" altLang="en-US" sz="200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ja-JP" sz="200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ja-JP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(Art. 103-C):Enfraquece os institutos da Ação Direta de Inconstitucionalidade (ADIN) ??? </a:t>
            </a:r>
          </a:p>
          <a:p>
            <a:pPr>
              <a:buFont typeface="Arial" pitchFamily="34" charset="0"/>
              <a:buChar char="•"/>
            </a:pPr>
            <a:endParaRPr lang="pt-BR" altLang="ja-JP" sz="20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sz="200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Reabre prazo para opção pelo FUNPRESP</a:t>
            </a:r>
          </a:p>
        </p:txBody>
      </p:sp>
    </p:spTree>
    <p:extLst>
      <p:ext uri="{BB962C8B-B14F-4D97-AF65-F5344CB8AC3E}">
        <p14:creationId xmlns:p14="http://schemas.microsoft.com/office/powerpoint/2010/main" val="15771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026"/>
          <p:cNvSpPr txBox="1">
            <a:spLocks noChangeArrowheads="1"/>
          </p:cNvSpPr>
          <p:nvPr/>
        </p:nvSpPr>
        <p:spPr bwMode="auto">
          <a:xfrm>
            <a:off x="128588" y="188913"/>
            <a:ext cx="9777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475"/>
              </a:spcBef>
            </a:pPr>
            <a:r>
              <a:rPr lang="pt-BR" alt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133/2019 PRINCIPAIS ASPECTOS</a:t>
            </a:r>
          </a:p>
        </p:txBody>
      </p:sp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273050" y="692150"/>
            <a:ext cx="97932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pt-BR" altLang="pt-BR" sz="20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sz="20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Cobrança  gradual    de  contribuições   previdenciárias </a:t>
            </a:r>
          </a:p>
          <a:p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   - do agronegócio exportador</a:t>
            </a:r>
          </a:p>
          <a:p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- do Simples</a:t>
            </a:r>
            <a:b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endParaRPr lang="pt-BR" altLang="pt-BR" sz="20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Inclui benefício destinado à </a:t>
            </a:r>
            <a:r>
              <a:rPr lang="pt-BR" altLang="pt-BR" sz="200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criança </a:t>
            </a: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vivendo em situação de pobreza</a:t>
            </a:r>
          </a:p>
          <a:p>
            <a:pPr>
              <a:buFont typeface="Arial" pitchFamily="34" charset="0"/>
              <a:buChar char="•"/>
            </a:pPr>
            <a:r>
              <a:rPr lang="pt-BR" altLang="pt-BR" sz="2000" b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Cota de 20% na pensão por morte para dependentes </a:t>
            </a: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até 18 anos de idade</a:t>
            </a:r>
          </a:p>
          <a:p>
            <a:pPr>
              <a:buFont typeface="Arial" pitchFamily="34" charset="0"/>
              <a:buChar char="•"/>
            </a:pP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Possibilidade de acúmulo de pensões quando existir dependente com </a:t>
            </a:r>
            <a:r>
              <a:rPr lang="pt-BR" altLang="pt-BR" sz="2000" b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deficiência intelectual, mental ou grave</a:t>
            </a:r>
          </a:p>
          <a:p>
            <a:pPr>
              <a:buFont typeface="Arial" pitchFamily="34" charset="0"/>
              <a:buChar char="•"/>
            </a:pP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Regra de transição para </a:t>
            </a:r>
            <a:r>
              <a:rPr lang="pt-BR" altLang="pt-BR" sz="2000" b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servidores com deficiência</a:t>
            </a:r>
          </a:p>
          <a:p>
            <a:pPr>
              <a:buFont typeface="Arial" pitchFamily="34" charset="0"/>
              <a:buChar char="•"/>
            </a:pP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Manutenção  do </a:t>
            </a:r>
            <a:r>
              <a:rPr lang="pt-BR" altLang="pt-BR" sz="2000" b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tempo  mínimo  de  contribuição  em  15  anos para homens </a:t>
            </a: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 ainda não entraram  no mercado de trabalho;</a:t>
            </a:r>
          </a:p>
          <a:p>
            <a:pPr>
              <a:buFont typeface="Arial" pitchFamily="34" charset="0"/>
              <a:buChar char="•"/>
            </a:pP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Aposentadoria de 100% em caso de incapacidade que gere deficiência ou em caso de incapacidade decorrente de doença neurodegenerativa</a:t>
            </a:r>
          </a:p>
          <a:p>
            <a:pPr algn="ctr">
              <a:buFont typeface="Arial" pitchFamily="34" charset="0"/>
              <a:buChar char="•"/>
            </a:pP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Cálculo mais vantajoso na aposentadoria por incapacidade em caso de acidente</a:t>
            </a:r>
            <a:b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BR" alt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pt-BR" altLang="pt-BR" sz="22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Impacto fiscal estimado total da PEC 6 e PEC Paralela:</a:t>
            </a:r>
          </a:p>
          <a:p>
            <a:pPr algn="ctr"/>
            <a:r>
              <a:rPr lang="pt-BR" altLang="pt-BR" sz="22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R$ 1 trilhão e 312 bilhões em 10 anos</a:t>
            </a:r>
          </a:p>
          <a:p>
            <a:pPr algn="ctr"/>
            <a:r>
              <a:rPr lang="pt-BR" altLang="pt-BR" sz="2000">
                <a:solidFill>
                  <a:srgbClr val="94C600"/>
                </a:solidFill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4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2016 e 2017)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2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7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216797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5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“déficit” da Previdência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484784"/>
            <a:ext cx="95758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22225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3000" u="sng" smtClean="0">
                <a:solidFill>
                  <a:schemeClr val="tx1"/>
                </a:solidFill>
              </a:rPr>
              <a:t> Governo </a:t>
            </a:r>
            <a:r>
              <a:rPr lang="pt-BR" sz="3000" u="sng" smtClean="0">
                <a:solidFill>
                  <a:schemeClr val="tx1"/>
                </a:solidFill>
              </a:rPr>
              <a:t>e grande mídia falam que a Previdência é </a:t>
            </a:r>
            <a:r>
              <a:rPr lang="pt-BR" sz="3000" u="sng" smtClean="0">
                <a:solidFill>
                  <a:schemeClr val="tx1"/>
                </a:solidFill>
              </a:rPr>
              <a:t>deficitária</a:t>
            </a:r>
          </a:p>
          <a:p>
            <a:pPr marL="342900" indent="22225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t-BR" sz="3000" u="sng">
              <a:solidFill>
                <a:schemeClr val="tx1"/>
              </a:solidFill>
            </a:endParaRPr>
          </a:p>
          <a:p>
            <a:pPr marL="342900" indent="22225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3000" u="sng" smtClean="0">
                <a:solidFill>
                  <a:schemeClr val="tx1"/>
                </a:solidFill>
              </a:rPr>
              <a:t> Governo de MG alega déficit de R$ 18 bilhões por ano</a:t>
            </a:r>
            <a:endParaRPr lang="pt-BR" sz="3000" u="sng" smtClean="0">
              <a:solidFill>
                <a:schemeClr val="tx1"/>
              </a:solidFill>
            </a:endParaRPr>
          </a:p>
          <a:p>
            <a:pPr marL="342900" indent="22225" algn="just">
              <a:lnSpc>
                <a:spcPct val="100000"/>
              </a:lnSpc>
              <a:spcBef>
                <a:spcPts val="0"/>
              </a:spcBef>
            </a:pPr>
            <a:endParaRPr lang="pt-BR" sz="3000" u="sng">
              <a:solidFill>
                <a:schemeClr val="tx1"/>
              </a:solidFill>
            </a:endParaRPr>
          </a:p>
          <a:p>
            <a:pPr marL="342900" indent="22225" algn="just">
              <a:lnSpc>
                <a:spcPct val="100000"/>
              </a:lnSpc>
              <a:spcBef>
                <a:spcPts val="0"/>
              </a:spcBef>
            </a:pPr>
            <a:r>
              <a:rPr lang="pt-BR" sz="3000" u="sng" smtClean="0">
                <a:solidFill>
                  <a:schemeClr val="tx1"/>
                </a:solidFill>
              </a:rPr>
              <a:t>- Lógica financista equivocada – Sentido da Previdência não é dar lucro</a:t>
            </a:r>
            <a:endParaRPr lang="pt-BR" sz="3000" smtClean="0">
              <a:solidFill>
                <a:schemeClr val="tx1"/>
              </a:solidFill>
            </a:endParaRPr>
          </a:p>
          <a:p>
            <a:pPr marL="342900" indent="22225" algn="just">
              <a:lnSpc>
                <a:spcPct val="100000"/>
              </a:lnSpc>
              <a:spcBef>
                <a:spcPts val="0"/>
              </a:spcBef>
            </a:pPr>
            <a:endParaRPr lang="pt-BR" sz="3000">
              <a:solidFill>
                <a:schemeClr val="tx1"/>
              </a:solidFill>
            </a:endParaRPr>
          </a:p>
          <a:p>
            <a:pPr marL="342900" indent="22225" algn="just">
              <a:lnSpc>
                <a:spcPct val="100000"/>
              </a:lnSpc>
              <a:spcBef>
                <a:spcPts val="0"/>
              </a:spcBef>
            </a:pPr>
            <a:r>
              <a:rPr lang="pt-BR" sz="3000" smtClean="0">
                <a:solidFill>
                  <a:schemeClr val="tx1"/>
                </a:solidFill>
              </a:rPr>
              <a:t>Além do mais, tal metodologia ignora a Constituição: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“déficit” da Previdência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3500" smtClean="0">
                <a:solidFill>
                  <a:schemeClr val="tx1"/>
                </a:solidFill>
              </a:rPr>
              <a:t>CONSTITUIÇÃO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Art</a:t>
            </a:r>
            <a:r>
              <a:rPr lang="pt-BR">
                <a:solidFill>
                  <a:schemeClr val="tx1"/>
                </a:solidFill>
              </a:rPr>
              <a:t>. 194. A seguridade social compreende um conjunto integrado de ações de iniciativa dos Poderes Públicos e da sociedade, destinadas a assegurar os direitos relativos à </a:t>
            </a:r>
            <a:r>
              <a:rPr lang="pt-BR" u="sng">
                <a:solidFill>
                  <a:schemeClr val="accent1"/>
                </a:solidFill>
              </a:rPr>
              <a:t>saúde, à previdência e à assistência social</a:t>
            </a:r>
            <a:r>
              <a:rPr lang="pt-BR">
                <a:solidFill>
                  <a:schemeClr val="tx1"/>
                </a:solidFill>
              </a:rPr>
              <a:t>. (...)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Art. 195. A seguridade social será financiada por toda a sociedade, de forma direta e indireta, nos termos da lei, mediante </a:t>
            </a:r>
            <a:r>
              <a:rPr lang="pt-BR" u="sng">
                <a:solidFill>
                  <a:schemeClr val="accent1"/>
                </a:solidFill>
              </a:rPr>
              <a:t>recursos provenientes dos orçamentos da União, dos Estados, do Distrito Federal e dos Municípios</a:t>
            </a:r>
            <a:r>
              <a:rPr lang="pt-BR">
                <a:solidFill>
                  <a:schemeClr val="tx1"/>
                </a:solidFill>
              </a:rPr>
              <a:t>, e das seguintes contribuições sociais: (...)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3000">
                <a:solidFill>
                  <a:schemeClr val="accent1"/>
                </a:solidFill>
              </a:rPr>
              <a:t>FOLHA DE SALÁRIOS, FATURAMENTO, LUCRO, E OUTRAS</a:t>
            </a:r>
            <a:r>
              <a:rPr lang="pt-BR">
                <a:solidFill>
                  <a:schemeClr val="accent1"/>
                </a:solidFill>
              </a:rPr>
              <a:t>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6" y="214313"/>
            <a:ext cx="8485208" cy="48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4488" y="5109702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4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SUPERÁVIT ACUMULADO de 2005 a 2015 - EM VALORES </a:t>
            </a: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ATUALIZADOS PARA 2018: </a:t>
            </a:r>
            <a:r>
              <a:rPr lang="pt-BR" u="sng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u="sng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1,112 TRILHÃO</a:t>
            </a:r>
            <a:endParaRPr lang="pt-BR" u="sng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487" y="6478597"/>
            <a:ext cx="936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3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</a:t>
            </a:r>
            <a:r>
              <a:rPr lang="pt-BR" sz="1600" smtClean="0">
                <a:solidFill>
                  <a:schemeClr val="tx1"/>
                </a:solidFill>
              </a:rPr>
              <a:t>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64" y="1412776"/>
            <a:ext cx="75228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ueda drástica na arrecadação da Seguridade Social, devido à crise fabricada pela política monetária do BC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84959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MINAS GERAIS : CRISE FINANCEIRA</a:t>
            </a: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GB" sz="3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185738" indent="2698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Dívida de MG com a União</a:t>
            </a:r>
          </a:p>
          <a:p>
            <a:pPr marL="185738" indent="2698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528638" indent="-342900" algn="just" eaLnBrk="0" hangingPunct="0">
              <a:lnSpc>
                <a:spcPct val="80000"/>
              </a:lnSpc>
              <a:spcBef>
                <a:spcPts val="800"/>
              </a:spcBef>
              <a:buFontTx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ilegitimidade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questionável dívida de Minas Gerais com a União, que já retirou dos cofres públicos mineiros o valor de R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$ 44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bilhões de reais em juros e amortizações no período de 1998 a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2017</a:t>
            </a:r>
          </a:p>
          <a:p>
            <a:pPr marL="528638" indent="-342900" algn="just" eaLnBrk="0" hangingPunct="0">
              <a:lnSpc>
                <a:spcPct val="80000"/>
              </a:lnSpc>
              <a:spcBef>
                <a:spcPts val="800"/>
              </a:spcBef>
              <a:buFontTx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528638" indent="-342900" algn="just" eaLnBrk="0" hangingPunct="0">
              <a:lnSpc>
                <a:spcPct val="80000"/>
              </a:lnSpc>
              <a:spcBef>
                <a:spcPts val="800"/>
              </a:spcBef>
              <a:buFontTx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Este valor representa o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triplo da dívida original de R$ 15 bilhões de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reais</a:t>
            </a:r>
          </a:p>
          <a:p>
            <a:pPr marL="528638" indent="-342900" algn="just" eaLnBrk="0" hangingPunct="0">
              <a:lnSpc>
                <a:spcPct val="80000"/>
              </a:lnSpc>
              <a:spcBef>
                <a:spcPts val="800"/>
              </a:spcBef>
              <a:buFontTx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528638" indent="-342900" algn="just" eaLnBrk="0" hangingPunct="0">
              <a:lnSpc>
                <a:spcPct val="80000"/>
              </a:lnSpc>
              <a:spcBef>
                <a:spcPts val="800"/>
              </a:spcBef>
              <a:buFontTx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ívida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essa que se multiplicou por mais de 5 (cinco) vezes, atingindo R$ 82 bilhões de reais no final desse período.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8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MINAS GERAIS : CRISE FINANCEIRA?</a:t>
            </a:r>
            <a:endParaRPr lang="en-GB" sz="3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185738" indent="2698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1997, a chamada “Lei Kandir” (LEI COMPLEMENTAR Nº 87, DE 13 DE SETEMBRO DE 1996) isentou de ICMS (Imposto sobre a Circulação de Mercadorias e Serviços) a exportação de produtos primários e semielaborados, beneficiando principalmente grandes empresas do setor primário exportador, e gerando um prejuízo acumulado de R$ 135 bilhões para Minas Gerais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185738" indent="2698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185738" indent="2698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Supremo Tribunal Federal </a:t>
            </a:r>
            <a:r>
              <a:rPr lang="pt-BR" sz="28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(AÇÃO 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DIRETA DE INCONSTITUCIONALIDADE POR OMISSÃO </a:t>
            </a:r>
            <a:r>
              <a:rPr lang="pt-BR" sz="28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nº 25) 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já determinou que tais perdas sejam ressarcidas pela </a:t>
            </a:r>
            <a:r>
              <a:rPr lang="pt-BR" sz="28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União</a:t>
            </a:r>
          </a:p>
          <a:p>
            <a:pPr marL="185738" indent="2698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185738" indent="2698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Porém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no momento de determinar efetivamente o pagamento, adia-se sob o repetido argumento de que não há dinheiro nos cofres da União. 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6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273050" y="115888"/>
            <a:ext cx="9793288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" indent="-3429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endParaRPr lang="pt-BR" altLang="pt-BR" sz="1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pt-BR" altLang="pt-BR" sz="28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que explica o cenário de escassez e </a:t>
            </a:r>
            <a:r>
              <a:rPr lang="pt-BR" altLang="en-US" sz="28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crise</a:t>
            </a:r>
            <a:r>
              <a:rPr lang="pt-BR" altLang="en-US" sz="28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algn="ctr"/>
            <a:endParaRPr lang="pt-BR" altLang="pt-BR" sz="1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Não tivemos aqui nenhum os fatores que produzem crise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Brasil é a 9ª maior economia do mundo; possuímos imensas riquezas e potencialidades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Possuímos mais de R$ 4 TRILHÕES líquidos! </a:t>
            </a:r>
          </a:p>
          <a:p>
            <a:pPr lvl="2">
              <a:lnSpc>
                <a:spcPct val="110000"/>
              </a:lnSpc>
            </a:pPr>
            <a:r>
              <a:rPr lang="pt-BR" altLang="pt-BR" b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 </a:t>
            </a:r>
          </a:p>
          <a:p>
            <a:endParaRPr lang="pt-BR" altLang="pt-BR" sz="1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Em dezembro/2018, possuíamos, por exemplo </a:t>
            </a:r>
            <a:r>
              <a:rPr lang="pt-BR" altLang="pt-BR" sz="1600" b="0" u="sng">
                <a:cs typeface="Arial" pitchFamily="34" charset="0"/>
                <a:hlinkClick r:id="rId3"/>
              </a:rPr>
              <a:t>https://bit.ly/2ZepGfY</a:t>
            </a: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R$ 1,27 TRILHÃO </a:t>
            </a: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 caixa do Tesouro Nacional;</a:t>
            </a:r>
          </a:p>
          <a:p>
            <a:pPr>
              <a:buFont typeface="Arial" pitchFamily="34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R$ 1,13 TRILHÃO </a:t>
            </a: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 caixa do Banco Central, e</a:t>
            </a:r>
          </a:p>
          <a:p>
            <a:pPr>
              <a:buFont typeface="Arial" pitchFamily="34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US$ 375 bilhões (</a:t>
            </a:r>
            <a:r>
              <a:rPr lang="pt-BR" alt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R$ 1,453 TRILHÃO</a:t>
            </a: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) em Reservas Internacionais!</a:t>
            </a:r>
          </a:p>
          <a:p>
            <a:pPr algn="ctr"/>
            <a:endParaRPr lang="pt-BR" alt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43082</TotalTime>
  <Words>1458</Words>
  <Application>Microsoft Office PowerPoint</Application>
  <PresentationFormat>Papel A4 (210 x 297 mm)</PresentationFormat>
  <Paragraphs>230</Paragraphs>
  <Slides>21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1883</cp:revision>
  <cp:lastPrinted>2008-11-20T19:12:03Z</cp:lastPrinted>
  <dcterms:created xsi:type="dcterms:W3CDTF">2001-11-19T18:24:28Z</dcterms:created>
  <dcterms:modified xsi:type="dcterms:W3CDTF">2020-02-15T11:52:39Z</dcterms:modified>
</cp:coreProperties>
</file>