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1436" r:id="rId2"/>
    <p:sldId id="1439" r:id="rId3"/>
    <p:sldId id="1440" r:id="rId4"/>
    <p:sldId id="1441" r:id="rId5"/>
    <p:sldId id="1470" r:id="rId6"/>
    <p:sldId id="1445" r:id="rId7"/>
    <p:sldId id="1476" r:id="rId8"/>
    <p:sldId id="1469" r:id="rId9"/>
    <p:sldId id="1473" r:id="rId10"/>
    <p:sldId id="1474" r:id="rId11"/>
    <p:sldId id="1466" r:id="rId12"/>
    <p:sldId id="1467" r:id="rId1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12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hyperlink" Target="http://sa.previdencia.gov.br/site/2019/04/surpcinforme19.0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nfip.org.br/wp-content/uploads/2018/12/Livros_28_11_2018_14_51_18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1247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A Reforma da Previdência e o Regime Próprio de Previdência de Alagoas: qual o destino da previdência pública estadual?</a:t>
            </a:r>
            <a:endParaRPr lang="pt-BR" sz="2600" u="sng">
              <a:solidFill>
                <a:schemeClr val="tx1"/>
              </a:solidFill>
            </a:endParaRPr>
          </a:p>
          <a:p>
            <a:pPr algn="ctr"/>
            <a:endParaRPr lang="en-US" sz="2600" b="0" i="1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600" b="0" i="1">
                <a:solidFill>
                  <a:schemeClr val="tx1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600" b="0" i="1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>
                <a:solidFill>
                  <a:schemeClr val="accent1"/>
                </a:solidFill>
                <a:latin typeface="Tahoma" charset="0"/>
                <a:cs typeface="Tahoma" charset="0"/>
              </a:rPr>
              <a:t>IV Seminario Internacional 70 Anos do Balanço de Pagamentos:</a:t>
            </a:r>
          </a:p>
          <a:p>
            <a:pPr algn="ctr"/>
            <a:r>
              <a:rPr lang="pt-BR" sz="2600" b="0" i="1">
                <a:solidFill>
                  <a:schemeClr val="accent1"/>
                </a:solidFill>
                <a:latin typeface="Tahoma" charset="0"/>
                <a:cs typeface="Tahoma" charset="0"/>
              </a:rPr>
              <a:t> De Onde Vem a Dependência ?  </a:t>
            </a:r>
          </a:p>
          <a:p>
            <a:pPr algn="ctr"/>
            <a:endParaRPr lang="pt-BR" sz="26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>
                <a:solidFill>
                  <a:schemeClr val="accent1"/>
                </a:solidFill>
                <a:latin typeface="Tahoma" charset="0"/>
                <a:cs typeface="Tahoma" charset="0"/>
              </a:rPr>
              <a:t>UFAL, </a:t>
            </a:r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11/9/2019</a:t>
            </a:r>
            <a:endParaRPr lang="pt-BR" sz="2600" b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301298" cy="2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falácia do “déficit</a:t>
            </a: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 da Previdência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052736"/>
            <a:ext cx="95758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smtClean="0">
                <a:solidFill>
                  <a:schemeClr val="tx1"/>
                </a:solidFill>
              </a:rPr>
              <a:t>- Governo e grande mídia falam que a Previdência é deficitária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 u="sng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u="sng" smtClean="0">
                <a:solidFill>
                  <a:schemeClr val="tx1"/>
                </a:solidFill>
              </a:rPr>
              <a:t>- Lógica financista equivocada – Sentido da Previdência não é dar lucro</a:t>
            </a:r>
            <a:endParaRPr lang="pt-BR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0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tx1"/>
                </a:solidFill>
              </a:rPr>
              <a:t>Além do mais, tal metodologia ignora a Constituição: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194. A seguridade social compreende um conjunto integrado de ações de iniciativa dos Poderes Públicos e da sociedade, destinadas a assegurar os direitos relativos à </a:t>
            </a:r>
            <a:r>
              <a:rPr lang="pt-BR" u="sng">
                <a:solidFill>
                  <a:schemeClr val="accent1"/>
                </a:solidFill>
              </a:rPr>
              <a:t>saúde, à previdência e à assistência social</a:t>
            </a:r>
            <a:r>
              <a:rPr lang="pt-BR" smtClean="0">
                <a:solidFill>
                  <a:schemeClr val="tx1"/>
                </a:solidFill>
              </a:rPr>
              <a:t>. (...)</a:t>
            </a:r>
            <a:endParaRPr lang="pt-BR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</a:rPr>
              <a:t>Art. 195. A seguridade social será financiada por toda a sociedade, de forma direta e indireta, nos termos da lei, mediante </a:t>
            </a:r>
            <a:r>
              <a:rPr lang="pt-BR" u="sng">
                <a:solidFill>
                  <a:schemeClr val="accent1"/>
                </a:solidFill>
              </a:rPr>
              <a:t>recursos provenientes dos orçamentos da União, dos Estados, do Distrito Federal e dos Municípios</a:t>
            </a:r>
            <a:r>
              <a:rPr lang="pt-BR">
                <a:solidFill>
                  <a:schemeClr val="tx1"/>
                </a:solidFill>
              </a:rPr>
              <a:t>, e das seguintes contribuições sociais: </a:t>
            </a:r>
            <a:r>
              <a:rPr lang="pt-BR" smtClean="0">
                <a:solidFill>
                  <a:schemeClr val="tx1"/>
                </a:solidFill>
              </a:rPr>
              <a:t>(...)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mtClean="0">
                <a:solidFill>
                  <a:schemeClr val="accent1"/>
                </a:solidFill>
              </a:rPr>
              <a:t>FOLHA DE SALÁRIOS, FATURAMENTO, LUCRO, E OUTRAS  </a:t>
            </a:r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6" y="214313"/>
            <a:ext cx="8485208" cy="489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4488" y="5109702"/>
            <a:ext cx="9361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4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endParaRPr lang="pt-BR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SUPERÁVIT ACUMULADO de 2005 a 2015 - EM VALORES </a:t>
            </a:r>
          </a:p>
          <a:p>
            <a:pPr algn="ctr">
              <a:spcBef>
                <a:spcPts val="0"/>
              </a:spcBef>
            </a:pPr>
            <a:r>
              <a:rPr lang="pt-BR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ATUALIZADOS PARA 2018: </a:t>
            </a:r>
            <a:r>
              <a:rPr lang="pt-BR" u="sng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u="sng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1,112 TRILHÃO</a:t>
            </a:r>
            <a:endParaRPr lang="pt-BR" u="sng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487" y="6478597"/>
            <a:ext cx="936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tx1"/>
                </a:solidFill>
              </a:rPr>
              <a:t>FONTE: ANFIP - </a:t>
            </a:r>
            <a:r>
              <a:rPr lang="pt-BR" sz="1400">
                <a:solidFill>
                  <a:schemeClr val="tx1"/>
                </a:solidFill>
                <a:hlinkClick r:id="rId3"/>
              </a:rPr>
              <a:t>https://www.anfip.org.br/wp-content/uploads/2018/12/Livros_28_11_2018_14_51_18.pdf</a:t>
            </a:r>
            <a:r>
              <a:rPr lang="pt-BR" sz="1600">
                <a:solidFill>
                  <a:schemeClr val="tx1"/>
                </a:solidFill>
              </a:rPr>
              <a:t> , pág </a:t>
            </a:r>
            <a:r>
              <a:rPr lang="pt-BR" sz="1600" smtClean="0">
                <a:solidFill>
                  <a:schemeClr val="tx1"/>
                </a:solidFill>
              </a:rPr>
              <a:t>187</a:t>
            </a:r>
            <a:endParaRPr lang="pt-BR" sz="16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64" y="1412776"/>
            <a:ext cx="752288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ueda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drástica na arrecadação da Seguridade Social, devido à crise fabricada pela política monetária do BC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959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da CPI Previdência</a:t>
            </a:r>
          </a:p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Saque de recursos da Previdência Social</a:t>
            </a:r>
          </a:p>
          <a:p>
            <a:pPr algn="ctr">
              <a:spcBef>
                <a:spcPct val="50000"/>
              </a:spcBef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Período de 1940 a 1980 – Utilização dos recursos previdenciários em diversos projetos: CSN, FNM, CVRD, Brasília, Ponte Rio Niterói, Transamazônica, dentre outros – PREJUÍZO DE R$ 5 a 7 TRILHÕES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DRU – entre 2006 e 2015 – PREJUÍZO DE R$ 500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Dívidas de empresas com a Previdência – R$ 450 BILHÕES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pt-BR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pelos governos Dilma e Temer (2016 e 2017)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21679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42962</TotalTime>
  <Words>859</Words>
  <Application>Microsoft Office PowerPoint</Application>
  <PresentationFormat>Papel A4 (210 x 297 mm)</PresentationFormat>
  <Paragraphs>145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1871</cp:revision>
  <cp:lastPrinted>2008-11-20T19:12:03Z</cp:lastPrinted>
  <dcterms:created xsi:type="dcterms:W3CDTF">2001-11-19T18:24:28Z</dcterms:created>
  <dcterms:modified xsi:type="dcterms:W3CDTF">2019-09-11T09:25:24Z</dcterms:modified>
</cp:coreProperties>
</file>