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4"/>
  </p:notesMasterIdLst>
  <p:handoutMasterIdLst>
    <p:handoutMasterId r:id="rId15"/>
  </p:handoutMasterIdLst>
  <p:sldIdLst>
    <p:sldId id="1436" r:id="rId2"/>
    <p:sldId id="1470" r:id="rId3"/>
    <p:sldId id="1469" r:id="rId4"/>
    <p:sldId id="1473" r:id="rId5"/>
    <p:sldId id="1474" r:id="rId6"/>
    <p:sldId id="1476" r:id="rId7"/>
    <p:sldId id="1478" r:id="rId8"/>
    <p:sldId id="1479" r:id="rId9"/>
    <p:sldId id="1480" r:id="rId10"/>
    <p:sldId id="1477" r:id="rId11"/>
    <p:sldId id="1466" r:id="rId12"/>
    <p:sldId id="1467" r:id="rId13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62" y="-144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11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12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6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7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8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9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10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acebook.com/auditoriacidada.pagin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amara.leg.br/orcamento-da-uniao/leis-orcamentarias/lo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bcb.gov.br/content/estatisticas/Documents/Tabelas_especiais/Nfspp.xl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ouro.fazenda.gov.br/documents/10180/772830/Anexo_RMD_Mar_19.zip/3d01a7e1-a639-41b6-9c84-cba0caac293b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hyperlink" Target="http://sa.previdencia.gov.br/site/2019/04/surpcinforme19.01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92696" y="404664"/>
            <a:ext cx="9649072" cy="61247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600" b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ctr" eaLnBrk="0" hangingPunct="0"/>
            <a:r>
              <a:rPr lang="pt-BR" sz="2600" b="0" smtClean="0">
                <a:solidFill>
                  <a:schemeClr val="tx1"/>
                </a:solidFill>
                <a:latin typeface="Tahoma" charset="0"/>
                <a:cs typeface="Tahoma" charset="0"/>
              </a:rPr>
              <a:t>Análise de Conjuntura: O Sistema da Dívida Pública no Brasil</a:t>
            </a:r>
          </a:p>
          <a:p>
            <a:pPr algn="ctr" eaLnBrk="0" hangingPunct="0"/>
            <a:endParaRPr lang="pt-BR" sz="2600" b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ctr" eaLnBrk="0" hangingPunct="0"/>
            <a:r>
              <a:rPr lang="pt-BR" sz="2600" b="0" smtClean="0">
                <a:solidFill>
                  <a:schemeClr val="tx1"/>
                </a:solidFill>
                <a:latin typeface="Tahoma" charset="0"/>
                <a:cs typeface="Tahoma" charset="0"/>
              </a:rPr>
              <a:t>Entenda como você está sendo roubado</a:t>
            </a:r>
            <a:endParaRPr lang="pt-BR" sz="2600" b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ctr"/>
            <a:endParaRPr lang="en-US" sz="2600" b="0" i="1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ctr"/>
            <a:endParaRPr lang="en-US" sz="2600" b="0" i="1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6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Rodrigo </a:t>
            </a:r>
            <a:r>
              <a:rPr lang="en-US" sz="2600" b="0" i="1">
                <a:solidFill>
                  <a:schemeClr val="accent1"/>
                </a:solidFill>
                <a:latin typeface="Tahoma" charset="0"/>
                <a:cs typeface="Tahoma" charset="0"/>
              </a:rPr>
              <a:t>Avila</a:t>
            </a:r>
          </a:p>
          <a:p>
            <a:pPr algn="ctr"/>
            <a:endParaRPr lang="pt-BR" sz="2600" b="0" i="1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6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FUP – Planatina  (DF) -  28/11/2019</a:t>
            </a:r>
            <a:endParaRPr lang="pt-BR" sz="2600" b="0" dirty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14" y="272480"/>
            <a:ext cx="2301298" cy="230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96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BRASIL: AUDITORIA </a:t>
            </a: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</a:t>
            </a: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 1988</a:t>
            </a: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 no âmbito do Ministério da Fazenda, com participação da Sociedade Civil: Aprovada 3 vezes pelo Congresso Nacional e vetada 3 vezes pelos governos Dilma e Temer (2016 e 2017)</a:t>
            </a:r>
            <a:endParaRPr lang="pt-BR" sz="2800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7760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597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</a:t>
            </a:r>
            <a:r>
              <a:rPr lang="pt-BR" altLang="pt-BR" sz="2800" b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CONCRETAS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endParaRPr lang="pt-BR" altLang="pt-BR" sz="2800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Pressão sobre os governos</a:t>
            </a:r>
            <a:endParaRPr lang="pt-BR" altLang="pt-BR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endParaRPr lang="pt-BR" alt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Formação de Núcleos nos Estados, eventos, estudos, mobilizações, panfletagens, denúncia do novo esquema de “Securitização”.</a:t>
            </a:r>
            <a:endParaRPr lang="pt-BR" altLang="pt-BR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30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732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6" y="1006691"/>
            <a:ext cx="7416824" cy="581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8110" y="79933"/>
            <a:ext cx="7017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Orçamento Federal (Fiscal e Seguridade Social)</a:t>
            </a:r>
          </a:p>
          <a:p>
            <a:pPr algn="ctr"/>
            <a:r>
              <a:rPr lang="pt-BR" sz="18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Executado (Pago) em 2018 = R$ 2,621 TRILHÕES</a:t>
            </a:r>
          </a:p>
          <a:p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082685" y="283617"/>
            <a:ext cx="183812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R$ 336 bilhões de amortizações efetivas</a:t>
            </a:r>
          </a:p>
          <a:p>
            <a:pPr algn="ctr"/>
            <a:endParaRPr lang="pt-BR" sz="160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Estimativa de cerca de meio trilhão de juros</a:t>
            </a:r>
          </a:p>
          <a:p>
            <a:pPr algn="ctr"/>
            <a:endParaRPr lang="pt-BR" sz="160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sz="160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Tesouro Nacional contabiliza grande parte dos juros como se fosse “rolagem”</a:t>
            </a:r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SIAFI -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www2.camara.leg.br/orcamento-da-uniao/leis-orcamentarias/loa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Banco de Dados Access p/ download (execução do Orçamento da União - Dados até 31/12/2018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/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784959"/>
              </p:ext>
            </p:extLst>
          </p:nvPr>
        </p:nvGraphicFramePr>
        <p:xfrm>
          <a:off x="288110" y="3429000"/>
          <a:ext cx="1944216" cy="3078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/>
                <a:gridCol w="50405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Agricultura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0,61%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Transporte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0,44%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Ciência e Tecnologia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0,24%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Gestão Ambiental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Comércio e Serviços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Indústria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Energia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Urbanismo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Organização Agrária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Comunicações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Direitos da Cidadania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Cultura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Saneamento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Desporto e Lazer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Habitação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 TOTAL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1,94%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530462" y="4437111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smtClean="0">
                <a:latin typeface="Arial" panose="020B0604020202020204" pitchFamily="34" charset="0"/>
                <a:cs typeface="Arial" panose="020B0604020202020204" pitchFamily="34" charset="0"/>
              </a:rPr>
              <a:t>R$ 1,065 TRILHÃO</a:t>
            </a:r>
            <a:endParaRPr 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55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smtClean="0">
                <a:solidFill>
                  <a:srgbClr val="92D050"/>
                </a:solidFill>
                <a:latin typeface="Tahoma"/>
                <a:cs typeface="Tahoma"/>
              </a:rPr>
              <a:t>Dívida Pública: de onde vem?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836712"/>
            <a:ext cx="9712325" cy="543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2480" y="6266868"/>
            <a:ext cx="9633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>
                <a:solidFill>
                  <a:schemeClr val="tx1"/>
                </a:solidFill>
              </a:rPr>
              <a:t>Fonte: 1995 a nov/2001: Banco Central - Série Temporal 16971 - NFSP sem desvalorização cambial - Fluxo acumulado no ano - Resultado primário - Total - Setor público </a:t>
            </a:r>
            <a:r>
              <a:rPr lang="pt-BR" sz="1000" smtClean="0">
                <a:solidFill>
                  <a:schemeClr val="tx1"/>
                </a:solidFill>
              </a:rPr>
              <a:t>consolidado. Dez/2001 </a:t>
            </a:r>
            <a:r>
              <a:rPr lang="pt-BR" sz="1000">
                <a:solidFill>
                  <a:schemeClr val="tx1"/>
                </a:solidFill>
              </a:rPr>
              <a:t>a 2018: Tabela – </a:t>
            </a:r>
            <a:r>
              <a:rPr lang="pt-BR" sz="100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pt-BR" sz="1000">
                <a:solidFill>
                  <a:schemeClr val="tx1"/>
                </a:solidFill>
                <a:hlinkClick r:id="rId4"/>
              </a:rPr>
              <a:t>://</a:t>
            </a:r>
            <a:r>
              <a:rPr lang="pt-BR" sz="1000" smtClean="0">
                <a:solidFill>
                  <a:schemeClr val="tx1"/>
                </a:solidFill>
                <a:hlinkClick r:id="rId4"/>
              </a:rPr>
              <a:t>www.bcb.gov.br/content/estatisticas/Documents/Tabelas_especiais/Nfspp.xls</a:t>
            </a:r>
            <a:r>
              <a:rPr lang="pt-BR" sz="1000" smtClean="0">
                <a:solidFill>
                  <a:schemeClr val="tx1"/>
                </a:solidFill>
              </a:rPr>
              <a:t> Estoque da Dívida Interna – Fonte: Notas para a Imprensa do Banco Central – Política Fiscal. Inclui os títulos em poder do BC, pois este último os utiliza nas Operações Compromissadas.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70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72" y="404664"/>
            <a:ext cx="9766073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</a:t>
            </a:r>
            <a:r>
              <a:rPr lang="pt-BR" sz="1400" b="0" smtClean="0">
                <a:solidFill>
                  <a:srgbClr val="FFFFFF"/>
                </a:solidFill>
                <a:cs typeface="Arial" charset="0"/>
              </a:rPr>
              <a:t>“Títulos Públicos Federais”.</a:t>
            </a:r>
            <a:endParaRPr lang="pt-BR" sz="14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002799" y="1342894"/>
            <a:ext cx="3744416" cy="2977738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Juros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sobre juros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Regime de Metas de Inflação 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Reuniões do BC com banqueiros: Conflito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de interesses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Dívidas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dos estados com a </a:t>
            </a: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União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Acumulação de Reservas Cambiais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“Operações de Mercado Aberto”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Operações de “swaps”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Empréstimos ao BNDES</a:t>
            </a:r>
          </a:p>
        </p:txBody>
      </p:sp>
    </p:spTree>
    <p:extLst>
      <p:ext uri="{BB962C8B-B14F-4D97-AF65-F5344CB8AC3E}">
        <p14:creationId xmlns:p14="http://schemas.microsoft.com/office/powerpoint/2010/main" val="3216797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72480" y="6071879"/>
            <a:ext cx="963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www.tesouro.fazenda.gov.br/documents/10180/772830/Anexo_RMD_Mar_19.zip/3d01a7e1-a639-41b6-9c84-cba0caac293b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quadros 2.7 e 5.4. Foi acrescentado na rubrica “Bancos” o montante de Operações de Mercado Aberto (as chamadas “operações compromissadas”) constante no quadro 5.4, uma vez que se trata de dívida do Banco Central com bancos. EFPC: Aplicações em Renda Fixa -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sa.previdencia.gov.br/site/2019/04/surpcinforme19.01.pdf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/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330200" y="31433"/>
            <a:ext cx="957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Beneficiários da Dívida Interna Federal – mar/19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712459"/>
            <a:ext cx="7875579" cy="535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881508" y="1844823"/>
            <a:ext cx="1209080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EFPC (Fundos de Pensão): 9,56%</a:t>
            </a:r>
            <a:endParaRPr lang="pt-BR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de seta reta 4"/>
          <p:cNvCxnSpPr/>
          <p:nvPr/>
        </p:nvCxnSpPr>
        <p:spPr bwMode="auto">
          <a:xfrm>
            <a:off x="3090588" y="2636912"/>
            <a:ext cx="977868" cy="162019"/>
          </a:xfrm>
          <a:prstGeom prst="straightConnector1">
            <a:avLst/>
          </a:prstGeom>
          <a:solidFill>
            <a:srgbClr val="FFFFFF"/>
          </a:solidFill>
          <a:ln w="28575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CaixaDeTexto 5"/>
          <p:cNvSpPr txBox="1"/>
          <p:nvPr/>
        </p:nvSpPr>
        <p:spPr>
          <a:xfrm>
            <a:off x="49092" y="2902064"/>
            <a:ext cx="3530430" cy="3108543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 do MF a pedido com base na LAI, que solicitou o nome dos detentores finais dos títulos da dívida: </a:t>
            </a:r>
          </a:p>
          <a:p>
            <a:endParaRPr lang="pt-BR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Ressaltamos </a:t>
            </a:r>
            <a:r>
              <a:rPr lang="pt-BR" sz="14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também que o Tesouro Nacional por não ser órgão supervisor destes grupos, não detém os dados dos participantes ou cotistas dessas entidades e fundos</a:t>
            </a:r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400" i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400" i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“...sigilo </a:t>
            </a:r>
            <a:r>
              <a:rPr lang="pt-BR" sz="14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bancário referente às operações ativas e passivas e serviços prestados pelas instituições financeiras</a:t>
            </a:r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t-BR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3548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511676" y="188640"/>
            <a:ext cx="916305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ts val="6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“Plano </a:t>
            </a:r>
            <a:r>
              <a:rPr lang="pt-BR" sz="2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Mais </a:t>
            </a: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Brasil”: PECs </a:t>
            </a:r>
            <a:r>
              <a:rPr lang="pt-BR" sz="2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nº 186, 187 </a:t>
            </a:r>
            <a:r>
              <a:rPr lang="pt-BR" sz="2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 </a:t>
            </a: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188/2019</a:t>
            </a:r>
            <a:endParaRPr lang="pt-BR" sz="26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18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Desmonte dos Direitos Sociais conquistados na Constituição de 1988</a:t>
            </a:r>
            <a:endParaRPr lang="en-GB" sz="26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11676" y="2000945"/>
            <a:ext cx="91630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CAPÍTULO </a:t>
            </a:r>
            <a:r>
              <a:rPr lang="pt-BR" sz="18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 - DOS </a:t>
            </a:r>
            <a:r>
              <a:rPr lang="pt-BR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DIREITOS </a:t>
            </a:r>
            <a:r>
              <a:rPr lang="pt-BR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SOCIAIS </a:t>
            </a:r>
            <a:endParaRPr lang="pt-BR" sz="180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18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Art. 6º São direitos sociais a educação, a saúde, a alimentação, o trabalho, a moradia, o transporte, o lazer, a segurança, a previdência social, a proteção à maternidade e à infância, a assistência aos desamparados, na forma desta </a:t>
            </a:r>
            <a:r>
              <a:rPr lang="pt-BR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Constituição</a:t>
            </a:r>
            <a:r>
              <a:rPr lang="pt-BR" sz="18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endParaRPr lang="pt-BR" sz="18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18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PROPOSTA DA PEC 188/2019:</a:t>
            </a:r>
          </a:p>
          <a:p>
            <a:pPr algn="just"/>
            <a:endParaRPr lang="pt-BR" sz="180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18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pt-BR" sz="1800" i="1" u="sng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Parágrafo </a:t>
            </a:r>
            <a:r>
              <a:rPr lang="pt-BR" sz="1800" i="1" u="sng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único. Será observado,  na promoção dos direitos sociais, o  direito ao equilibrio fiscal </a:t>
            </a:r>
            <a:r>
              <a:rPr lang="pt-BR" sz="1800" i="1" u="sng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intergeracional</a:t>
            </a:r>
            <a:r>
              <a:rPr lang="pt-BR" sz="18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.”</a:t>
            </a:r>
          </a:p>
          <a:p>
            <a:pPr algn="just"/>
            <a:endParaRPr lang="pt-BR" sz="18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18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SEJA, A PRIORIDADE SERÁ O CUMPRIMENTO DE METAS DE “RESULTADO PRIMÁRIO”, OU SEJA, CORTES DE INVESTIMENTOS SOCIAIS PARA O PAGAMENTO DE UMA QUESTIONÁVEL DÍVIDA, QUE NUNCA FOI AUDITADA CONFORME MANDA A CONSTITUIÇÃO.</a:t>
            </a:r>
            <a:endParaRPr lang="pt-BR" sz="18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81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511676" y="188640"/>
            <a:ext cx="916305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ts val="6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“Plano </a:t>
            </a:r>
            <a:r>
              <a:rPr lang="pt-BR" sz="2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Mais </a:t>
            </a: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Brasil”: PECs </a:t>
            </a:r>
            <a:r>
              <a:rPr lang="pt-BR" sz="2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nº 186, 187 </a:t>
            </a:r>
            <a:r>
              <a:rPr lang="pt-BR" sz="2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 </a:t>
            </a: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188/2019</a:t>
            </a:r>
            <a:endParaRPr lang="pt-BR" sz="26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18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Desmonte dos Direitos Sociais conquistados na Constituição de 1988</a:t>
            </a:r>
            <a:endParaRPr lang="en-GB" sz="26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11676" y="2000945"/>
            <a:ext cx="91630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18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leis</a:t>
            </a:r>
            <a:r>
              <a:rPr lang="pt-BR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atos ou decisões judiciais que impliquem despesa somente produzirão efeitos quando houver a “respectiva e suficiente dotação orçamentária</a:t>
            </a:r>
            <a:r>
              <a:rPr lang="pt-BR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”. </a:t>
            </a:r>
            <a:endParaRPr lang="pt-BR" sz="180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endParaRPr lang="pt-BR" sz="18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8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 </a:t>
            </a:r>
            <a:r>
              <a:rPr lang="pt-BR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limite nunca existiu para os privilegiados gastos com a dívida pública: se  necessário, ocorre a emissão e venda de novos títulos públicos para o pagamento de juros nominais </a:t>
            </a:r>
            <a:r>
              <a:rPr lang="pt-BR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</a:t>
            </a:r>
            <a:r>
              <a:rPr lang="pt-BR" sz="18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dívida</a:t>
            </a:r>
          </a:p>
          <a:p>
            <a:pPr marL="285750" indent="-285750" algn="just">
              <a:buFontTx/>
              <a:buChar char="-"/>
            </a:pPr>
            <a:endParaRPr lang="pt-BR" sz="18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redução de salário dos servidores públicos em até 25%, assim como diversos impedimentos a quaisquer benefícios para os </a:t>
            </a:r>
            <a:r>
              <a:rPr lang="pt-BR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servidores</a:t>
            </a:r>
            <a:r>
              <a:rPr lang="pt-BR" sz="18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pt-BR" sz="18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utilização do estoque de centenas de bilhões de reais da Conta Única do Tesouro (vinculados a áreas sociais) para pagamento da dívida pública</a:t>
            </a:r>
          </a:p>
        </p:txBody>
      </p:sp>
    </p:spTree>
    <p:extLst>
      <p:ext uri="{BB962C8B-B14F-4D97-AF65-F5344CB8AC3E}">
        <p14:creationId xmlns:p14="http://schemas.microsoft.com/office/powerpoint/2010/main" val="1044081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511676" y="188640"/>
            <a:ext cx="916305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ts val="6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“Plano </a:t>
            </a:r>
            <a:r>
              <a:rPr lang="pt-BR" sz="2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Mais </a:t>
            </a: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Brasil”: PECs </a:t>
            </a:r>
            <a:r>
              <a:rPr lang="pt-BR" sz="2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nº 186, 187 </a:t>
            </a:r>
            <a:r>
              <a:rPr lang="pt-BR" sz="2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 </a:t>
            </a: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188/2019</a:t>
            </a:r>
            <a:endParaRPr lang="pt-BR" sz="26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18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Desmonte dos Direitos Sociais conquistados na Constituição de 1988</a:t>
            </a:r>
            <a:endParaRPr lang="en-GB" sz="26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11676" y="2000945"/>
            <a:ext cx="91630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acaba com os Planos Plurianuais e o Orçamento Anual, estabelecendo-se o “Orçamento Plurianual”, o que aumentará ainda mais a blindagem de recursos para o pagamento aos privilegiados rentistas</a:t>
            </a:r>
            <a:r>
              <a:rPr lang="pt-BR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pt-BR" sz="180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endParaRPr lang="pt-BR" sz="18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governo assume que a dívida ocupa o centro das decisões econômicas, e todas as demais políticas fiscais dependerão de sua “sustentabilidade”, como previsto textualmente</a:t>
            </a:r>
            <a:r>
              <a:rPr lang="pt-BR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endParaRPr lang="pt-BR" sz="180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endParaRPr lang="pt-BR" sz="18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8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pt-BR" sz="1800" i="1" u="sng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União, os Estados, o Distrito Federal e os Municípios conduzirão suas políticas fiscais de forma a manter a dívida pública em níveis que assegurem sua </a:t>
            </a:r>
            <a:r>
              <a:rPr lang="pt-BR" sz="1800" i="1" u="sng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sustentabilidade</a:t>
            </a:r>
            <a:r>
              <a:rPr lang="pt-BR" sz="18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marL="285750" indent="-285750" algn="just">
              <a:buFontTx/>
              <a:buChar char="-"/>
            </a:pPr>
            <a:endParaRPr lang="pt-BR" sz="18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8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pt-BR" sz="1800" i="1" u="sng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BR" sz="1800" i="1" u="sng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elaboração e a execução de planos e orçamentos devem refletir a compatibilidade dos indicadores fiscais com a sustentabilidade da dívida</a:t>
            </a:r>
            <a:r>
              <a:rPr lang="pt-BR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4181945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511676" y="188640"/>
            <a:ext cx="916305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ts val="6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“Plano </a:t>
            </a:r>
            <a:r>
              <a:rPr lang="pt-BR" sz="2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Mais </a:t>
            </a: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Brasil”: PECs </a:t>
            </a:r>
            <a:r>
              <a:rPr lang="pt-BR" sz="2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nº 186, 187 </a:t>
            </a:r>
            <a:r>
              <a:rPr lang="pt-BR" sz="2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 </a:t>
            </a: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188/2019</a:t>
            </a:r>
            <a:endParaRPr lang="pt-BR" sz="26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18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Desmonte dos Direitos Sociais conquistados na Constituição de 1988</a:t>
            </a:r>
            <a:endParaRPr lang="en-GB" sz="26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11676" y="2000945"/>
            <a:ext cx="916305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21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pt-BR" sz="2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entes federados aplicarem em saúde mais que o piso exigido, poderão deduzir este valor do piso de recursos destinados à educação, e vice-versa</a:t>
            </a:r>
            <a:r>
              <a:rPr lang="pt-BR" sz="2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pt-BR" sz="210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endParaRPr lang="pt-BR" sz="21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2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aumenta o arrocho fiscal para privilegiar a dívida. Em vez de auditar a questionável dívida (que até o TCU já declarou que não serviu para investimentos no país); estabelecer juros negativos, e direcionar recursos para investimentos produtivos que gerem crescimento socioeconômico, o governo reza na cartilha do retrógrado “Pensamento Único” que corta investimentos sociais, aplica contrarreformas como a da previdência, e privatiza tudo para transferir recursos aos privilegiados rentistas.</a:t>
            </a:r>
          </a:p>
        </p:txBody>
      </p:sp>
    </p:spTree>
    <p:extLst>
      <p:ext uri="{BB962C8B-B14F-4D97-AF65-F5344CB8AC3E}">
        <p14:creationId xmlns:p14="http://schemas.microsoft.com/office/powerpoint/2010/main" val="2946097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43147</TotalTime>
  <Words>1104</Words>
  <Application>Microsoft Office PowerPoint</Application>
  <PresentationFormat>Papel A4 (210 x 297 mm)</PresentationFormat>
  <Paragraphs>155</Paragraphs>
  <Slides>12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Pulso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1877</cp:revision>
  <cp:lastPrinted>2008-11-20T19:12:03Z</cp:lastPrinted>
  <dcterms:created xsi:type="dcterms:W3CDTF">2001-11-19T18:24:28Z</dcterms:created>
  <dcterms:modified xsi:type="dcterms:W3CDTF">2019-11-28T18:41:06Z</dcterms:modified>
</cp:coreProperties>
</file>