
<file path=[Content_Types].xml><?xml version="1.0" encoding="utf-8"?>
<Types xmlns="http://schemas.openxmlformats.org/package/2006/content-types">
  <Default Extension="png" ContentType="image/pn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53" r:id="rId1"/>
  </p:sldMasterIdLst>
  <p:notesMasterIdLst>
    <p:notesMasterId r:id="rId14"/>
  </p:notesMasterIdLst>
  <p:handoutMasterIdLst>
    <p:handoutMasterId r:id="rId15"/>
  </p:handoutMasterIdLst>
  <p:sldIdLst>
    <p:sldId id="1436" r:id="rId2"/>
    <p:sldId id="1470" r:id="rId3"/>
    <p:sldId id="1469" r:id="rId4"/>
    <p:sldId id="1473" r:id="rId5"/>
    <p:sldId id="1474" r:id="rId6"/>
    <p:sldId id="1476" r:id="rId7"/>
    <p:sldId id="1478" r:id="rId8"/>
    <p:sldId id="1479" r:id="rId9"/>
    <p:sldId id="1480" r:id="rId10"/>
    <p:sldId id="1477" r:id="rId11"/>
    <p:sldId id="1466" r:id="rId12"/>
    <p:sldId id="1467" r:id="rId13"/>
  </p:sldIdLst>
  <p:sldSz cx="9906000" cy="6858000" type="A4"/>
  <p:notesSz cx="6858000" cy="971073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rgbClr val="FF0000"/>
        </a:solidFill>
        <a:latin typeface="Times New Roman" pitchFamily="18" charset="0"/>
        <a:ea typeface="MS PGothic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D050"/>
    <a:srgbClr val="FFFFFF"/>
    <a:srgbClr val="334F15"/>
    <a:srgbClr val="FF0000"/>
    <a:srgbClr val="FFFF00"/>
    <a:srgbClr val="CC0000"/>
    <a:srgbClr val="0000FF"/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B301B821-A1FF-4177-AEE7-76D212191A09}" styleName="Estilo Médio 1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46F890A9-2807-4EBB-B81D-B2AA78EC7F39}" styleName="Estilo Escuro 2 - Ênfase 5/Ênfase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DA37D80-6434-44D0-A028-1B22A696006F}" styleName="Estilo Claro 3 - Ênfase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69CF1AB2-1976-4502-BF36-3FF5EA218861}" styleName="Estilo Médio 4 - Ênfas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62" d="100"/>
          <a:sy n="62" d="100"/>
        </p:scale>
        <p:origin x="-1362" y="-144"/>
      </p:cViewPr>
      <p:guideLst>
        <p:guide orient="horz" pos="2544"/>
        <p:guide pos="3120"/>
      </p:guideLst>
    </p:cSldViewPr>
  </p:slideViewPr>
  <p:outlineViewPr>
    <p:cViewPr>
      <p:scale>
        <a:sx n="75" d="100"/>
        <a:sy n="75" d="100"/>
      </p:scale>
      <p:origin x="0" y="1674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9" d="100"/>
        <a:sy n="89" d="100"/>
      </p:scale>
      <p:origin x="0" y="0"/>
    </p:cViewPr>
  </p:sorterViewPr>
  <p:notesViewPr>
    <p:cSldViewPr>
      <p:cViewPr>
        <p:scale>
          <a:sx n="100" d="100"/>
          <a:sy n="100" d="100"/>
        </p:scale>
        <p:origin x="-864" y="1038"/>
      </p:cViewPr>
      <p:guideLst>
        <p:guide orient="horz" pos="3059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56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3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4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6565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F024D98F-44DE-4652-8BDD-FC88CEFFDF44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0949532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3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7788" y="0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>
            <a:lvl1pPr algn="r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482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00100" y="728663"/>
            <a:ext cx="5257800" cy="3641725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6554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11688"/>
            <a:ext cx="5029200" cy="4370387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554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224963"/>
            <a:ext cx="2970213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l" defTabSz="942975" eaLnBrk="0" hangingPunct="0">
              <a:spcBef>
                <a:spcPct val="0"/>
              </a:spcBef>
              <a:defRPr sz="1200" b="0">
                <a:solidFill>
                  <a:schemeClr val="tx1"/>
                </a:solidFill>
                <a:latin typeface="Times New Roman" pitchFamily="18" charset="0"/>
                <a:ea typeface="+mn-ea"/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6554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  <a:effectLst/>
        </p:spPr>
        <p:txBody>
          <a:bodyPr vert="horz" wrap="square" lIns="94348" tIns="47174" rIns="94348" bIns="47174" numCol="1" anchor="b" anchorCtr="0" compatLnSpc="1">
            <a:prstTxWarp prst="textNoShape">
              <a:avLst/>
            </a:prstTxWarp>
          </a:bodyPr>
          <a:lstStyle>
            <a:lvl1pPr algn="r" defTabSz="942975" eaLnBrk="0" hangingPunct="0">
              <a:defRPr sz="1200" b="0" smtClean="0">
                <a:solidFill>
                  <a:schemeClr val="tx1"/>
                </a:solidFill>
                <a:cs typeface="Arial" pitchFamily="34" charset="0"/>
              </a:defRPr>
            </a:lvl1pPr>
          </a:lstStyle>
          <a:p>
            <a:pPr>
              <a:defRPr/>
            </a:pPr>
            <a:fld id="{782EE3F9-7737-4159-829A-3817412F95DB}" type="slidenum">
              <a:rPr lang="pt-BR"/>
              <a:pPr>
                <a:defRPr/>
              </a:pPr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273660350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itchFamily="18" charset="0"/>
        <a:ea typeface="MS PGothic" pitchFamily="34" charset="-128"/>
        <a:cs typeface="MS PGothic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5843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</p:spPr>
        <p:txBody>
          <a:bodyPr/>
          <a:lstStyle/>
          <a:p>
            <a:fld id="{22CC8550-034B-471F-B1C8-A2B3976FE141}" type="slidenum">
              <a:rPr lang="pt-BR">
                <a:cs typeface="Arial" charset="0"/>
              </a:rPr>
              <a:pPr/>
              <a:t>1</a:t>
            </a:fld>
            <a:endParaRPr lang="pt-BR">
              <a:cs typeface="Arial" charset="0"/>
            </a:endParaRPr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27651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/>
          <a:p>
            <a:endParaRPr lang="pt-BR" altLang="pt-BR" smtClean="0"/>
          </a:p>
        </p:txBody>
      </p:sp>
      <p:sp>
        <p:nvSpPr>
          <p:cNvPr id="27652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1pPr>
            <a:lvl2pPr marL="742950" indent="-28575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4pPr>
            <a:lvl5pPr marL="2057400" indent="-228600" defTabSz="942975" eaLnBrk="0" hangingPunct="0">
              <a:spcBef>
                <a:spcPct val="30000"/>
              </a:spcBef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5pPr>
            <a:lvl6pPr marL="25146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6pPr>
            <a:lvl7pPr marL="29718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7pPr>
            <a:lvl8pPr marL="34290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8pPr>
            <a:lvl9pPr marL="3886200" indent="-228600" defTabSz="942975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>
              <a:spcBef>
                <a:spcPct val="0"/>
              </a:spcBef>
            </a:pPr>
            <a:fld id="{2A5295A6-F505-47D4-8E30-996DF2495BD8}" type="slidenum">
              <a:rPr lang="pt-BR" altLang="pt-BR" smtClean="0">
                <a:cs typeface="Arial" charset="0"/>
              </a:rPr>
              <a:pPr>
                <a:spcBef>
                  <a:spcPct val="0"/>
                </a:spcBef>
              </a:pPr>
              <a:t>11</a:t>
            </a:fld>
            <a:endParaRPr lang="pt-BR" altLang="pt-BR" smtClean="0">
              <a:cs typeface="Arial" charset="0"/>
            </a:endParaRPr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369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86370" name="Espaço Reservado para Anotações 2"/>
          <p:cNvSpPr>
            <a:spLocks noGrp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:ma14="http://schemas.microsoft.com/office/mac/drawingml/2011/main" xmlns="" val="1"/>
            </a:ext>
          </a:extLst>
        </p:spPr>
        <p:txBody>
          <a:bodyPr/>
          <a:lstStyle/>
          <a:p>
            <a:endParaRPr lang="pt-BR">
              <a:latin typeface="Times New Roman" charset="0"/>
            </a:endParaRPr>
          </a:p>
        </p:txBody>
      </p:sp>
      <p:sp>
        <p:nvSpPr>
          <p:cNvPr id="186371" name="Espaço Reservado para Número de Slide 3"/>
          <p:cNvSpPr>
            <a:spLocks noGrp="1"/>
          </p:cNvSpPr>
          <p:nvPr>
            <p:ph type="sldNum" sz="quarter" idx="5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  <a:cs typeface="ＭＳ Ｐゴシック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ＭＳ Ｐゴシック" charset="0"/>
              </a:defRPr>
            </a:lvl9pPr>
          </a:lstStyle>
          <a:p>
            <a:fld id="{81672414-0B41-764B-B1B1-9CA392A2E1F2}" type="slidenum">
              <a:rPr lang="pt-BR" sz="1200" b="0">
                <a:solidFill>
                  <a:schemeClr val="tx1"/>
                </a:solidFill>
              </a:rPr>
              <a:pPr/>
              <a:t>12</a:t>
            </a:fld>
            <a:endParaRPr lang="pt-BR" sz="1200" b="0">
              <a:solidFill>
                <a:schemeClr val="tx1"/>
              </a:solidFill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0723" name="CaixaDeTexto 3"/>
          <p:cNvSpPr txBox="1">
            <a:spLocks noChangeArrowheads="1"/>
          </p:cNvSpPr>
          <p:nvPr/>
        </p:nvSpPr>
        <p:spPr bwMode="auto">
          <a:xfrm>
            <a:off x="714375" y="4568825"/>
            <a:ext cx="5357813" cy="4064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Suspensão pagamento encargos aos rentistas (Bonos Global 2012 e 2030) desde novembro/2008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 Proposta soberana de recompra do restante da dívida por no máximo 30% de seu valor nominal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The Economist (23/04/2009):   </a:t>
            </a:r>
            <a:r>
              <a:rPr lang="pt-BR" sz="1200" i="1">
                <a:solidFill>
                  <a:schemeClr val="tx1"/>
                </a:solidFill>
              </a:rPr>
              <a:t>“Sr. Correa parece ser incorruptível (...) gasto público cresceu 71% em 2008, resultado de investimentos em escolas e hospitais”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ESTA É A PROVA DA VIABILIDADE POLÍTICA DA AUDITORIA DA DÍVIDA </a:t>
            </a:r>
            <a:endParaRPr lang="pt-BR" sz="1200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 i="1">
                <a:solidFill>
                  <a:schemeClr val="tx1"/>
                </a:solidFill>
              </a:rPr>
              <a:t>ENQUANTO ISSO, O GOVERNO BRASILEIRO RECOMPRA TÍTULOS DA DÍVIDA EXTERNA A 130% DO VALOR DE FACE, EM MÉDIA</a:t>
            </a:r>
          </a:p>
          <a:p>
            <a:pPr algn="ctr">
              <a:spcBef>
                <a:spcPct val="50000"/>
              </a:spcBef>
            </a:pPr>
            <a:endParaRPr lang="pt-BR" sz="1200" i="1">
              <a:solidFill>
                <a:schemeClr val="tx1"/>
              </a:solidFill>
            </a:endParaRPr>
          </a:p>
          <a:p>
            <a:pPr algn="ctr">
              <a:spcBef>
                <a:spcPct val="50000"/>
              </a:spcBef>
            </a:pPr>
            <a:r>
              <a:rPr lang="pt-BR" sz="1200">
                <a:solidFill>
                  <a:schemeClr val="tx1"/>
                </a:solidFill>
              </a:rPr>
              <a:t> </a:t>
            </a:r>
          </a:p>
          <a:p>
            <a:pPr algn="ctr">
              <a:spcBef>
                <a:spcPct val="50000"/>
              </a:spcBef>
            </a:pPr>
            <a:endParaRPr lang="pt-BR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wrap="none" anchor="ctr"/>
          <a:lstStyle/>
          <a:p>
            <a:endParaRPr lang="es-ES">
              <a:latin typeface="Times New Roman" charset="0"/>
              <a:ea typeface="MS PGothic" charset="0"/>
            </a:endParaRPr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6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7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8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9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Rectangle 9"/>
          <p:cNvSpPr txBox="1">
            <a:spLocks noGrp="1" noChangeArrowheads="1"/>
          </p:cNvSpPr>
          <p:nvPr/>
        </p:nvSpPr>
        <p:spPr bwMode="auto">
          <a:xfrm>
            <a:off x="3887788" y="9224963"/>
            <a:ext cx="2970212" cy="485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94348" tIns="47174" rIns="94348" bIns="47174" anchor="b"/>
          <a:lstStyle>
            <a:lvl1pPr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defTabSz="942975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defTabSz="942975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r">
              <a:buFont typeface="Times New Roman" pitchFamily="18" charset="0"/>
              <a:buNone/>
            </a:pPr>
            <a:fld id="{C409C96F-584C-464E-9A4A-A79B0F5F2C23}" type="slidenum">
              <a:rPr lang="en-GB" sz="1200" b="0">
                <a:solidFill>
                  <a:schemeClr val="tx1"/>
                </a:solidFill>
                <a:ea typeface="Arial Unicode MS" pitchFamily="34" charset="-128"/>
                <a:cs typeface="Arial Unicode MS" pitchFamily="34" charset="-128"/>
              </a:rPr>
              <a:pPr algn="r">
                <a:buFont typeface="Times New Roman" pitchFamily="18" charset="0"/>
                <a:buNone/>
              </a:pPr>
              <a:t>10</a:t>
            </a:fld>
            <a:endParaRPr lang="en-GB" sz="1200" b="0">
              <a:solidFill>
                <a:schemeClr val="tx1"/>
              </a:solidFill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35843" name="Text Box 1"/>
          <p:cNvSpPr txBox="1">
            <a:spLocks noChangeArrowheads="1"/>
          </p:cNvSpPr>
          <p:nvPr/>
        </p:nvSpPr>
        <p:spPr bwMode="auto">
          <a:xfrm>
            <a:off x="1258888" y="728663"/>
            <a:ext cx="4340225" cy="3641725"/>
          </a:xfrm>
          <a:prstGeom prst="rect">
            <a:avLst/>
          </a:prstGeom>
          <a:solidFill>
            <a:srgbClr val="FFFFFF"/>
          </a:solidFill>
          <a:ln w="9360">
            <a:solidFill>
              <a:srgbClr val="00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endParaRPr lang="pt-BR"/>
          </a:p>
        </p:txBody>
      </p:sp>
      <p:sp>
        <p:nvSpPr>
          <p:cNvPr id="35844" name="Rectangle 2"/>
          <p:cNvSpPr>
            <a:spLocks noGrp="1" noChangeArrowheads="1"/>
          </p:cNvSpPr>
          <p:nvPr>
            <p:ph type="body"/>
          </p:nvPr>
        </p:nvSpPr>
        <p:spPr>
          <a:xfrm>
            <a:off x="914400" y="4611688"/>
            <a:ext cx="5026025" cy="4370387"/>
          </a:xfrm>
          <a:noFill/>
          <a:ln w="9525"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anchor="ctr"/>
          <a:lstStyle/>
          <a:p>
            <a:endParaRPr lang="pt-B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gradFill rotWithShape="0">
          <a:gsLst>
            <a:gs pos="0">
              <a:schemeClr val="bg2"/>
            </a:gs>
            <a:gs pos="100000">
              <a:schemeClr val="bg1"/>
            </a:gs>
          </a:gsLst>
          <a:lin ang="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ChangeArrowheads="1"/>
          </p:cNvSpPr>
          <p:nvPr/>
        </p:nvSpPr>
        <p:spPr bwMode="invGray">
          <a:xfrm>
            <a:off x="9542463" y="0"/>
            <a:ext cx="363537" cy="6858000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50000">
                <a:schemeClr val="hlink"/>
              </a:gs>
              <a:gs pos="100000">
                <a:schemeClr val="accent2"/>
              </a:gs>
            </a:gsLst>
            <a:lin ang="0" scaled="1"/>
          </a:gradFill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 eaLnBrk="0" hangingPunct="0">
              <a:spcBef>
                <a:spcPct val="50000"/>
              </a:spcBef>
              <a:defRPr/>
            </a:pPr>
            <a:endParaRPr lang="pt-BR">
              <a:ea typeface="+mn-ea"/>
            </a:endParaRPr>
          </a:p>
        </p:txBody>
      </p:sp>
      <p:sp>
        <p:nvSpPr>
          <p:cNvPr id="1027" name="Freeform 8"/>
          <p:cNvSpPr>
            <a:spLocks/>
          </p:cNvSpPr>
          <p:nvPr/>
        </p:nvSpPr>
        <p:spPr bwMode="white">
          <a:xfrm>
            <a:off x="0" y="-20638"/>
            <a:ext cx="9906000" cy="1682751"/>
          </a:xfrm>
          <a:custGeom>
            <a:avLst/>
            <a:gdLst>
              <a:gd name="T0" fmla="*/ 0 w 5760"/>
              <a:gd name="T1" fmla="*/ 2147483647 h 1060"/>
              <a:gd name="T2" fmla="*/ 0 w 5760"/>
              <a:gd name="T3" fmla="*/ 2147483647 h 1060"/>
              <a:gd name="T4" fmla="*/ 2147483647 w 5760"/>
              <a:gd name="T5" fmla="*/ 2147483647 h 1060"/>
              <a:gd name="T6" fmla="*/ 2147483647 w 5760"/>
              <a:gd name="T7" fmla="*/ 0 h 1060"/>
              <a:gd name="T8" fmla="*/ 2147483647 w 5760"/>
              <a:gd name="T9" fmla="*/ 0 h 1060"/>
              <a:gd name="T10" fmla="*/ 2147483647 w 5760"/>
              <a:gd name="T11" fmla="*/ 2147483647 h 1060"/>
              <a:gd name="T12" fmla="*/ 2147483647 w 5760"/>
              <a:gd name="T13" fmla="*/ 2147483647 h 1060"/>
              <a:gd name="T14" fmla="*/ 2147483647 w 5760"/>
              <a:gd name="T15" fmla="*/ 2147483647 h 1060"/>
              <a:gd name="T16" fmla="*/ 2147483647 w 5760"/>
              <a:gd name="T17" fmla="*/ 2147483647 h 1060"/>
              <a:gd name="T18" fmla="*/ 2147483647 w 5760"/>
              <a:gd name="T19" fmla="*/ 2147483647 h 1060"/>
              <a:gd name="T20" fmla="*/ 2147483647 w 5760"/>
              <a:gd name="T21" fmla="*/ 2147483647 h 1060"/>
              <a:gd name="T22" fmla="*/ 2147483647 w 5760"/>
              <a:gd name="T23" fmla="*/ 2147483647 h 1060"/>
              <a:gd name="T24" fmla="*/ 2147483647 w 5760"/>
              <a:gd name="T25" fmla="*/ 2147483647 h 1060"/>
              <a:gd name="T26" fmla="*/ 2147483647 w 5760"/>
              <a:gd name="T27" fmla="*/ 2147483647 h 1060"/>
              <a:gd name="T28" fmla="*/ 2147483647 w 5760"/>
              <a:gd name="T29" fmla="*/ 2147483647 h 1060"/>
              <a:gd name="T30" fmla="*/ 2147483647 w 5760"/>
              <a:gd name="T31" fmla="*/ 2147483647 h 1060"/>
              <a:gd name="T32" fmla="*/ 2147483647 w 5760"/>
              <a:gd name="T33" fmla="*/ 2147483647 h 1060"/>
              <a:gd name="T34" fmla="*/ 2147483647 w 5760"/>
              <a:gd name="T35" fmla="*/ 2147483647 h 1060"/>
              <a:gd name="T36" fmla="*/ 2147483647 w 5760"/>
              <a:gd name="T37" fmla="*/ 2147483647 h 1060"/>
              <a:gd name="T38" fmla="*/ 2147483647 w 5760"/>
              <a:gd name="T39" fmla="*/ 2147483647 h 1060"/>
              <a:gd name="T40" fmla="*/ 2147483647 w 5760"/>
              <a:gd name="T41" fmla="*/ 2147483647 h 1060"/>
              <a:gd name="T42" fmla="*/ 2147483647 w 5760"/>
              <a:gd name="T43" fmla="*/ 2147483647 h 1060"/>
              <a:gd name="T44" fmla="*/ 2147483647 w 5760"/>
              <a:gd name="T45" fmla="*/ 2147483647 h 1060"/>
              <a:gd name="T46" fmla="*/ 2147483647 w 5760"/>
              <a:gd name="T47" fmla="*/ 2147483647 h 1060"/>
              <a:gd name="T48" fmla="*/ 2147483647 w 5760"/>
              <a:gd name="T49" fmla="*/ 2147483647 h 1060"/>
              <a:gd name="T50" fmla="*/ 2147483647 w 5760"/>
              <a:gd name="T51" fmla="*/ 2147483647 h 1060"/>
              <a:gd name="T52" fmla="*/ 2147483647 w 5760"/>
              <a:gd name="T53" fmla="*/ 2147483647 h 1060"/>
              <a:gd name="T54" fmla="*/ 0 w 5760"/>
              <a:gd name="T55" fmla="*/ 2147483647 h 1060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</a:gdLst>
            <a:ahLst/>
            <a:cxnLst>
              <a:cxn ang="T56">
                <a:pos x="T0" y="T1"/>
              </a:cxn>
              <a:cxn ang="T57">
                <a:pos x="T2" y="T3"/>
              </a:cxn>
              <a:cxn ang="T58">
                <a:pos x="T4" y="T5"/>
              </a:cxn>
              <a:cxn ang="T59">
                <a:pos x="T6" y="T7"/>
              </a:cxn>
              <a:cxn ang="T60">
                <a:pos x="T8" y="T9"/>
              </a:cxn>
              <a:cxn ang="T61">
                <a:pos x="T10" y="T11"/>
              </a:cxn>
              <a:cxn ang="T62">
                <a:pos x="T12" y="T13"/>
              </a:cxn>
              <a:cxn ang="T63">
                <a:pos x="T14" y="T15"/>
              </a:cxn>
              <a:cxn ang="T64">
                <a:pos x="T16" y="T17"/>
              </a:cxn>
              <a:cxn ang="T65">
                <a:pos x="T18" y="T19"/>
              </a:cxn>
              <a:cxn ang="T66">
                <a:pos x="T20" y="T21"/>
              </a:cxn>
              <a:cxn ang="T67">
                <a:pos x="T22" y="T23"/>
              </a:cxn>
              <a:cxn ang="T68">
                <a:pos x="T24" y="T25"/>
              </a:cxn>
              <a:cxn ang="T69">
                <a:pos x="T26" y="T27"/>
              </a:cxn>
              <a:cxn ang="T70">
                <a:pos x="T28" y="T29"/>
              </a:cxn>
              <a:cxn ang="T71">
                <a:pos x="T30" y="T31"/>
              </a:cxn>
              <a:cxn ang="T72">
                <a:pos x="T32" y="T33"/>
              </a:cxn>
              <a:cxn ang="T73">
                <a:pos x="T34" y="T35"/>
              </a:cxn>
              <a:cxn ang="T74">
                <a:pos x="T36" y="T37"/>
              </a:cxn>
              <a:cxn ang="T75">
                <a:pos x="T38" y="T39"/>
              </a:cxn>
              <a:cxn ang="T76">
                <a:pos x="T40" y="T41"/>
              </a:cxn>
              <a:cxn ang="T77">
                <a:pos x="T42" y="T43"/>
              </a:cxn>
              <a:cxn ang="T78">
                <a:pos x="T44" y="T45"/>
              </a:cxn>
              <a:cxn ang="T79">
                <a:pos x="T46" y="T47"/>
              </a:cxn>
              <a:cxn ang="T80">
                <a:pos x="T48" y="T49"/>
              </a:cxn>
              <a:cxn ang="T81">
                <a:pos x="T50" y="T51"/>
              </a:cxn>
              <a:cxn ang="T82">
                <a:pos x="T52" y="T53"/>
              </a:cxn>
              <a:cxn ang="T83">
                <a:pos x="T54" y="T55"/>
              </a:cxn>
            </a:cxnLst>
            <a:rect l="0" t="0" r="r" b="b"/>
            <a:pathLst>
              <a:path w="5760" h="1060">
                <a:moveTo>
                  <a:pt x="0" y="753"/>
                </a:moveTo>
                <a:lnTo>
                  <a:pt x="0" y="1059"/>
                </a:lnTo>
                <a:lnTo>
                  <a:pt x="5759" y="1059"/>
                </a:lnTo>
                <a:lnTo>
                  <a:pt x="5759" y="0"/>
                </a:lnTo>
                <a:lnTo>
                  <a:pt x="5430" y="0"/>
                </a:lnTo>
                <a:lnTo>
                  <a:pt x="5298" y="84"/>
                </a:lnTo>
                <a:lnTo>
                  <a:pt x="5136" y="159"/>
                </a:lnTo>
                <a:lnTo>
                  <a:pt x="4968" y="222"/>
                </a:lnTo>
                <a:lnTo>
                  <a:pt x="4812" y="267"/>
                </a:lnTo>
                <a:lnTo>
                  <a:pt x="4626" y="324"/>
                </a:lnTo>
                <a:lnTo>
                  <a:pt x="4440" y="366"/>
                </a:lnTo>
                <a:lnTo>
                  <a:pt x="4230" y="414"/>
                </a:lnTo>
                <a:lnTo>
                  <a:pt x="3939" y="468"/>
                </a:lnTo>
                <a:lnTo>
                  <a:pt x="3711" y="504"/>
                </a:lnTo>
                <a:lnTo>
                  <a:pt x="3441" y="543"/>
                </a:lnTo>
                <a:lnTo>
                  <a:pt x="3189" y="579"/>
                </a:lnTo>
                <a:lnTo>
                  <a:pt x="2925" y="606"/>
                </a:lnTo>
                <a:lnTo>
                  <a:pt x="2679" y="633"/>
                </a:lnTo>
                <a:lnTo>
                  <a:pt x="2418" y="654"/>
                </a:lnTo>
                <a:lnTo>
                  <a:pt x="2142" y="675"/>
                </a:lnTo>
                <a:lnTo>
                  <a:pt x="1896" y="693"/>
                </a:lnTo>
                <a:lnTo>
                  <a:pt x="1647" y="708"/>
                </a:lnTo>
                <a:lnTo>
                  <a:pt x="1404" y="720"/>
                </a:lnTo>
                <a:lnTo>
                  <a:pt x="1170" y="732"/>
                </a:lnTo>
                <a:lnTo>
                  <a:pt x="906" y="738"/>
                </a:lnTo>
                <a:lnTo>
                  <a:pt x="534" y="747"/>
                </a:lnTo>
                <a:lnTo>
                  <a:pt x="201" y="753"/>
                </a:lnTo>
                <a:lnTo>
                  <a:pt x="0" y="753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8" name="Freeform 9"/>
          <p:cNvSpPr>
            <a:spLocks/>
          </p:cNvSpPr>
          <p:nvPr/>
        </p:nvSpPr>
        <p:spPr bwMode="white">
          <a:xfrm>
            <a:off x="0" y="-20638"/>
            <a:ext cx="9086850" cy="1068388"/>
          </a:xfrm>
          <a:custGeom>
            <a:avLst/>
            <a:gdLst>
              <a:gd name="T0" fmla="*/ 0 w 5284"/>
              <a:gd name="T1" fmla="*/ 2147483647 h 673"/>
              <a:gd name="T2" fmla="*/ 0 w 5284"/>
              <a:gd name="T3" fmla="*/ 2147483647 h 673"/>
              <a:gd name="T4" fmla="*/ 2147483647 w 5284"/>
              <a:gd name="T5" fmla="*/ 2147483647 h 673"/>
              <a:gd name="T6" fmla="*/ 2147483647 w 5284"/>
              <a:gd name="T7" fmla="*/ 2147483647 h 673"/>
              <a:gd name="T8" fmla="*/ 2147483647 w 5284"/>
              <a:gd name="T9" fmla="*/ 2147483647 h 673"/>
              <a:gd name="T10" fmla="*/ 2147483647 w 5284"/>
              <a:gd name="T11" fmla="*/ 2147483647 h 673"/>
              <a:gd name="T12" fmla="*/ 2147483647 w 5284"/>
              <a:gd name="T13" fmla="*/ 2147483647 h 673"/>
              <a:gd name="T14" fmla="*/ 2147483647 w 5284"/>
              <a:gd name="T15" fmla="*/ 2147483647 h 673"/>
              <a:gd name="T16" fmla="*/ 2147483647 w 5284"/>
              <a:gd name="T17" fmla="*/ 2147483647 h 673"/>
              <a:gd name="T18" fmla="*/ 2147483647 w 5284"/>
              <a:gd name="T19" fmla="*/ 2147483647 h 673"/>
              <a:gd name="T20" fmla="*/ 2147483647 w 5284"/>
              <a:gd name="T21" fmla="*/ 2147483647 h 673"/>
              <a:gd name="T22" fmla="*/ 2147483647 w 5284"/>
              <a:gd name="T23" fmla="*/ 2147483647 h 673"/>
              <a:gd name="T24" fmla="*/ 2147483647 w 5284"/>
              <a:gd name="T25" fmla="*/ 2147483647 h 673"/>
              <a:gd name="T26" fmla="*/ 2147483647 w 5284"/>
              <a:gd name="T27" fmla="*/ 2147483647 h 673"/>
              <a:gd name="T28" fmla="*/ 2147483647 w 5284"/>
              <a:gd name="T29" fmla="*/ 2147483647 h 673"/>
              <a:gd name="T30" fmla="*/ 2147483647 w 5284"/>
              <a:gd name="T31" fmla="*/ 2147483647 h 673"/>
              <a:gd name="T32" fmla="*/ 2147483647 w 5284"/>
              <a:gd name="T33" fmla="*/ 2147483647 h 673"/>
              <a:gd name="T34" fmla="*/ 2147483647 w 5284"/>
              <a:gd name="T35" fmla="*/ 2147483647 h 673"/>
              <a:gd name="T36" fmla="*/ 2147483647 w 5284"/>
              <a:gd name="T37" fmla="*/ 2147483647 h 673"/>
              <a:gd name="T38" fmla="*/ 2147483647 w 5284"/>
              <a:gd name="T39" fmla="*/ 2147483647 h 673"/>
              <a:gd name="T40" fmla="*/ 2147483647 w 5284"/>
              <a:gd name="T41" fmla="*/ 2147483647 h 673"/>
              <a:gd name="T42" fmla="*/ 2147483647 w 5284"/>
              <a:gd name="T43" fmla="*/ 2147483647 h 673"/>
              <a:gd name="T44" fmla="*/ 2147483647 w 5284"/>
              <a:gd name="T45" fmla="*/ 2147483647 h 673"/>
              <a:gd name="T46" fmla="*/ 2147483647 w 5284"/>
              <a:gd name="T47" fmla="*/ 2147483647 h 673"/>
              <a:gd name="T48" fmla="*/ 2147483647 w 5284"/>
              <a:gd name="T49" fmla="*/ 2147483647 h 673"/>
              <a:gd name="T50" fmla="*/ 2147483647 w 5284"/>
              <a:gd name="T51" fmla="*/ 2147483647 h 673"/>
              <a:gd name="T52" fmla="*/ 2147483647 w 5284"/>
              <a:gd name="T53" fmla="*/ 0 h 673"/>
              <a:gd name="T54" fmla="*/ 2147483647 w 5284"/>
              <a:gd name="T55" fmla="*/ 0 h 673"/>
              <a:gd name="T56" fmla="*/ 2147483647 w 5284"/>
              <a:gd name="T57" fmla="*/ 2147483647 h 673"/>
              <a:gd name="T58" fmla="*/ 2147483647 w 5284"/>
              <a:gd name="T59" fmla="*/ 2147483647 h 673"/>
              <a:gd name="T60" fmla="*/ 2147483647 w 5284"/>
              <a:gd name="T61" fmla="*/ 2147483647 h 673"/>
              <a:gd name="T62" fmla="*/ 2147483647 w 5284"/>
              <a:gd name="T63" fmla="*/ 2147483647 h 673"/>
              <a:gd name="T64" fmla="*/ 2147483647 w 5284"/>
              <a:gd name="T65" fmla="*/ 2147483647 h 673"/>
              <a:gd name="T66" fmla="*/ 2147483647 w 5284"/>
              <a:gd name="T67" fmla="*/ 2147483647 h 673"/>
              <a:gd name="T68" fmla="*/ 2147483647 w 5284"/>
              <a:gd name="T69" fmla="*/ 2147483647 h 673"/>
              <a:gd name="T70" fmla="*/ 2147483647 w 5284"/>
              <a:gd name="T71" fmla="*/ 2147483647 h 673"/>
              <a:gd name="T72" fmla="*/ 2147483647 w 5284"/>
              <a:gd name="T73" fmla="*/ 2147483647 h 673"/>
              <a:gd name="T74" fmla="*/ 2147483647 w 5284"/>
              <a:gd name="T75" fmla="*/ 2147483647 h 673"/>
              <a:gd name="T76" fmla="*/ 2147483647 w 5284"/>
              <a:gd name="T77" fmla="*/ 2147483647 h 673"/>
              <a:gd name="T78" fmla="*/ 2147483647 w 5284"/>
              <a:gd name="T79" fmla="*/ 2147483647 h 673"/>
              <a:gd name="T80" fmla="*/ 2147483647 w 5284"/>
              <a:gd name="T81" fmla="*/ 2147483647 h 673"/>
              <a:gd name="T82" fmla="*/ 2147483647 w 5284"/>
              <a:gd name="T83" fmla="*/ 2147483647 h 673"/>
              <a:gd name="T84" fmla="*/ 2147483647 w 5284"/>
              <a:gd name="T85" fmla="*/ 2147483647 h 673"/>
              <a:gd name="T86" fmla="*/ 0 w 5284"/>
              <a:gd name="T87" fmla="*/ 2147483647 h 673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</a:gdLst>
            <a:ahLst/>
            <a:cxnLst>
              <a:cxn ang="T88">
                <a:pos x="T0" y="T1"/>
              </a:cxn>
              <a:cxn ang="T89">
                <a:pos x="T2" y="T3"/>
              </a:cxn>
              <a:cxn ang="T90">
                <a:pos x="T4" y="T5"/>
              </a:cxn>
              <a:cxn ang="T91">
                <a:pos x="T6" y="T7"/>
              </a:cxn>
              <a:cxn ang="T92">
                <a:pos x="T8" y="T9"/>
              </a:cxn>
              <a:cxn ang="T93">
                <a:pos x="T10" y="T11"/>
              </a:cxn>
              <a:cxn ang="T94">
                <a:pos x="T12" y="T13"/>
              </a:cxn>
              <a:cxn ang="T95">
                <a:pos x="T14" y="T15"/>
              </a:cxn>
              <a:cxn ang="T96">
                <a:pos x="T16" y="T17"/>
              </a:cxn>
              <a:cxn ang="T97">
                <a:pos x="T18" y="T19"/>
              </a:cxn>
              <a:cxn ang="T98">
                <a:pos x="T20" y="T21"/>
              </a:cxn>
              <a:cxn ang="T99">
                <a:pos x="T22" y="T23"/>
              </a:cxn>
              <a:cxn ang="T100">
                <a:pos x="T24" y="T25"/>
              </a:cxn>
              <a:cxn ang="T101">
                <a:pos x="T26" y="T27"/>
              </a:cxn>
              <a:cxn ang="T102">
                <a:pos x="T28" y="T29"/>
              </a:cxn>
              <a:cxn ang="T103">
                <a:pos x="T30" y="T31"/>
              </a:cxn>
              <a:cxn ang="T104">
                <a:pos x="T32" y="T33"/>
              </a:cxn>
              <a:cxn ang="T105">
                <a:pos x="T34" y="T35"/>
              </a:cxn>
              <a:cxn ang="T106">
                <a:pos x="T36" y="T37"/>
              </a:cxn>
              <a:cxn ang="T107">
                <a:pos x="T38" y="T39"/>
              </a:cxn>
              <a:cxn ang="T108">
                <a:pos x="T40" y="T41"/>
              </a:cxn>
              <a:cxn ang="T109">
                <a:pos x="T42" y="T43"/>
              </a:cxn>
              <a:cxn ang="T110">
                <a:pos x="T44" y="T45"/>
              </a:cxn>
              <a:cxn ang="T111">
                <a:pos x="T46" y="T47"/>
              </a:cxn>
              <a:cxn ang="T112">
                <a:pos x="T48" y="T49"/>
              </a:cxn>
              <a:cxn ang="T113">
                <a:pos x="T50" y="T51"/>
              </a:cxn>
              <a:cxn ang="T114">
                <a:pos x="T52" y="T53"/>
              </a:cxn>
              <a:cxn ang="T115">
                <a:pos x="T54" y="T55"/>
              </a:cxn>
              <a:cxn ang="T116">
                <a:pos x="T56" y="T57"/>
              </a:cxn>
              <a:cxn ang="T117">
                <a:pos x="T58" y="T59"/>
              </a:cxn>
              <a:cxn ang="T118">
                <a:pos x="T60" y="T61"/>
              </a:cxn>
              <a:cxn ang="T119">
                <a:pos x="T62" y="T63"/>
              </a:cxn>
              <a:cxn ang="T120">
                <a:pos x="T64" y="T65"/>
              </a:cxn>
              <a:cxn ang="T121">
                <a:pos x="T66" y="T67"/>
              </a:cxn>
              <a:cxn ang="T122">
                <a:pos x="T68" y="T69"/>
              </a:cxn>
              <a:cxn ang="T123">
                <a:pos x="T70" y="T71"/>
              </a:cxn>
              <a:cxn ang="T124">
                <a:pos x="T72" y="T73"/>
              </a:cxn>
              <a:cxn ang="T125">
                <a:pos x="T74" y="T75"/>
              </a:cxn>
              <a:cxn ang="T126">
                <a:pos x="T76" y="T77"/>
              </a:cxn>
              <a:cxn ang="T127">
                <a:pos x="T78" y="T79"/>
              </a:cxn>
              <a:cxn ang="T128">
                <a:pos x="T80" y="T81"/>
              </a:cxn>
              <a:cxn ang="T129">
                <a:pos x="T82" y="T83"/>
              </a:cxn>
              <a:cxn ang="T130">
                <a:pos x="T84" y="T85"/>
              </a:cxn>
              <a:cxn ang="T131">
                <a:pos x="T86" y="T87"/>
              </a:cxn>
            </a:cxnLst>
            <a:rect l="0" t="0" r="r" b="b"/>
            <a:pathLst>
              <a:path w="5284" h="673">
                <a:moveTo>
                  <a:pt x="0" y="366"/>
                </a:moveTo>
                <a:lnTo>
                  <a:pt x="0" y="672"/>
                </a:lnTo>
                <a:lnTo>
                  <a:pt x="303" y="672"/>
                </a:lnTo>
                <a:lnTo>
                  <a:pt x="723" y="663"/>
                </a:lnTo>
                <a:lnTo>
                  <a:pt x="1020" y="654"/>
                </a:lnTo>
                <a:lnTo>
                  <a:pt x="1302" y="642"/>
                </a:lnTo>
                <a:lnTo>
                  <a:pt x="1554" y="630"/>
                </a:lnTo>
                <a:lnTo>
                  <a:pt x="1779" y="615"/>
                </a:lnTo>
                <a:lnTo>
                  <a:pt x="1962" y="606"/>
                </a:lnTo>
                <a:lnTo>
                  <a:pt x="2193" y="588"/>
                </a:lnTo>
                <a:lnTo>
                  <a:pt x="2448" y="570"/>
                </a:lnTo>
                <a:lnTo>
                  <a:pt x="2700" y="546"/>
                </a:lnTo>
                <a:lnTo>
                  <a:pt x="2904" y="528"/>
                </a:lnTo>
                <a:lnTo>
                  <a:pt x="3138" y="498"/>
                </a:lnTo>
                <a:lnTo>
                  <a:pt x="3324" y="474"/>
                </a:lnTo>
                <a:lnTo>
                  <a:pt x="3534" y="447"/>
                </a:lnTo>
                <a:lnTo>
                  <a:pt x="3735" y="420"/>
                </a:lnTo>
                <a:lnTo>
                  <a:pt x="3933" y="384"/>
                </a:lnTo>
                <a:lnTo>
                  <a:pt x="4116" y="351"/>
                </a:lnTo>
                <a:lnTo>
                  <a:pt x="4266" y="318"/>
                </a:lnTo>
                <a:lnTo>
                  <a:pt x="4446" y="279"/>
                </a:lnTo>
                <a:lnTo>
                  <a:pt x="4620" y="237"/>
                </a:lnTo>
                <a:lnTo>
                  <a:pt x="4779" y="192"/>
                </a:lnTo>
                <a:lnTo>
                  <a:pt x="4920" y="147"/>
                </a:lnTo>
                <a:lnTo>
                  <a:pt x="5085" y="90"/>
                </a:lnTo>
                <a:lnTo>
                  <a:pt x="5193" y="42"/>
                </a:lnTo>
                <a:lnTo>
                  <a:pt x="5283" y="0"/>
                </a:lnTo>
                <a:lnTo>
                  <a:pt x="3201" y="0"/>
                </a:lnTo>
                <a:lnTo>
                  <a:pt x="2982" y="57"/>
                </a:lnTo>
                <a:lnTo>
                  <a:pt x="2775" y="108"/>
                </a:lnTo>
                <a:lnTo>
                  <a:pt x="2562" y="150"/>
                </a:lnTo>
                <a:lnTo>
                  <a:pt x="2397" y="183"/>
                </a:lnTo>
                <a:lnTo>
                  <a:pt x="2205" y="213"/>
                </a:lnTo>
                <a:lnTo>
                  <a:pt x="2001" y="243"/>
                </a:lnTo>
                <a:lnTo>
                  <a:pt x="1776" y="273"/>
                </a:lnTo>
                <a:lnTo>
                  <a:pt x="1536" y="297"/>
                </a:lnTo>
                <a:lnTo>
                  <a:pt x="1344" y="312"/>
                </a:lnTo>
                <a:lnTo>
                  <a:pt x="1134" y="330"/>
                </a:lnTo>
                <a:lnTo>
                  <a:pt x="921" y="342"/>
                </a:lnTo>
                <a:lnTo>
                  <a:pt x="696" y="354"/>
                </a:lnTo>
                <a:lnTo>
                  <a:pt x="501" y="360"/>
                </a:lnTo>
                <a:lnTo>
                  <a:pt x="279" y="366"/>
                </a:lnTo>
                <a:lnTo>
                  <a:pt x="99" y="369"/>
                </a:lnTo>
                <a:lnTo>
                  <a:pt x="0" y="366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 cap="flat" cmpd="sng">
            <a:noFill/>
            <a:prstDash val="solid"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029" name="Freeform 10"/>
          <p:cNvSpPr>
            <a:spLocks/>
          </p:cNvSpPr>
          <p:nvPr/>
        </p:nvSpPr>
        <p:spPr bwMode="white">
          <a:xfrm>
            <a:off x="0" y="-20638"/>
            <a:ext cx="4959350" cy="454026"/>
          </a:xfrm>
          <a:custGeom>
            <a:avLst/>
            <a:gdLst>
              <a:gd name="T0" fmla="*/ 0 w 2884"/>
              <a:gd name="T1" fmla="*/ 0 h 286"/>
              <a:gd name="T2" fmla="*/ 0 w 2884"/>
              <a:gd name="T3" fmla="*/ 2147483647 h 286"/>
              <a:gd name="T4" fmla="*/ 2147483647 w 2884"/>
              <a:gd name="T5" fmla="*/ 2147483647 h 286"/>
              <a:gd name="T6" fmla="*/ 2147483647 w 2884"/>
              <a:gd name="T7" fmla="*/ 2147483647 h 286"/>
              <a:gd name="T8" fmla="*/ 2147483647 w 2884"/>
              <a:gd name="T9" fmla="*/ 2147483647 h 286"/>
              <a:gd name="T10" fmla="*/ 2147483647 w 2884"/>
              <a:gd name="T11" fmla="*/ 2147483647 h 286"/>
              <a:gd name="T12" fmla="*/ 2147483647 w 2884"/>
              <a:gd name="T13" fmla="*/ 2147483647 h 286"/>
              <a:gd name="T14" fmla="*/ 2147483647 w 2884"/>
              <a:gd name="T15" fmla="*/ 2147483647 h 286"/>
              <a:gd name="T16" fmla="*/ 2147483647 w 2884"/>
              <a:gd name="T17" fmla="*/ 2147483647 h 286"/>
              <a:gd name="T18" fmla="*/ 2147483647 w 2884"/>
              <a:gd name="T19" fmla="*/ 2147483647 h 286"/>
              <a:gd name="T20" fmla="*/ 2147483647 w 2884"/>
              <a:gd name="T21" fmla="*/ 2147483647 h 286"/>
              <a:gd name="T22" fmla="*/ 2147483647 w 2884"/>
              <a:gd name="T23" fmla="*/ 2147483647 h 286"/>
              <a:gd name="T24" fmla="*/ 2147483647 w 2884"/>
              <a:gd name="T25" fmla="*/ 2147483647 h 286"/>
              <a:gd name="T26" fmla="*/ 2147483647 w 2884"/>
              <a:gd name="T27" fmla="*/ 2147483647 h 286"/>
              <a:gd name="T28" fmla="*/ 2147483647 w 2884"/>
              <a:gd name="T29" fmla="*/ 0 h 286"/>
              <a:gd name="T30" fmla="*/ 0 w 2884"/>
              <a:gd name="T31" fmla="*/ 0 h 28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</a:gdLst>
            <a:ahLst/>
            <a:cxnLst>
              <a:cxn ang="T32">
                <a:pos x="T0" y="T1"/>
              </a:cxn>
              <a:cxn ang="T33">
                <a:pos x="T2" y="T3"/>
              </a:cxn>
              <a:cxn ang="T34">
                <a:pos x="T4" y="T5"/>
              </a:cxn>
              <a:cxn ang="T35">
                <a:pos x="T6" y="T7"/>
              </a:cxn>
              <a:cxn ang="T36">
                <a:pos x="T8" y="T9"/>
              </a:cxn>
              <a:cxn ang="T37">
                <a:pos x="T10" y="T11"/>
              </a:cxn>
              <a:cxn ang="T38">
                <a:pos x="T12" y="T13"/>
              </a:cxn>
              <a:cxn ang="T39">
                <a:pos x="T14" y="T15"/>
              </a:cxn>
              <a:cxn ang="T40">
                <a:pos x="T16" y="T17"/>
              </a:cxn>
              <a:cxn ang="T41">
                <a:pos x="T18" y="T19"/>
              </a:cxn>
              <a:cxn ang="T42">
                <a:pos x="T20" y="T21"/>
              </a:cxn>
              <a:cxn ang="T43">
                <a:pos x="T22" y="T23"/>
              </a:cxn>
              <a:cxn ang="T44">
                <a:pos x="T24" y="T25"/>
              </a:cxn>
              <a:cxn ang="T45">
                <a:pos x="T26" y="T27"/>
              </a:cxn>
              <a:cxn ang="T46">
                <a:pos x="T28" y="T29"/>
              </a:cxn>
              <a:cxn ang="T47">
                <a:pos x="T30" y="T31"/>
              </a:cxn>
            </a:cxnLst>
            <a:rect l="0" t="0" r="r" b="b"/>
            <a:pathLst>
              <a:path w="2884" h="286">
                <a:moveTo>
                  <a:pt x="0" y="0"/>
                </a:moveTo>
                <a:lnTo>
                  <a:pt x="0" y="285"/>
                </a:lnTo>
                <a:lnTo>
                  <a:pt x="192" y="285"/>
                </a:lnTo>
                <a:lnTo>
                  <a:pt x="384" y="282"/>
                </a:lnTo>
                <a:lnTo>
                  <a:pt x="579" y="276"/>
                </a:lnTo>
                <a:lnTo>
                  <a:pt x="789" y="267"/>
                </a:lnTo>
                <a:lnTo>
                  <a:pt x="999" y="258"/>
                </a:lnTo>
                <a:lnTo>
                  <a:pt x="1161" y="246"/>
                </a:lnTo>
                <a:lnTo>
                  <a:pt x="1302" y="234"/>
                </a:lnTo>
                <a:lnTo>
                  <a:pt x="1458" y="222"/>
                </a:lnTo>
                <a:lnTo>
                  <a:pt x="1665" y="201"/>
                </a:lnTo>
                <a:lnTo>
                  <a:pt x="1992" y="159"/>
                </a:lnTo>
                <a:lnTo>
                  <a:pt x="2301" y="117"/>
                </a:lnTo>
                <a:lnTo>
                  <a:pt x="2604" y="60"/>
                </a:lnTo>
                <a:lnTo>
                  <a:pt x="2883" y="0"/>
                </a:lnTo>
                <a:lnTo>
                  <a:pt x="0" y="0"/>
                </a:lnTo>
              </a:path>
            </a:pathLst>
          </a:cu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round/>
            <a:headEnd type="none" w="sm" len="sm"/>
            <a:tailEnd type="none" w="sm" len="sm"/>
          </a:ln>
        </p:spPr>
        <p:txBody>
          <a:bodyPr/>
          <a:lstStyle/>
          <a:p>
            <a:endParaRPr lang="es-EC"/>
          </a:p>
        </p:txBody>
      </p:sp>
      <p:sp>
        <p:nvSpPr>
          <p:cNvPr id="17" name="16 Rectángulo"/>
          <p:cNvSpPr/>
          <p:nvPr userDrawn="1"/>
        </p:nvSpPr>
        <p:spPr bwMode="auto">
          <a:xfrm>
            <a:off x="-15875" y="-65088"/>
            <a:ext cx="10239375" cy="7072313"/>
          </a:xfrm>
          <a:prstGeom prst="rect">
            <a:avLst/>
          </a:prstGeom>
          <a:solidFill>
            <a:schemeClr val="bg2">
              <a:lumMod val="85000"/>
              <a:lumOff val="15000"/>
            </a:schemeClr>
          </a:solidFill>
          <a:ln w="12700" cap="sq" cmpd="sng" algn="ctr">
            <a:solidFill>
              <a:schemeClr val="bg2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>
            <a:spAutoFit/>
          </a:bodyPr>
          <a:lstStyle/>
          <a:p>
            <a:pPr algn="ctr" eaLnBrk="0" hangingPunct="0">
              <a:spcBef>
                <a:spcPct val="50000"/>
              </a:spcBef>
              <a:defRPr/>
            </a:pPr>
            <a:endParaRPr lang="es-EC">
              <a:ea typeface="+mn-ea"/>
            </a:endParaRP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718" r:id="rId1"/>
    <p:sldLayoutId id="2147483719" r:id="rId2"/>
    <p:sldLayoutId id="2147483720" r:id="rId3"/>
  </p:sldLayoutIdLs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17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sameClick" afterEffect="1">
                                          <p:stCondLst>
                                            <p:cond evt="end" delay="0">
                                              <p:tn val="5"/>
                                            </p:cond>
                                          </p:stCondLst>
                                        </p:cTn>
                                        <p:tgtEl>
                                          <p:spTgt spid="317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1746" grpId="0" animBg="1"/>
    </p:bldLst>
  </p:timing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MS PGothic" pitchFamily="34" charset="-128"/>
          <a:cs typeface="MS PGothic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  <a:ea typeface="MS PGothic" pitchFamily="34" charset="-128"/>
          <a:cs typeface="MS PGothic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imes New Roman" pitchFamily="18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MS PGothic" pitchFamily="34" charset="-128"/>
          <a:cs typeface="MS PGothic" charset="0"/>
        </a:defRPr>
      </a:lvl5pPr>
      <a:lvl6pPr marL="25146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w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divida-auditoriacidada.org.br/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auditoriacidada.org.br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://www.facebook.com/auditoriacidada.pagina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www2.camara.leg.br/orcamento-da-uniao/leis-orcamentarias/loa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www.bcb.gov.br/content/estatisticas/Documents/Tabelas_especiais/Nfspp.xls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w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esouro.fazenda.gov.br/documents/10180/772830/Anexo_RMD_Mar_19.zip/3d01a7e1-a639-41b6-9c84-cba0caac293b" TargetMode="Externa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5.wmf"/><Relationship Id="rId4" Type="http://schemas.openxmlformats.org/officeDocument/2006/relationships/hyperlink" Target="http://sa.previdencia.gov.br/site/2019/04/surpcinforme19.01.pdf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1" name="Text Box 3"/>
          <p:cNvSpPr txBox="1">
            <a:spLocks noChangeArrowheads="1"/>
          </p:cNvSpPr>
          <p:nvPr/>
        </p:nvSpPr>
        <p:spPr bwMode="auto">
          <a:xfrm>
            <a:off x="192696" y="404664"/>
            <a:ext cx="9649072" cy="6124754"/>
          </a:xfrm>
          <a:prstGeom prst="rect">
            <a:avLst/>
          </a:prstGeom>
          <a:noFill/>
          <a:ln w="12700" cap="sq">
            <a:noFill/>
            <a:miter lim="800000"/>
            <a:headEnd type="none" w="sm" len="sm"/>
            <a:tailEnd type="none" w="sm" len="sm"/>
          </a:ln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200" u="sng" dirty="0">
              <a:solidFill>
                <a:srgbClr val="FFFF00"/>
              </a:solidFill>
            </a:endParaRPr>
          </a:p>
          <a:p>
            <a:pPr algn="ctr" eaLnBrk="0" hangingPunct="0">
              <a:spcBef>
                <a:spcPct val="50000"/>
              </a:spcBef>
            </a:pPr>
            <a:endParaRPr lang="pt-BR" sz="4400" i="1" u="sng" dirty="0" smtClean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3000" b="0" i="1" u="sng" dirty="0">
              <a:solidFill>
                <a:srgbClr val="FFFF00"/>
              </a:solidFill>
            </a:endParaRPr>
          </a:p>
          <a:p>
            <a:pPr algn="ctr" eaLnBrk="0" hangingPunct="0"/>
            <a:endParaRPr lang="pt-BR" sz="2600" b="0" smtClean="0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pPr algn="ctr" eaLnBrk="0" hangingPunct="0"/>
            <a:r>
              <a:rPr lang="pt-BR" sz="2600" b="0" smtClean="0">
                <a:solidFill>
                  <a:schemeClr val="tx1"/>
                </a:solidFill>
                <a:latin typeface="Tahoma" charset="0"/>
                <a:cs typeface="Tahoma" charset="0"/>
              </a:rPr>
              <a:t>Análise de Conjuntura: O Sistema da Dívida Pública no Brasil</a:t>
            </a:r>
          </a:p>
          <a:p>
            <a:pPr algn="ctr" eaLnBrk="0" hangingPunct="0"/>
            <a:endParaRPr lang="pt-BR" sz="2600" b="0" smtClean="0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pPr algn="ctr" eaLnBrk="0" hangingPunct="0"/>
            <a:r>
              <a:rPr lang="pt-BR" sz="2600" b="0" smtClean="0">
                <a:solidFill>
                  <a:schemeClr val="tx1"/>
                </a:solidFill>
                <a:latin typeface="Tahoma" charset="0"/>
                <a:cs typeface="Tahoma" charset="0"/>
              </a:rPr>
              <a:t>Entenda como você está sendo roubado</a:t>
            </a:r>
            <a:endParaRPr lang="pt-BR" sz="2600" b="0" smtClean="0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pPr algn="ctr"/>
            <a:endParaRPr lang="en-US" sz="2600" b="0" i="1" smtClean="0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pPr algn="ctr"/>
            <a:endParaRPr lang="en-US" sz="2600" b="0" i="1" smtClean="0">
              <a:solidFill>
                <a:schemeClr val="tx1"/>
              </a:solidFill>
              <a:latin typeface="Tahoma" charset="0"/>
              <a:cs typeface="Tahoma" charset="0"/>
            </a:endParaRPr>
          </a:p>
          <a:p>
            <a:pPr algn="ctr"/>
            <a:r>
              <a:rPr lang="en-US" sz="26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Rodrigo </a:t>
            </a:r>
            <a:r>
              <a:rPr lang="en-US" sz="2600" b="0" i="1">
                <a:solidFill>
                  <a:schemeClr val="accent1"/>
                </a:solidFill>
                <a:latin typeface="Tahoma" charset="0"/>
                <a:cs typeface="Tahoma" charset="0"/>
              </a:rPr>
              <a:t>Avila</a:t>
            </a:r>
          </a:p>
          <a:p>
            <a:pPr algn="ctr"/>
            <a:endParaRPr lang="pt-BR" sz="2600" b="0" i="1">
              <a:solidFill>
                <a:schemeClr val="accent1"/>
              </a:solidFill>
              <a:latin typeface="Tahoma" charset="0"/>
              <a:cs typeface="Tahoma" charset="0"/>
            </a:endParaRPr>
          </a:p>
          <a:p>
            <a:pPr algn="ctr"/>
            <a:r>
              <a:rPr lang="pt-BR" sz="2600" b="0" i="1" smtClean="0">
                <a:solidFill>
                  <a:schemeClr val="accent1"/>
                </a:solidFill>
                <a:latin typeface="Tahoma" charset="0"/>
                <a:cs typeface="Tahoma" charset="0"/>
              </a:rPr>
              <a:t>FUP – Planatina  (DF) -  28/11/2019</a:t>
            </a:r>
            <a:endParaRPr lang="pt-BR" sz="2600" b="0" dirty="0">
              <a:solidFill>
                <a:schemeClr val="accent1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9814" y="272480"/>
            <a:ext cx="2301298" cy="23012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739605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75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utoUpdateAnimBg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495300" y="0"/>
            <a:ext cx="916305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ct val="500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en-GB" sz="3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BRASIL: AUDITORIA </a:t>
            </a:r>
            <a:r>
              <a:rPr lang="en-GB" sz="3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DA DÍVIDA</a:t>
            </a:r>
          </a:p>
        </p:txBody>
      </p:sp>
      <p:sp>
        <p:nvSpPr>
          <p:cNvPr id="13315" name="Rectangle 2"/>
          <p:cNvSpPr>
            <a:spLocks noChangeArrowheads="1"/>
          </p:cNvSpPr>
          <p:nvPr/>
        </p:nvSpPr>
        <p:spPr bwMode="auto">
          <a:xfrm>
            <a:off x="381000" y="1143000"/>
            <a:ext cx="9525000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/>
          <a:lstStyle/>
          <a:p>
            <a:pPr marL="338138" indent="-338138" algn="ctr" eaLnBrk="0" hangingPunct="0">
              <a:lnSpc>
                <a:spcPct val="80000"/>
              </a:lnSpc>
              <a:spcBef>
                <a:spcPts val="25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1000" dirty="0" smtClean="0">
              <a:solidFill>
                <a:srgbClr val="FFFF00"/>
              </a:solidFill>
            </a:endParaRPr>
          </a:p>
          <a:p>
            <a:pPr marL="338138" indent="-338138" algn="just" eaLnBrk="0" hangingPunct="0">
              <a:lnSpc>
                <a:spcPct val="80000"/>
              </a:lnSpc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Prevista na Constituição Federal </a:t>
            </a:r>
            <a:r>
              <a:rPr lang="pt-BR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de 1988</a:t>
            </a:r>
            <a:endParaRPr lang="pt-BR" dirty="0" smtClean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just" eaLnBrk="0" hangingPunct="0">
              <a:spcBef>
                <a:spcPts val="8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dirty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Plebiscito popular ano 2000: mais de seis milhões de votos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8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lnSpc>
                <a:spcPct val="110000"/>
              </a:lnSpc>
              <a:spcBef>
                <a:spcPts val="2250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CIDADÃ DA DÍVIDA</a:t>
            </a:r>
          </a:p>
          <a:p>
            <a:pPr marL="338138" indent="-338138" algn="ctr" eaLnBrk="0" hangingPunct="0">
              <a:lnSpc>
                <a:spcPct val="110000"/>
              </a:lnSpc>
              <a:spcBef>
                <a:spcPts val="225"/>
              </a:spcBef>
              <a:buClr>
                <a:srgbClr val="FF9900"/>
              </a:buClr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3200" dirty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  <a:hlinkClick r:id="rId3"/>
              </a:rPr>
              <a:t>www.auditoriacidada.org.br</a:t>
            </a:r>
            <a:endParaRPr lang="pt-BR" sz="32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endParaRPr lang="pt-BR" sz="900" dirty="0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marL="338138" indent="-338138" algn="ctr" eaLnBrk="0" hangingPunct="0">
              <a:spcBef>
                <a:spcPct val="50000"/>
              </a:spcBef>
              <a:tabLst>
                <a:tab pos="338138" algn="l"/>
                <a:tab pos="785813" algn="l"/>
                <a:tab pos="1235075" algn="l"/>
                <a:tab pos="1684338" algn="l"/>
                <a:tab pos="2133600" algn="l"/>
                <a:tab pos="2582863" algn="l"/>
                <a:tab pos="3032125" algn="l"/>
                <a:tab pos="3481388" algn="l"/>
                <a:tab pos="3930650" algn="l"/>
                <a:tab pos="4379913" algn="l"/>
                <a:tab pos="4829175" algn="l"/>
                <a:tab pos="5278438" algn="l"/>
                <a:tab pos="5727700" algn="l"/>
                <a:tab pos="6176963" algn="l"/>
                <a:tab pos="6626225" algn="l"/>
                <a:tab pos="7075488" algn="l"/>
                <a:tab pos="7524750" algn="l"/>
                <a:tab pos="7974013" algn="l"/>
                <a:tab pos="8423275" algn="l"/>
                <a:tab pos="8872538" algn="l"/>
                <a:tab pos="9321800" algn="l"/>
              </a:tabLst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Auditoria da Dívida no âmbito do Ministério da Fazenda, com participação da Sociedade Civil: Aprovada 3 vezes pelo Congresso Nacional e vetada 3 vezes pelos governos Dilma e Temer (2016 e 2017)</a:t>
            </a:r>
            <a:endParaRPr lang="pt-BR" sz="2800" b="0" dirty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567760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ChangeArrowheads="1"/>
          </p:cNvSpPr>
          <p:nvPr/>
        </p:nvSpPr>
        <p:spPr bwMode="auto">
          <a:xfrm>
            <a:off x="660400" y="214313"/>
            <a:ext cx="8701088" cy="59785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1pPr>
            <a:lvl2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4pPr>
            <a:lvl5pPr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5pPr>
            <a:lvl6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6pPr>
            <a:lvl7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7pPr>
            <a:lvl8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8pPr>
            <a:lvl9pPr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pitchFamily="18" charset="0"/>
                <a:ea typeface="MS PGothic" pitchFamily="34" charset="-128"/>
              </a:defRPr>
            </a:lvl9pPr>
          </a:lstStyle>
          <a:p>
            <a:pPr lvl="1" algn="ctr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>
                <a:solidFill>
                  <a:srgbClr val="92D050"/>
                </a:solidFill>
                <a:latin typeface="Verdana" pitchFamily="34" charset="0"/>
                <a:cs typeface="Tahoma" pitchFamily="34" charset="0"/>
              </a:rPr>
              <a:t>ESTRATÉGIAS DE AÇÃO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CONHECIMENTO DA REALIDADE 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MOBILIZAÇÃO SOCIAL CONSCIENTE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r>
              <a:rPr lang="pt-BR" altLang="pt-BR" sz="2800" b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AÇOES </a:t>
            </a:r>
            <a:r>
              <a:rPr lang="pt-BR" altLang="pt-BR" sz="2800" b="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CONCRETAS</a:t>
            </a:r>
          </a:p>
          <a:p>
            <a:pPr lvl="1" algn="just">
              <a:spcBef>
                <a:spcPts val="3000"/>
              </a:spcBef>
              <a:buClr>
                <a:srgbClr val="FF9900"/>
              </a:buClr>
            </a:pPr>
            <a:endParaRPr lang="pt-BR" altLang="pt-BR" sz="2800" b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sz="2000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Pressão sobre os governos</a:t>
            </a:r>
            <a:endParaRPr lang="pt-BR" altLang="pt-BR" smtClean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endParaRPr lang="pt-BR" altLang="pt-BR" b="0">
              <a:solidFill>
                <a:srgbClr val="FFFFFF"/>
              </a:solidFill>
              <a:latin typeface="Tahoma" pitchFamily="34" charset="0"/>
              <a:cs typeface="Tahoma" pitchFamily="34" charset="0"/>
            </a:endParaRPr>
          </a:p>
          <a:p>
            <a:pPr lvl="4" algn="just">
              <a:spcBef>
                <a:spcPts val="900"/>
              </a:spcBef>
              <a:buClr>
                <a:srgbClr val="FF9900"/>
              </a:buClr>
              <a:buFont typeface="Arial" charset="0"/>
              <a:buChar char="•"/>
            </a:pPr>
            <a:r>
              <a:rPr lang="pt-BR" altLang="pt-BR" b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 </a:t>
            </a:r>
            <a:r>
              <a:rPr lang="pt-BR" altLang="pt-BR" b="0" smtClean="0">
                <a:solidFill>
                  <a:srgbClr val="FFFFFF"/>
                </a:solidFill>
                <a:latin typeface="Tahoma" pitchFamily="34" charset="0"/>
                <a:cs typeface="Tahoma" pitchFamily="34" charset="0"/>
              </a:rPr>
              <a:t>Formação de Núcleos nos Estados, eventos, estudos, mobilizações, panfletagens, denúncia do novo esquema de “Securitização”.</a:t>
            </a:r>
            <a:endParaRPr lang="pt-BR" altLang="pt-BR">
              <a:solidFill>
                <a:srgbClr val="FFFFFF"/>
              </a:solidFill>
              <a:latin typeface="Verdana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56623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345" name="Rectangle 2"/>
          <p:cNvSpPr>
            <a:spLocks noChangeArrowheads="1"/>
          </p:cNvSpPr>
          <p:nvPr/>
        </p:nvSpPr>
        <p:spPr bwMode="auto">
          <a:xfrm>
            <a:off x="0" y="1219200"/>
            <a:ext cx="10425608" cy="397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square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30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endParaRPr lang="pt-BR" sz="2800" dirty="0" smtClean="0">
              <a:solidFill>
                <a:srgbClr val="92D050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smtClean="0">
                <a:solidFill>
                  <a:srgbClr val="FFFFFF"/>
                </a:solidFill>
                <a:latin typeface="Verdana" charset="0"/>
                <a:hlinkClick r:id="rId3"/>
              </a:rPr>
              <a:t>www.auditoriacidada.org.br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  <a:p>
            <a:pPr algn="ctr" eaLnBrk="0" hangingPunct="0">
              <a:spcBef>
                <a:spcPct val="50000"/>
              </a:spcBef>
            </a:pP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www.facebook.com</a:t>
            </a:r>
            <a:r>
              <a:rPr lang="pt-BR" sz="3000" b="0" dirty="0">
                <a:solidFill>
                  <a:srgbClr val="FFFFFF"/>
                </a:solidFill>
                <a:latin typeface="Verdana" charset="0"/>
                <a:hlinkClick r:id="rId4"/>
              </a:rPr>
              <a:t>/</a:t>
            </a:r>
            <a:r>
              <a:rPr lang="pt-BR" sz="3000" b="0" dirty="0" smtClean="0">
                <a:solidFill>
                  <a:srgbClr val="FFFFFF"/>
                </a:solidFill>
                <a:latin typeface="Verdana" charset="0"/>
                <a:hlinkClick r:id="rId4"/>
              </a:rPr>
              <a:t>auditoriacidada.pagina</a:t>
            </a:r>
            <a:endParaRPr lang="pt-BR" sz="3000" b="0" dirty="0" smtClean="0">
              <a:solidFill>
                <a:srgbClr val="FFFFFF"/>
              </a:solidFill>
              <a:latin typeface="Verdana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04528" y="0"/>
            <a:ext cx="9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pt-BR" b="0" i="1" dirty="0" smtClean="0">
              <a:solidFill>
                <a:srgbClr val="FFFFFF"/>
              </a:solidFill>
              <a:latin typeface="Tahoma"/>
              <a:cs typeface="Tahoma"/>
            </a:endParaRPr>
          </a:p>
          <a:p>
            <a:endParaRPr lang="pt-BR" b="0" i="1" dirty="0">
              <a:solidFill>
                <a:srgbClr val="FFFFFF"/>
              </a:solidFill>
              <a:latin typeface="Tahoma"/>
              <a:cs typeface="Tahoma"/>
            </a:endParaRPr>
          </a:p>
        </p:txBody>
      </p:sp>
    </p:spTree>
    <p:extLst>
      <p:ext uri="{BB962C8B-B14F-4D97-AF65-F5344CB8AC3E}">
        <p14:creationId xmlns:p14="http://schemas.microsoft.com/office/powerpoint/2010/main" val="1773218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1826" y="1006691"/>
            <a:ext cx="7416824" cy="5817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88110" y="79933"/>
            <a:ext cx="7017521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Orçamento Federal (Fiscal e Seguridade Social)</a:t>
            </a:r>
          </a:p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Executado (Pago) em 2018 = R$ 2,621 TRILHÕES</a:t>
            </a:r>
          </a:p>
          <a:p>
            <a:endParaRPr lang="pt-BR"/>
          </a:p>
        </p:txBody>
      </p:sp>
      <p:sp>
        <p:nvSpPr>
          <p:cNvPr id="3" name="CaixaDeTexto 2"/>
          <p:cNvSpPr txBox="1"/>
          <p:nvPr/>
        </p:nvSpPr>
        <p:spPr>
          <a:xfrm>
            <a:off x="8082685" y="283617"/>
            <a:ext cx="1838123" cy="67403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R$ 336 bilhões de amortizações efetivas</a:t>
            </a:r>
          </a:p>
          <a:p>
            <a:pPr algn="ctr"/>
            <a:endParaRPr lang="pt-BR" sz="16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Estimativa de cerca de meio trilhão de juros</a:t>
            </a:r>
          </a:p>
          <a:p>
            <a:pPr algn="ctr"/>
            <a:endParaRPr lang="pt-BR" sz="160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sz="1600" smtClean="0">
              <a:solidFill>
                <a:schemeClr val="accent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pt-BR" sz="1600" smtClean="0">
                <a:solidFill>
                  <a:schemeClr val="accent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Tesouro Nacional contabiliza grande parte dos juros como se fosse “rolagem”</a:t>
            </a:r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00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SIAFI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www2.camara.leg.br/orcamento-da-uniao/leis-orcamentarias/loa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- Banco de Dados Access p/ download (execução do Orçamento da União - Dados até 31/12/2018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</a:p>
          <a:p>
            <a:pPr algn="just"/>
            <a:endParaRPr lang="pt-BR" sz="1000" smtClean="0">
              <a:solidFill>
                <a:schemeClr val="tx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aphicFrame>
        <p:nvGraphicFramePr>
          <p:cNvPr id="6" name="Tabe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3784959"/>
              </p:ext>
            </p:extLst>
          </p:nvPr>
        </p:nvGraphicFramePr>
        <p:xfrm>
          <a:off x="288110" y="3429000"/>
          <a:ext cx="1944216" cy="307848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440160"/>
                <a:gridCol w="504056"/>
              </a:tblGrid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Agricultura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0,61%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Transporte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0,44%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Ciência e Tecnologia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0,24%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Gestão Ambiental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0,13%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Comércio e Serviços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0,10%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Indústria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0,08%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Energia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0,07%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Urbanismo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Organização Agrária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0,06%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Comunicações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Direitos da Cidadania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Cultura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Saneamento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0,02%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Desporto e Lazer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0,01%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Habitação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0,00%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  <a:tr h="161925">
                <a:tc>
                  <a:txBody>
                    <a:bodyPr/>
                    <a:lstStyle/>
                    <a:p>
                      <a:pPr algn="l" fontAlgn="b"/>
                      <a:r>
                        <a:rPr lang="pt-BR" sz="1200" u="none" strike="noStrike">
                          <a:effectLst/>
                        </a:rPr>
                        <a:t> TOTAL 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1200" u="none" strike="noStrike">
                          <a:effectLst/>
                        </a:rPr>
                        <a:t>1,94%</a:t>
                      </a:r>
                      <a:endParaRPr lang="pt-BR" sz="1200" b="0" i="0" u="none" strike="noStrike">
                        <a:solidFill>
                          <a:srgbClr val="000000"/>
                        </a:solidFill>
                        <a:effectLst/>
                        <a:latin typeface="Arial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2530462" y="4437111"/>
            <a:ext cx="12961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600" smtClean="0">
                <a:latin typeface="Arial" panose="020B0604020202020204" pitchFamily="34" charset="0"/>
                <a:cs typeface="Arial" panose="020B0604020202020204" pitchFamily="34" charset="0"/>
              </a:rPr>
              <a:t>R$ 1,065 TRILHÃO</a:t>
            </a:r>
            <a:endParaRPr lang="pt-BR" sz="16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41276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7" name="Text Box 2"/>
          <p:cNvSpPr txBox="1">
            <a:spLocks noChangeArrowheads="1"/>
          </p:cNvSpPr>
          <p:nvPr/>
        </p:nvSpPr>
        <p:spPr bwMode="auto">
          <a:xfrm>
            <a:off x="193675" y="188913"/>
            <a:ext cx="9712325" cy="5560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0000" tIns="46800" rIns="90000" bIns="46800">
            <a:spAutoFit/>
          </a:bodyPr>
          <a:lstStyle>
            <a:lvl1pPr marL="34925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defTabSz="449263" eaLnBrk="0" hangingPunct="0"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defTabSz="449263" eaLnBrk="0" fontAlgn="base" hangingPunct="0">
              <a:spcBef>
                <a:spcPct val="0"/>
              </a:spcBef>
              <a:spcAft>
                <a:spcPct val="0"/>
              </a:spcAft>
              <a:tabLst>
                <a:tab pos="0" algn="l"/>
                <a:tab pos="914400" algn="l"/>
                <a:tab pos="1828800" algn="l"/>
                <a:tab pos="2743200" algn="l"/>
                <a:tab pos="3657600" algn="l"/>
                <a:tab pos="4572000" algn="l"/>
                <a:tab pos="5486400" algn="l"/>
                <a:tab pos="6400800" algn="l"/>
                <a:tab pos="7315200" algn="l"/>
                <a:tab pos="8229600" algn="l"/>
                <a:tab pos="9144000" algn="l"/>
                <a:tab pos="10058400" algn="l"/>
              </a:tabLs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lnSpc>
                <a:spcPct val="120000"/>
              </a:lnSpc>
              <a:spcBef>
                <a:spcPts val="1200"/>
              </a:spcBef>
              <a:buClr>
                <a:srgbClr val="FF9900"/>
              </a:buClr>
              <a:buFont typeface="Times New Roman" charset="0"/>
              <a:buNone/>
            </a:pPr>
            <a:r>
              <a:rPr lang="pt-BR" sz="2800" smtClean="0">
                <a:solidFill>
                  <a:srgbClr val="92D050"/>
                </a:solidFill>
                <a:latin typeface="Tahoma"/>
                <a:cs typeface="Tahoma"/>
              </a:rPr>
              <a:t>Dívida Pública: de onde vem?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2480" y="836712"/>
            <a:ext cx="9712325" cy="543015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CaixaDeTexto 1"/>
          <p:cNvSpPr txBox="1"/>
          <p:nvPr/>
        </p:nvSpPr>
        <p:spPr>
          <a:xfrm>
            <a:off x="272480" y="6266868"/>
            <a:ext cx="9633520" cy="5539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</a:rPr>
              <a:t>Fonte: 1995 a nov/2001: Banco Central - Série Temporal 16971 - NFSP sem desvalorização cambial - Fluxo acumulado no ano - Resultado primário - Total - Setor público </a:t>
            </a:r>
            <a:r>
              <a:rPr lang="pt-BR" sz="1000" smtClean="0">
                <a:solidFill>
                  <a:schemeClr val="tx1"/>
                </a:solidFill>
              </a:rPr>
              <a:t>consolidado. Dez/2001 </a:t>
            </a:r>
            <a:r>
              <a:rPr lang="pt-BR" sz="1000">
                <a:solidFill>
                  <a:schemeClr val="tx1"/>
                </a:solidFill>
              </a:rPr>
              <a:t>a 2018: Tabela – 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https</a:t>
            </a:r>
            <a:r>
              <a:rPr lang="pt-BR" sz="1000">
                <a:solidFill>
                  <a:schemeClr val="tx1"/>
                </a:solidFill>
                <a:hlinkClick r:id="rId4"/>
              </a:rPr>
              <a:t>://</a:t>
            </a:r>
            <a:r>
              <a:rPr lang="pt-BR" sz="1000" smtClean="0">
                <a:solidFill>
                  <a:schemeClr val="tx1"/>
                </a:solidFill>
                <a:hlinkClick r:id="rId4"/>
              </a:rPr>
              <a:t>www.bcb.gov.br/content/estatisticas/Documents/Tabelas_especiais/Nfspp.xls</a:t>
            </a:r>
            <a:r>
              <a:rPr lang="pt-BR" sz="1000" smtClean="0">
                <a:solidFill>
                  <a:schemeClr val="tx1"/>
                </a:solidFill>
              </a:rPr>
              <a:t> Estoque da Dívida Interna – Fonte: Notas para a Imprensa do Banco Central – Política Fiscal. Inclui os títulos em poder do BC, pois este último os utiliza nas Operações Compromissadas.</a:t>
            </a: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9570244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0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172" y="404664"/>
            <a:ext cx="9766073" cy="561662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6" name="Text Box 12"/>
          <p:cNvSpPr txBox="1">
            <a:spLocks noChangeArrowheads="1"/>
          </p:cNvSpPr>
          <p:nvPr/>
        </p:nvSpPr>
        <p:spPr bwMode="auto">
          <a:xfrm>
            <a:off x="0" y="6572250"/>
            <a:ext cx="99060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400" b="0">
                <a:solidFill>
                  <a:srgbClr val="FFFFFF"/>
                </a:solidFill>
                <a:cs typeface="Arial" charset="0"/>
              </a:rPr>
              <a:t>Fonte: Banco Central - Nota para a Imprensa - Política Fiscal - Quadro </a:t>
            </a:r>
            <a:r>
              <a:rPr lang="pt-BR" sz="1400" b="0" smtClean="0">
                <a:solidFill>
                  <a:srgbClr val="FFFFFF"/>
                </a:solidFill>
                <a:cs typeface="Arial" charset="0"/>
              </a:rPr>
              <a:t>“Títulos Públicos Federais”.</a:t>
            </a:r>
            <a:endParaRPr lang="pt-BR" sz="1400" b="0">
              <a:solidFill>
                <a:srgbClr val="FFFFFF"/>
              </a:solidFill>
              <a:cs typeface="Arial" charset="0"/>
            </a:endParaRPr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9" name="CaixaDeTexto 5"/>
          <p:cNvSpPr txBox="1">
            <a:spLocks noChangeArrowheads="1"/>
          </p:cNvSpPr>
          <p:nvPr/>
        </p:nvSpPr>
        <p:spPr bwMode="auto">
          <a:xfrm>
            <a:off x="2002799" y="1342894"/>
            <a:ext cx="3744416" cy="2977738"/>
          </a:xfrm>
          <a:prstGeom prst="rect">
            <a:avLst/>
          </a:prstGeom>
          <a:solidFill>
            <a:srgbClr val="FFFFFF"/>
          </a:solidFill>
          <a:ln w="9525">
            <a:solidFill>
              <a:srgbClr val="CC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charset="0"/>
                <a:ea typeface="MS PGothic" charset="0"/>
                <a:cs typeface="MS PGothic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Juros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sobre juros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Regime de Metas de Inflação 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Reuniões do BC com banqueiros: Conflito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de interesses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Dívidas </a:t>
            </a:r>
            <a:r>
              <a:rPr lang="pt-BR" sz="1500">
                <a:solidFill>
                  <a:srgbClr val="C00000"/>
                </a:solidFill>
                <a:latin typeface="Arial" charset="0"/>
                <a:cs typeface="Arial" charset="0"/>
              </a:rPr>
              <a:t>dos estados com a </a:t>
            </a: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União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Acumulação de Reservas Cambiais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“Operações de Mercado Aberto”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Operações de “swaps”</a:t>
            </a:r>
          </a:p>
          <a:p>
            <a:pPr algn="ctr">
              <a:spcBef>
                <a:spcPct val="50000"/>
              </a:spcBef>
            </a:pPr>
            <a:r>
              <a:rPr lang="pt-BR" sz="1500" smtClean="0">
                <a:solidFill>
                  <a:srgbClr val="C00000"/>
                </a:solidFill>
                <a:latin typeface="Arial" charset="0"/>
                <a:cs typeface="Arial" charset="0"/>
              </a:rPr>
              <a:t>Empréstimos ao BNDES</a:t>
            </a:r>
          </a:p>
        </p:txBody>
      </p:sp>
    </p:spTree>
    <p:extLst>
      <p:ext uri="{BB962C8B-B14F-4D97-AF65-F5344CB8AC3E}">
        <p14:creationId xmlns:p14="http://schemas.microsoft.com/office/powerpoint/2010/main" val="3216797127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4"/>
          <p:cNvSpPr>
            <a:spLocks noChangeArrowheads="1"/>
          </p:cNvSpPr>
          <p:nvPr/>
        </p:nvSpPr>
        <p:spPr bwMode="auto">
          <a:xfrm>
            <a:off x="4860925" y="-230188"/>
            <a:ext cx="184150" cy="4603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6147" name="Rectangle 10"/>
          <p:cNvSpPr>
            <a:spLocks noChangeArrowheads="1"/>
          </p:cNvSpPr>
          <p:nvPr/>
        </p:nvSpPr>
        <p:spPr bwMode="auto">
          <a:xfrm>
            <a:off x="0" y="0"/>
            <a:ext cx="9906000" cy="0"/>
          </a:xfrm>
          <a:prstGeom prst="rect">
            <a:avLst/>
          </a:prstGeom>
          <a:noFill/>
          <a:ln>
            <a:noFill/>
          </a:ln>
          <a:effectLst>
            <a:prstShdw prst="shdw17" dist="17961" dir="2700000">
              <a:srgbClr val="999999">
                <a:alpha val="74997"/>
              </a:srgbClr>
            </a:prst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/>
          <a:p>
            <a:pPr algn="ctr" eaLnBrk="0" hangingPunct="0">
              <a:spcBef>
                <a:spcPct val="50000"/>
              </a:spcBef>
            </a:pPr>
            <a:endParaRPr lang="pt-BR"/>
          </a:p>
        </p:txBody>
      </p:sp>
      <p:sp>
        <p:nvSpPr>
          <p:cNvPr id="2" name="CaixaDeTexto 1"/>
          <p:cNvSpPr txBox="1"/>
          <p:nvPr/>
        </p:nvSpPr>
        <p:spPr>
          <a:xfrm>
            <a:off x="272480" y="6071879"/>
            <a:ext cx="96335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Fonte: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3"/>
              </a:rPr>
              <a:t>www.tesouro.fazenda.gov.br/documents/10180/772830/Anexo_RMD_Mar_19.zip/3d01a7e1-a639-41b6-9c84-cba0caac293b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,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quadros 2.7 e 5.4. Foi acrescentado na rubrica “Bancos” o montante de Operações de Mercado Aberto (as chamadas “operações compromissadas”) constante no quadro 5.4, uma vez que se trata de dívida do Banco Central com bancos. EFPC: Aplicações em Renda Fixa - </a:t>
            </a:r>
            <a:r>
              <a:rPr lang="pt-BR" sz="100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http://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4"/>
              </a:rPr>
              <a:t>sa.previdencia.gov.br/site/2019/04/surpcinforme19.01.pdf</a:t>
            </a:r>
            <a:r>
              <a:rPr lang="pt-BR" sz="1000" smtClean="0">
                <a:solidFill>
                  <a:schemeClr val="tx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endParaRPr lang="pt-BR"/>
          </a:p>
        </p:txBody>
      </p:sp>
      <p:sp>
        <p:nvSpPr>
          <p:cNvPr id="9" name="Text Box 1026"/>
          <p:cNvSpPr txBox="1">
            <a:spLocks noChangeArrowheads="1"/>
          </p:cNvSpPr>
          <p:nvPr/>
        </p:nvSpPr>
        <p:spPr bwMode="auto">
          <a:xfrm>
            <a:off x="330200" y="31433"/>
            <a:ext cx="957580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 cap="sq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rgbClr val="FF0000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>
              <a:spcBef>
                <a:spcPct val="50000"/>
              </a:spcBef>
            </a:pPr>
            <a:r>
              <a:rPr lang="pt-BR" sz="28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Beneficiários da Dívida Interna Federal – mar/19</a:t>
            </a:r>
            <a:endParaRPr lang="pt-BR" sz="2800" dirty="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2640" y="712459"/>
            <a:ext cx="7875579" cy="535942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CaixaDeTexto 2"/>
          <p:cNvSpPr txBox="1"/>
          <p:nvPr/>
        </p:nvSpPr>
        <p:spPr>
          <a:xfrm>
            <a:off x="1881508" y="1844823"/>
            <a:ext cx="1209080" cy="954107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EFPC (Fundos de Pensão): 9,56%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5" name="Conector de seta reta 4"/>
          <p:cNvCxnSpPr/>
          <p:nvPr/>
        </p:nvCxnSpPr>
        <p:spPr bwMode="auto">
          <a:xfrm>
            <a:off x="3090588" y="2636912"/>
            <a:ext cx="977868" cy="162019"/>
          </a:xfrm>
          <a:prstGeom prst="straightConnector1">
            <a:avLst/>
          </a:prstGeom>
          <a:solidFill>
            <a:srgbClr val="FFFFFF"/>
          </a:solidFill>
          <a:ln w="28575" cap="sq" cmpd="sng" algn="ctr">
            <a:solidFill>
              <a:schemeClr val="bg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6" name="CaixaDeTexto 5"/>
          <p:cNvSpPr txBox="1"/>
          <p:nvPr/>
        </p:nvSpPr>
        <p:spPr>
          <a:xfrm>
            <a:off x="49092" y="2902064"/>
            <a:ext cx="3530430" cy="3108543"/>
          </a:xfrm>
          <a:prstGeom prst="rect">
            <a:avLst/>
          </a:prstGeom>
          <a:solidFill>
            <a:schemeClr val="tx1"/>
          </a:solidFill>
          <a:ln>
            <a:solidFill>
              <a:schemeClr val="bg2"/>
            </a:solidFill>
          </a:ln>
        </p:spPr>
        <p:txBody>
          <a:bodyPr wrap="square" rtlCol="0">
            <a:spAutoFit/>
          </a:bodyPr>
          <a:lstStyle/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Resposta do MF a pedido com base na LAI, que solicitou o nome dos detentores finais dos títulos da dívida: </a:t>
            </a:r>
          </a:p>
          <a:p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Ressaltamos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também que o Tesouro Nacional por não ser órgão supervisor destes grupos, não detém os dados dos participantes ou cotistas dessas entidades e fundos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pt-BR" sz="1400" i="1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“...sigilo </a:t>
            </a:r>
            <a:r>
              <a:rPr lang="pt-BR" sz="1400" i="1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bancário referente às operações ativas e passivas e serviços prestados pelas instituições financeiras</a:t>
            </a:r>
            <a:r>
              <a:rPr lang="pt-BR" sz="1400" i="1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pt-BR" sz="1400" smtClean="0">
                <a:solidFill>
                  <a:schemeClr val="bg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endParaRPr lang="pt-BR" sz="1400">
              <a:solidFill>
                <a:schemeClr val="bg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5354819"/>
      </p:ext>
    </p:extLst>
  </p:cSld>
  <p:clrMapOvr>
    <a:masterClrMapping/>
  </p:clrMapOvr>
  <p:transition spd="med"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511676" y="188640"/>
            <a:ext cx="916305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ts val="6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“Plano </a:t>
            </a: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Mais </a:t>
            </a: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Brasil”: PECs </a:t>
            </a: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nº 186, 187 </a:t>
            </a: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e </a:t>
            </a: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188/2019</a:t>
            </a:r>
            <a:endParaRPr lang="pt-BR" sz="26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 eaLnBrk="0" hangingPunct="0">
              <a:spcBef>
                <a:spcPts val="18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Desmonte dos Direitos Sociais conquistados na Constituição de 1988</a:t>
            </a:r>
            <a:endParaRPr lang="en-GB" sz="26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11676" y="2000945"/>
            <a:ext cx="91630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CAPÍTULO </a:t>
            </a:r>
            <a:r>
              <a:rPr lang="pt-BR" sz="18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II - DOS </a:t>
            </a: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DIREITOS </a:t>
            </a: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SOCIAIS </a:t>
            </a:r>
            <a:endParaRPr lang="pt-BR" sz="180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endParaRPr lang="pt-BR" sz="18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Art. 6º São direitos sociais a educação, a saúde, a alimentação, o trabalho, a moradia, o transporte, o lazer, a segurança, a previdência social, a proteção à maternidade e à infância, a assistência aos desamparados, na forma desta </a:t>
            </a: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Constituição</a:t>
            </a:r>
            <a:r>
              <a:rPr lang="pt-BR" sz="18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algn="just"/>
            <a:endParaRPr lang="pt-BR" sz="18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ctr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PROPOSTA DA PEC 188/2019:</a:t>
            </a:r>
          </a:p>
          <a:p>
            <a:pPr algn="just"/>
            <a:endParaRPr lang="pt-BR" sz="1800">
              <a:solidFill>
                <a:schemeClr val="accent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pt-BR" sz="1800" i="1" u="sng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Parágrafo </a:t>
            </a:r>
            <a:r>
              <a:rPr lang="pt-BR" sz="1800" i="1" u="sng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único. Será observado,  na promoção dos direitos sociais, o  direito ao equilibrio fiscal </a:t>
            </a:r>
            <a:r>
              <a:rPr lang="pt-BR" sz="1800" i="1" u="sng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intergeracional</a:t>
            </a:r>
            <a:r>
              <a:rPr lang="pt-BR" sz="1800" smtClean="0">
                <a:solidFill>
                  <a:schemeClr val="accent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.”</a:t>
            </a:r>
          </a:p>
          <a:p>
            <a:pPr algn="just"/>
            <a:endParaRPr lang="pt-BR" sz="18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algn="just"/>
            <a:r>
              <a:rPr lang="pt-BR" sz="18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OU SEJA, A PRIORIDADE SERÁ O CUMPRIMENTO DE METAS DE “RESULTADO PRIMÁRIO”, OU SEJA, CORTES DE INVESTIMENTOS SOCIAIS PARA O PAGAMENTO DE UMA QUESTIONÁVEL DÍVIDA, QUE NUNCA FOI AUDITADA CONFORME MANDA A CONSTITUIÇÃO.</a:t>
            </a:r>
            <a:endParaRPr lang="pt-BR" sz="18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57781945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511676" y="188640"/>
            <a:ext cx="916305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ts val="6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“Plano </a:t>
            </a: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Mais </a:t>
            </a: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Brasil”: PECs </a:t>
            </a: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nº 186, 187 </a:t>
            </a: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e </a:t>
            </a: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188/2019</a:t>
            </a:r>
            <a:endParaRPr lang="pt-BR" sz="26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 eaLnBrk="0" hangingPunct="0">
              <a:spcBef>
                <a:spcPts val="18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Desmonte dos Direitos Sociais conquistados na Constituição de 1988</a:t>
            </a:r>
            <a:endParaRPr lang="en-GB" sz="26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11676" y="2000945"/>
            <a:ext cx="9163050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pt-BR" sz="18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leis</a:t>
            </a: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, atos ou decisões judiciais que impliquem despesa somente produzirão efeitos quando houver a “respectiva e suficiente dotação orçamentária</a:t>
            </a: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”. </a:t>
            </a:r>
            <a:endParaRPr lang="pt-BR" sz="180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endParaRPr lang="pt-BR" sz="18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8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Tal </a:t>
            </a: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limite nunca existiu para os privilegiados gastos com a dívida pública: se  necessário, ocorre a emissão e venda de novos títulos públicos para o pagamento de juros nominais </a:t>
            </a: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da </a:t>
            </a:r>
            <a:r>
              <a:rPr lang="pt-BR" sz="18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dívida</a:t>
            </a:r>
          </a:p>
          <a:p>
            <a:pPr marL="285750" indent="-285750" algn="just">
              <a:buFontTx/>
              <a:buChar char="-"/>
            </a:pPr>
            <a:endParaRPr lang="pt-BR" sz="18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redução de salário dos servidores públicos em até 25%, assim como diversos impedimentos a quaisquer benefícios para os </a:t>
            </a: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servidores</a:t>
            </a:r>
            <a:r>
              <a:rPr lang="pt-BR" sz="18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</a:t>
            </a:r>
          </a:p>
          <a:p>
            <a:pPr marL="285750" indent="-285750" algn="just">
              <a:buFontTx/>
              <a:buChar char="-"/>
            </a:pPr>
            <a:endParaRPr lang="pt-BR" sz="18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utilização do estoque de centenas de bilhões de reais da Conta Única do Tesouro (vinculados a áreas sociais) para pagamento da dívida pública</a:t>
            </a:r>
          </a:p>
        </p:txBody>
      </p:sp>
    </p:spTree>
    <p:extLst>
      <p:ext uri="{BB962C8B-B14F-4D97-AF65-F5344CB8AC3E}">
        <p14:creationId xmlns:p14="http://schemas.microsoft.com/office/powerpoint/2010/main" val="1044081650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511676" y="188640"/>
            <a:ext cx="916305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ts val="6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“Plano </a:t>
            </a: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Mais </a:t>
            </a: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Brasil”: PECs </a:t>
            </a: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nº 186, 187 </a:t>
            </a: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e </a:t>
            </a: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188/2019</a:t>
            </a:r>
            <a:endParaRPr lang="pt-BR" sz="26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 eaLnBrk="0" hangingPunct="0">
              <a:spcBef>
                <a:spcPts val="18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Desmonte dos Direitos Sociais conquistados na Constituição de 1988</a:t>
            </a:r>
            <a:endParaRPr lang="en-GB" sz="26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11676" y="2000945"/>
            <a:ext cx="916305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acaba com os Planos Plurianuais e o Orçamento Anual, estabelecendo-se o “Orçamento Plurianual”, o que aumentará ainda mais a blindagem de recursos para o pagamento aos privilegiados rentistas</a:t>
            </a: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endParaRPr lang="pt-BR" sz="180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endParaRPr lang="pt-BR" sz="18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 governo assume que a dívida ocupa o centro das decisões econômicas, e todas as demais políticas fiscais dependerão de sua “sustentabilidade”, como previsto textualmente</a:t>
            </a: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: </a:t>
            </a:r>
            <a:endParaRPr lang="pt-BR" sz="180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endParaRPr lang="pt-BR" sz="18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8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pt-BR" sz="1800" i="1" u="sng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União, os Estados, o Distrito Federal e os Municípios conduzirão suas políticas fiscais de forma a manter a dívida pública em níveis que assegurem sua </a:t>
            </a:r>
            <a:r>
              <a:rPr lang="pt-BR" sz="1800" i="1" u="sng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sustentabilidade</a:t>
            </a:r>
            <a:r>
              <a:rPr lang="pt-BR" sz="18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</a:t>
            </a:r>
          </a:p>
          <a:p>
            <a:pPr marL="285750" indent="-285750" algn="just">
              <a:buFontTx/>
              <a:buChar char="-"/>
            </a:pPr>
            <a:endParaRPr lang="pt-BR" sz="18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18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“</a:t>
            </a:r>
            <a:r>
              <a:rPr lang="pt-BR" sz="1800" i="1" u="sng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 </a:t>
            </a:r>
            <a:r>
              <a:rPr lang="pt-BR" sz="1800" i="1" u="sng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elaboração e a execução de planos e orçamentos devem refletir a compatibilidade dos indicadores fiscais com a sustentabilidade da dívida</a:t>
            </a:r>
            <a:r>
              <a:rPr lang="pt-BR" sz="18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”. </a:t>
            </a:r>
          </a:p>
        </p:txBody>
      </p:sp>
    </p:spTree>
    <p:extLst>
      <p:ext uri="{BB962C8B-B14F-4D97-AF65-F5344CB8AC3E}">
        <p14:creationId xmlns:p14="http://schemas.microsoft.com/office/powerpoint/2010/main" val="4181945736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1"/>
          <p:cNvSpPr>
            <a:spLocks noChangeArrowheads="1"/>
          </p:cNvSpPr>
          <p:nvPr/>
        </p:nvSpPr>
        <p:spPr bwMode="auto">
          <a:xfrm>
            <a:off x="511676" y="188640"/>
            <a:ext cx="9163050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90000" tIns="46800" rIns="90000" bIns="46800" anchor="ctr"/>
          <a:lstStyle/>
          <a:p>
            <a:pPr algn="ctr" eaLnBrk="0" hangingPunct="0">
              <a:spcBef>
                <a:spcPts val="6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“Plano </a:t>
            </a: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Mais </a:t>
            </a: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Brasil”: PECs </a:t>
            </a: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nº 186, 187 </a:t>
            </a:r>
            <a:r>
              <a:rPr lang="pt-BR" sz="260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e </a:t>
            </a: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188/2019</a:t>
            </a:r>
            <a:endParaRPr lang="pt-BR" sz="26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  <a:p>
            <a:pPr algn="ctr" eaLnBrk="0" hangingPunct="0">
              <a:spcBef>
                <a:spcPts val="1800"/>
              </a:spcBef>
              <a:buClr>
                <a:srgbClr val="FF9900"/>
              </a:buClr>
              <a:buFont typeface="Arial" charset="0"/>
              <a:buNone/>
              <a:tabLst>
                <a:tab pos="0" algn="l"/>
                <a:tab pos="447675" algn="l"/>
                <a:tab pos="896938" algn="l"/>
                <a:tab pos="1346200" algn="l"/>
                <a:tab pos="1795463" algn="l"/>
                <a:tab pos="2244725" algn="l"/>
                <a:tab pos="2693988" algn="l"/>
                <a:tab pos="3143250" algn="l"/>
                <a:tab pos="3592513" algn="l"/>
                <a:tab pos="4041775" algn="l"/>
                <a:tab pos="4491038" algn="l"/>
                <a:tab pos="4940300" algn="l"/>
                <a:tab pos="5389563" algn="l"/>
                <a:tab pos="5838825" algn="l"/>
                <a:tab pos="6288088" algn="l"/>
                <a:tab pos="6737350" algn="l"/>
                <a:tab pos="7186613" algn="l"/>
                <a:tab pos="7635875" algn="l"/>
                <a:tab pos="8085138" algn="l"/>
                <a:tab pos="8534400" algn="l"/>
                <a:tab pos="8983663" algn="l"/>
              </a:tabLst>
            </a:pPr>
            <a:r>
              <a:rPr lang="pt-BR" sz="2600" smtClean="0">
                <a:solidFill>
                  <a:srgbClr val="92D050"/>
                </a:solidFill>
                <a:latin typeface="Tahoma" pitchFamily="34" charset="0"/>
                <a:cs typeface="Tahoma" pitchFamily="34" charset="0"/>
              </a:rPr>
              <a:t>Desmonte dos Direitos Sociais conquistados na Constituição de 1988</a:t>
            </a:r>
            <a:endParaRPr lang="en-GB" sz="2600">
              <a:solidFill>
                <a:srgbClr val="92D050"/>
              </a:solidFill>
              <a:latin typeface="Tahoma" pitchFamily="34" charset="0"/>
              <a:cs typeface="Tahoma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511676" y="2000945"/>
            <a:ext cx="9163050" cy="42934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 algn="just">
              <a:buFontTx/>
              <a:buChar char="-"/>
            </a:pPr>
            <a:r>
              <a:rPr lang="pt-BR" sz="2100" smtClean="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se </a:t>
            </a:r>
            <a:r>
              <a:rPr lang="pt-BR" sz="2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os entes federados aplicarem em saúde mais que o piso exigido, poderão deduzir este valor do piso de recursos destinados à educação, e vice-versa</a:t>
            </a:r>
            <a:r>
              <a:rPr lang="pt-BR" sz="2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. </a:t>
            </a:r>
            <a:endParaRPr lang="pt-BR" sz="2100" smtClean="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endParaRPr lang="pt-BR" sz="2100">
              <a:solidFill>
                <a:schemeClr val="tx1"/>
              </a:solidFill>
              <a:latin typeface="Verdana" panose="020B0604030504040204" pitchFamily="34" charset="0"/>
              <a:ea typeface="Verdana" panose="020B0604030504040204" pitchFamily="34" charset="0"/>
              <a:cs typeface="Verdana" panose="020B060403050404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pt-BR" sz="2100">
                <a:solidFill>
                  <a:schemeClr val="tx1"/>
                </a:solidFill>
                <a:latin typeface="Verdana" panose="020B0604030504040204" pitchFamily="34" charset="0"/>
                <a:ea typeface="Verdana" panose="020B0604030504040204" pitchFamily="34" charset="0"/>
                <a:cs typeface="Verdana" panose="020B0604030504040204" pitchFamily="34" charset="0"/>
              </a:rPr>
              <a:t>aumenta o arrocho fiscal para privilegiar a dívida. Em vez de auditar a questionável dívida (que até o TCU já declarou que não serviu para investimentos no país); estabelecer juros negativos, e direcionar recursos para investimentos produtivos que gerem crescimento socioeconômico, o governo reza na cartilha do retrógrado “Pensamento Único” que corta investimentos sociais, aplica contrarreformas como a da previdência, e privatiza tudo para transferir recursos aos privilegiados rentistas.</a:t>
            </a:r>
          </a:p>
        </p:txBody>
      </p:sp>
    </p:spTree>
    <p:extLst>
      <p:ext uri="{BB962C8B-B14F-4D97-AF65-F5344CB8AC3E}">
        <p14:creationId xmlns:p14="http://schemas.microsoft.com/office/powerpoint/2010/main" val="2946097431"/>
      </p:ext>
    </p:extLst>
  </p:cSld>
  <p:clrMapOvr>
    <a:masterClrMapping/>
  </p:clrMapOvr>
  <p:transition spd="med"/>
  <p:timing>
    <p:tnLst>
      <p:par>
        <p:cTn id="1" dur="indefinite" restart="never" nodeType="tmRoot">
          <p:childTnLst>
            <p:seq concurrent="1" nextAc="seek">
              <p:cTn id="2" dur="indefinite" nodeType="mainSeq"/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Pulso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Pulso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rgbClr val="FFFFFF"/>
        </a:solidFill>
        <a:ln w="12700" cap="sq" cmpd="sng" algn="ctr">
          <a:solidFill>
            <a:schemeClr val="bg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50000"/>
          </a:spcBef>
          <a:spcAft>
            <a:spcPct val="0"/>
          </a:spcAft>
          <a:buClrTx/>
          <a:buSzTx/>
          <a:buFontTx/>
          <a:buNone/>
          <a:tabLst/>
          <a:defRPr kumimoji="0" lang="en-US" sz="2400" b="1" i="0" u="none" strike="noStrike" cap="none" normalizeH="0" baseline="0" smtClean="0">
            <a:ln>
              <a:noFill/>
            </a:ln>
            <a:solidFill>
              <a:srgbClr val="FF0000"/>
            </a:solidFill>
            <a:effectLst/>
            <a:latin typeface="Times New Roman" pitchFamily="18" charset="0"/>
          </a:defRPr>
        </a:defPPr>
      </a:lstStyle>
    </a:lnDef>
  </a:objectDefaults>
  <a:extraClrSchemeLst>
    <a:extraClrScheme>
      <a:clrScheme name="Pulso 1">
        <a:dk1>
          <a:srgbClr val="000000"/>
        </a:dk1>
        <a:lt1>
          <a:srgbClr val="CCECFF"/>
        </a:lt1>
        <a:dk2>
          <a:srgbClr val="000066"/>
        </a:dk2>
        <a:lt2>
          <a:srgbClr val="6699FF"/>
        </a:lt2>
        <a:accent1>
          <a:srgbClr val="33CCCC"/>
        </a:accent1>
        <a:accent2>
          <a:srgbClr val="0099FF"/>
        </a:accent2>
        <a:accent3>
          <a:srgbClr val="E2F4FF"/>
        </a:accent3>
        <a:accent4>
          <a:srgbClr val="000000"/>
        </a:accent4>
        <a:accent5>
          <a:srgbClr val="ADE2E2"/>
        </a:accent5>
        <a:accent6>
          <a:srgbClr val="008AE7"/>
        </a:accent6>
        <a:hlink>
          <a:srgbClr val="FFFFFF"/>
        </a:hlink>
        <a:folHlink>
          <a:srgbClr val="3366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2">
        <a:dk1>
          <a:srgbClr val="000000"/>
        </a:dk1>
        <a:lt1>
          <a:srgbClr val="FFFFFF"/>
        </a:lt1>
        <a:dk2>
          <a:srgbClr val="000066"/>
        </a:dk2>
        <a:lt2>
          <a:srgbClr val="FFCC66"/>
        </a:lt2>
        <a:accent1>
          <a:srgbClr val="FF9900"/>
        </a:accent1>
        <a:accent2>
          <a:srgbClr val="000044"/>
        </a:accent2>
        <a:accent3>
          <a:srgbClr val="AAAAB8"/>
        </a:accent3>
        <a:accent4>
          <a:srgbClr val="DADADA"/>
        </a:accent4>
        <a:accent5>
          <a:srgbClr val="FFCAAA"/>
        </a:accent5>
        <a:accent6>
          <a:srgbClr val="00003D"/>
        </a:accent6>
        <a:hlink>
          <a:srgbClr val="3366FF"/>
        </a:hlink>
        <a:folHlink>
          <a:srgbClr val="FF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3">
        <a:dk1>
          <a:srgbClr val="000000"/>
        </a:dk1>
        <a:lt1>
          <a:srgbClr val="FFFFFF"/>
        </a:lt1>
        <a:dk2>
          <a:srgbClr val="000000"/>
        </a:dk2>
        <a:lt2>
          <a:srgbClr val="DDDDDD"/>
        </a:lt2>
        <a:accent1>
          <a:srgbClr val="CBCBCB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AEAEAE"/>
        </a:accent6>
        <a:hlink>
          <a:srgbClr val="4D4D4D"/>
        </a:hlink>
        <a:folHlink>
          <a:srgbClr val="86868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ulso 4">
        <a:dk1>
          <a:srgbClr val="000000"/>
        </a:dk1>
        <a:lt1>
          <a:srgbClr val="FFFFFF"/>
        </a:lt1>
        <a:dk2>
          <a:srgbClr val="660033"/>
        </a:dk2>
        <a:lt2>
          <a:srgbClr val="FFCC66"/>
        </a:lt2>
        <a:accent1>
          <a:srgbClr val="FF9900"/>
        </a:accent1>
        <a:accent2>
          <a:srgbClr val="440022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3D001E"/>
        </a:accent6>
        <a:hlink>
          <a:srgbClr val="B20059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5">
        <a:dk1>
          <a:srgbClr val="000000"/>
        </a:dk1>
        <a:lt1>
          <a:srgbClr val="FFFFFF"/>
        </a:lt1>
        <a:dk2>
          <a:srgbClr val="663300"/>
        </a:dk2>
        <a:lt2>
          <a:srgbClr val="FFCC66"/>
        </a:lt2>
        <a:accent1>
          <a:srgbClr val="FF9900"/>
        </a:accent1>
        <a:accent2>
          <a:srgbClr val="361B00"/>
        </a:accent2>
        <a:accent3>
          <a:srgbClr val="B8ADAA"/>
        </a:accent3>
        <a:accent4>
          <a:srgbClr val="DADADA"/>
        </a:accent4>
        <a:accent5>
          <a:srgbClr val="FFCAAA"/>
        </a:accent5>
        <a:accent6>
          <a:srgbClr val="301700"/>
        </a:accent6>
        <a:hlink>
          <a:srgbClr val="996633"/>
        </a:hlink>
        <a:folHlink>
          <a:srgbClr val="FF66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ulso 6">
        <a:dk1>
          <a:srgbClr val="000000"/>
        </a:dk1>
        <a:lt1>
          <a:srgbClr val="FFFFFF"/>
        </a:lt1>
        <a:dk2>
          <a:srgbClr val="003300"/>
        </a:dk2>
        <a:lt2>
          <a:srgbClr val="FFCC66"/>
        </a:lt2>
        <a:accent1>
          <a:srgbClr val="CC9900"/>
        </a:accent1>
        <a:accent2>
          <a:srgbClr val="001600"/>
        </a:accent2>
        <a:accent3>
          <a:srgbClr val="AAADAA"/>
        </a:accent3>
        <a:accent4>
          <a:srgbClr val="DADADA"/>
        </a:accent4>
        <a:accent5>
          <a:srgbClr val="E2CAAA"/>
        </a:accent5>
        <a:accent6>
          <a:srgbClr val="001300"/>
        </a:accent6>
        <a:hlink>
          <a:srgbClr val="006600"/>
        </a:hlink>
        <a:folHlink>
          <a:srgbClr val="009999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43147</TotalTime>
  <Words>1104</Words>
  <Application>Microsoft Office PowerPoint</Application>
  <PresentationFormat>Papel A4 (210 x 297 mm)</PresentationFormat>
  <Paragraphs>155</Paragraphs>
  <Slides>12</Slides>
  <Notes>11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13" baseType="lpstr">
      <vt:lpstr>Pulso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>Maria Lúcia F. Carneiro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sem título</dc:title>
  <dc:creator>Maria Lucia Fattorelli</dc:creator>
  <cp:lastModifiedBy>RODRIGO</cp:lastModifiedBy>
  <cp:revision>1877</cp:revision>
  <cp:lastPrinted>2008-11-20T19:12:03Z</cp:lastPrinted>
  <dcterms:created xsi:type="dcterms:W3CDTF">2001-11-19T18:24:28Z</dcterms:created>
  <dcterms:modified xsi:type="dcterms:W3CDTF">2019-11-28T18:41:06Z</dcterms:modified>
</cp:coreProperties>
</file>