
<file path=[Content_Types].xml><?xml version="1.0" encoding="utf-8"?>
<Types xmlns="http://schemas.openxmlformats.org/package/2006/content-types"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3" r:id="rId1"/>
  </p:sldMasterIdLst>
  <p:notesMasterIdLst>
    <p:notesMasterId r:id="rId12"/>
  </p:notesMasterIdLst>
  <p:handoutMasterIdLst>
    <p:handoutMasterId r:id="rId13"/>
  </p:handoutMasterIdLst>
  <p:sldIdLst>
    <p:sldId id="1436" r:id="rId2"/>
    <p:sldId id="1437" r:id="rId3"/>
    <p:sldId id="1464" r:id="rId4"/>
    <p:sldId id="1438" r:id="rId5"/>
    <p:sldId id="1469" r:id="rId6"/>
    <p:sldId id="1463" r:id="rId7"/>
    <p:sldId id="1470" r:id="rId8"/>
    <p:sldId id="1461" r:id="rId9"/>
    <p:sldId id="1466" r:id="rId10"/>
    <p:sldId id="1467" r:id="rId11"/>
  </p:sldIdLst>
  <p:sldSz cx="9906000" cy="6858000" type="A4"/>
  <p:notesSz cx="6858000" cy="97107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D050"/>
    <a:srgbClr val="FFFFFF"/>
    <a:srgbClr val="334F15"/>
    <a:srgbClr val="FF0000"/>
    <a:srgbClr val="FFFF00"/>
    <a:srgbClr val="CC0000"/>
    <a:srgbClr val="0000FF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Estilo Médio 1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Estilo Médio 1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46F890A9-2807-4EBB-B81D-B2AA78EC7F39}" styleName="Estilo Escuro 2 - Ênfase 5/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DA37D80-6434-44D0-A028-1B22A696006F}" styleName="Estilo Claro 3 - Ênfase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2" d="100"/>
          <a:sy n="62" d="100"/>
        </p:scale>
        <p:origin x="-1362" y="-144"/>
      </p:cViewPr>
      <p:guideLst>
        <p:guide orient="horz" pos="2544"/>
        <p:guide pos="3120"/>
      </p:guideLst>
    </p:cSldViewPr>
  </p:slideViewPr>
  <p:outlineViewPr>
    <p:cViewPr>
      <p:scale>
        <a:sx n="75" d="100"/>
        <a:sy n="75" d="100"/>
      </p:scale>
      <p:origin x="0" y="1674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9" d="100"/>
        <a:sy n="89" d="100"/>
      </p:scale>
      <p:origin x="0" y="0"/>
    </p:cViewPr>
  </p:sorterViewPr>
  <p:notesViewPr>
    <p:cSldViewPr>
      <p:cViewPr>
        <p:scale>
          <a:sx n="100" d="100"/>
          <a:sy n="100" d="100"/>
        </p:scale>
        <p:origin x="-864" y="1038"/>
      </p:cViewPr>
      <p:guideLst>
        <p:guide orient="horz" pos="3059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0213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l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7788" y="0"/>
            <a:ext cx="2970212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r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24963"/>
            <a:ext cx="2970213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l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65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7788" y="9224963"/>
            <a:ext cx="2970212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r" defTabSz="942975" eaLnBrk="0" hangingPunct="0">
              <a:defRPr sz="1200" b="0" smtClean="0">
                <a:solidFill>
                  <a:schemeClr val="tx1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F024D98F-44DE-4652-8BDD-FC88CEFFDF4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94953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0213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l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7788" y="0"/>
            <a:ext cx="2970212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r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48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00100" y="728663"/>
            <a:ext cx="5257800" cy="3641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611688"/>
            <a:ext cx="5029200" cy="437038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55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24963"/>
            <a:ext cx="2970213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l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55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7788" y="9224963"/>
            <a:ext cx="2970212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r" defTabSz="942975" eaLnBrk="0" hangingPunct="0">
              <a:defRPr sz="1200" b="0" smtClean="0">
                <a:solidFill>
                  <a:schemeClr val="tx1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782EE3F9-7737-4159-829A-3817412F95D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36603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 w="9525"/>
        </p:spPr>
        <p:txBody>
          <a:bodyPr/>
          <a:lstStyle/>
          <a:p>
            <a:fld id="{22CC8550-034B-471F-B1C8-A2B3976FE141}" type="slidenum">
              <a:rPr lang="pt-BR">
                <a:cs typeface="Arial" charset="0"/>
              </a:rPr>
              <a:pPr/>
              <a:t>1</a:t>
            </a:fld>
            <a:endParaRPr lang="pt-BR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anchor="ctr"/>
          <a:lstStyle/>
          <a:p>
            <a:endParaRPr lang="es-ES">
              <a:latin typeface="Times New Roman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CaixaDeTexto 3"/>
          <p:cNvSpPr txBox="1">
            <a:spLocks noChangeArrowheads="1"/>
          </p:cNvSpPr>
          <p:nvPr/>
        </p:nvSpPr>
        <p:spPr bwMode="auto">
          <a:xfrm>
            <a:off x="714375" y="4568825"/>
            <a:ext cx="5357813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Suspensão pagamento encargos aos rentistas (Bonos Global 2012 e 2030) desde novembro/2008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 Proposta soberana de recompra do restante da dívida por no máximo 30% de seu valor nominal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The Economist (23/04/2009):   </a:t>
            </a:r>
            <a:r>
              <a:rPr lang="pt-BR" sz="1200" i="1">
                <a:solidFill>
                  <a:schemeClr val="tx1"/>
                </a:solidFill>
              </a:rPr>
              <a:t>“Sr. Correa parece ser incorruptível (...) gasto público cresceu 71% em 2008, resultado de investimentos em escolas e hospitais”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ESTA É A PROVA DA VIABILIDADE POLÍTICA DA AUDITORIA DA DÍVIDA </a:t>
            </a:r>
            <a:endParaRPr lang="pt-BR" sz="1200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ENQUANTO ISSO, O GOVERNO BRASILEIRO RECOMPRA TÍTULOS DA DÍVIDA EXTERNA A 130% DO VALOR DE FACE, EM MÉDIA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endParaRPr lang="pt-BR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  <p:sp>
        <p:nvSpPr>
          <p:cNvPr id="65540" name="Espaço Reservado para Número de Slide 3"/>
          <p:cNvSpPr>
            <a:spLocks noGrp="1"/>
          </p:cNvSpPr>
          <p:nvPr>
            <p:ph type="sldNum" sz="quarter" idx="5"/>
          </p:nvPr>
        </p:nvSpPr>
        <p:spPr>
          <a:ln w="9525"/>
          <a:extLst/>
        </p:spPr>
        <p:txBody>
          <a:bodyPr/>
          <a:lstStyle>
            <a:lvl1pPr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  <a:defRPr/>
            </a:pPr>
            <a:fld id="{A78C9D80-3D77-4A6E-AC7D-3E21F2FD1D08}" type="slidenum">
              <a:rPr lang="pt-BR" sz="1200" b="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defRPr/>
              </a:pPr>
              <a:t>5</a:t>
            </a:fld>
            <a:endParaRPr lang="pt-BR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anchor="ctr"/>
          <a:lstStyle/>
          <a:p>
            <a:endParaRPr lang="es-ES">
              <a:latin typeface="Times New Roman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  <p:sp>
        <p:nvSpPr>
          <p:cNvPr id="65540" name="Espaço Reservado para Número de Slide 3"/>
          <p:cNvSpPr>
            <a:spLocks noGrp="1"/>
          </p:cNvSpPr>
          <p:nvPr>
            <p:ph type="sldNum" sz="quarter" idx="5"/>
          </p:nvPr>
        </p:nvSpPr>
        <p:spPr>
          <a:ln w="9525"/>
          <a:extLst/>
        </p:spPr>
        <p:txBody>
          <a:bodyPr/>
          <a:lstStyle>
            <a:lvl1pPr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  <a:defRPr/>
            </a:pPr>
            <a:fld id="{A78C9D80-3D77-4A6E-AC7D-3E21F2FD1D08}" type="slidenum">
              <a:rPr lang="pt-BR" sz="1200" b="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defRPr/>
              </a:pPr>
              <a:t>7</a:t>
            </a:fld>
            <a:endParaRPr lang="pt-BR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9"/>
          <p:cNvSpPr txBox="1">
            <a:spLocks noGrp="1" noChangeArrowheads="1"/>
          </p:cNvSpPr>
          <p:nvPr/>
        </p:nvSpPr>
        <p:spPr bwMode="auto">
          <a:xfrm>
            <a:off x="3887788" y="9224963"/>
            <a:ext cx="2970212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4348" tIns="47174" rIns="94348" bIns="47174" anchor="b"/>
          <a:lstStyle>
            <a:lvl1pPr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r">
              <a:buFont typeface="Times New Roman" pitchFamily="18" charset="0"/>
              <a:buNone/>
            </a:pPr>
            <a:fld id="{C409C96F-584C-464E-9A4A-A79B0F5F2C23}" type="slidenum">
              <a:rPr lang="en-GB" sz="1200" b="0">
                <a:solidFill>
                  <a:schemeClr val="tx1"/>
                </a:solidFill>
                <a:ea typeface="Arial Unicode MS" pitchFamily="34" charset="-128"/>
                <a:cs typeface="Arial Unicode MS" pitchFamily="34" charset="-128"/>
              </a:rPr>
              <a:pPr algn="r">
                <a:buFont typeface="Times New Roman" pitchFamily="18" charset="0"/>
                <a:buNone/>
              </a:pPr>
              <a:t>8</a:t>
            </a:fld>
            <a:endParaRPr lang="en-GB" sz="1200" b="0">
              <a:solidFill>
                <a:schemeClr val="tx1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5843" name="Text Box 1"/>
          <p:cNvSpPr txBox="1">
            <a:spLocks noChangeArrowheads="1"/>
          </p:cNvSpPr>
          <p:nvPr/>
        </p:nvSpPr>
        <p:spPr bwMode="auto">
          <a:xfrm>
            <a:off x="1258888" y="728663"/>
            <a:ext cx="4340225" cy="364172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pt-BR"/>
          </a:p>
        </p:txBody>
      </p:sp>
      <p:sp>
        <p:nvSpPr>
          <p:cNvPr id="35844" name="Rectangle 2"/>
          <p:cNvSpPr>
            <a:spLocks noGrp="1" noChangeArrowheads="1"/>
          </p:cNvSpPr>
          <p:nvPr>
            <p:ph type="body"/>
          </p:nvPr>
        </p:nvSpPr>
        <p:spPr>
          <a:xfrm>
            <a:off x="914400" y="4611688"/>
            <a:ext cx="5026025" cy="4370387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altLang="pt-BR" smtClean="0"/>
          </a:p>
        </p:txBody>
      </p:sp>
      <p:sp>
        <p:nvSpPr>
          <p:cNvPr id="276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A5295A6-F505-47D4-8E30-996DF2495BD8}" type="slidenum">
              <a:rPr lang="pt-BR" altLang="pt-BR" smtClean="0">
                <a:cs typeface="Arial" charset="0"/>
              </a:rPr>
              <a:pPr>
                <a:spcBef>
                  <a:spcPct val="0"/>
                </a:spcBef>
              </a:pPr>
              <a:t>9</a:t>
            </a:fld>
            <a:endParaRPr lang="pt-BR" altLang="pt-BR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69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6370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pt-BR">
              <a:latin typeface="Times New Roman" charset="0"/>
            </a:endParaRPr>
          </a:p>
        </p:txBody>
      </p:sp>
      <p:sp>
        <p:nvSpPr>
          <p:cNvPr id="186371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81672414-0B41-764B-B1B1-9CA392A2E1F2}" type="slidenum">
              <a:rPr lang="pt-BR" sz="1200" b="0">
                <a:solidFill>
                  <a:schemeClr val="tx1"/>
                </a:solidFill>
              </a:rPr>
              <a:pPr/>
              <a:t>10</a:t>
            </a:fld>
            <a:endParaRPr lang="pt-BR" sz="1200" b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invGray">
          <a:xfrm>
            <a:off x="9542463" y="0"/>
            <a:ext cx="363537" cy="68580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50000">
                <a:schemeClr val="hlink"/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  <a:defRPr/>
            </a:pPr>
            <a:endParaRPr lang="pt-BR">
              <a:ea typeface="+mn-ea"/>
            </a:endParaRPr>
          </a:p>
        </p:txBody>
      </p:sp>
      <p:sp>
        <p:nvSpPr>
          <p:cNvPr id="1027" name="Freeform 8"/>
          <p:cNvSpPr>
            <a:spLocks/>
          </p:cNvSpPr>
          <p:nvPr/>
        </p:nvSpPr>
        <p:spPr bwMode="white">
          <a:xfrm>
            <a:off x="0" y="-20638"/>
            <a:ext cx="9906000" cy="1682751"/>
          </a:xfrm>
          <a:custGeom>
            <a:avLst/>
            <a:gdLst>
              <a:gd name="T0" fmla="*/ 0 w 5760"/>
              <a:gd name="T1" fmla="*/ 2147483647 h 1060"/>
              <a:gd name="T2" fmla="*/ 0 w 5760"/>
              <a:gd name="T3" fmla="*/ 2147483647 h 1060"/>
              <a:gd name="T4" fmla="*/ 2147483647 w 5760"/>
              <a:gd name="T5" fmla="*/ 2147483647 h 1060"/>
              <a:gd name="T6" fmla="*/ 2147483647 w 5760"/>
              <a:gd name="T7" fmla="*/ 0 h 1060"/>
              <a:gd name="T8" fmla="*/ 2147483647 w 5760"/>
              <a:gd name="T9" fmla="*/ 0 h 1060"/>
              <a:gd name="T10" fmla="*/ 2147483647 w 5760"/>
              <a:gd name="T11" fmla="*/ 2147483647 h 1060"/>
              <a:gd name="T12" fmla="*/ 2147483647 w 5760"/>
              <a:gd name="T13" fmla="*/ 2147483647 h 1060"/>
              <a:gd name="T14" fmla="*/ 2147483647 w 5760"/>
              <a:gd name="T15" fmla="*/ 2147483647 h 1060"/>
              <a:gd name="T16" fmla="*/ 2147483647 w 5760"/>
              <a:gd name="T17" fmla="*/ 2147483647 h 1060"/>
              <a:gd name="T18" fmla="*/ 2147483647 w 5760"/>
              <a:gd name="T19" fmla="*/ 2147483647 h 1060"/>
              <a:gd name="T20" fmla="*/ 2147483647 w 5760"/>
              <a:gd name="T21" fmla="*/ 2147483647 h 1060"/>
              <a:gd name="T22" fmla="*/ 2147483647 w 5760"/>
              <a:gd name="T23" fmla="*/ 2147483647 h 1060"/>
              <a:gd name="T24" fmla="*/ 2147483647 w 5760"/>
              <a:gd name="T25" fmla="*/ 2147483647 h 1060"/>
              <a:gd name="T26" fmla="*/ 2147483647 w 5760"/>
              <a:gd name="T27" fmla="*/ 2147483647 h 1060"/>
              <a:gd name="T28" fmla="*/ 2147483647 w 5760"/>
              <a:gd name="T29" fmla="*/ 2147483647 h 1060"/>
              <a:gd name="T30" fmla="*/ 2147483647 w 5760"/>
              <a:gd name="T31" fmla="*/ 2147483647 h 1060"/>
              <a:gd name="T32" fmla="*/ 2147483647 w 5760"/>
              <a:gd name="T33" fmla="*/ 2147483647 h 1060"/>
              <a:gd name="T34" fmla="*/ 2147483647 w 5760"/>
              <a:gd name="T35" fmla="*/ 2147483647 h 1060"/>
              <a:gd name="T36" fmla="*/ 2147483647 w 5760"/>
              <a:gd name="T37" fmla="*/ 2147483647 h 1060"/>
              <a:gd name="T38" fmla="*/ 2147483647 w 5760"/>
              <a:gd name="T39" fmla="*/ 2147483647 h 1060"/>
              <a:gd name="T40" fmla="*/ 2147483647 w 5760"/>
              <a:gd name="T41" fmla="*/ 2147483647 h 1060"/>
              <a:gd name="T42" fmla="*/ 2147483647 w 5760"/>
              <a:gd name="T43" fmla="*/ 2147483647 h 1060"/>
              <a:gd name="T44" fmla="*/ 2147483647 w 5760"/>
              <a:gd name="T45" fmla="*/ 2147483647 h 1060"/>
              <a:gd name="T46" fmla="*/ 2147483647 w 5760"/>
              <a:gd name="T47" fmla="*/ 2147483647 h 1060"/>
              <a:gd name="T48" fmla="*/ 2147483647 w 5760"/>
              <a:gd name="T49" fmla="*/ 2147483647 h 1060"/>
              <a:gd name="T50" fmla="*/ 2147483647 w 5760"/>
              <a:gd name="T51" fmla="*/ 2147483647 h 1060"/>
              <a:gd name="T52" fmla="*/ 2147483647 w 5760"/>
              <a:gd name="T53" fmla="*/ 2147483647 h 1060"/>
              <a:gd name="T54" fmla="*/ 0 w 5760"/>
              <a:gd name="T55" fmla="*/ 2147483647 h 1060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5760" h="1060">
                <a:moveTo>
                  <a:pt x="0" y="753"/>
                </a:moveTo>
                <a:lnTo>
                  <a:pt x="0" y="1059"/>
                </a:lnTo>
                <a:lnTo>
                  <a:pt x="5759" y="1059"/>
                </a:lnTo>
                <a:lnTo>
                  <a:pt x="5759" y="0"/>
                </a:lnTo>
                <a:lnTo>
                  <a:pt x="5430" y="0"/>
                </a:lnTo>
                <a:lnTo>
                  <a:pt x="5298" y="84"/>
                </a:lnTo>
                <a:lnTo>
                  <a:pt x="5136" y="159"/>
                </a:lnTo>
                <a:lnTo>
                  <a:pt x="4968" y="222"/>
                </a:lnTo>
                <a:lnTo>
                  <a:pt x="4812" y="267"/>
                </a:lnTo>
                <a:lnTo>
                  <a:pt x="4626" y="324"/>
                </a:lnTo>
                <a:lnTo>
                  <a:pt x="4440" y="366"/>
                </a:lnTo>
                <a:lnTo>
                  <a:pt x="4230" y="414"/>
                </a:lnTo>
                <a:lnTo>
                  <a:pt x="3939" y="468"/>
                </a:lnTo>
                <a:lnTo>
                  <a:pt x="3711" y="504"/>
                </a:lnTo>
                <a:lnTo>
                  <a:pt x="3441" y="543"/>
                </a:lnTo>
                <a:lnTo>
                  <a:pt x="3189" y="579"/>
                </a:lnTo>
                <a:lnTo>
                  <a:pt x="2925" y="606"/>
                </a:lnTo>
                <a:lnTo>
                  <a:pt x="2679" y="633"/>
                </a:lnTo>
                <a:lnTo>
                  <a:pt x="2418" y="654"/>
                </a:lnTo>
                <a:lnTo>
                  <a:pt x="2142" y="675"/>
                </a:lnTo>
                <a:lnTo>
                  <a:pt x="1896" y="693"/>
                </a:lnTo>
                <a:lnTo>
                  <a:pt x="1647" y="708"/>
                </a:lnTo>
                <a:lnTo>
                  <a:pt x="1404" y="720"/>
                </a:lnTo>
                <a:lnTo>
                  <a:pt x="1170" y="732"/>
                </a:lnTo>
                <a:lnTo>
                  <a:pt x="906" y="738"/>
                </a:lnTo>
                <a:lnTo>
                  <a:pt x="534" y="747"/>
                </a:lnTo>
                <a:lnTo>
                  <a:pt x="201" y="753"/>
                </a:lnTo>
                <a:lnTo>
                  <a:pt x="0" y="753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C"/>
          </a:p>
        </p:txBody>
      </p:sp>
      <p:sp>
        <p:nvSpPr>
          <p:cNvPr id="1028" name="Freeform 9"/>
          <p:cNvSpPr>
            <a:spLocks/>
          </p:cNvSpPr>
          <p:nvPr/>
        </p:nvSpPr>
        <p:spPr bwMode="white">
          <a:xfrm>
            <a:off x="0" y="-20638"/>
            <a:ext cx="9086850" cy="1068388"/>
          </a:xfrm>
          <a:custGeom>
            <a:avLst/>
            <a:gdLst>
              <a:gd name="T0" fmla="*/ 0 w 5284"/>
              <a:gd name="T1" fmla="*/ 2147483647 h 673"/>
              <a:gd name="T2" fmla="*/ 0 w 5284"/>
              <a:gd name="T3" fmla="*/ 2147483647 h 673"/>
              <a:gd name="T4" fmla="*/ 2147483647 w 5284"/>
              <a:gd name="T5" fmla="*/ 2147483647 h 673"/>
              <a:gd name="T6" fmla="*/ 2147483647 w 5284"/>
              <a:gd name="T7" fmla="*/ 2147483647 h 673"/>
              <a:gd name="T8" fmla="*/ 2147483647 w 5284"/>
              <a:gd name="T9" fmla="*/ 2147483647 h 673"/>
              <a:gd name="T10" fmla="*/ 2147483647 w 5284"/>
              <a:gd name="T11" fmla="*/ 2147483647 h 673"/>
              <a:gd name="T12" fmla="*/ 2147483647 w 5284"/>
              <a:gd name="T13" fmla="*/ 2147483647 h 673"/>
              <a:gd name="T14" fmla="*/ 2147483647 w 5284"/>
              <a:gd name="T15" fmla="*/ 2147483647 h 673"/>
              <a:gd name="T16" fmla="*/ 2147483647 w 5284"/>
              <a:gd name="T17" fmla="*/ 2147483647 h 673"/>
              <a:gd name="T18" fmla="*/ 2147483647 w 5284"/>
              <a:gd name="T19" fmla="*/ 2147483647 h 673"/>
              <a:gd name="T20" fmla="*/ 2147483647 w 5284"/>
              <a:gd name="T21" fmla="*/ 2147483647 h 673"/>
              <a:gd name="T22" fmla="*/ 2147483647 w 5284"/>
              <a:gd name="T23" fmla="*/ 2147483647 h 673"/>
              <a:gd name="T24" fmla="*/ 2147483647 w 5284"/>
              <a:gd name="T25" fmla="*/ 2147483647 h 673"/>
              <a:gd name="T26" fmla="*/ 2147483647 w 5284"/>
              <a:gd name="T27" fmla="*/ 2147483647 h 673"/>
              <a:gd name="T28" fmla="*/ 2147483647 w 5284"/>
              <a:gd name="T29" fmla="*/ 2147483647 h 673"/>
              <a:gd name="T30" fmla="*/ 2147483647 w 5284"/>
              <a:gd name="T31" fmla="*/ 2147483647 h 673"/>
              <a:gd name="T32" fmla="*/ 2147483647 w 5284"/>
              <a:gd name="T33" fmla="*/ 2147483647 h 673"/>
              <a:gd name="T34" fmla="*/ 2147483647 w 5284"/>
              <a:gd name="T35" fmla="*/ 2147483647 h 673"/>
              <a:gd name="T36" fmla="*/ 2147483647 w 5284"/>
              <a:gd name="T37" fmla="*/ 2147483647 h 673"/>
              <a:gd name="T38" fmla="*/ 2147483647 w 5284"/>
              <a:gd name="T39" fmla="*/ 2147483647 h 673"/>
              <a:gd name="T40" fmla="*/ 2147483647 w 5284"/>
              <a:gd name="T41" fmla="*/ 2147483647 h 673"/>
              <a:gd name="T42" fmla="*/ 2147483647 w 5284"/>
              <a:gd name="T43" fmla="*/ 2147483647 h 673"/>
              <a:gd name="T44" fmla="*/ 2147483647 w 5284"/>
              <a:gd name="T45" fmla="*/ 2147483647 h 673"/>
              <a:gd name="T46" fmla="*/ 2147483647 w 5284"/>
              <a:gd name="T47" fmla="*/ 2147483647 h 673"/>
              <a:gd name="T48" fmla="*/ 2147483647 w 5284"/>
              <a:gd name="T49" fmla="*/ 2147483647 h 673"/>
              <a:gd name="T50" fmla="*/ 2147483647 w 5284"/>
              <a:gd name="T51" fmla="*/ 2147483647 h 673"/>
              <a:gd name="T52" fmla="*/ 2147483647 w 5284"/>
              <a:gd name="T53" fmla="*/ 0 h 673"/>
              <a:gd name="T54" fmla="*/ 2147483647 w 5284"/>
              <a:gd name="T55" fmla="*/ 0 h 673"/>
              <a:gd name="T56" fmla="*/ 2147483647 w 5284"/>
              <a:gd name="T57" fmla="*/ 2147483647 h 673"/>
              <a:gd name="T58" fmla="*/ 2147483647 w 5284"/>
              <a:gd name="T59" fmla="*/ 2147483647 h 673"/>
              <a:gd name="T60" fmla="*/ 2147483647 w 5284"/>
              <a:gd name="T61" fmla="*/ 2147483647 h 673"/>
              <a:gd name="T62" fmla="*/ 2147483647 w 5284"/>
              <a:gd name="T63" fmla="*/ 2147483647 h 673"/>
              <a:gd name="T64" fmla="*/ 2147483647 w 5284"/>
              <a:gd name="T65" fmla="*/ 2147483647 h 673"/>
              <a:gd name="T66" fmla="*/ 2147483647 w 5284"/>
              <a:gd name="T67" fmla="*/ 2147483647 h 673"/>
              <a:gd name="T68" fmla="*/ 2147483647 w 5284"/>
              <a:gd name="T69" fmla="*/ 2147483647 h 673"/>
              <a:gd name="T70" fmla="*/ 2147483647 w 5284"/>
              <a:gd name="T71" fmla="*/ 2147483647 h 673"/>
              <a:gd name="T72" fmla="*/ 2147483647 w 5284"/>
              <a:gd name="T73" fmla="*/ 2147483647 h 673"/>
              <a:gd name="T74" fmla="*/ 2147483647 w 5284"/>
              <a:gd name="T75" fmla="*/ 2147483647 h 673"/>
              <a:gd name="T76" fmla="*/ 2147483647 w 5284"/>
              <a:gd name="T77" fmla="*/ 2147483647 h 673"/>
              <a:gd name="T78" fmla="*/ 2147483647 w 5284"/>
              <a:gd name="T79" fmla="*/ 2147483647 h 673"/>
              <a:gd name="T80" fmla="*/ 2147483647 w 5284"/>
              <a:gd name="T81" fmla="*/ 2147483647 h 673"/>
              <a:gd name="T82" fmla="*/ 2147483647 w 5284"/>
              <a:gd name="T83" fmla="*/ 2147483647 h 673"/>
              <a:gd name="T84" fmla="*/ 2147483647 w 5284"/>
              <a:gd name="T85" fmla="*/ 2147483647 h 673"/>
              <a:gd name="T86" fmla="*/ 0 w 5284"/>
              <a:gd name="T87" fmla="*/ 2147483647 h 673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5284" h="673">
                <a:moveTo>
                  <a:pt x="0" y="366"/>
                </a:moveTo>
                <a:lnTo>
                  <a:pt x="0" y="672"/>
                </a:lnTo>
                <a:lnTo>
                  <a:pt x="303" y="672"/>
                </a:lnTo>
                <a:lnTo>
                  <a:pt x="723" y="663"/>
                </a:lnTo>
                <a:lnTo>
                  <a:pt x="1020" y="654"/>
                </a:lnTo>
                <a:lnTo>
                  <a:pt x="1302" y="642"/>
                </a:lnTo>
                <a:lnTo>
                  <a:pt x="1554" y="630"/>
                </a:lnTo>
                <a:lnTo>
                  <a:pt x="1779" y="615"/>
                </a:lnTo>
                <a:lnTo>
                  <a:pt x="1962" y="606"/>
                </a:lnTo>
                <a:lnTo>
                  <a:pt x="2193" y="588"/>
                </a:lnTo>
                <a:lnTo>
                  <a:pt x="2448" y="570"/>
                </a:lnTo>
                <a:lnTo>
                  <a:pt x="2700" y="546"/>
                </a:lnTo>
                <a:lnTo>
                  <a:pt x="2904" y="528"/>
                </a:lnTo>
                <a:lnTo>
                  <a:pt x="3138" y="498"/>
                </a:lnTo>
                <a:lnTo>
                  <a:pt x="3324" y="474"/>
                </a:lnTo>
                <a:lnTo>
                  <a:pt x="3534" y="447"/>
                </a:lnTo>
                <a:lnTo>
                  <a:pt x="3735" y="420"/>
                </a:lnTo>
                <a:lnTo>
                  <a:pt x="3933" y="384"/>
                </a:lnTo>
                <a:lnTo>
                  <a:pt x="4116" y="351"/>
                </a:lnTo>
                <a:lnTo>
                  <a:pt x="4266" y="318"/>
                </a:lnTo>
                <a:lnTo>
                  <a:pt x="4446" y="279"/>
                </a:lnTo>
                <a:lnTo>
                  <a:pt x="4620" y="237"/>
                </a:lnTo>
                <a:lnTo>
                  <a:pt x="4779" y="192"/>
                </a:lnTo>
                <a:lnTo>
                  <a:pt x="4920" y="147"/>
                </a:lnTo>
                <a:lnTo>
                  <a:pt x="5085" y="90"/>
                </a:lnTo>
                <a:lnTo>
                  <a:pt x="5193" y="42"/>
                </a:lnTo>
                <a:lnTo>
                  <a:pt x="5283" y="0"/>
                </a:lnTo>
                <a:lnTo>
                  <a:pt x="3201" y="0"/>
                </a:lnTo>
                <a:lnTo>
                  <a:pt x="2982" y="57"/>
                </a:lnTo>
                <a:lnTo>
                  <a:pt x="2775" y="108"/>
                </a:lnTo>
                <a:lnTo>
                  <a:pt x="2562" y="150"/>
                </a:lnTo>
                <a:lnTo>
                  <a:pt x="2397" y="183"/>
                </a:lnTo>
                <a:lnTo>
                  <a:pt x="2205" y="213"/>
                </a:lnTo>
                <a:lnTo>
                  <a:pt x="2001" y="243"/>
                </a:lnTo>
                <a:lnTo>
                  <a:pt x="1776" y="273"/>
                </a:lnTo>
                <a:lnTo>
                  <a:pt x="1536" y="297"/>
                </a:lnTo>
                <a:lnTo>
                  <a:pt x="1344" y="312"/>
                </a:lnTo>
                <a:lnTo>
                  <a:pt x="1134" y="330"/>
                </a:lnTo>
                <a:lnTo>
                  <a:pt x="921" y="342"/>
                </a:lnTo>
                <a:lnTo>
                  <a:pt x="696" y="354"/>
                </a:lnTo>
                <a:lnTo>
                  <a:pt x="501" y="360"/>
                </a:lnTo>
                <a:lnTo>
                  <a:pt x="279" y="366"/>
                </a:lnTo>
                <a:lnTo>
                  <a:pt x="99" y="369"/>
                </a:lnTo>
                <a:lnTo>
                  <a:pt x="0" y="366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C"/>
          </a:p>
        </p:txBody>
      </p:sp>
      <p:sp>
        <p:nvSpPr>
          <p:cNvPr id="1029" name="Freeform 10"/>
          <p:cNvSpPr>
            <a:spLocks/>
          </p:cNvSpPr>
          <p:nvPr/>
        </p:nvSpPr>
        <p:spPr bwMode="white">
          <a:xfrm>
            <a:off x="0" y="-20638"/>
            <a:ext cx="4959350" cy="454026"/>
          </a:xfrm>
          <a:custGeom>
            <a:avLst/>
            <a:gdLst>
              <a:gd name="T0" fmla="*/ 0 w 2884"/>
              <a:gd name="T1" fmla="*/ 0 h 286"/>
              <a:gd name="T2" fmla="*/ 0 w 2884"/>
              <a:gd name="T3" fmla="*/ 2147483647 h 286"/>
              <a:gd name="T4" fmla="*/ 2147483647 w 2884"/>
              <a:gd name="T5" fmla="*/ 2147483647 h 286"/>
              <a:gd name="T6" fmla="*/ 2147483647 w 2884"/>
              <a:gd name="T7" fmla="*/ 2147483647 h 286"/>
              <a:gd name="T8" fmla="*/ 2147483647 w 2884"/>
              <a:gd name="T9" fmla="*/ 2147483647 h 286"/>
              <a:gd name="T10" fmla="*/ 2147483647 w 2884"/>
              <a:gd name="T11" fmla="*/ 2147483647 h 286"/>
              <a:gd name="T12" fmla="*/ 2147483647 w 2884"/>
              <a:gd name="T13" fmla="*/ 2147483647 h 286"/>
              <a:gd name="T14" fmla="*/ 2147483647 w 2884"/>
              <a:gd name="T15" fmla="*/ 2147483647 h 286"/>
              <a:gd name="T16" fmla="*/ 2147483647 w 2884"/>
              <a:gd name="T17" fmla="*/ 2147483647 h 286"/>
              <a:gd name="T18" fmla="*/ 2147483647 w 2884"/>
              <a:gd name="T19" fmla="*/ 2147483647 h 286"/>
              <a:gd name="T20" fmla="*/ 2147483647 w 2884"/>
              <a:gd name="T21" fmla="*/ 2147483647 h 286"/>
              <a:gd name="T22" fmla="*/ 2147483647 w 2884"/>
              <a:gd name="T23" fmla="*/ 2147483647 h 286"/>
              <a:gd name="T24" fmla="*/ 2147483647 w 2884"/>
              <a:gd name="T25" fmla="*/ 2147483647 h 286"/>
              <a:gd name="T26" fmla="*/ 2147483647 w 2884"/>
              <a:gd name="T27" fmla="*/ 2147483647 h 286"/>
              <a:gd name="T28" fmla="*/ 2147483647 w 2884"/>
              <a:gd name="T29" fmla="*/ 0 h 286"/>
              <a:gd name="T30" fmla="*/ 0 w 2884"/>
              <a:gd name="T31" fmla="*/ 0 h 28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2884" h="286">
                <a:moveTo>
                  <a:pt x="0" y="0"/>
                </a:moveTo>
                <a:lnTo>
                  <a:pt x="0" y="285"/>
                </a:lnTo>
                <a:lnTo>
                  <a:pt x="192" y="285"/>
                </a:lnTo>
                <a:lnTo>
                  <a:pt x="384" y="282"/>
                </a:lnTo>
                <a:lnTo>
                  <a:pt x="579" y="276"/>
                </a:lnTo>
                <a:lnTo>
                  <a:pt x="789" y="267"/>
                </a:lnTo>
                <a:lnTo>
                  <a:pt x="999" y="258"/>
                </a:lnTo>
                <a:lnTo>
                  <a:pt x="1161" y="246"/>
                </a:lnTo>
                <a:lnTo>
                  <a:pt x="1302" y="234"/>
                </a:lnTo>
                <a:lnTo>
                  <a:pt x="1458" y="222"/>
                </a:lnTo>
                <a:lnTo>
                  <a:pt x="1665" y="201"/>
                </a:lnTo>
                <a:lnTo>
                  <a:pt x="1992" y="159"/>
                </a:lnTo>
                <a:lnTo>
                  <a:pt x="2301" y="117"/>
                </a:lnTo>
                <a:lnTo>
                  <a:pt x="2604" y="60"/>
                </a:lnTo>
                <a:lnTo>
                  <a:pt x="2883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C"/>
          </a:p>
        </p:txBody>
      </p:sp>
      <p:sp>
        <p:nvSpPr>
          <p:cNvPr id="17" name="16 Rectángulo"/>
          <p:cNvSpPr/>
          <p:nvPr userDrawn="1"/>
        </p:nvSpPr>
        <p:spPr bwMode="auto">
          <a:xfrm>
            <a:off x="-15875" y="-65088"/>
            <a:ext cx="10239375" cy="7072313"/>
          </a:xfrm>
          <a:prstGeom prst="rect">
            <a:avLst/>
          </a:prstGeom>
          <a:solidFill>
            <a:schemeClr val="bg2">
              <a:lumMod val="85000"/>
              <a:lumOff val="15000"/>
            </a:schemeClr>
          </a:solidFill>
          <a:ln w="12700" cap="sq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endParaRPr lang="es-EC">
              <a:ea typeface="+mn-ea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 animBg="1"/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MS PGothic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uditoriacidada.org.br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www.facebook.com/auditoriacidada.pagina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2.camara.leg.br/orcamento-da-uniao/leis-orcamentarias/loa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esouro.fazenda.gov.br/documents/10180/772830/Anexo_RMD_Mar_19.zip/3d01a7e1-a639-41b6-9c84-cba0caac293b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wmf"/><Relationship Id="rId4" Type="http://schemas.openxmlformats.org/officeDocument/2006/relationships/hyperlink" Target="http://sa.previdencia.gov.br/site/2019/04/surpcinforme19.01.pdf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bcb.gov.br/content/estatisticas/Documents/Tabelas_especiais/Nfspp.xls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2.camara.leg.br/atividade-legislativa/comissoes/comissoes-temporarias/parlamentar-de-inquerito/53a-legislatura-encerradas/cpidivi/relatorio-final-aprovado/relatorio-final-versao-autenticada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pesquisa.apps.tcu.gov.br/#/documento/acordao-completo/%252a/NUMACORDAO%253A1084%2520ANOACORDAO%253A2018/DTRELEVANCIA%2520desc%252C%2520NUMACORDAOINT%2520desc/0/sinonimos%3Dfalse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esouro.fazenda.gov.br/documents/10180/0/TT_Lei+9.496-Saldos+e+Pagamentos.pdf/31cae2da-745d-4a7a-baf5-f5b751bb9822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vida-auditoriacidada.org.br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192696" y="404664"/>
            <a:ext cx="9649072" cy="620169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 sz="3200" u="sng" dirty="0">
              <a:solidFill>
                <a:srgbClr val="FFFF00"/>
              </a:solidFill>
            </a:endParaRPr>
          </a:p>
          <a:p>
            <a:pPr algn="ctr" eaLnBrk="0" hangingPunct="0">
              <a:spcBef>
                <a:spcPct val="50000"/>
              </a:spcBef>
            </a:pPr>
            <a:endParaRPr lang="pt-BR" sz="4400" i="1" u="sng" dirty="0" smtClean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1000" b="0" smtClean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algn="ctr" eaLnBrk="0" hangingPunct="0"/>
            <a:r>
              <a:rPr lang="pt-BR" sz="2700" b="0" smtClean="0">
                <a:solidFill>
                  <a:srgbClr val="FFFFFF"/>
                </a:solidFill>
                <a:latin typeface="Tahoma" charset="0"/>
                <a:cs typeface="Tahoma" charset="0"/>
              </a:rPr>
              <a:t>Audiência Pública da Assembleia Legislativa de Alagoas sobre a Renúncia Fiscal e o novo ciclo de endividamento publico</a:t>
            </a:r>
            <a:endParaRPr lang="pt-BR" sz="2700" u="sng" smtClean="0">
              <a:solidFill>
                <a:srgbClr val="FFFF00"/>
              </a:solidFill>
            </a:endParaRPr>
          </a:p>
          <a:p>
            <a:pPr algn="ctr"/>
            <a:endParaRPr lang="en-US" sz="2500" b="0" i="1" smtClean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algn="ctr"/>
            <a:r>
              <a:rPr lang="en-US" sz="2500" b="0" i="1" smtClean="0">
                <a:solidFill>
                  <a:srgbClr val="FFFFFF"/>
                </a:solidFill>
                <a:latin typeface="Tahoma" charset="0"/>
                <a:cs typeface="Tahoma" charset="0"/>
              </a:rPr>
              <a:t>Rodrigo Avila</a:t>
            </a:r>
          </a:p>
          <a:p>
            <a:pPr algn="ctr"/>
            <a:endParaRPr lang="pt-BR" sz="2500" b="0" i="1">
              <a:solidFill>
                <a:schemeClr val="accent1"/>
              </a:solidFill>
              <a:latin typeface="Tahoma" charset="0"/>
              <a:cs typeface="Tahoma" charset="0"/>
            </a:endParaRPr>
          </a:p>
          <a:p>
            <a:pPr algn="ctr"/>
            <a:r>
              <a:rPr lang="pt-BR" sz="2500" b="0" i="1" smtClean="0">
                <a:solidFill>
                  <a:schemeClr val="accent1"/>
                </a:solidFill>
                <a:latin typeface="Tahoma" charset="0"/>
                <a:cs typeface="Tahoma" charset="0"/>
              </a:rPr>
              <a:t>IV Seminario Internacional 70 Anos do Balanço de Pagamentos:</a:t>
            </a:r>
          </a:p>
          <a:p>
            <a:pPr algn="ctr"/>
            <a:r>
              <a:rPr lang="pt-BR" sz="2500" b="0" i="1" smtClean="0">
                <a:solidFill>
                  <a:schemeClr val="accent1"/>
                </a:solidFill>
                <a:latin typeface="Tahoma" charset="0"/>
                <a:cs typeface="Tahoma" charset="0"/>
              </a:rPr>
              <a:t> De Onde Vem a Dependência ?  </a:t>
            </a:r>
          </a:p>
          <a:p>
            <a:pPr algn="ctr"/>
            <a:endParaRPr lang="pt-BR" sz="2500" b="0" i="1">
              <a:solidFill>
                <a:schemeClr val="accent1"/>
              </a:solidFill>
              <a:latin typeface="Tahoma" charset="0"/>
              <a:cs typeface="Tahoma" charset="0"/>
            </a:endParaRPr>
          </a:p>
          <a:p>
            <a:pPr algn="ctr"/>
            <a:r>
              <a:rPr lang="pt-BR" sz="2500" b="0" i="1" smtClean="0">
                <a:solidFill>
                  <a:schemeClr val="accent1"/>
                </a:solidFill>
                <a:latin typeface="Tahoma" charset="0"/>
                <a:cs typeface="Tahoma" charset="0"/>
              </a:rPr>
              <a:t>UFAL, 10/9/2019</a:t>
            </a:r>
            <a:endParaRPr lang="pt-BR" b="0" dirty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9814" y="272480"/>
            <a:ext cx="2301298" cy="2301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3960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5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5" name="Rectangle 2"/>
          <p:cNvSpPr>
            <a:spLocks noChangeArrowheads="1"/>
          </p:cNvSpPr>
          <p:nvPr/>
        </p:nvSpPr>
        <p:spPr bwMode="auto">
          <a:xfrm>
            <a:off x="0" y="1219200"/>
            <a:ext cx="10425608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 sz="3000" dirty="0" smtClean="0">
              <a:solidFill>
                <a:srgbClr val="92D050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endParaRPr lang="pt-BR" sz="3000" dirty="0">
              <a:solidFill>
                <a:srgbClr val="92D050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endParaRPr lang="pt-BR" sz="3000" dirty="0" smtClean="0">
              <a:solidFill>
                <a:srgbClr val="92D050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endParaRPr lang="pt-BR" sz="2800" dirty="0" smtClean="0">
              <a:solidFill>
                <a:srgbClr val="92D050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pt-BR" sz="3000" b="0" smtClean="0">
                <a:solidFill>
                  <a:srgbClr val="FFFFFF"/>
                </a:solidFill>
                <a:latin typeface="Verdana" charset="0"/>
                <a:hlinkClick r:id="rId3"/>
              </a:rPr>
              <a:t>www.auditoriacidada.org.br</a:t>
            </a:r>
            <a:endParaRPr lang="pt-BR" sz="3000" b="0" dirty="0" smtClean="0">
              <a:solidFill>
                <a:srgbClr val="FFFFFF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pt-BR" sz="3000" b="0" dirty="0" smtClean="0">
                <a:solidFill>
                  <a:srgbClr val="FFFFFF"/>
                </a:solidFill>
                <a:latin typeface="Verdana" charset="0"/>
                <a:hlinkClick r:id="rId4"/>
              </a:rPr>
              <a:t>www.facebook.com</a:t>
            </a:r>
            <a:r>
              <a:rPr lang="pt-BR" sz="3000" b="0" dirty="0">
                <a:solidFill>
                  <a:srgbClr val="FFFFFF"/>
                </a:solidFill>
                <a:latin typeface="Verdana" charset="0"/>
                <a:hlinkClick r:id="rId4"/>
              </a:rPr>
              <a:t>/</a:t>
            </a:r>
            <a:r>
              <a:rPr lang="pt-BR" sz="3000" b="0" dirty="0" smtClean="0">
                <a:solidFill>
                  <a:srgbClr val="FFFFFF"/>
                </a:solidFill>
                <a:latin typeface="Verdana" charset="0"/>
                <a:hlinkClick r:id="rId4"/>
              </a:rPr>
              <a:t>auditoriacidada.pagina</a:t>
            </a:r>
            <a:endParaRPr lang="pt-BR" sz="3000" b="0" dirty="0" smtClean="0">
              <a:solidFill>
                <a:srgbClr val="FFFFFF"/>
              </a:solidFill>
              <a:latin typeface="Verdana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04528" y="0"/>
            <a:ext cx="900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b="0" i="1" dirty="0" smtClean="0">
              <a:solidFill>
                <a:srgbClr val="FFFFFF"/>
              </a:solidFill>
              <a:latin typeface="Tahoma"/>
              <a:cs typeface="Tahoma"/>
            </a:endParaRPr>
          </a:p>
          <a:p>
            <a:endParaRPr lang="pt-BR" b="0" i="1" dirty="0">
              <a:solidFill>
                <a:srgbClr val="FFFFFF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773218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26" y="1006691"/>
            <a:ext cx="7416824" cy="5817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88110" y="79933"/>
            <a:ext cx="70175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Orçamento Federal (Fiscal e Seguridade Social)</a:t>
            </a:r>
          </a:p>
          <a:p>
            <a:pPr algn="ctr"/>
            <a:r>
              <a:rPr lang="pt-BR" sz="180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Executado (Pago) em 2018 = R$ 2,621 TRILHÕES</a:t>
            </a:r>
          </a:p>
          <a:p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8082685" y="283617"/>
            <a:ext cx="1838123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R$ 336 bilhões de amortizações efetivas</a:t>
            </a:r>
          </a:p>
          <a:p>
            <a:pPr algn="ctr"/>
            <a:endParaRPr lang="pt-BR" sz="1800">
              <a:solidFill>
                <a:schemeClr val="accen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pt-BR" sz="180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Estimativa de cerca de meio trilhão de juros</a:t>
            </a:r>
          </a:p>
          <a:p>
            <a:pPr algn="ctr"/>
            <a:endParaRPr lang="pt-BR" sz="1800">
              <a:solidFill>
                <a:schemeClr val="accen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t-BR" sz="1800" smtClean="0">
              <a:solidFill>
                <a:schemeClr val="accen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pt-BR" sz="180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onde vem a crise financeira dos estados???</a:t>
            </a:r>
            <a:endParaRPr lang="pt-BR" sz="180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100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100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100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100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100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Fonte: </a:t>
            </a:r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SIAFI - </a:t>
            </a:r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http://</a:t>
            </a:r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www2.camara.leg.br/orcamento-da-uniao/leis-orcamentarias/loa</a:t>
            </a:r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Banco de Dados Access p/ download (execução do Orçamento da União - Dados até 31/12/2018</a:t>
            </a:r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algn="just"/>
            <a:endParaRPr lang="pt-BR" sz="100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5625756"/>
              </p:ext>
            </p:extLst>
          </p:nvPr>
        </p:nvGraphicFramePr>
        <p:xfrm>
          <a:off x="288110" y="3429000"/>
          <a:ext cx="1944216" cy="30784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40160"/>
                <a:gridCol w="504056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Agricultura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0,61%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Transporte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0,44%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Ciência e Tecnologia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0,24%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Gestão Ambiental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0,13%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Comércio e Serviços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0,10%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Indústria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Energia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0,07%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Urbanismo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Organização Agrária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Comunicações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Direitos da Cidadania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Cultura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Saneamento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0,02%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Desporto e Lazer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Habitação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 TOTAL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1,94%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2530462" y="4437111"/>
            <a:ext cx="1296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smtClean="0">
                <a:latin typeface="Arial" panose="020B0604020202020204" pitchFamily="34" charset="0"/>
                <a:cs typeface="Arial" panose="020B0604020202020204" pitchFamily="34" charset="0"/>
              </a:rPr>
              <a:t>R$ 1,065 TRILHÃO</a:t>
            </a:r>
            <a:endParaRPr lang="pt-BR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eta para a direita 7"/>
          <p:cNvSpPr/>
          <p:nvPr/>
        </p:nvSpPr>
        <p:spPr bwMode="auto">
          <a:xfrm rot="9882084">
            <a:off x="4314267" y="4084281"/>
            <a:ext cx="4118257" cy="432048"/>
          </a:xfrm>
          <a:prstGeom prst="rightArrow">
            <a:avLst/>
          </a:prstGeom>
          <a:solidFill>
            <a:srgbClr val="FFFFFF"/>
          </a:solidFill>
          <a:ln w="12700" cap="sq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1" i="0" u="none" strike="noStrike" cap="none" normalizeH="0" baseline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4955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4"/>
          <p:cNvSpPr>
            <a:spLocks noChangeArrowheads="1"/>
          </p:cNvSpPr>
          <p:nvPr/>
        </p:nvSpPr>
        <p:spPr bwMode="auto">
          <a:xfrm>
            <a:off x="4860925" y="-230188"/>
            <a:ext cx="184150" cy="460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/>
          </a:p>
        </p:txBody>
      </p:sp>
      <p:sp>
        <p:nvSpPr>
          <p:cNvPr id="6147" name="Rectangle 10"/>
          <p:cNvSpPr>
            <a:spLocks noChangeArrowheads="1"/>
          </p:cNvSpPr>
          <p:nvPr/>
        </p:nvSpPr>
        <p:spPr bwMode="auto">
          <a:xfrm>
            <a:off x="0" y="0"/>
            <a:ext cx="9906000" cy="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9999">
                <a:alpha val="74997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272480" y="6071879"/>
            <a:ext cx="9633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Fonte: </a:t>
            </a:r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http://</a:t>
            </a:r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www.tesouro.fazenda.gov.br/documents/10180/772830/Anexo_RMD_Mar_19.zip/3d01a7e1-a639-41b6-9c84-cba0caac293b</a:t>
            </a:r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, </a:t>
            </a:r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quadros 2.7 e 5.4. Foi acrescentado na rubrica “Bancos” o montante de Operações de Mercado Aberto (as chamadas “operações compromissadas”) constante no quadro 5.4, uma vez que se trata de dívida do Banco Central com bancos. EFPC: Aplicações em Renda Fixa - </a:t>
            </a:r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http://</a:t>
            </a:r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sa.previdencia.gov.br/site/2019/04/surpcinforme19.01.pdf</a:t>
            </a:r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pt-BR"/>
          </a:p>
        </p:txBody>
      </p:sp>
      <p:sp>
        <p:nvSpPr>
          <p:cNvPr id="9" name="Text Box 1026"/>
          <p:cNvSpPr txBox="1">
            <a:spLocks noChangeArrowheads="1"/>
          </p:cNvSpPr>
          <p:nvPr/>
        </p:nvSpPr>
        <p:spPr bwMode="auto">
          <a:xfrm>
            <a:off x="330200" y="31433"/>
            <a:ext cx="9575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28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Beneficiários da Dívida Interna Federal – mar/19</a:t>
            </a:r>
            <a:endParaRPr lang="pt-BR" sz="2800" dirty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640" y="712459"/>
            <a:ext cx="7875579" cy="5359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1881508" y="1844823"/>
            <a:ext cx="1209080" cy="954107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EFPC (Fundos de Pensão): 9,56%</a:t>
            </a:r>
            <a:endParaRPr lang="pt-BR" sz="140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Conector de seta reta 4"/>
          <p:cNvCxnSpPr/>
          <p:nvPr/>
        </p:nvCxnSpPr>
        <p:spPr bwMode="auto">
          <a:xfrm>
            <a:off x="3090588" y="2636912"/>
            <a:ext cx="977868" cy="162019"/>
          </a:xfrm>
          <a:prstGeom prst="straightConnector1">
            <a:avLst/>
          </a:prstGeom>
          <a:solidFill>
            <a:srgbClr val="FFFFFF"/>
          </a:solidFill>
          <a:ln w="28575" cap="sq" cmpd="sng" algn="ctr">
            <a:solidFill>
              <a:schemeClr val="bg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" name="CaixaDeTexto 5"/>
          <p:cNvSpPr txBox="1"/>
          <p:nvPr/>
        </p:nvSpPr>
        <p:spPr>
          <a:xfrm>
            <a:off x="49092" y="2902064"/>
            <a:ext cx="3530430" cy="3108543"/>
          </a:xfrm>
          <a:prstGeom prst="rect">
            <a:avLst/>
          </a:prstGeom>
          <a:solidFill>
            <a:schemeClr val="tx1"/>
          </a:solidFill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pt-BR" sz="140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Resposta do MF a pedido com base na LAI, que solicitou o nome dos detentores finais dos títulos da dívida: </a:t>
            </a:r>
          </a:p>
          <a:p>
            <a:endParaRPr lang="pt-BR" sz="140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40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pt-BR" sz="1400" i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Ressaltamos </a:t>
            </a:r>
            <a:r>
              <a:rPr lang="pt-BR" sz="1400" i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também que o Tesouro Nacional por não ser órgão supervisor destes grupos, não detém os dados dos participantes ou cotistas dessas entidades e fundos</a:t>
            </a:r>
            <a:r>
              <a:rPr lang="pt-BR" sz="1400" i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1400" i="1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1400" i="1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400" i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“...sigilo </a:t>
            </a:r>
            <a:r>
              <a:rPr lang="pt-BR" sz="1400" i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bancário referente às operações ativas e passivas e serviços prestados pelas instituições financeiras</a:t>
            </a:r>
            <a:r>
              <a:rPr lang="pt-BR" sz="1400" i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pt-BR" sz="140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pt-BR" sz="140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7905328" y="3933056"/>
            <a:ext cx="14401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mtClean="0">
                <a:latin typeface="Arial" panose="020B0604020202020204" pitchFamily="34" charset="0"/>
                <a:cs typeface="Arial" panose="020B0604020202020204" pitchFamily="34" charset="0"/>
              </a:rPr>
              <a:t>A nova face da dívida externa</a:t>
            </a:r>
            <a:endParaRPr lang="pt-B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91156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 Box 2"/>
          <p:cNvSpPr txBox="1">
            <a:spLocks noChangeArrowheads="1"/>
          </p:cNvSpPr>
          <p:nvPr/>
        </p:nvSpPr>
        <p:spPr bwMode="auto">
          <a:xfrm>
            <a:off x="193675" y="188913"/>
            <a:ext cx="9712325" cy="556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34925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lnSpc>
                <a:spcPct val="120000"/>
              </a:lnSpc>
              <a:spcBef>
                <a:spcPts val="1200"/>
              </a:spcBef>
              <a:buClr>
                <a:srgbClr val="FF9900"/>
              </a:buClr>
              <a:buFont typeface="Times New Roman" charset="0"/>
              <a:buNone/>
            </a:pPr>
            <a:r>
              <a:rPr lang="pt-BR" sz="2800" smtClean="0">
                <a:solidFill>
                  <a:srgbClr val="92D050"/>
                </a:solidFill>
                <a:latin typeface="Tahoma"/>
                <a:cs typeface="Tahoma"/>
              </a:rPr>
              <a:t>Dívida Pública: de onde vem?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80" y="836712"/>
            <a:ext cx="9712325" cy="5430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72480" y="6266868"/>
            <a:ext cx="96335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>
                <a:solidFill>
                  <a:schemeClr val="tx1"/>
                </a:solidFill>
              </a:rPr>
              <a:t>Fonte: 1995 a nov/2001: Banco Central - Série Temporal 16971 - NFSP sem desvalorização cambial - Fluxo acumulado no ano - Resultado primário - Total - Setor público </a:t>
            </a:r>
            <a:r>
              <a:rPr lang="pt-BR" sz="1000" smtClean="0">
                <a:solidFill>
                  <a:schemeClr val="tx1"/>
                </a:solidFill>
              </a:rPr>
              <a:t>consolidado. Dez/2001 </a:t>
            </a:r>
            <a:r>
              <a:rPr lang="pt-BR" sz="1000">
                <a:solidFill>
                  <a:schemeClr val="tx1"/>
                </a:solidFill>
              </a:rPr>
              <a:t>a 2018: Tabela – </a:t>
            </a:r>
            <a:r>
              <a:rPr lang="pt-BR" sz="1000" smtClean="0">
                <a:solidFill>
                  <a:schemeClr val="tx1"/>
                </a:solidFill>
                <a:hlinkClick r:id="rId4"/>
              </a:rPr>
              <a:t>https</a:t>
            </a:r>
            <a:r>
              <a:rPr lang="pt-BR" sz="1000">
                <a:solidFill>
                  <a:schemeClr val="tx1"/>
                </a:solidFill>
                <a:hlinkClick r:id="rId4"/>
              </a:rPr>
              <a:t>://</a:t>
            </a:r>
            <a:r>
              <a:rPr lang="pt-BR" sz="1000" smtClean="0">
                <a:solidFill>
                  <a:schemeClr val="tx1"/>
                </a:solidFill>
                <a:hlinkClick r:id="rId4"/>
              </a:rPr>
              <a:t>www.bcb.gov.br/content/estatisticas/Documents/Tabelas_especiais/Nfspp.xls</a:t>
            </a:r>
            <a:r>
              <a:rPr lang="pt-BR" sz="1000" smtClean="0">
                <a:solidFill>
                  <a:schemeClr val="tx1"/>
                </a:solidFill>
              </a:rPr>
              <a:t> Estoque da Dívida Interna – Fonte: Notas para a Imprensa do Banco Central – Política Fiscal. Inclui os títulos em poder do BC, pois este último os utiliza nas Operações Compromissadas.</a:t>
            </a:r>
            <a:endParaRPr lang="pt-BR"/>
          </a:p>
        </p:txBody>
      </p:sp>
      <p:sp>
        <p:nvSpPr>
          <p:cNvPr id="3" name="Seta para a direita 2"/>
          <p:cNvSpPr/>
          <p:nvPr/>
        </p:nvSpPr>
        <p:spPr bwMode="auto">
          <a:xfrm rot="16200000">
            <a:off x="2317409" y="4894279"/>
            <a:ext cx="322710" cy="203116"/>
          </a:xfrm>
          <a:prstGeom prst="rightArrow">
            <a:avLst/>
          </a:prstGeom>
          <a:solidFill>
            <a:schemeClr val="accent3"/>
          </a:solidFill>
          <a:ln w="12700" cap="sq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1" i="0" u="none" strike="noStrike" cap="none" normalizeH="0" baseline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432640" y="5157192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smtClean="0">
                <a:latin typeface="Arial" panose="020B0604020202020204" pitchFamily="34" charset="0"/>
                <a:cs typeface="Arial" panose="020B0604020202020204" pitchFamily="34" charset="0"/>
              </a:rPr>
              <a:t>1998: Dívida dos Estados</a:t>
            </a:r>
            <a:endParaRPr lang="pt-BR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877827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026"/>
          <p:cNvSpPr txBox="1">
            <a:spLocks noChangeArrowheads="1"/>
          </p:cNvSpPr>
          <p:nvPr/>
        </p:nvSpPr>
        <p:spPr bwMode="auto">
          <a:xfrm>
            <a:off x="128464" y="188640"/>
            <a:ext cx="9777536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26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Função da Dívida Pública no Brasil: Pagar juros da própria dívida = Concentrar a riqueza</a:t>
            </a:r>
          </a:p>
        </p:txBody>
      </p:sp>
      <p:sp>
        <p:nvSpPr>
          <p:cNvPr id="12291" name="Text Box 1027"/>
          <p:cNvSpPr txBox="1">
            <a:spLocks noChangeArrowheads="1"/>
          </p:cNvSpPr>
          <p:nvPr/>
        </p:nvSpPr>
        <p:spPr bwMode="auto">
          <a:xfrm>
            <a:off x="355392" y="1700808"/>
            <a:ext cx="9575800" cy="4308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marL="342900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000" smtClean="0">
                <a:solidFill>
                  <a:schemeClr val="tx1"/>
                </a:solidFill>
              </a:rPr>
              <a:t>RELATÓRIO FINAL DA CPI DA DÍVIDA PÚBLICA – CÂMARA DOS DEPUTADOS – 2010: “14. Depoimentos </a:t>
            </a:r>
            <a:r>
              <a:rPr lang="pt-BR" sz="2000">
                <a:solidFill>
                  <a:schemeClr val="tx1"/>
                </a:solidFill>
              </a:rPr>
              <a:t>colhidos pela CPI confirmaram que o fator mais </a:t>
            </a:r>
            <a:r>
              <a:rPr lang="pt-BR" sz="2000" smtClean="0">
                <a:solidFill>
                  <a:schemeClr val="tx1"/>
                </a:solidFill>
              </a:rPr>
              <a:t>importante para </a:t>
            </a:r>
            <a:r>
              <a:rPr lang="pt-BR" sz="2000">
                <a:solidFill>
                  <a:schemeClr val="tx1"/>
                </a:solidFill>
              </a:rPr>
              <a:t>o crescimento da dívida pública foram as altas taxas de juros</a:t>
            </a:r>
            <a:r>
              <a:rPr lang="pt-BR" sz="1000" smtClean="0">
                <a:solidFill>
                  <a:schemeClr val="tx1"/>
                </a:solidFill>
              </a:rPr>
              <a:t>.</a:t>
            </a:r>
            <a:r>
              <a:rPr lang="pt-BR" sz="1000">
                <a:solidFill>
                  <a:schemeClr val="accent1"/>
                </a:solidFill>
                <a:hlinkClick r:id="rId3"/>
              </a:rPr>
              <a:t> </a:t>
            </a:r>
            <a:r>
              <a:rPr lang="pt-BR" sz="1000" smtClean="0">
                <a:solidFill>
                  <a:schemeClr val="accent1"/>
                </a:solidFill>
                <a:hlinkClick r:id="rId3"/>
              </a:rPr>
              <a:t> (Fonte: https</a:t>
            </a:r>
            <a:r>
              <a:rPr lang="pt-BR" sz="1000">
                <a:solidFill>
                  <a:schemeClr val="accent1"/>
                </a:solidFill>
                <a:hlinkClick r:id="rId3"/>
              </a:rPr>
              <a:t>://www2.camara.leg.br/atividade-legislativa/comissoes/comissoes-temporarias/parlamentar-de-inquerito/53a-legislatura-encerradas/cpidivi/relatorio-final-aprovado/relatorio-final-versao-autenticada</a:t>
            </a:r>
            <a:r>
              <a:rPr lang="pt-BR" sz="1000">
                <a:solidFill>
                  <a:schemeClr val="accent1"/>
                </a:solidFill>
              </a:rPr>
              <a:t> </a:t>
            </a:r>
            <a:endParaRPr lang="pt-BR" smtClean="0">
              <a:solidFill>
                <a:schemeClr val="tx1"/>
              </a:solidFill>
            </a:endParaRPr>
          </a:p>
          <a:p>
            <a:pPr marL="342900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>
                <a:solidFill>
                  <a:schemeClr val="tx1"/>
                </a:solidFill>
              </a:rPr>
              <a:t> </a:t>
            </a:r>
            <a:r>
              <a:rPr lang="pt-BR" sz="2000">
                <a:solidFill>
                  <a:schemeClr val="tx1"/>
                </a:solidFill>
              </a:rPr>
              <a:t>ACÓRDÃO Nº 1084/2018 – </a:t>
            </a:r>
            <a:r>
              <a:rPr lang="pt-BR" sz="2000" smtClean="0">
                <a:solidFill>
                  <a:schemeClr val="tx1"/>
                </a:solidFill>
              </a:rPr>
              <a:t>TCU: “no </a:t>
            </a:r>
            <a:r>
              <a:rPr lang="pt-BR" sz="2000">
                <a:solidFill>
                  <a:schemeClr val="tx1"/>
                </a:solidFill>
              </a:rPr>
              <a:t>período de 2000 a 2017, a DBGG aumentou, em valores deflacionados, R$ 1,911 trilhão, sendo R$ 3,043 trilhões referentes à apropriação de juros, reduzido de aproximadamente R$ 1,132 trilhão referente a emissões líquidas negativas, que resultam em resgates </a:t>
            </a:r>
            <a:r>
              <a:rPr lang="pt-BR" sz="2000" smtClean="0">
                <a:solidFill>
                  <a:schemeClr val="tx1"/>
                </a:solidFill>
              </a:rPr>
              <a:t>líquidos”. </a:t>
            </a:r>
            <a:r>
              <a:rPr lang="pt-BR" sz="2000">
                <a:solidFill>
                  <a:schemeClr val="tx1"/>
                </a:solidFill>
              </a:rPr>
              <a:t>Fonte: </a:t>
            </a:r>
            <a:r>
              <a:rPr lang="pt-BR" sz="1000">
                <a:solidFill>
                  <a:schemeClr val="tx1"/>
                </a:solidFill>
                <a:hlinkClick r:id="rId4"/>
              </a:rPr>
              <a:t>https://pesquisa.apps.tcu.gov.br/#/documento/acordao-completo/%252a/NUMACORDAO%253A1084%2520ANOACORDAO%253A2018/DTRELEVANCIA%2520desc%252C%2520NUMACORDAOINT%2520desc/0/sinonimos%3Dfalse</a:t>
            </a:r>
            <a:r>
              <a:rPr lang="pt-BR" sz="2000">
                <a:solidFill>
                  <a:schemeClr val="tx1"/>
                </a:solidFill>
              </a:rPr>
              <a:t> </a:t>
            </a:r>
            <a:endParaRPr lang="pt-BR" sz="2000" smtClean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000" smtClean="0">
                <a:solidFill>
                  <a:schemeClr val="tx1"/>
                </a:solidFill>
              </a:rPr>
              <a:t>Porém, o TCU não propõe investigar a formação e a necessidade das altíssimas  taxas de juros brasileiras</a:t>
            </a:r>
            <a:endParaRPr lang="pt-BR" sz="10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0140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172" y="404664"/>
            <a:ext cx="9766073" cy="5616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45" name="Rectangle 4"/>
          <p:cNvSpPr>
            <a:spLocks noChangeArrowheads="1"/>
          </p:cNvSpPr>
          <p:nvPr/>
        </p:nvSpPr>
        <p:spPr bwMode="auto">
          <a:xfrm>
            <a:off x="4860925" y="-230188"/>
            <a:ext cx="184150" cy="460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/>
          </a:p>
        </p:txBody>
      </p:sp>
      <p:sp>
        <p:nvSpPr>
          <p:cNvPr id="6146" name="Text Box 12"/>
          <p:cNvSpPr txBox="1">
            <a:spLocks noChangeArrowheads="1"/>
          </p:cNvSpPr>
          <p:nvPr/>
        </p:nvSpPr>
        <p:spPr bwMode="auto">
          <a:xfrm>
            <a:off x="0" y="6572250"/>
            <a:ext cx="9906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400" b="0">
                <a:solidFill>
                  <a:srgbClr val="FFFFFF"/>
                </a:solidFill>
                <a:cs typeface="Arial" charset="0"/>
              </a:rPr>
              <a:t>Fonte: Banco Central - Nota para a Imprensa - Política Fiscal - Quadro </a:t>
            </a:r>
            <a:r>
              <a:rPr lang="pt-BR" sz="1400" b="0" smtClean="0">
                <a:solidFill>
                  <a:srgbClr val="FFFFFF"/>
                </a:solidFill>
                <a:cs typeface="Arial" charset="0"/>
              </a:rPr>
              <a:t>“Títulos Públicos Federais”.</a:t>
            </a:r>
            <a:endParaRPr lang="pt-BR" sz="1400" b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6147" name="Rectangle 10"/>
          <p:cNvSpPr>
            <a:spLocks noChangeArrowheads="1"/>
          </p:cNvSpPr>
          <p:nvPr/>
        </p:nvSpPr>
        <p:spPr bwMode="auto">
          <a:xfrm>
            <a:off x="0" y="0"/>
            <a:ext cx="9906000" cy="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9999">
                <a:alpha val="74997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/>
          </a:p>
        </p:txBody>
      </p:sp>
      <p:sp>
        <p:nvSpPr>
          <p:cNvPr id="6149" name="CaixaDeTexto 5"/>
          <p:cNvSpPr txBox="1">
            <a:spLocks noChangeArrowheads="1"/>
          </p:cNvSpPr>
          <p:nvPr/>
        </p:nvSpPr>
        <p:spPr bwMode="auto">
          <a:xfrm>
            <a:off x="2002799" y="1342894"/>
            <a:ext cx="3744416" cy="2977738"/>
          </a:xfrm>
          <a:prstGeom prst="rect">
            <a:avLst/>
          </a:prstGeom>
          <a:solidFill>
            <a:srgbClr val="FFFFFF"/>
          </a:solidFill>
          <a:ln w="9525">
            <a:solidFill>
              <a:srgbClr val="CC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Juros </a:t>
            </a:r>
            <a:r>
              <a:rPr lang="pt-BR" sz="1500">
                <a:solidFill>
                  <a:srgbClr val="C00000"/>
                </a:solidFill>
                <a:latin typeface="Arial" charset="0"/>
                <a:cs typeface="Arial" charset="0"/>
              </a:rPr>
              <a:t>sobre juros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Regime de Metas de Inflação 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Reuniões do BC com banqueiros: Conflito </a:t>
            </a:r>
            <a:r>
              <a:rPr lang="pt-BR" sz="1500">
                <a:solidFill>
                  <a:srgbClr val="C00000"/>
                </a:solidFill>
                <a:latin typeface="Arial" charset="0"/>
                <a:cs typeface="Arial" charset="0"/>
              </a:rPr>
              <a:t>de interesses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Dívidas </a:t>
            </a:r>
            <a:r>
              <a:rPr lang="pt-BR" sz="1500">
                <a:solidFill>
                  <a:srgbClr val="C00000"/>
                </a:solidFill>
                <a:latin typeface="Arial" charset="0"/>
                <a:cs typeface="Arial" charset="0"/>
              </a:rPr>
              <a:t>dos estados com a </a:t>
            </a: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União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Acumulação de Reservas Cambiais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“Operações de Mercado Aberto”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Operações de “swaps”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Empréstimos ao BNDES</a:t>
            </a:r>
          </a:p>
        </p:txBody>
      </p:sp>
    </p:spTree>
    <p:extLst>
      <p:ext uri="{BB962C8B-B14F-4D97-AF65-F5344CB8AC3E}">
        <p14:creationId xmlns:p14="http://schemas.microsoft.com/office/powerpoint/2010/main" val="388628814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026"/>
          <p:cNvSpPr txBox="1">
            <a:spLocks noChangeArrowheads="1"/>
          </p:cNvSpPr>
          <p:nvPr/>
        </p:nvSpPr>
        <p:spPr bwMode="auto">
          <a:xfrm>
            <a:off x="128464" y="188640"/>
            <a:ext cx="9777536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26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O CASO DE ALAGOAS: DÍVIDA ILEGÍTIMA MULTIPLICADA POR JUROS SOBRE JUROS (Lei 9.496/1997)</a:t>
            </a:r>
          </a:p>
        </p:txBody>
      </p:sp>
      <p:sp>
        <p:nvSpPr>
          <p:cNvPr id="12291" name="Text Box 1027"/>
          <p:cNvSpPr txBox="1">
            <a:spLocks noChangeArrowheads="1"/>
          </p:cNvSpPr>
          <p:nvPr/>
        </p:nvSpPr>
        <p:spPr bwMode="auto">
          <a:xfrm>
            <a:off x="355392" y="1311950"/>
            <a:ext cx="9575800" cy="535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marL="342900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Dívida refinanciada pelo governo federal: R$ 2,304 BILHÕES</a:t>
            </a:r>
          </a:p>
          <a:p>
            <a:pPr marL="342900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Sendo R$ 506 MILHÕES referentes ao PROES</a:t>
            </a:r>
            <a:endParaRPr lang="pt-BR" sz="2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ts val="1200"/>
              </a:spcBef>
            </a:pPr>
            <a:r>
              <a:rPr lang="pt-BR" sz="220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ONDE VEIO ESSA DÍVIDA? SOMENTE UMA AUDITORIA (COM PARTICIPAÇÃO SOCIAL) PODE REVELAR...</a:t>
            </a:r>
          </a:p>
          <a:p>
            <a:pPr marL="342900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pt-BR" sz="2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Pagamentos realizados de 1998 a 2017: R$ 5,164 BILHÕES</a:t>
            </a:r>
            <a:endParaRPr lang="pt-BR" sz="2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Estoque da dívida em 2017: R$ 6,903 BILHÕES !!! </a:t>
            </a:r>
          </a:p>
          <a:p>
            <a:pPr algn="just">
              <a:spcBef>
                <a:spcPts val="1200"/>
              </a:spcBef>
            </a:pPr>
            <a:r>
              <a:rPr lang="pt-BR" sz="2200" smtClean="0">
                <a:latin typeface="Arial" panose="020B0604020202020204" pitchFamily="34" charset="0"/>
                <a:cs typeface="Arial" panose="020B0604020202020204" pitchFamily="34" charset="0"/>
              </a:rPr>
              <a:t>(mesmo com a redução na dívida obtida às custas de ajuste fiscal)</a:t>
            </a:r>
          </a:p>
          <a:p>
            <a:pPr marL="342900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pt-BR" sz="2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DÍVIDA FOI PAGA MAIS DE 2 VEZES MAS SE MULTIPLICOU POR 3 !!!</a:t>
            </a:r>
          </a:p>
          <a:p>
            <a:pPr marL="342900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Fonte: </a:t>
            </a:r>
            <a:r>
              <a:rPr lang="pt-BR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http://</a:t>
            </a:r>
            <a:r>
              <a:rPr lang="pt-BR" sz="10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www.tesouro.fazenda.gov.br/documents/10180/0/TT_Lei+9.496-Saldos+e+Pagamentos.pdf/31cae2da-745d-4a7a-baf5-f5b751bb9822</a:t>
            </a:r>
            <a:r>
              <a:rPr lang="pt-BR" sz="10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pág 2</a:t>
            </a:r>
            <a:endParaRPr lang="pt-BR" sz="1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1003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ChangeArrowheads="1"/>
          </p:cNvSpPr>
          <p:nvPr/>
        </p:nvSpPr>
        <p:spPr bwMode="auto">
          <a:xfrm>
            <a:off x="495300" y="0"/>
            <a:ext cx="91630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/>
          <a:p>
            <a:pPr algn="ctr" eaLnBrk="0" hangingPunct="0">
              <a:spcBef>
                <a:spcPct val="50000"/>
              </a:spcBef>
              <a:buClr>
                <a:srgbClr val="FF9900"/>
              </a:buClr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36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BRASIL: AUDITORIA </a:t>
            </a:r>
            <a:r>
              <a:rPr lang="en-GB" sz="360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DA DÍVIDA</a:t>
            </a:r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381000" y="1143000"/>
            <a:ext cx="9525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marL="338138" indent="-338138" algn="ctr" eaLnBrk="0" hangingPunct="0">
              <a:lnSpc>
                <a:spcPct val="80000"/>
              </a:lnSpc>
              <a:spcBef>
                <a:spcPts val="25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endParaRPr lang="pt-BR" sz="1000" dirty="0" smtClean="0">
              <a:solidFill>
                <a:srgbClr val="FFFF00"/>
              </a:solidFill>
            </a:endParaRPr>
          </a:p>
          <a:p>
            <a:pPr marL="338138" indent="-338138" algn="just" eaLnBrk="0" hangingPunct="0">
              <a:lnSpc>
                <a:spcPct val="80000"/>
              </a:lnSpc>
              <a:spcBef>
                <a:spcPts val="80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pt-BR" dirty="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pt-BR" dirty="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Prevista na Constituição Federal </a:t>
            </a:r>
            <a:r>
              <a:rPr lang="pt-BR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de 1988</a:t>
            </a:r>
            <a:endParaRPr lang="pt-BR" dirty="0" smtClean="0">
              <a:solidFill>
                <a:srgbClr val="FFFFFF"/>
              </a:solidFill>
              <a:latin typeface="Tahoma" pitchFamily="34" charset="0"/>
              <a:cs typeface="Tahoma" pitchFamily="34" charset="0"/>
            </a:endParaRPr>
          </a:p>
          <a:p>
            <a:pPr marL="338138" indent="-338138" algn="just" eaLnBrk="0" hangingPunct="0">
              <a:spcBef>
                <a:spcPts val="80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pt-BR" dirty="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 Plebiscito popular ano 2000: mais de seis milhões de votos</a:t>
            </a:r>
          </a:p>
          <a:p>
            <a:pPr marL="338138" indent="-338138" algn="ctr" eaLnBrk="0" hangingPunct="0">
              <a:lnSpc>
                <a:spcPct val="110000"/>
              </a:lnSpc>
              <a:spcBef>
                <a:spcPts val="2250"/>
              </a:spcBef>
              <a:buClr>
                <a:srgbClr val="FF9900"/>
              </a:buCl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endParaRPr lang="pt-BR" sz="800" dirty="0" smtClean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marL="338138" indent="-338138" algn="ctr" eaLnBrk="0" hangingPunct="0">
              <a:lnSpc>
                <a:spcPct val="110000"/>
              </a:lnSpc>
              <a:spcBef>
                <a:spcPts val="2250"/>
              </a:spcBef>
              <a:buClr>
                <a:srgbClr val="FF9900"/>
              </a:buCl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pt-BR" sz="3200" dirty="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AUDITORIA CIDADÃ DA DÍVIDA</a:t>
            </a:r>
          </a:p>
          <a:p>
            <a:pPr marL="338138" indent="-338138" algn="ctr" eaLnBrk="0" hangingPunct="0">
              <a:lnSpc>
                <a:spcPct val="110000"/>
              </a:lnSpc>
              <a:spcBef>
                <a:spcPts val="225"/>
              </a:spcBef>
              <a:buClr>
                <a:srgbClr val="FF9900"/>
              </a:buCl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pt-BR" sz="3200" dirty="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  <a:hlinkClick r:id="rId3"/>
              </a:rPr>
              <a:t>www.auditoriacidada.org.br</a:t>
            </a:r>
            <a:endParaRPr lang="pt-BR" sz="3200" dirty="0" smtClean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marL="338138" indent="-338138" algn="ctr" eaLnBrk="0" hangingPunct="0">
              <a:spcBef>
                <a:spcPct val="5000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endParaRPr lang="pt-BR" sz="900" dirty="0" smtClean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marL="338138" indent="-338138" algn="ctr" eaLnBrk="0" hangingPunct="0">
              <a:spcBef>
                <a:spcPct val="5000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pt-BR" sz="28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Auditoria da Dívida no âmbito do Ministério da Fazenda, com participação da Sociedade Civil: Aprovada 3 vezes pelo Congresso Nacional e vetada 3 vezes pelos governos Dilma e Temer (2016 e 2017)</a:t>
            </a:r>
            <a:endParaRPr lang="pt-BR" sz="2800" b="0" dirty="0">
              <a:solidFill>
                <a:srgbClr val="FFFFFF"/>
              </a:solidFill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806445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660400" y="214313"/>
            <a:ext cx="8701088" cy="5978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1pPr>
            <a:lvl2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4pPr>
            <a:lvl5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5pPr>
            <a:lvl6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6pPr>
            <a:lvl7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7pPr>
            <a:lvl8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8pPr>
            <a:lvl9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lvl="1" algn="ctr">
              <a:spcBef>
                <a:spcPts val="3000"/>
              </a:spcBef>
              <a:buClr>
                <a:srgbClr val="FF9900"/>
              </a:buClr>
            </a:pPr>
            <a:r>
              <a:rPr lang="pt-BR" altLang="pt-BR" sz="2800">
                <a:solidFill>
                  <a:srgbClr val="92D050"/>
                </a:solidFill>
                <a:latin typeface="Verdana" pitchFamily="34" charset="0"/>
                <a:cs typeface="Tahoma" pitchFamily="34" charset="0"/>
              </a:rPr>
              <a:t>ESTRATÉGIAS DE AÇÃO</a:t>
            </a:r>
          </a:p>
          <a:p>
            <a:pPr lvl="1" algn="just">
              <a:spcBef>
                <a:spcPts val="3000"/>
              </a:spcBef>
              <a:buClr>
                <a:srgbClr val="FF9900"/>
              </a:buClr>
            </a:pPr>
            <a:r>
              <a:rPr lang="pt-BR" altLang="pt-BR" sz="2800" b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CONHECIMENTO DA REALIDADE </a:t>
            </a:r>
          </a:p>
          <a:p>
            <a:pPr lvl="1" algn="just">
              <a:spcBef>
                <a:spcPts val="3000"/>
              </a:spcBef>
              <a:buClr>
                <a:srgbClr val="FF9900"/>
              </a:buClr>
            </a:pPr>
            <a:r>
              <a:rPr lang="pt-BR" altLang="pt-BR" sz="2800" b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MOBILIZAÇÃO SOCIAL CONSCIENTE</a:t>
            </a:r>
          </a:p>
          <a:p>
            <a:pPr lvl="1" algn="just">
              <a:spcBef>
                <a:spcPts val="3000"/>
              </a:spcBef>
              <a:buClr>
                <a:srgbClr val="FF9900"/>
              </a:buClr>
            </a:pPr>
            <a:r>
              <a:rPr lang="pt-BR" altLang="pt-BR" sz="2800" b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AÇOES </a:t>
            </a:r>
            <a:r>
              <a:rPr lang="pt-BR" altLang="pt-BR" sz="2800" b="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CONCRETAS</a:t>
            </a:r>
          </a:p>
          <a:p>
            <a:pPr lvl="1" algn="just">
              <a:spcBef>
                <a:spcPts val="3000"/>
              </a:spcBef>
              <a:buClr>
                <a:srgbClr val="FF9900"/>
              </a:buClr>
            </a:pPr>
            <a:endParaRPr lang="pt-BR" altLang="pt-BR" sz="2800" b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lvl="4" algn="just">
              <a:spcBef>
                <a:spcPts val="900"/>
              </a:spcBef>
              <a:buClr>
                <a:srgbClr val="FF9900"/>
              </a:buClr>
              <a:buFont typeface="Arial" charset="0"/>
              <a:buChar char="•"/>
            </a:pPr>
            <a:r>
              <a:rPr lang="pt-BR" altLang="pt-BR" sz="2000" b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pt-BR" altLang="pt-BR" b="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Pressão sobre os governos</a:t>
            </a:r>
            <a:endParaRPr lang="pt-BR" altLang="pt-BR" smtClean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lvl="4" algn="just">
              <a:spcBef>
                <a:spcPts val="900"/>
              </a:spcBef>
              <a:buClr>
                <a:srgbClr val="FF9900"/>
              </a:buClr>
              <a:buFont typeface="Arial" charset="0"/>
              <a:buChar char="•"/>
            </a:pPr>
            <a:endParaRPr lang="pt-BR" altLang="pt-BR" b="0">
              <a:solidFill>
                <a:srgbClr val="FFFFFF"/>
              </a:solidFill>
              <a:latin typeface="Tahoma" pitchFamily="34" charset="0"/>
              <a:cs typeface="Tahoma" pitchFamily="34" charset="0"/>
            </a:endParaRPr>
          </a:p>
          <a:p>
            <a:pPr lvl="4" algn="just">
              <a:spcBef>
                <a:spcPts val="900"/>
              </a:spcBef>
              <a:buClr>
                <a:srgbClr val="FF9900"/>
              </a:buClr>
              <a:buFont typeface="Arial" charset="0"/>
              <a:buChar char="•"/>
            </a:pPr>
            <a:r>
              <a:rPr lang="pt-BR" altLang="pt-BR" b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pt-BR" altLang="pt-BR" b="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Formação de Núcleos nos Estados, eventos, estudos, mobilizações, panfletagens, denúncia do novo esquema de “Securitização”.</a:t>
            </a:r>
            <a:endParaRPr lang="pt-BR" altLang="pt-BR">
              <a:solidFill>
                <a:srgbClr val="FFFFFF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6623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ulso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Puls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sq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sq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ulso 1">
        <a:dk1>
          <a:srgbClr val="000000"/>
        </a:dk1>
        <a:lt1>
          <a:srgbClr val="CCECFF"/>
        </a:lt1>
        <a:dk2>
          <a:srgbClr val="000066"/>
        </a:dk2>
        <a:lt2>
          <a:srgbClr val="6699FF"/>
        </a:lt2>
        <a:accent1>
          <a:srgbClr val="33CCCC"/>
        </a:accent1>
        <a:accent2>
          <a:srgbClr val="0099FF"/>
        </a:accent2>
        <a:accent3>
          <a:srgbClr val="E2F4FF"/>
        </a:accent3>
        <a:accent4>
          <a:srgbClr val="000000"/>
        </a:accent4>
        <a:accent5>
          <a:srgbClr val="ADE2E2"/>
        </a:accent5>
        <a:accent6>
          <a:srgbClr val="008AE7"/>
        </a:accent6>
        <a:hlink>
          <a:srgbClr val="FFFFFF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lso 2">
        <a:dk1>
          <a:srgbClr val="000000"/>
        </a:dk1>
        <a:lt1>
          <a:srgbClr val="FFFFFF"/>
        </a:lt1>
        <a:dk2>
          <a:srgbClr val="000066"/>
        </a:dk2>
        <a:lt2>
          <a:srgbClr val="FFCC66"/>
        </a:lt2>
        <a:accent1>
          <a:srgbClr val="FF9900"/>
        </a:accent1>
        <a:accent2>
          <a:srgbClr val="000044"/>
        </a:accent2>
        <a:accent3>
          <a:srgbClr val="AAAAB8"/>
        </a:accent3>
        <a:accent4>
          <a:srgbClr val="DADADA"/>
        </a:accent4>
        <a:accent5>
          <a:srgbClr val="FFCAAA"/>
        </a:accent5>
        <a:accent6>
          <a:srgbClr val="00003D"/>
        </a:accent6>
        <a:hlink>
          <a:srgbClr val="3366FF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o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AEAEAE"/>
        </a:accent6>
        <a:hlink>
          <a:srgbClr val="4D4D4D"/>
        </a:hlink>
        <a:folHlink>
          <a:srgbClr val="8686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lso 4">
        <a:dk1>
          <a:srgbClr val="000000"/>
        </a:dk1>
        <a:lt1>
          <a:srgbClr val="FFFFFF"/>
        </a:lt1>
        <a:dk2>
          <a:srgbClr val="660033"/>
        </a:dk2>
        <a:lt2>
          <a:srgbClr val="FFCC66"/>
        </a:lt2>
        <a:accent1>
          <a:srgbClr val="FF9900"/>
        </a:accent1>
        <a:accent2>
          <a:srgbClr val="440022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3D001E"/>
        </a:accent6>
        <a:hlink>
          <a:srgbClr val="B20059"/>
        </a:hlink>
        <a:folHlink>
          <a:srgbClr val="FF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o 5">
        <a:dk1>
          <a:srgbClr val="000000"/>
        </a:dk1>
        <a:lt1>
          <a:srgbClr val="FFFFFF"/>
        </a:lt1>
        <a:dk2>
          <a:srgbClr val="663300"/>
        </a:dk2>
        <a:lt2>
          <a:srgbClr val="FFCC66"/>
        </a:lt2>
        <a:accent1>
          <a:srgbClr val="FF9900"/>
        </a:accent1>
        <a:accent2>
          <a:srgbClr val="361B00"/>
        </a:accent2>
        <a:accent3>
          <a:srgbClr val="B8ADAA"/>
        </a:accent3>
        <a:accent4>
          <a:srgbClr val="DADADA"/>
        </a:accent4>
        <a:accent5>
          <a:srgbClr val="FFCAAA"/>
        </a:accent5>
        <a:accent6>
          <a:srgbClr val="301700"/>
        </a:accent6>
        <a:hlink>
          <a:srgbClr val="996633"/>
        </a:hlink>
        <a:folHlink>
          <a:srgbClr val="FF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o 6">
        <a:dk1>
          <a:srgbClr val="000000"/>
        </a:dk1>
        <a:lt1>
          <a:srgbClr val="FFFFFF"/>
        </a:lt1>
        <a:dk2>
          <a:srgbClr val="003300"/>
        </a:dk2>
        <a:lt2>
          <a:srgbClr val="FFCC66"/>
        </a:lt2>
        <a:accent1>
          <a:srgbClr val="CC9900"/>
        </a:accent1>
        <a:accent2>
          <a:srgbClr val="001600"/>
        </a:accent2>
        <a:accent3>
          <a:srgbClr val="AAADAA"/>
        </a:accent3>
        <a:accent4>
          <a:srgbClr val="DADADA"/>
        </a:accent4>
        <a:accent5>
          <a:srgbClr val="E2CAAA"/>
        </a:accent5>
        <a:accent6>
          <a:srgbClr val="001300"/>
        </a:accent6>
        <a:hlink>
          <a:srgbClr val="0066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43393</TotalTime>
  <Words>848</Words>
  <Application>Microsoft Office PowerPoint</Application>
  <PresentationFormat>Papel A4 (210 x 297 mm)</PresentationFormat>
  <Paragraphs>136</Paragraphs>
  <Slides>10</Slides>
  <Notes>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1" baseType="lpstr">
      <vt:lpstr>Pulso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Maria Lúcia F. Carneiro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sem título</dc:title>
  <dc:creator>Maria Lucia Fattorelli</dc:creator>
  <cp:lastModifiedBy>RODRIGO</cp:lastModifiedBy>
  <cp:revision>1885</cp:revision>
  <cp:lastPrinted>2008-11-20T19:12:03Z</cp:lastPrinted>
  <dcterms:created xsi:type="dcterms:W3CDTF">2001-11-19T18:24:28Z</dcterms:created>
  <dcterms:modified xsi:type="dcterms:W3CDTF">2019-09-10T16:09:51Z</dcterms:modified>
</cp:coreProperties>
</file>