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9"/>
  </p:notesMasterIdLst>
  <p:handoutMasterIdLst>
    <p:handoutMasterId r:id="rId30"/>
  </p:handoutMasterIdLst>
  <p:sldIdLst>
    <p:sldId id="1517" r:id="rId2"/>
    <p:sldId id="1721" r:id="rId3"/>
    <p:sldId id="1705" r:id="rId4"/>
    <p:sldId id="1726" r:id="rId5"/>
    <p:sldId id="1716" r:id="rId6"/>
    <p:sldId id="1720" r:id="rId7"/>
    <p:sldId id="1718" r:id="rId8"/>
    <p:sldId id="1719" r:id="rId9"/>
    <p:sldId id="1706" r:id="rId10"/>
    <p:sldId id="1707" r:id="rId11"/>
    <p:sldId id="1708" r:id="rId12"/>
    <p:sldId id="1709" r:id="rId13"/>
    <p:sldId id="1722" r:id="rId14"/>
    <p:sldId id="1710" r:id="rId15"/>
    <p:sldId id="1711" r:id="rId16"/>
    <p:sldId id="1715" r:id="rId17"/>
    <p:sldId id="1712" r:id="rId18"/>
    <p:sldId id="1713" r:id="rId19"/>
    <p:sldId id="1714" r:id="rId20"/>
    <p:sldId id="1697" r:id="rId21"/>
    <p:sldId id="1662" r:id="rId22"/>
    <p:sldId id="1723" r:id="rId23"/>
    <p:sldId id="1724" r:id="rId24"/>
    <p:sldId id="1725" r:id="rId25"/>
    <p:sldId id="1651" r:id="rId26"/>
    <p:sldId id="1703" r:id="rId27"/>
    <p:sldId id="1695" r:id="rId28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472" y="-288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096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handoutMaster" Target="handoutMasters/handout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032682-16C8-8746-92ED-AF58BF7EB348}" type="doc">
      <dgm:prSet loTypeId="urn:microsoft.com/office/officeart/2009/3/layout/CircleRelationship" loCatId="" qsTypeId="urn:microsoft.com/office/officeart/2005/8/quickstyle/3D9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6ED5622-202F-C947-BC45-A5FA037D119B}">
      <dgm:prSet phldrT="[Text]" custT="1"/>
      <dgm:spPr>
        <a:xfrm>
          <a:off x="511962" y="787507"/>
          <a:ext cx="1170537" cy="912066"/>
        </a:xfr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Mecanismos que Geram Dívida</a:t>
          </a:r>
        </a:p>
      </dgm:t>
    </dgm:pt>
    <dgm:pt modelId="{E230E4B1-C9C5-ED4E-B84D-26A8BAEADC6C}" type="parTrans" cxnId="{F059A85B-C569-7E4F-897B-B077F4F4470B}">
      <dgm:prSet/>
      <dgm:spPr/>
      <dgm:t>
        <a:bodyPr/>
        <a:lstStyle/>
        <a:p>
          <a:endParaRPr lang="en-US"/>
        </a:p>
      </dgm:t>
    </dgm:pt>
    <dgm:pt modelId="{E4F4EB83-3590-8248-B329-387F9D96E311}" type="sibTrans" cxnId="{F059A85B-C569-7E4F-897B-B077F4F4470B}">
      <dgm:prSet/>
      <dgm:spPr/>
      <dgm:t>
        <a:bodyPr/>
        <a:lstStyle/>
        <a:p>
          <a:endParaRPr lang="en-US"/>
        </a:p>
      </dgm:t>
    </dgm:pt>
    <dgm:pt modelId="{20780591-29E4-CF48-87F7-3F6B004E709A}">
      <dgm:prSet phldrT="[Text]" custT="1"/>
      <dgm:spPr>
        <a:xfrm>
          <a:off x="3131363" y="461259"/>
          <a:ext cx="1042180" cy="906038"/>
        </a:xfr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Interferência do FMI</a:t>
          </a:r>
        </a:p>
      </dgm:t>
    </dgm:pt>
    <dgm:pt modelId="{0D47A167-53AC-4249-9B81-E9FF53A09617}" type="parTrans" cxnId="{E3E4A945-C415-4A45-B7A6-1384E55746C6}">
      <dgm:prSet/>
      <dgm:spPr/>
      <dgm:t>
        <a:bodyPr/>
        <a:lstStyle/>
        <a:p>
          <a:endParaRPr lang="en-US"/>
        </a:p>
      </dgm:t>
    </dgm:pt>
    <dgm:pt modelId="{D28437DB-9B3D-BB42-9DB0-B4A5CC3AF0E1}" type="sibTrans" cxnId="{E3E4A945-C415-4A45-B7A6-1384E55746C6}">
      <dgm:prSet/>
      <dgm:spPr/>
      <dgm:t>
        <a:bodyPr/>
        <a:lstStyle/>
        <a:p>
          <a:endParaRPr lang="en-US"/>
        </a:p>
      </dgm:t>
    </dgm:pt>
    <dgm:pt modelId="{6F5795CA-FCF7-3D49-92E8-4F066CD012F3}">
      <dgm:prSet phldrT="[Text]" custT="1"/>
      <dgm:spPr>
        <a:xfrm>
          <a:off x="3324291" y="1700246"/>
          <a:ext cx="1314636" cy="847366"/>
        </a:xfr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Privilégios Legais, Políticos, Financeiros e Econômicos</a:t>
          </a:r>
        </a:p>
      </dgm:t>
    </dgm:pt>
    <dgm:pt modelId="{D32074AE-8981-D846-BE20-9A86BCE378CB}" type="parTrans" cxnId="{1EC7D450-F28F-844C-947B-C231073515C8}">
      <dgm:prSet/>
      <dgm:spPr/>
      <dgm:t>
        <a:bodyPr/>
        <a:lstStyle/>
        <a:p>
          <a:endParaRPr lang="en-US"/>
        </a:p>
      </dgm:t>
    </dgm:pt>
    <dgm:pt modelId="{C32EE8AA-1E3E-EC45-A170-141FE8D7DE35}" type="sibTrans" cxnId="{1EC7D450-F28F-844C-947B-C231073515C8}">
      <dgm:prSet/>
      <dgm:spPr/>
      <dgm:t>
        <a:bodyPr/>
        <a:lstStyle/>
        <a:p>
          <a:endParaRPr lang="en-US"/>
        </a:p>
      </dgm:t>
    </dgm:pt>
    <dgm:pt modelId="{738A3422-D32A-114F-8E34-8A2257CE464B}">
      <dgm:prSet phldrT="[Text]" custT="1"/>
      <dgm:spPr>
        <a:xfrm>
          <a:off x="1454714" y="2265426"/>
          <a:ext cx="1035404" cy="915272"/>
        </a:xfr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Influência do Poder Financeiro </a:t>
          </a:r>
        </a:p>
      </dgm:t>
    </dgm:pt>
    <dgm:pt modelId="{0994D024-3CCB-BA47-80DB-451363439951}" type="parTrans" cxnId="{4A517BE4-C95D-DC44-967E-C03C94EE7A1E}">
      <dgm:prSet/>
      <dgm:spPr/>
      <dgm:t>
        <a:bodyPr/>
        <a:lstStyle/>
        <a:p>
          <a:endParaRPr lang="en-US"/>
        </a:p>
      </dgm:t>
    </dgm:pt>
    <dgm:pt modelId="{D846E938-A38E-3B49-BF0E-9614AE17F3AC}" type="sibTrans" cxnId="{4A517BE4-C95D-DC44-967E-C03C94EE7A1E}">
      <dgm:prSet/>
      <dgm:spPr/>
      <dgm:t>
        <a:bodyPr/>
        <a:lstStyle/>
        <a:p>
          <a:endParaRPr lang="en-US"/>
        </a:p>
      </dgm:t>
    </dgm:pt>
    <dgm:pt modelId="{86D17B7E-E696-8941-8E58-7886025557FE}">
      <dgm:prSet phldrT="[Text]" custT="1"/>
      <dgm:spPr>
        <a:xfrm>
          <a:off x="2101814" y="-103488"/>
          <a:ext cx="1076193" cy="898813"/>
        </a:xfr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en-US" sz="10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Salvamento Bancário</a:t>
          </a:r>
        </a:p>
      </dgm:t>
    </dgm:pt>
    <dgm:pt modelId="{F2345D15-0A8A-884F-8066-05E2A55D3EF7}" type="parTrans" cxnId="{9FD33811-CF00-4241-BFA8-2214647983D2}">
      <dgm:prSet/>
      <dgm:spPr/>
      <dgm:t>
        <a:bodyPr/>
        <a:lstStyle/>
        <a:p>
          <a:endParaRPr lang="en-US"/>
        </a:p>
      </dgm:t>
    </dgm:pt>
    <dgm:pt modelId="{00F9EB27-3617-714D-BF1E-476277FE6591}" type="sibTrans" cxnId="{9FD33811-CF00-4241-BFA8-2214647983D2}">
      <dgm:prSet/>
      <dgm:spPr/>
      <dgm:t>
        <a:bodyPr/>
        <a:lstStyle/>
        <a:p>
          <a:endParaRPr lang="en-US"/>
        </a:p>
      </dgm:t>
    </dgm:pt>
    <dgm:pt modelId="{67399531-B4AD-494A-92F2-504158F3E707}">
      <dgm:prSet phldrT="[Text]" custT="1"/>
      <dgm:spPr>
        <a:xfrm>
          <a:off x="1403811" y="582709"/>
          <a:ext cx="1721710" cy="1722006"/>
        </a:xfr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r>
            <a:rPr lang="pt-BR" sz="1800" noProof="0" dirty="0" smtClean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Sistema da Dívida</a:t>
          </a:r>
          <a:endParaRPr lang="pt-BR" sz="1800" noProof="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gm:t>
    </dgm:pt>
    <dgm:pt modelId="{345BC62B-246C-6849-9929-177D18BF5EBF}" type="sibTrans" cxnId="{3F708B0D-1A69-9C40-BCD4-0BB24A0C1FB2}">
      <dgm:prSet/>
      <dgm:spPr/>
      <dgm:t>
        <a:bodyPr/>
        <a:lstStyle/>
        <a:p>
          <a:endParaRPr lang="en-US"/>
        </a:p>
      </dgm:t>
    </dgm:pt>
    <dgm:pt modelId="{E6DD8C2A-1363-3945-B76D-0B1AC5DD50DB}" type="parTrans" cxnId="{3F708B0D-1A69-9C40-BCD4-0BB24A0C1FB2}">
      <dgm:prSet/>
      <dgm:spPr/>
      <dgm:t>
        <a:bodyPr/>
        <a:lstStyle/>
        <a:p>
          <a:endParaRPr lang="en-US"/>
        </a:p>
      </dgm:t>
    </dgm:pt>
    <dgm:pt modelId="{12638A83-E4F5-674B-9467-240AA0C5FB0A}" type="pres">
      <dgm:prSet presAssocID="{91032682-16C8-8746-92ED-AF58BF7EB348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CD68683C-D877-F146-989D-683FF92CCE28}" type="pres">
      <dgm:prSet presAssocID="{67399531-B4AD-494A-92F2-504158F3E707}" presName="Parent" presStyleLbl="node0" presStyleIdx="0" presStyleCnt="1">
        <dgm:presLayoutVars>
          <dgm:chMax val="5"/>
          <dgm:chPref val="5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58D9F01F-9E18-A346-A934-8987F4284017}" type="pres">
      <dgm:prSet presAssocID="{67399531-B4AD-494A-92F2-504158F3E707}" presName="Accent2" presStyleLbl="node1" presStyleIdx="0" presStyleCnt="19"/>
      <dgm:spPr>
        <a:xfrm>
          <a:off x="1933215" y="2176704"/>
          <a:ext cx="138796" cy="138782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FEF05A9F-2AAC-074D-BD7A-9196CC8F387E}" type="pres">
      <dgm:prSet presAssocID="{67399531-B4AD-494A-92F2-504158F3E707}" presName="Accent3" presStyleLbl="node1" presStyleIdx="1" presStyleCnt="19"/>
      <dgm:spPr>
        <a:xfrm>
          <a:off x="3236417" y="1281543"/>
          <a:ext cx="138796" cy="138782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3E2BC93E-E0ED-0A4C-904E-34FEB557D6B3}" type="pres">
      <dgm:prSet presAssocID="{67399531-B4AD-494A-92F2-504158F3E707}" presName="Accent4" presStyleLbl="node1" presStyleIdx="2" presStyleCnt="19"/>
      <dgm:spPr>
        <a:xfrm>
          <a:off x="2573161" y="2324410"/>
          <a:ext cx="191418" cy="191710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9AE0C5AB-F05E-C54F-946F-524451D97D6A}" type="pres">
      <dgm:prSet presAssocID="{67399531-B4AD-494A-92F2-504158F3E707}" presName="Accent5" presStyleLbl="node1" presStyleIdx="3" presStyleCnt="19"/>
      <dgm:spPr>
        <a:xfrm>
          <a:off x="1972064" y="776265"/>
          <a:ext cx="138796" cy="138782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9B818891-721B-E249-A46D-3F104437D69C}" type="pres">
      <dgm:prSet presAssocID="{67399531-B4AD-494A-92F2-504158F3E707}" presName="Accent6" presStyleLbl="node1" presStyleIdx="4" presStyleCnt="19"/>
      <dgm:spPr>
        <a:xfrm>
          <a:off x="1535191" y="1570493"/>
          <a:ext cx="138796" cy="138782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3B8012C6-BDB5-5E42-AD5B-3E946D617566}" type="pres">
      <dgm:prSet presAssocID="{96ED5622-202F-C947-BC45-A5FA037D119B}" presName="Child1" presStyleLbl="node1" presStyleIdx="5" presStyleCnt="19" custScaleX="167223" custScaleY="130283" custLinFactNeighborX="-16906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BB4D3749-C5A6-1F42-BA2E-174FCD75366C}" type="pres">
      <dgm:prSet presAssocID="{96ED5622-202F-C947-BC45-A5FA037D119B}" presName="Accent7" presStyleCnt="0"/>
      <dgm:spPr/>
    </dgm:pt>
    <dgm:pt modelId="{307D2AE0-B61B-3F49-AF65-492CC44B7E00}" type="pres">
      <dgm:prSet presAssocID="{96ED5622-202F-C947-BC45-A5FA037D119B}" presName="AccentHold1" presStyleLbl="node1" presStyleIdx="6" presStyleCnt="19"/>
      <dgm:spPr>
        <a:xfrm>
          <a:off x="2192796" y="782420"/>
          <a:ext cx="191418" cy="191710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6B05C13D-FEEA-C64C-B5AB-429A48D8019E}" type="pres">
      <dgm:prSet presAssocID="{96ED5622-202F-C947-BC45-A5FA037D119B}" presName="Accent8" presStyleCnt="0"/>
      <dgm:spPr/>
    </dgm:pt>
    <dgm:pt modelId="{B46D02DE-DFD9-264A-9122-1B111364DA6D}" type="pres">
      <dgm:prSet presAssocID="{96ED5622-202F-C947-BC45-A5FA037D119B}" presName="AccentHold2" presStyleLbl="node1" presStyleIdx="7" presStyleCnt="19"/>
      <dgm:spPr>
        <a:xfrm>
          <a:off x="931621" y="1798514"/>
          <a:ext cx="346107" cy="346186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5C929E12-B5A9-524E-8637-7BDE97CEB999}" type="pres">
      <dgm:prSet presAssocID="{20780591-29E4-CF48-87F7-3F6B004E709A}" presName="Child2" presStyleLbl="node1" presStyleIdx="8" presStyleCnt="19" custScaleX="148886" custScaleY="129422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A458321B-FFC0-BD4F-9287-F448D405C256}" type="pres">
      <dgm:prSet presAssocID="{20780591-29E4-CF48-87F7-3F6B004E709A}" presName="Accent9" presStyleCnt="0"/>
      <dgm:spPr/>
    </dgm:pt>
    <dgm:pt modelId="{CBAE351A-2575-EB4E-BDFE-AC8C89AB19F6}" type="pres">
      <dgm:prSet presAssocID="{20780591-29E4-CF48-87F7-3F6B004E709A}" presName="AccentHold1" presStyleLbl="node1" presStyleIdx="9" presStyleCnt="19"/>
      <dgm:spPr>
        <a:xfrm>
          <a:off x="2989904" y="1047368"/>
          <a:ext cx="191418" cy="191710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A5B4C08C-AA14-F94A-9115-1C7612570EC3}" type="pres">
      <dgm:prSet presAssocID="{20780591-29E4-CF48-87F7-3F6B004E709A}" presName="Accent10" presStyleCnt="0"/>
      <dgm:spPr/>
    </dgm:pt>
    <dgm:pt modelId="{E87B16E0-7609-B741-ADEC-7ED3166C467B}" type="pres">
      <dgm:prSet presAssocID="{20780591-29E4-CF48-87F7-3F6B004E709A}" presName="AccentHold2" presStyleLbl="node1" presStyleIdx="10" presStyleCnt="19"/>
      <dgm:spPr>
        <a:xfrm>
          <a:off x="799888" y="2210553"/>
          <a:ext cx="138796" cy="138782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04321634-7EAA-C442-9E3C-6235F031E2D1}" type="pres">
      <dgm:prSet presAssocID="{20780591-29E4-CF48-87F7-3F6B004E709A}" presName="Accent11" presStyleCnt="0"/>
      <dgm:spPr/>
    </dgm:pt>
    <dgm:pt modelId="{A27AE5E0-C77F-1548-B6AC-19A721F18551}" type="pres">
      <dgm:prSet presAssocID="{20780591-29E4-CF48-87F7-3F6B004E709A}" presName="AccentHold3" presStyleLbl="node1" presStyleIdx="11" presStyleCnt="19"/>
      <dgm:spPr>
        <a:xfrm>
          <a:off x="2182907" y="2012996"/>
          <a:ext cx="138796" cy="138782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2C4EA2EF-7032-994A-8CDA-D08E93AE0AB3}" type="pres">
      <dgm:prSet presAssocID="{6F5795CA-FCF7-3D49-92E8-4F066CD012F3}" presName="Child3" presStyleLbl="node1" presStyleIdx="12" presStyleCnt="19" custScaleX="187809" custScaleY="121041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20931715-7EAE-D343-813D-4E75C341ED7C}" type="pres">
      <dgm:prSet presAssocID="{6F5795CA-FCF7-3D49-92E8-4F066CD012F3}" presName="Accent12" presStyleCnt="0"/>
      <dgm:spPr/>
    </dgm:pt>
    <dgm:pt modelId="{233E81BF-6756-1A46-9ADA-2C3EBEC9678C}" type="pres">
      <dgm:prSet presAssocID="{6F5795CA-FCF7-3D49-92E8-4F066CD012F3}" presName="AccentHold1" presStyleLbl="node1" presStyleIdx="13" presStyleCnt="19"/>
      <dgm:spPr>
        <a:xfrm>
          <a:off x="3434193" y="1749587"/>
          <a:ext cx="138796" cy="138782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EAA19F38-080A-2445-9C24-BF5FCF5EAE4A}" type="pres">
      <dgm:prSet presAssocID="{738A3422-D32A-114F-8E34-8A2257CE464B}" presName="Child4" presStyleLbl="node1" presStyleIdx="14" presStyleCnt="19" custScaleX="147918" custScaleY="130741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E3A32DE-4BB9-3148-B3A6-B205618EB141}" type="pres">
      <dgm:prSet presAssocID="{738A3422-D32A-114F-8E34-8A2257CE464B}" presName="Accent13" presStyleCnt="0"/>
      <dgm:spPr/>
    </dgm:pt>
    <dgm:pt modelId="{3B2A56C1-B96B-2340-9B03-CA89F8A21E79}" type="pres">
      <dgm:prSet presAssocID="{738A3422-D32A-114F-8E34-8A2257CE464B}" presName="AccentHold1" presStyleLbl="node1" presStyleIdx="15" presStyleCnt="19"/>
      <dgm:spPr>
        <a:xfrm>
          <a:off x="2247537" y="2349335"/>
          <a:ext cx="138796" cy="138782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C1B0984E-E3E0-C943-AF18-A37F5C5D8942}" type="pres">
      <dgm:prSet presAssocID="{86D17B7E-E696-8941-8E58-7886025557FE}" presName="Child5" presStyleLbl="node1" presStyleIdx="16" presStyleCnt="19" custScaleX="153745" custScaleY="128390">
        <dgm:presLayoutVars>
          <dgm:chMax val="0"/>
          <dgm:chPref val="0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EAD5373-AAF2-584E-A784-9920C80F048E}" type="pres">
      <dgm:prSet presAssocID="{86D17B7E-E696-8941-8E58-7886025557FE}" presName="Accent15" presStyleCnt="0"/>
      <dgm:spPr/>
    </dgm:pt>
    <dgm:pt modelId="{6F43751C-A657-5641-8282-9805A3E00C8B}" type="pres">
      <dgm:prSet presAssocID="{86D17B7E-E696-8941-8E58-7886025557FE}" presName="AccentHold2" presStyleLbl="node1" presStyleIdx="17" presStyleCnt="19"/>
      <dgm:spPr>
        <a:xfrm>
          <a:off x="1426767" y="754725"/>
          <a:ext cx="138796" cy="138782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  <dgm:pt modelId="{D9700332-47BC-454C-8230-0816D8CE441B}" type="pres">
      <dgm:prSet presAssocID="{86D17B7E-E696-8941-8E58-7886025557FE}" presName="Accent16" presStyleCnt="0"/>
      <dgm:spPr/>
    </dgm:pt>
    <dgm:pt modelId="{86BA5D87-5D53-8E4A-A093-EA2F4CD7FEE5}" type="pres">
      <dgm:prSet presAssocID="{86D17B7E-E696-8941-8E58-7886025557FE}" presName="AccentHold3" presStyleLbl="node1" presStyleIdx="18" presStyleCnt="19"/>
      <dgm:spPr>
        <a:xfrm>
          <a:off x="3042879" y="168209"/>
          <a:ext cx="138796" cy="138782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gm:spPr>
      <dgm:t>
        <a:bodyPr/>
        <a:lstStyle/>
        <a:p>
          <a:endParaRPr lang="en-US"/>
        </a:p>
      </dgm:t>
    </dgm:pt>
  </dgm:ptLst>
  <dgm:cxnLst>
    <dgm:cxn modelId="{618AE51A-AA3C-284D-AD4A-89294335CC20}" type="presOf" srcId="{20780591-29E4-CF48-87F7-3F6B004E709A}" destId="{5C929E12-B5A9-524E-8637-7BDE97CEB999}" srcOrd="0" destOrd="0" presId="urn:microsoft.com/office/officeart/2009/3/layout/CircleRelationship"/>
    <dgm:cxn modelId="{0E184045-1540-0E4F-B8DE-06D13BB57053}" type="presOf" srcId="{91032682-16C8-8746-92ED-AF58BF7EB348}" destId="{12638A83-E4F5-674B-9467-240AA0C5FB0A}" srcOrd="0" destOrd="0" presId="urn:microsoft.com/office/officeart/2009/3/layout/CircleRelationship"/>
    <dgm:cxn modelId="{9988464C-D1A7-9440-9518-23FAE32A6668}" type="presOf" srcId="{738A3422-D32A-114F-8E34-8A2257CE464B}" destId="{EAA19F38-080A-2445-9C24-BF5FCF5EAE4A}" srcOrd="0" destOrd="0" presId="urn:microsoft.com/office/officeart/2009/3/layout/CircleRelationship"/>
    <dgm:cxn modelId="{C5750AA2-F558-0F42-8C66-5536BF75F890}" type="presOf" srcId="{96ED5622-202F-C947-BC45-A5FA037D119B}" destId="{3B8012C6-BDB5-5E42-AD5B-3E946D617566}" srcOrd="0" destOrd="0" presId="urn:microsoft.com/office/officeart/2009/3/layout/CircleRelationship"/>
    <dgm:cxn modelId="{E3E4A945-C415-4A45-B7A6-1384E55746C6}" srcId="{67399531-B4AD-494A-92F2-504158F3E707}" destId="{20780591-29E4-CF48-87F7-3F6B004E709A}" srcOrd="1" destOrd="0" parTransId="{0D47A167-53AC-4249-9B81-E9FF53A09617}" sibTransId="{D28437DB-9B3D-BB42-9DB0-B4A5CC3AF0E1}"/>
    <dgm:cxn modelId="{1EC7D450-F28F-844C-947B-C231073515C8}" srcId="{67399531-B4AD-494A-92F2-504158F3E707}" destId="{6F5795CA-FCF7-3D49-92E8-4F066CD012F3}" srcOrd="2" destOrd="0" parTransId="{D32074AE-8981-D846-BE20-9A86BCE378CB}" sibTransId="{C32EE8AA-1E3E-EC45-A170-141FE8D7DE35}"/>
    <dgm:cxn modelId="{3F708B0D-1A69-9C40-BCD4-0BB24A0C1FB2}" srcId="{91032682-16C8-8746-92ED-AF58BF7EB348}" destId="{67399531-B4AD-494A-92F2-504158F3E707}" srcOrd="0" destOrd="0" parTransId="{E6DD8C2A-1363-3945-B76D-0B1AC5DD50DB}" sibTransId="{345BC62B-246C-6849-9929-177D18BF5EBF}"/>
    <dgm:cxn modelId="{4A517BE4-C95D-DC44-967E-C03C94EE7A1E}" srcId="{67399531-B4AD-494A-92F2-504158F3E707}" destId="{738A3422-D32A-114F-8E34-8A2257CE464B}" srcOrd="3" destOrd="0" parTransId="{0994D024-3CCB-BA47-80DB-451363439951}" sibTransId="{D846E938-A38E-3B49-BF0E-9614AE17F3AC}"/>
    <dgm:cxn modelId="{EE3F8E25-2FCA-7040-82B9-760D72C65A05}" type="presOf" srcId="{86D17B7E-E696-8941-8E58-7886025557FE}" destId="{C1B0984E-E3E0-C943-AF18-A37F5C5D8942}" srcOrd="0" destOrd="0" presId="urn:microsoft.com/office/officeart/2009/3/layout/CircleRelationship"/>
    <dgm:cxn modelId="{F059A85B-C569-7E4F-897B-B077F4F4470B}" srcId="{67399531-B4AD-494A-92F2-504158F3E707}" destId="{96ED5622-202F-C947-BC45-A5FA037D119B}" srcOrd="0" destOrd="0" parTransId="{E230E4B1-C9C5-ED4E-B84D-26A8BAEADC6C}" sibTransId="{E4F4EB83-3590-8248-B329-387F9D96E311}"/>
    <dgm:cxn modelId="{884FF1FB-E95C-A84E-948B-C33773441F5D}" type="presOf" srcId="{6F5795CA-FCF7-3D49-92E8-4F066CD012F3}" destId="{2C4EA2EF-7032-994A-8CDA-D08E93AE0AB3}" srcOrd="0" destOrd="0" presId="urn:microsoft.com/office/officeart/2009/3/layout/CircleRelationship"/>
    <dgm:cxn modelId="{9FD33811-CF00-4241-BFA8-2214647983D2}" srcId="{67399531-B4AD-494A-92F2-504158F3E707}" destId="{86D17B7E-E696-8941-8E58-7886025557FE}" srcOrd="4" destOrd="0" parTransId="{F2345D15-0A8A-884F-8066-05E2A55D3EF7}" sibTransId="{00F9EB27-3617-714D-BF1E-476277FE6591}"/>
    <dgm:cxn modelId="{BB21CA23-19C9-C643-833A-D606B9B0C139}" type="presOf" srcId="{67399531-B4AD-494A-92F2-504158F3E707}" destId="{CD68683C-D877-F146-989D-683FF92CCE28}" srcOrd="0" destOrd="0" presId="urn:microsoft.com/office/officeart/2009/3/layout/CircleRelationship"/>
    <dgm:cxn modelId="{BCA59756-5F9F-4C44-8427-C82015EC3D58}" type="presParOf" srcId="{12638A83-E4F5-674B-9467-240AA0C5FB0A}" destId="{CD68683C-D877-F146-989D-683FF92CCE28}" srcOrd="0" destOrd="0" presId="urn:microsoft.com/office/officeart/2009/3/layout/CircleRelationship"/>
    <dgm:cxn modelId="{38758A76-0820-CD46-B225-04E9C4C30DD0}" type="presParOf" srcId="{12638A83-E4F5-674B-9467-240AA0C5FB0A}" destId="{58D9F01F-9E18-A346-A934-8987F4284017}" srcOrd="1" destOrd="0" presId="urn:microsoft.com/office/officeart/2009/3/layout/CircleRelationship"/>
    <dgm:cxn modelId="{F9D32FB7-45BD-494C-9F82-0D7E790C3B94}" type="presParOf" srcId="{12638A83-E4F5-674B-9467-240AA0C5FB0A}" destId="{FEF05A9F-2AAC-074D-BD7A-9196CC8F387E}" srcOrd="2" destOrd="0" presId="urn:microsoft.com/office/officeart/2009/3/layout/CircleRelationship"/>
    <dgm:cxn modelId="{F6C98E05-DE63-334F-B0F9-5E564BF0BC13}" type="presParOf" srcId="{12638A83-E4F5-674B-9467-240AA0C5FB0A}" destId="{3E2BC93E-E0ED-0A4C-904E-34FEB557D6B3}" srcOrd="3" destOrd="0" presId="urn:microsoft.com/office/officeart/2009/3/layout/CircleRelationship"/>
    <dgm:cxn modelId="{A74A33D2-FBA8-AC40-A5B9-091A90EEF637}" type="presParOf" srcId="{12638A83-E4F5-674B-9467-240AA0C5FB0A}" destId="{9AE0C5AB-F05E-C54F-946F-524451D97D6A}" srcOrd="4" destOrd="0" presId="urn:microsoft.com/office/officeart/2009/3/layout/CircleRelationship"/>
    <dgm:cxn modelId="{004FAF2B-084E-3846-BBF5-FBDDB135CA93}" type="presParOf" srcId="{12638A83-E4F5-674B-9467-240AA0C5FB0A}" destId="{9B818891-721B-E249-A46D-3F104437D69C}" srcOrd="5" destOrd="0" presId="urn:microsoft.com/office/officeart/2009/3/layout/CircleRelationship"/>
    <dgm:cxn modelId="{30A0DE63-9469-A140-858A-5289334E14C5}" type="presParOf" srcId="{12638A83-E4F5-674B-9467-240AA0C5FB0A}" destId="{3B8012C6-BDB5-5E42-AD5B-3E946D617566}" srcOrd="6" destOrd="0" presId="urn:microsoft.com/office/officeart/2009/3/layout/CircleRelationship"/>
    <dgm:cxn modelId="{4582247B-2738-0F48-B34E-3A6BB312BBEB}" type="presParOf" srcId="{12638A83-E4F5-674B-9467-240AA0C5FB0A}" destId="{BB4D3749-C5A6-1F42-BA2E-174FCD75366C}" srcOrd="7" destOrd="0" presId="urn:microsoft.com/office/officeart/2009/3/layout/CircleRelationship"/>
    <dgm:cxn modelId="{132FB81D-E468-2A44-8AED-36C27F42A7DA}" type="presParOf" srcId="{BB4D3749-C5A6-1F42-BA2E-174FCD75366C}" destId="{307D2AE0-B61B-3F49-AF65-492CC44B7E00}" srcOrd="0" destOrd="0" presId="urn:microsoft.com/office/officeart/2009/3/layout/CircleRelationship"/>
    <dgm:cxn modelId="{493D2122-B676-2346-8E43-D4C046238E32}" type="presParOf" srcId="{12638A83-E4F5-674B-9467-240AA0C5FB0A}" destId="{6B05C13D-FEEA-C64C-B5AB-429A48D8019E}" srcOrd="8" destOrd="0" presId="urn:microsoft.com/office/officeart/2009/3/layout/CircleRelationship"/>
    <dgm:cxn modelId="{388ECC85-91E5-1E44-8063-5170996F7EE5}" type="presParOf" srcId="{6B05C13D-FEEA-C64C-B5AB-429A48D8019E}" destId="{B46D02DE-DFD9-264A-9122-1B111364DA6D}" srcOrd="0" destOrd="0" presId="urn:microsoft.com/office/officeart/2009/3/layout/CircleRelationship"/>
    <dgm:cxn modelId="{3C05B467-051D-8640-A3C7-EC317002CCDE}" type="presParOf" srcId="{12638A83-E4F5-674B-9467-240AA0C5FB0A}" destId="{5C929E12-B5A9-524E-8637-7BDE97CEB999}" srcOrd="9" destOrd="0" presId="urn:microsoft.com/office/officeart/2009/3/layout/CircleRelationship"/>
    <dgm:cxn modelId="{5C02D7FC-2219-344D-9BB8-B73C62BC3E7C}" type="presParOf" srcId="{12638A83-E4F5-674B-9467-240AA0C5FB0A}" destId="{A458321B-FFC0-BD4F-9287-F448D405C256}" srcOrd="10" destOrd="0" presId="urn:microsoft.com/office/officeart/2009/3/layout/CircleRelationship"/>
    <dgm:cxn modelId="{A65CBF52-4472-6C41-8FAE-0EC15330B921}" type="presParOf" srcId="{A458321B-FFC0-BD4F-9287-F448D405C256}" destId="{CBAE351A-2575-EB4E-BDFE-AC8C89AB19F6}" srcOrd="0" destOrd="0" presId="urn:microsoft.com/office/officeart/2009/3/layout/CircleRelationship"/>
    <dgm:cxn modelId="{D63239E4-6CBE-7B4E-A445-0B92D9AD35B3}" type="presParOf" srcId="{12638A83-E4F5-674B-9467-240AA0C5FB0A}" destId="{A5B4C08C-AA14-F94A-9115-1C7612570EC3}" srcOrd="11" destOrd="0" presId="urn:microsoft.com/office/officeart/2009/3/layout/CircleRelationship"/>
    <dgm:cxn modelId="{12C1BCC4-EEAB-8641-A466-1C2AD1CB3D3F}" type="presParOf" srcId="{A5B4C08C-AA14-F94A-9115-1C7612570EC3}" destId="{E87B16E0-7609-B741-ADEC-7ED3166C467B}" srcOrd="0" destOrd="0" presId="urn:microsoft.com/office/officeart/2009/3/layout/CircleRelationship"/>
    <dgm:cxn modelId="{80502031-0283-EC4B-9CA2-A25F820F1C04}" type="presParOf" srcId="{12638A83-E4F5-674B-9467-240AA0C5FB0A}" destId="{04321634-7EAA-C442-9E3C-6235F031E2D1}" srcOrd="12" destOrd="0" presId="urn:microsoft.com/office/officeart/2009/3/layout/CircleRelationship"/>
    <dgm:cxn modelId="{EAC04EA7-D6F0-9640-B263-D98D8E6FFCBC}" type="presParOf" srcId="{04321634-7EAA-C442-9E3C-6235F031E2D1}" destId="{A27AE5E0-C77F-1548-B6AC-19A721F18551}" srcOrd="0" destOrd="0" presId="urn:microsoft.com/office/officeart/2009/3/layout/CircleRelationship"/>
    <dgm:cxn modelId="{0B47C7AF-4595-C44C-B007-19784593BEC1}" type="presParOf" srcId="{12638A83-E4F5-674B-9467-240AA0C5FB0A}" destId="{2C4EA2EF-7032-994A-8CDA-D08E93AE0AB3}" srcOrd="13" destOrd="0" presId="urn:microsoft.com/office/officeart/2009/3/layout/CircleRelationship"/>
    <dgm:cxn modelId="{84C93C1F-33CA-254F-AE5C-E9412B98083A}" type="presParOf" srcId="{12638A83-E4F5-674B-9467-240AA0C5FB0A}" destId="{20931715-7EAE-D343-813D-4E75C341ED7C}" srcOrd="14" destOrd="0" presId="urn:microsoft.com/office/officeart/2009/3/layout/CircleRelationship"/>
    <dgm:cxn modelId="{74C97B89-13F2-654B-B1D0-754D5C0FF39E}" type="presParOf" srcId="{20931715-7EAE-D343-813D-4E75C341ED7C}" destId="{233E81BF-6756-1A46-9ADA-2C3EBEC9678C}" srcOrd="0" destOrd="0" presId="urn:microsoft.com/office/officeart/2009/3/layout/CircleRelationship"/>
    <dgm:cxn modelId="{D933365E-D73C-7740-AD7A-EC6E2B507F9D}" type="presParOf" srcId="{12638A83-E4F5-674B-9467-240AA0C5FB0A}" destId="{EAA19F38-080A-2445-9C24-BF5FCF5EAE4A}" srcOrd="15" destOrd="0" presId="urn:microsoft.com/office/officeart/2009/3/layout/CircleRelationship"/>
    <dgm:cxn modelId="{E3FF40FA-509F-604F-8EC1-D2F3991CF129}" type="presParOf" srcId="{12638A83-E4F5-674B-9467-240AA0C5FB0A}" destId="{4E3A32DE-4BB9-3148-B3A6-B205618EB141}" srcOrd="16" destOrd="0" presId="urn:microsoft.com/office/officeart/2009/3/layout/CircleRelationship"/>
    <dgm:cxn modelId="{26199EEE-F0F1-9345-948A-C32FD8BC77A1}" type="presParOf" srcId="{4E3A32DE-4BB9-3148-B3A6-B205618EB141}" destId="{3B2A56C1-B96B-2340-9B03-CA89F8A21E79}" srcOrd="0" destOrd="0" presId="urn:microsoft.com/office/officeart/2009/3/layout/CircleRelationship"/>
    <dgm:cxn modelId="{FF14E3C2-91EA-9943-9F2A-851719E9839A}" type="presParOf" srcId="{12638A83-E4F5-674B-9467-240AA0C5FB0A}" destId="{C1B0984E-E3E0-C943-AF18-A37F5C5D8942}" srcOrd="17" destOrd="0" presId="urn:microsoft.com/office/officeart/2009/3/layout/CircleRelationship"/>
    <dgm:cxn modelId="{45D869A5-8E1E-6348-899A-22056B32B9D6}" type="presParOf" srcId="{12638A83-E4F5-674B-9467-240AA0C5FB0A}" destId="{9EAD5373-AAF2-584E-A784-9920C80F048E}" srcOrd="18" destOrd="0" presId="urn:microsoft.com/office/officeart/2009/3/layout/CircleRelationship"/>
    <dgm:cxn modelId="{61D12F6F-A415-C044-B28E-55788E31857A}" type="presParOf" srcId="{9EAD5373-AAF2-584E-A784-9920C80F048E}" destId="{6F43751C-A657-5641-8282-9805A3E00C8B}" srcOrd="0" destOrd="0" presId="urn:microsoft.com/office/officeart/2009/3/layout/CircleRelationship"/>
    <dgm:cxn modelId="{7F938014-9A62-4C46-8009-7ABB8E7BB28E}" type="presParOf" srcId="{12638A83-E4F5-674B-9467-240AA0C5FB0A}" destId="{D9700332-47BC-454C-8230-0816D8CE441B}" srcOrd="19" destOrd="0" presId="urn:microsoft.com/office/officeart/2009/3/layout/CircleRelationship"/>
    <dgm:cxn modelId="{FFF19301-1550-9A45-81E6-AF0565CAE004}" type="presParOf" srcId="{D9700332-47BC-454C-8230-0816D8CE441B}" destId="{86BA5D87-5D53-8E4A-A093-EA2F4CD7FEE5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8683C-D877-F146-989D-683FF92CCE28}">
      <dsp:nvSpPr>
        <dsp:cNvPr id="0" name=""/>
        <dsp:cNvSpPr/>
      </dsp:nvSpPr>
      <dsp:spPr>
        <a:xfrm>
          <a:off x="1523521" y="608268"/>
          <a:ext cx="1797230" cy="1797539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noProof="0" dirty="0" smtClean="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Sistema da Dívida</a:t>
          </a:r>
          <a:endParaRPr lang="pt-BR" sz="1800" kern="1200" noProof="0" dirty="0">
            <a:solidFill>
              <a:sysClr val="window" lastClr="FFFFFF"/>
            </a:solidFill>
            <a:latin typeface="Cambria"/>
            <a:ea typeface="+mn-ea"/>
            <a:cs typeface="+mn-cs"/>
          </a:endParaRPr>
        </a:p>
      </dsp:txBody>
      <dsp:txXfrm>
        <a:off x="1786719" y="871511"/>
        <a:ext cx="1270834" cy="1271053"/>
      </dsp:txXfrm>
    </dsp:sp>
    <dsp:sp modelId="{58D9F01F-9E18-A346-A934-8987F4284017}">
      <dsp:nvSpPr>
        <dsp:cNvPr id="0" name=""/>
        <dsp:cNvSpPr/>
      </dsp:nvSpPr>
      <dsp:spPr>
        <a:xfrm>
          <a:off x="2076146" y="2272181"/>
          <a:ext cx="144884" cy="144869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EF05A9F-2AAC-074D-BD7A-9196CC8F387E}">
      <dsp:nvSpPr>
        <dsp:cNvPr id="0" name=""/>
        <dsp:cNvSpPr/>
      </dsp:nvSpPr>
      <dsp:spPr>
        <a:xfrm>
          <a:off x="3436511" y="1337756"/>
          <a:ext cx="144884" cy="144869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E2BC93E-E0ED-0A4C-904E-34FEB557D6B3}">
      <dsp:nvSpPr>
        <dsp:cNvPr id="0" name=""/>
        <dsp:cNvSpPr/>
      </dsp:nvSpPr>
      <dsp:spPr>
        <a:xfrm>
          <a:off x="2744163" y="2426366"/>
          <a:ext cx="199815" cy="200119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E0C5AB-F05E-C54F-946F-524451D97D6A}">
      <dsp:nvSpPr>
        <dsp:cNvPr id="0" name=""/>
        <dsp:cNvSpPr/>
      </dsp:nvSpPr>
      <dsp:spPr>
        <a:xfrm>
          <a:off x="2116699" y="810315"/>
          <a:ext cx="144884" cy="144869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818891-721B-E249-A46D-3F104437D69C}">
      <dsp:nvSpPr>
        <dsp:cNvPr id="0" name=""/>
        <dsp:cNvSpPr/>
      </dsp:nvSpPr>
      <dsp:spPr>
        <a:xfrm>
          <a:off x="1660664" y="1639380"/>
          <a:ext cx="144884" cy="144869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8012C6-BDB5-5E42-AD5B-3E946D617566}">
      <dsp:nvSpPr>
        <dsp:cNvPr id="0" name=""/>
        <dsp:cNvSpPr/>
      </dsp:nvSpPr>
      <dsp:spPr>
        <a:xfrm>
          <a:off x="592553" y="822049"/>
          <a:ext cx="1221880" cy="952072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  <a:sp3d extrusionH="28000" prstMaterial="matte"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Mecanismos que Geram Dívida</a:t>
          </a:r>
        </a:p>
      </dsp:txBody>
      <dsp:txXfrm>
        <a:off x="771493" y="961477"/>
        <a:ext cx="864000" cy="673216"/>
      </dsp:txXfrm>
    </dsp:sp>
    <dsp:sp modelId="{307D2AE0-B61B-3F49-AF65-492CC44B7E00}">
      <dsp:nvSpPr>
        <dsp:cNvPr id="0" name=""/>
        <dsp:cNvSpPr/>
      </dsp:nvSpPr>
      <dsp:spPr>
        <a:xfrm>
          <a:off x="2347113" y="816739"/>
          <a:ext cx="199815" cy="200119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6D02DE-DFD9-264A-9122-1B111364DA6D}">
      <dsp:nvSpPr>
        <dsp:cNvPr id="0" name=""/>
        <dsp:cNvSpPr/>
      </dsp:nvSpPr>
      <dsp:spPr>
        <a:xfrm>
          <a:off x="1030619" y="1877403"/>
          <a:ext cx="361289" cy="361370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929E12-B5A9-524E-8637-7BDE97CEB999}">
      <dsp:nvSpPr>
        <dsp:cNvPr id="0" name=""/>
        <dsp:cNvSpPr/>
      </dsp:nvSpPr>
      <dsp:spPr>
        <a:xfrm>
          <a:off x="3326849" y="481491"/>
          <a:ext cx="1087893" cy="945780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  <a:sp3d extrusionH="28000" prstMaterial="matte"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Interferência do FMI</a:t>
          </a:r>
        </a:p>
      </dsp:txBody>
      <dsp:txXfrm>
        <a:off x="3486167" y="619997"/>
        <a:ext cx="769257" cy="668768"/>
      </dsp:txXfrm>
    </dsp:sp>
    <dsp:sp modelId="{CBAE351A-2575-EB4E-BDFE-AC8C89AB19F6}">
      <dsp:nvSpPr>
        <dsp:cNvPr id="0" name=""/>
        <dsp:cNvSpPr/>
      </dsp:nvSpPr>
      <dsp:spPr>
        <a:xfrm>
          <a:off x="3179185" y="1093308"/>
          <a:ext cx="199815" cy="200119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7B16E0-7609-B741-ADEC-7ED3166C467B}">
      <dsp:nvSpPr>
        <dsp:cNvPr id="0" name=""/>
        <dsp:cNvSpPr/>
      </dsp:nvSpPr>
      <dsp:spPr>
        <a:xfrm>
          <a:off x="893108" y="2307515"/>
          <a:ext cx="144884" cy="144869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7AE5E0-C77F-1548-B6AC-19A721F18551}">
      <dsp:nvSpPr>
        <dsp:cNvPr id="0" name=""/>
        <dsp:cNvSpPr/>
      </dsp:nvSpPr>
      <dsp:spPr>
        <a:xfrm>
          <a:off x="2336791" y="2101292"/>
          <a:ext cx="144884" cy="144869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4EA2EF-7032-994A-8CDA-D08E93AE0AB3}">
      <dsp:nvSpPr>
        <dsp:cNvPr id="0" name=""/>
        <dsp:cNvSpPr/>
      </dsp:nvSpPr>
      <dsp:spPr>
        <a:xfrm>
          <a:off x="3528239" y="1774825"/>
          <a:ext cx="1372300" cy="884534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  <a:sp3d extrusionH="28000" prstMaterial="matte"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Privilégios Legais, Políticos, Financeiros e Econômicos</a:t>
          </a:r>
        </a:p>
      </dsp:txBody>
      <dsp:txXfrm>
        <a:off x="3729208" y="1904362"/>
        <a:ext cx="970362" cy="625460"/>
      </dsp:txXfrm>
    </dsp:sp>
    <dsp:sp modelId="{233E81BF-6756-1A46-9ADA-2C3EBEC9678C}">
      <dsp:nvSpPr>
        <dsp:cNvPr id="0" name=""/>
        <dsp:cNvSpPr/>
      </dsp:nvSpPr>
      <dsp:spPr>
        <a:xfrm>
          <a:off x="3642962" y="1826329"/>
          <a:ext cx="144884" cy="144869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A19F38-080A-2445-9C24-BF5FCF5EAE4A}">
      <dsp:nvSpPr>
        <dsp:cNvPr id="0" name=""/>
        <dsp:cNvSpPr/>
      </dsp:nvSpPr>
      <dsp:spPr>
        <a:xfrm>
          <a:off x="1576657" y="2364795"/>
          <a:ext cx="1080820" cy="955419"/>
        </a:xfrm>
        <a:prstGeom prst="ellipse">
          <a:avLst/>
        </a:prstGeom>
        <a:solidFill>
          <a:srgbClr val="F7964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  <a:sp3d extrusionH="28000" prstMaterial="matte"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Influência do Poder Financeiro </a:t>
          </a:r>
        </a:p>
      </dsp:txBody>
      <dsp:txXfrm>
        <a:off x="1734939" y="2504713"/>
        <a:ext cx="764256" cy="675583"/>
      </dsp:txXfrm>
    </dsp:sp>
    <dsp:sp modelId="{3B2A56C1-B96B-2340-9B03-CA89F8A21E79}">
      <dsp:nvSpPr>
        <dsp:cNvPr id="0" name=""/>
        <dsp:cNvSpPr/>
      </dsp:nvSpPr>
      <dsp:spPr>
        <a:xfrm>
          <a:off x="2404256" y="2452384"/>
          <a:ext cx="144884" cy="144869"/>
        </a:xfrm>
        <a:prstGeom prst="ellipse">
          <a:avLst/>
        </a:prstGeom>
        <a:solidFill>
          <a:srgbClr val="C0504D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B0984E-E3E0-C943-AF18-A37F5C5D8942}">
      <dsp:nvSpPr>
        <dsp:cNvPr id="0" name=""/>
        <dsp:cNvSpPr/>
      </dsp:nvSpPr>
      <dsp:spPr>
        <a:xfrm>
          <a:off x="2252141" y="-108028"/>
          <a:ext cx="1123398" cy="938238"/>
        </a:xfrm>
        <a:prstGeom prst="ellipse">
          <a:avLst/>
        </a:prstGeom>
        <a:solidFill>
          <a:srgbClr val="9BBB59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  <a:sp3d extrusionH="28000" prstMaterial="matte"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>
              <a:solidFill>
                <a:sysClr val="window" lastClr="FFFFFF"/>
              </a:solidFill>
              <a:latin typeface="Cambria"/>
              <a:ea typeface="+mn-ea"/>
              <a:cs typeface="+mn-cs"/>
            </a:rPr>
            <a:t>Salvamento Bancário</a:t>
          </a:r>
        </a:p>
      </dsp:txBody>
      <dsp:txXfrm>
        <a:off x="2416659" y="29374"/>
        <a:ext cx="794362" cy="663434"/>
      </dsp:txXfrm>
    </dsp:sp>
    <dsp:sp modelId="{6F43751C-A657-5641-8282-9805A3E00C8B}">
      <dsp:nvSpPr>
        <dsp:cNvPr id="0" name=""/>
        <dsp:cNvSpPr/>
      </dsp:nvSpPr>
      <dsp:spPr>
        <a:xfrm>
          <a:off x="1547484" y="787829"/>
          <a:ext cx="144884" cy="144869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BA5D87-5D53-8E4A-A093-EA2F4CD7FEE5}">
      <dsp:nvSpPr>
        <dsp:cNvPr id="0" name=""/>
        <dsp:cNvSpPr/>
      </dsp:nvSpPr>
      <dsp:spPr>
        <a:xfrm>
          <a:off x="3234484" y="175587"/>
          <a:ext cx="144884" cy="144869"/>
        </a:xfrm>
        <a:prstGeom prst="ellipse">
          <a:avLst/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26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34819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87AAB52-D0C0-1C4B-A27F-2E5229D5D63F}" type="slidenum">
              <a:rPr lang="pt-BR" sz="1200" b="0">
                <a:solidFill>
                  <a:schemeClr val="tx1"/>
                </a:solidFill>
                <a:cs typeface="Arial" charset="0"/>
              </a:rPr>
              <a:pPr/>
              <a:t>27</a:t>
            </a:fld>
            <a:endParaRPr lang="pt-BR" sz="1200" b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2EE3F9-7737-4159-829A-3817412F95DB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826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  <p:bldP spid="31746" grpId="1" animBg="1"/>
      <p:bldP spid="31746" grpId="2" animBg="1"/>
      <p:bldP spid="31746" grpId="3" animBg="1"/>
      <p:bldP spid="31746" grpId="4" animBg="1"/>
      <p:bldP spid="31746" grpId="5" animBg="1"/>
      <p:bldP spid="31746" grpId="6" animBg="1"/>
      <p:bldP spid="31746" grpId="7" animBg="1"/>
      <p:bldP spid="31746" grpId="8" animBg="1"/>
      <p:bldP spid="31746" grpId="9" animBg="1"/>
      <p:bldP spid="31746" grpId="10" animBg="1"/>
      <p:bldP spid="31746" grpId="11" animBg="1"/>
      <p:bldP spid="31746" grpId="12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youtu.be/cl2U9xhGwDA" TargetMode="External"/><Relationship Id="rId3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4" Type="http://schemas.openxmlformats.org/officeDocument/2006/relationships/hyperlink" Target="http://www.facebook.com/auditoriacidada.pagina" TargetMode="External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goo.gl/YXjPvp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emf"/><Relationship Id="rId3" Type="http://schemas.openxmlformats.org/officeDocument/2006/relationships/hyperlink" Target="https://goo.gl/XJx67A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200472" y="188640"/>
            <a:ext cx="9865095" cy="632480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700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i="1" u="sng" dirty="0">
              <a:solidFill>
                <a:schemeClr val="accent1"/>
              </a:solidFill>
            </a:endParaRPr>
          </a:p>
          <a:p>
            <a:pPr algn="ctr" eaLnBrk="0" hangingPunct="0"/>
            <a:endParaRPr lang="pt-BR" sz="500" b="0" i="1" u="sng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en-US" sz="2500" b="0" i="1" dirty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pt-BR" sz="2000" b="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/>
            <a:endParaRPr lang="pt-BR" sz="2000" b="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1" hangingPunct="1"/>
            <a:r>
              <a:rPr lang="pt-BR" sz="2000" b="0" dirty="0" err="1">
                <a:solidFill>
                  <a:srgbClr val="92D050"/>
                </a:solidFill>
                <a:latin typeface="Tahoma" charset="0"/>
                <a:cs typeface="Tahoma" charset="0"/>
              </a:rPr>
              <a:t>I</a:t>
            </a:r>
            <a:r>
              <a:rPr lang="pt-BR" sz="2000" b="0" dirty="0">
                <a:solidFill>
                  <a:srgbClr val="92D050"/>
                </a:solidFill>
                <a:latin typeface="Tahoma" charset="0"/>
                <a:cs typeface="Tahoma" charset="0"/>
              </a:rPr>
              <a:t> CONGRESSO INTERNACIONAL INTERDISCIPLINAR DIREITO E ECONOMIA</a:t>
            </a:r>
          </a:p>
          <a:p>
            <a:pPr algn="ctr" eaLnBrk="1" hangingPunct="1"/>
            <a:r>
              <a:rPr lang="pt-BR" sz="2000" b="0" dirty="0">
                <a:solidFill>
                  <a:srgbClr val="92D050"/>
                </a:solidFill>
                <a:latin typeface="Tahoma" charset="0"/>
                <a:cs typeface="Tahoma" charset="0"/>
              </a:rPr>
              <a:t>Belo Horizonte, </a:t>
            </a:r>
            <a:r>
              <a:rPr lang="pt-BR" sz="2000" b="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6 </a:t>
            </a:r>
            <a:r>
              <a:rPr lang="pt-BR" sz="2000" b="0" dirty="0">
                <a:solidFill>
                  <a:srgbClr val="92D050"/>
                </a:solidFill>
                <a:latin typeface="Tahoma" charset="0"/>
                <a:cs typeface="Tahoma" charset="0"/>
              </a:rPr>
              <a:t>de setembro de 2019</a:t>
            </a:r>
            <a:endParaRPr lang="pt-BR" sz="2000" b="0" dirty="0">
              <a:solidFill>
                <a:srgbClr val="92D050"/>
              </a:solidFill>
              <a:latin typeface="Tahoma" charset="0"/>
              <a:cs typeface="Tahoma" charset="0"/>
            </a:endParaRPr>
          </a:p>
        </p:txBody>
      </p:sp>
      <p:sp>
        <p:nvSpPr>
          <p:cNvPr id="3075" name="CaixaDeTexto 3"/>
          <p:cNvSpPr txBox="1">
            <a:spLocks noChangeArrowheads="1"/>
          </p:cNvSpPr>
          <p:nvPr/>
        </p:nvSpPr>
        <p:spPr bwMode="auto">
          <a:xfrm flipH="1">
            <a:off x="0" y="2636912"/>
            <a:ext cx="10137576" cy="1235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t-BR" sz="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endParaRPr lang="pt-BR" sz="2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pt-BR" sz="2800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DÍVIDA ECOLÓGICA: Somos Credores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476250"/>
            <a:ext cx="210502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609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260648"/>
            <a:ext cx="4752528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24" y="260648"/>
            <a:ext cx="4880992" cy="30243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00472" y="3573016"/>
            <a:ext cx="97055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chemeClr val="accent1"/>
                </a:solidFill>
                <a:latin typeface="Tahoma"/>
                <a:cs typeface="Tahoma"/>
              </a:rPr>
              <a:t>C</a:t>
            </a:r>
            <a:r>
              <a:rPr lang="pt-BR" sz="2200" dirty="0" smtClean="0">
                <a:solidFill>
                  <a:schemeClr val="accent1"/>
                </a:solidFill>
                <a:latin typeface="Tahoma"/>
                <a:cs typeface="Tahoma"/>
              </a:rPr>
              <a:t>rime de Mariana</a:t>
            </a:r>
            <a:endParaRPr lang="pt-BR" sz="2200" dirty="0">
              <a:solidFill>
                <a:schemeClr val="accent1"/>
              </a:solidFill>
              <a:latin typeface="Tahoma"/>
              <a:cs typeface="Tahoma"/>
            </a:endParaRPr>
          </a:p>
          <a:p>
            <a:pPr marL="34290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Morte de pessoas</a:t>
            </a:r>
          </a:p>
          <a:p>
            <a:pPr marL="800100" lvl="1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Morte do Rio Doce</a:t>
            </a:r>
          </a:p>
          <a:p>
            <a:pPr marL="1257300" lvl="2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Morte de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peixes e </a:t>
            </a: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inúmeras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espécies animais e vegetais  </a:t>
            </a:r>
            <a:endParaRPr lang="pt-BR" sz="22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342900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Distrito de Bento Rodrigues </a:t>
            </a: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soterrado e outros atingidos</a:t>
            </a:r>
            <a:endParaRPr lang="pt-BR" sz="2200" b="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800100" lvl="1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Falta de acesso a água</a:t>
            </a:r>
          </a:p>
          <a:p>
            <a:pPr marL="1257300" lvl="2" indent="-342900">
              <a:buFont typeface="Arial"/>
              <a:buChar char="•"/>
            </a:pPr>
            <a:r>
              <a:rPr lang="pt-BR" sz="2200" b="0" dirty="0">
                <a:solidFill>
                  <a:schemeClr val="tx1"/>
                </a:solidFill>
                <a:latin typeface="Tahoma"/>
                <a:cs typeface="Tahoma"/>
              </a:rPr>
              <a:t>Perda de empreendimentos, atividades profissionais e vitais, com reflexos diretos na vida de milhões de pessoas</a:t>
            </a: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chemeClr val="tx1"/>
                </a:solidFill>
                <a:latin typeface="Tahoma"/>
                <a:cs typeface="Tahoma"/>
              </a:rPr>
              <a:t>Contaminação irreversível</a:t>
            </a:r>
          </a:p>
          <a:p>
            <a:pPr algn="ctr"/>
            <a:r>
              <a:rPr lang="pt-BR" sz="2200" dirty="0" smtClean="0">
                <a:solidFill>
                  <a:schemeClr val="accent1"/>
                </a:solidFill>
                <a:latin typeface="Tahoma"/>
                <a:cs typeface="Tahoma"/>
              </a:rPr>
              <a:t>Caso incontestável de DÍVIDA ECOLÓGICA</a:t>
            </a:r>
            <a:endParaRPr lang="pt-BR" sz="2200" dirty="0">
              <a:solidFill>
                <a:schemeClr val="accent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9344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404664"/>
            <a:ext cx="4824536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992" y="3501008"/>
            <a:ext cx="4864596" cy="31647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745088" y="620688"/>
            <a:ext cx="4032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DÍVIDA ECOLÓGICA </a:t>
            </a:r>
          </a:p>
          <a:p>
            <a:pPr algn="ctr"/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Mataram pessoas, o Rio Doce, peixes e inúmeras espécies</a:t>
            </a:r>
          </a:p>
          <a:p>
            <a:pPr algn="ctr"/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8504" y="3933056"/>
            <a:ext cx="42484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0" dirty="0">
                <a:solidFill>
                  <a:schemeClr val="tx1"/>
                </a:solidFill>
                <a:latin typeface="Tahoma"/>
                <a:cs typeface="Tahoma"/>
              </a:rPr>
              <a:t>Devedores da Dívida Ecológica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endParaRPr lang="pt-BR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algn="ctr"/>
            <a:endParaRPr lang="pt-BR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457200" indent="-457200">
              <a:buFont typeface="Arial"/>
              <a:buChar char="•"/>
            </a:pPr>
            <a:r>
              <a:rPr lang="pt-BR" sz="2800" dirty="0">
                <a:solidFill>
                  <a:srgbClr val="FFFFFF"/>
                </a:solidFill>
                <a:latin typeface="Tahoma"/>
                <a:cs typeface="Tahoma"/>
              </a:rPr>
              <a:t>BHP </a:t>
            </a: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Billiton</a:t>
            </a:r>
          </a:p>
          <a:p>
            <a:pPr marL="457200" indent="-457200">
              <a:buFont typeface="Arial"/>
              <a:buChar char="•"/>
            </a:pP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Vale</a:t>
            </a:r>
          </a:p>
          <a:p>
            <a:pPr marL="457200" indent="-457200">
              <a:buFont typeface="Arial"/>
              <a:buChar char="•"/>
            </a:pPr>
            <a:r>
              <a:rPr lang="pt-BR" sz="2800" dirty="0" smtClean="0">
                <a:solidFill>
                  <a:srgbClr val="FFFFFF"/>
                </a:solidFill>
                <a:latin typeface="Tahoma"/>
                <a:cs typeface="Tahoma"/>
              </a:rPr>
              <a:t>Samarco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016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76" y="1196752"/>
            <a:ext cx="8280920" cy="55446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72480" y="188640"/>
            <a:ext cx="9505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Exploração do NIÓBIO em Araxá </a:t>
            </a:r>
          </a:p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contamina águas curativas</a:t>
            </a:r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41690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2480" y="188640"/>
            <a:ext cx="9505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Exploração do NIÓBIO em Araxá contamina águas curativas</a:t>
            </a:r>
            <a:endParaRPr lang="pt-BR" dirty="0">
              <a:solidFill>
                <a:srgbClr val="94C600"/>
              </a:solidFill>
              <a:latin typeface="Tahoma"/>
              <a:cs typeface="Tahoma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36" y="808978"/>
            <a:ext cx="8778197" cy="571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71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476672"/>
            <a:ext cx="4680520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480" y="3140968"/>
            <a:ext cx="4756080" cy="330669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00472" y="4293096"/>
            <a:ext cx="460851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94C600"/>
                </a:solidFill>
                <a:latin typeface="Tahoma"/>
                <a:cs typeface="Tahoma"/>
              </a:rPr>
              <a:t>DÍVIDA ECOLÓGICA</a:t>
            </a:r>
          </a:p>
          <a:p>
            <a:endParaRPr lang="pt-BR" b="0" dirty="0">
              <a:solidFill>
                <a:schemeClr val="tx1"/>
              </a:solidFill>
            </a:endParaRPr>
          </a:p>
          <a:p>
            <a:endParaRPr lang="pt-BR" b="0" dirty="0" smtClean="0">
              <a:solidFill>
                <a:schemeClr val="tx1"/>
              </a:solidFill>
            </a:endParaRPr>
          </a:p>
          <a:p>
            <a:endParaRPr lang="pt-BR" b="0" dirty="0" smtClean="0">
              <a:solidFill>
                <a:schemeClr val="tx1"/>
              </a:solidFill>
            </a:endParaRPr>
          </a:p>
          <a:p>
            <a:pPr algn="ctr"/>
            <a:r>
              <a:rPr lang="pt-BR" b="0" dirty="0" smtClean="0">
                <a:solidFill>
                  <a:schemeClr val="tx1"/>
                </a:solidFill>
              </a:rPr>
              <a:t>Fotos da série “</a:t>
            </a:r>
            <a:r>
              <a:rPr lang="pt-BR" b="0" dirty="0">
                <a:solidFill>
                  <a:schemeClr val="tx1"/>
                </a:solidFill>
              </a:rPr>
              <a:t>A devastação do Xingu em imagens” 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69024" y="404664"/>
            <a:ext cx="4736976" cy="247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pt-BR" dirty="0">
                <a:solidFill>
                  <a:schemeClr val="accent1"/>
                </a:solidFill>
                <a:latin typeface="Tahoma"/>
                <a:cs typeface="Tahoma"/>
              </a:rPr>
              <a:t>V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iolação </a:t>
            </a:r>
            <a:r>
              <a:rPr lang="pt-BR" i="1" dirty="0">
                <a:solidFill>
                  <a:schemeClr val="accent1"/>
                </a:solidFill>
                <a:latin typeface="Tahoma"/>
                <a:cs typeface="Tahoma"/>
              </a:rPr>
              <a:t>do direito à vida, à liberdade, à segurança e à propriedade </a:t>
            </a:r>
            <a:r>
              <a:rPr lang="pt-BR" dirty="0">
                <a:solidFill>
                  <a:schemeClr val="accent1"/>
                </a:solidFill>
                <a:latin typeface="Tahoma"/>
                <a:cs typeface="Tahoma"/>
              </a:rPr>
              <a:t>de pessoas atingidas pela construção da 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USINA DE BELO MONTE </a:t>
            </a:r>
            <a:endParaRPr lang="en-US" dirty="0">
              <a:solidFill>
                <a:schemeClr val="accent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459675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44" y="836712"/>
            <a:ext cx="8198485" cy="2188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3140968"/>
            <a:ext cx="8229600" cy="36017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16496" y="188640"/>
            <a:ext cx="9289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94C600"/>
                </a:solidFill>
                <a:latin typeface="Tahoma"/>
                <a:cs typeface="Tahoma"/>
              </a:rPr>
              <a:t>OURO E DIAMANTE EXTRAÍDOS DE BELO MONTE</a:t>
            </a:r>
            <a:endParaRPr lang="en-US" sz="2800" dirty="0">
              <a:solidFill>
                <a:srgbClr val="94C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1073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6496" y="188640"/>
            <a:ext cx="9289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 smtClean="0">
                <a:solidFill>
                  <a:srgbClr val="94C600"/>
                </a:solidFill>
                <a:latin typeface="Tahoma"/>
                <a:cs typeface="Tahoma"/>
              </a:rPr>
              <a:t>88 MILHÕES DE TONELADAS DE OURO </a:t>
            </a:r>
          </a:p>
          <a:p>
            <a:pPr algn="ctr"/>
            <a:r>
              <a:rPr lang="pt-PT" sz="2800" dirty="0" smtClean="0">
                <a:solidFill>
                  <a:srgbClr val="94C600"/>
                </a:solidFill>
                <a:latin typeface="Tahoma"/>
                <a:cs typeface="Tahoma"/>
              </a:rPr>
              <a:t>SENDO EXTRAÍDAS DE BELO MONTE</a:t>
            </a:r>
            <a:endParaRPr lang="pt-PT" sz="2800" dirty="0">
              <a:solidFill>
                <a:srgbClr val="94C600"/>
              </a:solidFill>
              <a:latin typeface="Tahoma"/>
              <a:cs typeface="Tahom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2520" y="5589239"/>
            <a:ext cx="8424936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pPr algn="ctr"/>
            <a:endParaRPr lang="en-US" dirty="0" smtClean="0">
              <a:hlinkClick r:id="rId2"/>
            </a:endParaRPr>
          </a:p>
          <a:p>
            <a:pPr algn="ctr"/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://youtu.be/</a:t>
            </a:r>
            <a:r>
              <a:rPr lang="en-US" dirty="0" smtClean="0">
                <a:hlinkClick r:id="rId2"/>
              </a:rPr>
              <a:t>cl2U9xhGwDA</a:t>
            </a:r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60" y="1196752"/>
            <a:ext cx="82677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50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751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DÍVIDA ECOLÓGICA</a:t>
            </a:r>
          </a:p>
          <a:p>
            <a:endParaRPr lang="pt-BR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	Todo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o instrumental teórico da Economia do Meio Ambiente, da Economia Ecológica e da Contabilidade Ambiental conduz ao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reconhecimento da existência da Dívida Ecológica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. Haverá controvérsias quanto à sua amplitude e quanto aos procedimentos para calculá-la e resgatá-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la;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não, porém, quanto à sua existência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.</a:t>
            </a: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 </a:t>
            </a:r>
            <a:endParaRPr lang="pt-BR" b="0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30000"/>
              </a:lnSpc>
              <a:spcAft>
                <a:spcPts val="600"/>
              </a:spcAft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	Entre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outros autores, May (1995) aborda, rapidamente, o tema: “... deve haver um caixa para uma ‘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dívida ambiental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’ destinado às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nações cuja base de recursos tem sido pilhadas através dos últimos cinco séculos para satisfazer às insaciáveis demandas do Norte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.” </a:t>
            </a: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r"/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Luiz Henrique Lima</a:t>
            </a:r>
            <a:endParaRPr lang="pt-BR" b="0" dirty="0" smtClean="0">
              <a:solidFill>
                <a:srgbClr val="FFFFFF"/>
              </a:solidFill>
            </a:endParaRPr>
          </a:p>
          <a:p>
            <a:endParaRPr lang="pt-BR" b="0" dirty="0" smtClean="0">
              <a:solidFill>
                <a:srgbClr val="FFFFFF"/>
              </a:solidFill>
            </a:endParaRPr>
          </a:p>
          <a:p>
            <a:endParaRPr lang="pt-BR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12194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725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Papa Francisco fala sobre DÍVIDA ECOLÓGICA</a:t>
            </a:r>
          </a:p>
          <a:p>
            <a:endParaRPr lang="pt-BR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lang="pt-BR" sz="2200" b="0" i="1" dirty="0" smtClean="0">
                <a:solidFill>
                  <a:srgbClr val="FFFFFF"/>
                </a:solidFill>
                <a:latin typeface="Tahoma"/>
                <a:cs typeface="Tahoma"/>
              </a:rPr>
              <a:t>A </a:t>
            </a:r>
            <a:r>
              <a:rPr lang="pt-BR" sz="2200" b="0" i="1" dirty="0">
                <a:solidFill>
                  <a:srgbClr val="FFFFFF"/>
                </a:solidFill>
                <a:latin typeface="Tahoma"/>
                <a:cs typeface="Tahoma"/>
              </a:rPr>
              <a:t>desigualdade não afeta apenas os indivíduos mas países inteiros, e obriga a pensar numa ética das relações internacionais. Com efeito, </a:t>
            </a:r>
            <a:r>
              <a:rPr lang="pt-BR" sz="2200" i="1" dirty="0">
                <a:solidFill>
                  <a:srgbClr val="FFFFFF"/>
                </a:solidFill>
                <a:latin typeface="Tahoma"/>
                <a:cs typeface="Tahoma"/>
              </a:rPr>
              <a:t>há uma verdadeira «dívida ecológica», particularmente entre o Norte e o Sul, ligada a desequilíbrios comerciais com consequências no âmbito ecológico e com o uso desproporcionado dos recursos naturais efetuado historicamente por alguns países</a:t>
            </a:r>
            <a:r>
              <a:rPr lang="pt-BR" sz="2200" b="0" i="1" dirty="0">
                <a:solidFill>
                  <a:srgbClr val="FFFFFF"/>
                </a:solidFill>
                <a:latin typeface="Tahoma"/>
                <a:cs typeface="Tahoma"/>
              </a:rPr>
              <a:t>. As exportações de algumas matérias-primas para satisfazer os mercados no Norte industrializado produziram danos locais, como, por exemplo, a contaminação com mercúrio na extração minerária do ouro ou com o dióxido de enxofre na do cobre. </a:t>
            </a:r>
            <a:endParaRPr lang="pt-BR" sz="2200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</a:pPr>
            <a:r>
              <a:rPr lang="pt-BR" sz="2200" b="0" i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lang="pt-BR" sz="2200" i="1" dirty="0" smtClean="0">
                <a:solidFill>
                  <a:srgbClr val="FFFFFF"/>
                </a:solidFill>
                <a:latin typeface="Tahoma"/>
                <a:cs typeface="Tahoma"/>
              </a:rPr>
              <a:t>Quando </a:t>
            </a:r>
            <a:r>
              <a:rPr lang="pt-BR" sz="2200" i="1" dirty="0">
                <a:solidFill>
                  <a:srgbClr val="FFFFFF"/>
                </a:solidFill>
                <a:latin typeface="Tahoma"/>
                <a:cs typeface="Tahoma"/>
              </a:rPr>
              <a:t>os seres humanos destroem a biodiversidade na criação de Deus; quando os seres humanos comprometem a integridade da terra e contribuem para a mudança climática, desnudando a terra das suas florestas naturais ou destruindo as suas zonas húmidas; quando os seres humanos contaminam as águas, o solo, o ar... tudo isso é </a:t>
            </a:r>
            <a:r>
              <a:rPr lang="pt-BR" sz="2200" i="1" dirty="0" smtClean="0">
                <a:solidFill>
                  <a:srgbClr val="FFFFFF"/>
                </a:solidFill>
                <a:latin typeface="Tahoma"/>
                <a:cs typeface="Tahoma"/>
              </a:rPr>
              <a:t>pecado</a:t>
            </a:r>
            <a:r>
              <a:rPr lang="pt-BR" sz="2200" b="0" i="1" dirty="0" smtClean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lang="pt-BR" sz="2200" b="0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7334347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9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Papa Francisco 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relaciona a D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ÍVIDA FINANCEIRA e a 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 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DÍVIDA ECOLÓGICA</a:t>
            </a:r>
          </a:p>
          <a:p>
            <a:endParaRPr lang="pt-BR" sz="10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lang="pt-BR" sz="2200" i="1" dirty="0">
                <a:solidFill>
                  <a:srgbClr val="FFFFFF"/>
                </a:solidFill>
                <a:latin typeface="Tahoma"/>
                <a:cs typeface="Tahoma"/>
              </a:rPr>
              <a:t>A dívida externa dos países pobres transformou-se num instrumento de controle</a:t>
            </a:r>
            <a:r>
              <a:rPr lang="pt-BR" sz="2200" b="0" i="1" dirty="0">
                <a:solidFill>
                  <a:srgbClr val="FFFFFF"/>
                </a:solidFill>
                <a:latin typeface="Tahoma"/>
                <a:cs typeface="Tahoma"/>
              </a:rPr>
              <a:t>, mas não se dá o mesmo com a dívida ecológica. De várias maneiras </a:t>
            </a:r>
            <a:r>
              <a:rPr lang="pt-BR" sz="2200" i="1" dirty="0">
                <a:solidFill>
                  <a:srgbClr val="FFFFFF"/>
                </a:solidFill>
                <a:latin typeface="Tahoma"/>
                <a:cs typeface="Tahoma"/>
              </a:rPr>
              <a:t>os povos em vias de desenvolvimento, onde se encontram as reservas mais importantes da biosfera, continuam a alimentar o progresso dos países mais ricos à custa do seu presente e do seu futuro</a:t>
            </a:r>
            <a:r>
              <a:rPr lang="pt-BR" sz="2200" b="0" i="1" dirty="0">
                <a:solidFill>
                  <a:srgbClr val="FFFFFF"/>
                </a:solidFill>
                <a:latin typeface="Tahoma"/>
                <a:cs typeface="Tahoma"/>
              </a:rPr>
              <a:t>. </a:t>
            </a:r>
            <a:endParaRPr lang="pt-BR" sz="2200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</a:pPr>
            <a:endParaRPr lang="pt-BR" sz="2200" b="0" i="1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just">
              <a:lnSpc>
                <a:spcPct val="110000"/>
              </a:lnSpc>
            </a:pPr>
            <a:r>
              <a:rPr lang="pt-BR" sz="2200" b="0" i="1" dirty="0" smtClean="0">
                <a:solidFill>
                  <a:srgbClr val="FFFFFF"/>
                </a:solidFill>
                <a:latin typeface="Tahoma"/>
                <a:cs typeface="Tahoma"/>
              </a:rPr>
              <a:t>	O </a:t>
            </a:r>
            <a:r>
              <a:rPr lang="pt-BR" sz="2200" b="0" i="1" dirty="0">
                <a:solidFill>
                  <a:srgbClr val="FFFFFF"/>
                </a:solidFill>
                <a:latin typeface="Tahoma"/>
                <a:cs typeface="Tahoma"/>
              </a:rPr>
              <a:t>ambiente humano e o ambiente natural degradam-se em conjunto; e não podemos enfrentar adequadamente a degradação ambiental, se não prestarmos atenção às causas que têm a ver com a degradação humana e social. De facto, a deterioração do meio ambiente e a da sociedade afetam de modo especial os mais frágeis do planeta: «Tanto a experiência comum da vida quotidiana como a investigação científica demonstram que os efeitos mais graves de todas as agressões ambientais recaem sobre as pessoas mais pobres </a:t>
            </a:r>
          </a:p>
        </p:txBody>
      </p:sp>
    </p:spTree>
    <p:extLst>
      <p:ext uri="{BB962C8B-B14F-4D97-AF65-F5344CB8AC3E}">
        <p14:creationId xmlns:p14="http://schemas.microsoft.com/office/powerpoint/2010/main" val="312021076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827443" cy="681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Desenvolver o conceito de DÍVIDA ECOLÓGICA</a:t>
            </a:r>
            <a:endParaRPr lang="pt-BR" sz="2800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pPr>
              <a:spcAft>
                <a:spcPts val="300"/>
              </a:spcAft>
            </a:pPr>
            <a:endParaRPr lang="pt-BR" sz="2000" b="0" dirty="0" smtClean="0">
              <a:solidFill>
                <a:schemeClr val="tx1"/>
              </a:solidFill>
            </a:endParaRPr>
          </a:p>
          <a:p>
            <a:pPr algn="ctr">
              <a:spcAft>
                <a:spcPts val="300"/>
              </a:spcAft>
            </a:pPr>
            <a:r>
              <a:rPr lang="pt-BR" sz="2800" b="0" dirty="0" smtClean="0">
                <a:solidFill>
                  <a:schemeClr val="tx1"/>
                </a:solidFill>
              </a:rPr>
              <a:t>	É </a:t>
            </a:r>
            <a:r>
              <a:rPr lang="pt-BR" sz="2800" b="0" dirty="0">
                <a:solidFill>
                  <a:schemeClr val="tx1"/>
                </a:solidFill>
              </a:rPr>
              <a:t>necessário tratar o tema da “Dívida Ecológica” de forma </a:t>
            </a:r>
            <a:r>
              <a:rPr lang="pt-BR" sz="2800" dirty="0">
                <a:solidFill>
                  <a:schemeClr val="tx1"/>
                </a:solidFill>
              </a:rPr>
              <a:t>integral</a:t>
            </a:r>
            <a:r>
              <a:rPr lang="pt-BR" sz="2800" b="0" dirty="0">
                <a:solidFill>
                  <a:schemeClr val="tx1"/>
                </a:solidFill>
              </a:rPr>
              <a:t>, considerando-se o </a:t>
            </a:r>
            <a:r>
              <a:rPr lang="pt-BR" sz="2800" dirty="0">
                <a:solidFill>
                  <a:schemeClr val="tx1"/>
                </a:solidFill>
              </a:rPr>
              <a:t>conjunto de atores </a:t>
            </a:r>
            <a:r>
              <a:rPr lang="pt-BR" sz="2800" b="0" dirty="0">
                <a:solidFill>
                  <a:schemeClr val="tx1"/>
                </a:solidFill>
              </a:rPr>
              <a:t>que produzem a dívida ecológica, e também levando-se em conta a sua larga abrangência, que vai muito além da </a:t>
            </a:r>
            <a:r>
              <a:rPr lang="pt-BR" sz="2800" dirty="0">
                <a:solidFill>
                  <a:schemeClr val="tx1"/>
                </a:solidFill>
              </a:rPr>
              <a:t>insaciável pilhagem das riquezas naturais</a:t>
            </a:r>
            <a:r>
              <a:rPr lang="pt-BR" sz="2800" b="0" dirty="0">
                <a:solidFill>
                  <a:schemeClr val="tx1"/>
                </a:solidFill>
              </a:rPr>
              <a:t>, que tem substituído serras e montanhas por ameaçadoras represas de dejetos. É preciso considerar </a:t>
            </a:r>
            <a:r>
              <a:rPr lang="pt-BR" sz="2800" dirty="0">
                <a:solidFill>
                  <a:schemeClr val="tx1"/>
                </a:solidFill>
              </a:rPr>
              <a:t>vários outros fatores</a:t>
            </a:r>
            <a:r>
              <a:rPr lang="pt-BR" sz="2800" b="0" dirty="0">
                <a:solidFill>
                  <a:schemeClr val="tx1"/>
                </a:solidFill>
              </a:rPr>
              <a:t>, por exemplo: o estabelecimento do preço dos minerais de forma arbitrária no exterior; o montante do dano que tem sido provocado historicamente, tendo em vista o “valor” das riquezas espoliadas, da vegetação suprimida, dos rios contaminados e até assassinados; da utilização indiscriminada da água; dos animais extintos, enfim, todo o conjunto de reflexos para a Natureza. </a:t>
            </a:r>
          </a:p>
          <a:p>
            <a:pPr>
              <a:spcAft>
                <a:spcPts val="300"/>
              </a:spcAft>
            </a:pPr>
            <a:endParaRPr lang="pt-BR" sz="20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51613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53200" y="188640"/>
            <a:ext cx="3312368" cy="6370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A DÍVIDA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PÚBLICA</a:t>
            </a:r>
          </a:p>
          <a:p>
            <a:pPr algn="ctr"/>
            <a:r>
              <a:rPr lang="pt-BR" b="0" dirty="0" smtClean="0">
                <a:solidFill>
                  <a:srgbClr val="FFFFFF"/>
                </a:solidFill>
                <a:latin typeface="Tahoma"/>
                <a:cs typeface="Tahoma"/>
              </a:rPr>
              <a:t>em sido a justificativa para:</a:t>
            </a: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- Cortes </a:t>
            </a: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de investimentos e gastos sociais</a:t>
            </a: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EC 95 (teto por 20 anos)</a:t>
            </a: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- Ajuste </a:t>
            </a: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Fiscal em todas as esferas</a:t>
            </a: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- Privatizações</a:t>
            </a:r>
            <a:endParaRPr lang="pt-BR" sz="22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- Contrarreformas</a:t>
            </a:r>
            <a:endParaRPr lang="pt-BR" sz="2200" b="0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- Desmonte </a:t>
            </a: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do Estado</a:t>
            </a:r>
          </a:p>
          <a:p>
            <a:pPr marL="342900" indent="-342900">
              <a:buFont typeface="Arial"/>
              <a:buChar char="•"/>
            </a:pP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- Mecanismos </a:t>
            </a:r>
            <a:r>
              <a:rPr lang="pt-BR" sz="2200" b="0" dirty="0" smtClean="0">
                <a:solidFill>
                  <a:srgbClr val="FFFFFF"/>
                </a:solidFill>
                <a:latin typeface="Tahoma"/>
                <a:cs typeface="Tahoma"/>
              </a:rPr>
              <a:t>fraudulentos</a:t>
            </a:r>
          </a:p>
          <a:p>
            <a:pPr algn="ctr"/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APENAS 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0,13% </a:t>
            </a:r>
            <a:r>
              <a:rPr lang="pt-BR" dirty="0" smtClean="0">
                <a:solidFill>
                  <a:schemeClr val="accent1"/>
                </a:solidFill>
                <a:latin typeface="Tahoma"/>
                <a:cs typeface="Tahoma"/>
              </a:rPr>
              <a:t>para Gestão Ambiental </a:t>
            </a:r>
            <a:endParaRPr lang="pt-BR" dirty="0">
              <a:solidFill>
                <a:schemeClr val="accent1"/>
              </a:solidFill>
              <a:latin typeface="Tahoma"/>
              <a:cs typeface="Tahoma"/>
            </a:endParaRPr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0"/>
            <a:ext cx="67421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178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6336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Evidência </a:t>
            </a:r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r</a:t>
            </a: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evelada </a:t>
            </a:r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p</a:t>
            </a: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ela Auditoria Cidadã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dirty="0" smtClean="0">
                <a:solidFill>
                  <a:srgbClr val="92D050"/>
                </a:solidFill>
                <a:latin typeface="Tahoma"/>
                <a:cs typeface="Tahoma"/>
              </a:rPr>
              <a:t>“SISTEMA DA DÍVIDA”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  <a:buClr>
                <a:srgbClr val="FF9900"/>
              </a:buClr>
              <a:buFont typeface="Times New Roman" charset="0"/>
              <a:buNone/>
            </a:pPr>
            <a:endParaRPr lang="pt-BR" sz="1000" dirty="0">
              <a:solidFill>
                <a:srgbClr val="92D050"/>
              </a:solidFill>
              <a:latin typeface="Tahoma"/>
              <a:cs typeface="Tahoma"/>
            </a:endParaRPr>
          </a:p>
          <a:p>
            <a:pPr marL="377825" indent="-342900" algn="just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Utilização 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do endividamento como mecanismo de subtração de recursos e </a:t>
            </a: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não para o financiamento 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dos Estados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endParaRPr lang="pt-BR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 algn="just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Se </a:t>
            </a:r>
            <a:r>
              <a:rPr lang="pt-BR" dirty="0">
                <a:solidFill>
                  <a:schemeClr val="tx1"/>
                </a:solidFill>
                <a:latin typeface="Tahoma"/>
                <a:cs typeface="Tahoma"/>
              </a:rPr>
              <a:t>reproduz internacionalmente e internamente, em âmbito dos estados e </a:t>
            </a: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municípios: CRISE EM DIVERSOS ENTES FEDERADOS BRASILEIROS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endParaRPr lang="pt-BR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 Dívidas sem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    contrapartida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endParaRPr lang="pt-BR" dirty="0" smtClean="0">
              <a:solidFill>
                <a:schemeClr val="tx1"/>
              </a:solidFill>
              <a:latin typeface="Tahoma"/>
              <a:cs typeface="Tahoma"/>
            </a:endParaRPr>
          </a:p>
          <a:p>
            <a:pPr marL="377825" indent="-342900"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  <a:buFont typeface="Arial"/>
              <a:buChar char="•"/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Maior beneficiário: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FF9900"/>
              </a:buClr>
            </a:pPr>
            <a:r>
              <a:rPr lang="pt-BR" dirty="0" smtClean="0">
                <a:solidFill>
                  <a:schemeClr val="tx1"/>
                </a:solidFill>
                <a:latin typeface="Tahoma"/>
                <a:cs typeface="Tahoma"/>
              </a:rPr>
              <a:t>      Setor financeiro</a:t>
            </a:r>
            <a:endParaRPr lang="pt-BR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649360"/>
              </p:ext>
            </p:extLst>
          </p:nvPr>
        </p:nvGraphicFramePr>
        <p:xfrm>
          <a:off x="3944888" y="3501008"/>
          <a:ext cx="5616624" cy="3212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846705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74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Tese 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de doutorado de Maria Fátima Lima Pinel </a:t>
            </a:r>
            <a:r>
              <a:rPr lang="pt-BR" b="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UNIZAR/Espanha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/>
            </a:r>
            <a:b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</a:br>
            <a:endParaRPr lang="pt-BR" dirty="0" smtClean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Objetivo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: desenvolver e aplicar um Modelo de Auditoria Social (M.A.S.) para avaliar as </a:t>
            </a:r>
            <a:r>
              <a:rPr lang="pt-BR" i="1" dirty="0">
                <a:solidFill>
                  <a:srgbClr val="FFFFFF"/>
                </a:solidFill>
                <a:latin typeface="Tahoma"/>
                <a:cs typeface="Tahoma"/>
              </a:rPr>
              <a:t>4 grandes empresas nas quais o Banco de Desenvolvimento Público BNDES participa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: BNDESPAR.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Neste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estudo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, avaliamos o uso, consumo, direito, tratamento, impactos e danos </a:t>
            </a: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dos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bens e recursos comuns, compartilhados entre a sociedade local e a corporação (global) gerenciada pelo governo local, sem transparência, através de </a:t>
            </a:r>
            <a:r>
              <a:rPr lang="pt-BR" i="1" dirty="0">
                <a:solidFill>
                  <a:srgbClr val="94C600"/>
                </a:solidFill>
                <a:latin typeface="Tahoma"/>
                <a:cs typeface="Tahoma"/>
              </a:rPr>
              <a:t>45 itens  de insustentabilidade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contemplados em </a:t>
            </a:r>
            <a:r>
              <a:rPr lang="pt-BR" i="1" dirty="0">
                <a:solidFill>
                  <a:srgbClr val="94C600"/>
                </a:solidFill>
                <a:latin typeface="Tahoma"/>
                <a:cs typeface="Tahoma"/>
              </a:rPr>
              <a:t>4 dimensões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, para os quais foram avaliados os seguintes 4 tipos de gestão: </a:t>
            </a: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457200" indent="-457200">
              <a:buAutoNum type="alphaLcParenR"/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Ambiental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; </a:t>
            </a: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457200" indent="-457200">
              <a:buAutoNum type="alphaLcParenR"/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Humano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-Social; </a:t>
            </a: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457200" indent="-457200">
              <a:buAutoNum type="alphaLcParenR"/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Governamental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;  e,  </a:t>
            </a: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pPr marL="457200" indent="-457200">
              <a:buAutoNum type="alphaLcParenR"/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Prestação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de Contas a Sociedade Civil. 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Insustentáveis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principalmente no âmbito da gestão ambiental</a:t>
            </a: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.</a:t>
            </a:r>
            <a:endParaRPr lang="pt-BR" b="0" i="1" dirty="0">
              <a:solidFill>
                <a:srgbClr val="94C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15668298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74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Tese 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de doutorado de Maria Fátima Lima Pinel </a:t>
            </a:r>
            <a:r>
              <a:rPr lang="pt-BR" b="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UNIZAR/Espanha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/>
            </a:r>
            <a:b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</a:br>
            <a:endParaRPr lang="pt-BR" i="1" dirty="0" smtClean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Documentos:</a:t>
            </a:r>
          </a:p>
          <a:p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-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Demonstrativos Contábeis e do Balanço Social das grandes empresas do Brasil; </a:t>
            </a:r>
          </a:p>
          <a:p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-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Formulário 20 da Bolsa de Valores de  Nova Iorque (NYSE); </a:t>
            </a:r>
          </a:p>
          <a:p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- Relatório de Referência Comissão de Valores Mobiliários (CVM); </a:t>
            </a:r>
          </a:p>
          <a:p>
            <a:pPr marL="342900" indent="-342900">
              <a:buFontTx/>
              <a:buChar char="-"/>
            </a:pP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informes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dos organismos e imprensa oficial do Brasil, da  Academia,  de ONGs e as reivindicações da sociedade civil no Brasil:</a:t>
            </a:r>
          </a:p>
          <a:p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a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)Consumo de grandes quantidades de água, 92%,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além disso (a sociedade civil usa apenas 8% de água doce.) Os cientistas denunciam que: não há transparência quanto ao pagamento pelo uso e as concessões;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b="0" i="1" dirty="0" err="1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) As empresas alegam usar produção mais limpa, mas o lixo tóxico: </a:t>
            </a: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-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 polui o lençol freático, solos e rios;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-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estes resíduos sólidos tóxicos gerados,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que são usados na mistura com fenol (veneno), são usados para pavimentar ruas, praças, escolas, campos esportivos e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agricultura</a:t>
            </a: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;</a:t>
            </a:r>
            <a:endParaRPr lang="pt-BR" b="0" i="1" dirty="0">
              <a:solidFill>
                <a:srgbClr val="94C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98111825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373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Tese 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de doutorado de Maria Fátima Lima Pinel </a:t>
            </a:r>
            <a:r>
              <a:rPr lang="pt-BR" b="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UNIZAR/Espanha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/>
            </a:r>
            <a:b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</a:b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/>
            </a:r>
            <a:b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- </a:t>
            </a: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Desvios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de rios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são feitos para favorecer suas fábricas, fechando a saída para o mar e prejudicando a pesca dos pescadores locais e causando sérios danos ambientais;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- </a:t>
            </a: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Contaminam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,  através de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cemitérios clandestinos de animais, frigoríficos  e florestas  nativas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;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- </a:t>
            </a: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Causam 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grande desmatamento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, utilizando metodologia científica,  para transformar rapidamente grandes áreas de mata nativa em latifúndios; e, 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b="0" i="1" dirty="0" smtClean="0">
                <a:solidFill>
                  <a:srgbClr val="FFFFFF"/>
                </a:solidFill>
                <a:latin typeface="Tahoma"/>
                <a:cs typeface="Tahoma"/>
              </a:rPr>
              <a:t>- </a:t>
            </a: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Fazem </a:t>
            </a:r>
            <a:r>
              <a:rPr lang="pt-BR" b="0" i="1" dirty="0" err="1">
                <a:solidFill>
                  <a:srgbClr val="94C600"/>
                </a:solidFill>
                <a:latin typeface="Tahoma"/>
                <a:cs typeface="Tahoma"/>
              </a:rPr>
              <a:t>fracking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 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com investimentos e apoio público: a) acima do aquífero Guarani;  e, </a:t>
            </a:r>
            <a:r>
              <a:rPr lang="pt-BR" b="0" i="1" dirty="0" err="1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) na Amazônia.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  <a:t>Além disso, as empresas não possuem um seguro de responsabilidade ambiental, portanto, como indica uma das empresas, elas correm o risco de serem processadas em outro país pelos danos gerados por suas atuações no Brasil.</a:t>
            </a:r>
            <a:br>
              <a:rPr lang="pt-BR" b="0" i="1" dirty="0">
                <a:solidFill>
                  <a:srgbClr val="FFFFFF"/>
                </a:solidFill>
                <a:latin typeface="Tahoma"/>
                <a:cs typeface="Tahoma"/>
              </a:rPr>
            </a:br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97661183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827443" cy="6342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endParaRPr lang="pt-BR" sz="1000" b="0" dirty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PRECISAMOS DESENCADEAR </a:t>
            </a:r>
            <a:r>
              <a:rPr lang="pt-BR" dirty="0">
                <a:solidFill>
                  <a:srgbClr val="92D050"/>
                </a:solidFill>
                <a:latin typeface="Tahoma" charset="0"/>
                <a:cs typeface="Tahoma" charset="0"/>
              </a:rPr>
              <a:t>UM PROCESSO QUE PERMITA:</a:t>
            </a:r>
          </a:p>
          <a:p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Reunir pessoas interessadas no tema da Dívida Ecológica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Ø"/>
            </a:pPr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Conhecer outras experiências e fontes de informações sobre Dívida Ecológica, inclusive legislação correlata, a fim de construir uma base de dados local e global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Ø"/>
            </a:pPr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Construir conjuntamente o conceito </a:t>
            </a:r>
            <a:r>
              <a:rPr lang="pt-BR" sz="2000" b="0" dirty="0" smtClean="0">
                <a:solidFill>
                  <a:schemeClr val="tx1"/>
                </a:solidFill>
              </a:rPr>
              <a:t>correto de </a:t>
            </a:r>
            <a:r>
              <a:rPr lang="pt-BR" sz="2000" b="0" dirty="0">
                <a:solidFill>
                  <a:schemeClr val="tx1"/>
                </a:solidFill>
              </a:rPr>
              <a:t>Dívida Ecológica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Ø"/>
            </a:pPr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Conhecer os instrumentos causadores de danos e impactos ecológicos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Ø"/>
            </a:pPr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Identificar os agentes envolvidos e os responsáveis (ativos e passivos) pela Dívida Ecológica 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Ø"/>
            </a:pPr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Estabelecer metodologias e mecanismos para o levantamento da Dívida Ecológica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Ø"/>
            </a:pPr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Estabelecer o período do levantamento da Dívida Ecológica (Atual? Histórico? Antecedentes?  Qual o período?)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Ø"/>
            </a:pPr>
            <a:endParaRPr lang="pt-BR" sz="800" b="0" dirty="0">
              <a:solidFill>
                <a:schemeClr val="tx1"/>
              </a:solidFill>
            </a:endParaRPr>
          </a:p>
          <a:p>
            <a:pPr marL="342900" lvl="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Chegar a </a:t>
            </a:r>
            <a:r>
              <a:rPr lang="pt-BR" sz="2000" dirty="0">
                <a:solidFill>
                  <a:srgbClr val="94C600"/>
                </a:solidFill>
              </a:rPr>
              <a:t>estabelecer a fatura da Dívida Ecológica</a:t>
            </a:r>
          </a:p>
          <a:p>
            <a:pPr marL="171450" indent="-171450">
              <a:spcAft>
                <a:spcPts val="300"/>
              </a:spcAft>
              <a:buFont typeface="Wingdings" charset="2"/>
              <a:buChar char="Ø"/>
            </a:pPr>
            <a:endParaRPr lang="pt-BR" sz="800" b="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300"/>
              </a:spcAft>
              <a:buFont typeface="Wingdings" charset="2"/>
              <a:buChar char="Ø"/>
            </a:pPr>
            <a:r>
              <a:rPr lang="pt-BR" sz="2000" b="0" dirty="0">
                <a:solidFill>
                  <a:schemeClr val="tx1"/>
                </a:solidFill>
              </a:rPr>
              <a:t>Instituir mecanismos de controle social e participação popular na identificação, reparação e punição dos agentes envolvidos na geração de Dívida Ecológica </a:t>
            </a:r>
            <a:endParaRPr lang="pt-BR" sz="2000" b="0" dirty="0" smtClean="0">
              <a:solidFill>
                <a:schemeClr val="tx1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32006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60512" y="332656"/>
            <a:ext cx="909783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i="1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Há gente que rejeita qualquer proposta de modificação do fracassado modelo econômico atual, que só tem provocado miséria, injustiças e atraso.</a:t>
            </a:r>
          </a:p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i="1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Nós acreditamos que é urgente mudar.</a:t>
            </a:r>
          </a:p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36" y="3212976"/>
            <a:ext cx="4034354" cy="3475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048" y="3212976"/>
            <a:ext cx="4195080" cy="3501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8624" y="2132856"/>
            <a:ext cx="7264400" cy="77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13457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ChangeArrowheads="1"/>
          </p:cNvSpPr>
          <p:nvPr/>
        </p:nvSpPr>
        <p:spPr bwMode="auto">
          <a:xfrm>
            <a:off x="0" y="1219200"/>
            <a:ext cx="10425113" cy="447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pt-BR" sz="3000">
              <a:solidFill>
                <a:srgbClr val="92D050"/>
              </a:solidFill>
              <a:latin typeface="Verdana" charset="0"/>
            </a:endParaRPr>
          </a:p>
          <a:p>
            <a:pPr algn="ctr">
              <a:spcBef>
                <a:spcPct val="50000"/>
              </a:spcBef>
            </a:pPr>
            <a:endParaRPr lang="pt-BR" sz="2800">
              <a:solidFill>
                <a:srgbClr val="92D050"/>
              </a:solidFill>
              <a:latin typeface="Verdana" charset="0"/>
            </a:endParaRPr>
          </a:p>
          <a:p>
            <a:pPr algn="ctr">
              <a:spcBef>
                <a:spcPct val="50000"/>
              </a:spcBef>
            </a:pPr>
            <a:r>
              <a:rPr lang="pt-BR">
                <a:solidFill>
                  <a:srgbClr val="92D050"/>
                </a:solidFill>
                <a:latin typeface="Verdana" charset="0"/>
              </a:rPr>
              <a:t>Muito grata</a:t>
            </a:r>
          </a:p>
          <a:p>
            <a:pPr algn="ctr">
              <a:spcBef>
                <a:spcPct val="50000"/>
              </a:spcBef>
            </a:pPr>
            <a:endParaRPr lang="pt-BR" sz="1800" i="1">
              <a:solidFill>
                <a:srgbClr val="92D050"/>
              </a:solidFill>
              <a:latin typeface="Verdana" charset="0"/>
            </a:endParaRPr>
          </a:p>
          <a:p>
            <a:pPr algn="ctr">
              <a:spcBef>
                <a:spcPct val="50000"/>
              </a:spcBef>
            </a:pPr>
            <a:endParaRPr lang="pt-BR" sz="1800" i="1">
              <a:solidFill>
                <a:srgbClr val="92D050"/>
              </a:solidFill>
              <a:latin typeface="Verdana" charset="0"/>
            </a:endParaRPr>
          </a:p>
          <a:p>
            <a:pPr algn="ctr">
              <a:spcBef>
                <a:spcPct val="50000"/>
              </a:spcBef>
            </a:pPr>
            <a:r>
              <a:rPr lang="pt-BR" sz="1800" i="1">
                <a:solidFill>
                  <a:srgbClr val="92D050"/>
                </a:solidFill>
                <a:latin typeface="Verdana" charset="0"/>
              </a:rPr>
              <a:t>Maria Lucia Fattorelli</a:t>
            </a:r>
            <a:endParaRPr lang="pt-BR" sz="1800">
              <a:solidFill>
                <a:srgbClr val="FFFFFF"/>
              </a:solidFill>
              <a:latin typeface="Verdana" charset="0"/>
            </a:endParaRPr>
          </a:p>
          <a:p>
            <a:pPr algn="ctr">
              <a:spcBef>
                <a:spcPct val="50000"/>
              </a:spcBef>
            </a:pPr>
            <a:r>
              <a:rPr lang="pt-BR" sz="3200" b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200" b="0">
              <a:solidFill>
                <a:srgbClr val="FFFFFF"/>
              </a:solidFill>
              <a:latin typeface="Verdana" charset="0"/>
            </a:endParaRPr>
          </a:p>
          <a:p>
            <a:pPr algn="ctr">
              <a:spcBef>
                <a:spcPct val="50000"/>
              </a:spcBef>
            </a:pPr>
            <a:r>
              <a:rPr lang="pt-BR" sz="3200" b="0">
                <a:solidFill>
                  <a:srgbClr val="FFFFFF"/>
                </a:solidFill>
                <a:latin typeface="Verdana" charset="0"/>
                <a:hlinkClick r:id="rId4"/>
              </a:rPr>
              <a:t>www.facebook.com/auditoriacidada.pagina</a:t>
            </a:r>
            <a:endParaRPr lang="pt-BR" sz="3200" b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3794" name="TextBox 2"/>
          <p:cNvSpPr txBox="1">
            <a:spLocks noChangeArrowheads="1"/>
          </p:cNvSpPr>
          <p:nvPr/>
        </p:nvSpPr>
        <p:spPr bwMode="auto">
          <a:xfrm>
            <a:off x="704850" y="0"/>
            <a:ext cx="90011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endParaRPr lang="pt-BR" b="0" i="1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eaLnBrk="1" hangingPunct="1"/>
            <a:endParaRPr lang="pt-BR" b="0" i="1">
              <a:solidFill>
                <a:srgbClr val="FFFFFF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870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8125" y="142875"/>
            <a:ext cx="9667875" cy="674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DIREITO À VIDA e ao MEIO AMBIENTE EQUILIBRADO</a:t>
            </a:r>
          </a:p>
          <a:p>
            <a:endParaRPr lang="pt-BR" b="0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rgbClr val="FFFFFF"/>
                </a:solidFill>
              </a:rPr>
              <a:t>Constituição Federal</a:t>
            </a:r>
          </a:p>
          <a:p>
            <a:endParaRPr lang="pt-BR" b="0" i="1" dirty="0" smtClean="0">
              <a:solidFill>
                <a:srgbClr val="FFFFFF"/>
              </a:solidFill>
            </a:endParaRPr>
          </a:p>
          <a:p>
            <a:r>
              <a:rPr lang="pt-BR" b="0" i="1" dirty="0">
                <a:solidFill>
                  <a:srgbClr val="FFFFFF"/>
                </a:solidFill>
              </a:rPr>
              <a:t>	Art. 5º Todos são iguais perante a lei, sem distinção de qualquer natureza, garantindo-se aos brasileiros e aos estrangeiros residentes no País a </a:t>
            </a:r>
            <a:r>
              <a:rPr lang="pt-BR" i="1" dirty="0">
                <a:solidFill>
                  <a:srgbClr val="FFFFFF"/>
                </a:solidFill>
              </a:rPr>
              <a:t>inviolabilidade do direito à vida</a:t>
            </a:r>
            <a:r>
              <a:rPr lang="pt-BR" b="0" i="1" dirty="0">
                <a:solidFill>
                  <a:srgbClr val="FFFFFF"/>
                </a:solidFill>
              </a:rPr>
              <a:t>, à liberdade, à igualdade, à segurança e à </a:t>
            </a:r>
            <a:r>
              <a:rPr lang="pt-BR" b="0" i="1" dirty="0" smtClean="0">
                <a:solidFill>
                  <a:srgbClr val="FFFFFF"/>
                </a:solidFill>
              </a:rPr>
              <a:t>propriedade</a:t>
            </a:r>
            <a:r>
              <a:rPr lang="pt-BR" b="0" i="1" dirty="0">
                <a:solidFill>
                  <a:srgbClr val="FFFFFF"/>
                </a:solidFill>
              </a:rPr>
              <a:t> </a:t>
            </a:r>
            <a:r>
              <a:rPr lang="pt-BR" b="0" i="1" dirty="0" smtClean="0">
                <a:solidFill>
                  <a:srgbClr val="FFFFFF"/>
                </a:solidFill>
              </a:rPr>
              <a:t>(...)</a:t>
            </a:r>
          </a:p>
          <a:p>
            <a:endParaRPr lang="pt-BR" dirty="0">
              <a:solidFill>
                <a:srgbClr val="FFFFFF"/>
              </a:solidFill>
            </a:endParaRPr>
          </a:p>
          <a:p>
            <a:r>
              <a:rPr lang="pt-BR" i="1" dirty="0" smtClean="0">
                <a:solidFill>
                  <a:srgbClr val="FFFFFF"/>
                </a:solidFill>
              </a:rPr>
              <a:t>CAPÍTULO </a:t>
            </a:r>
            <a:r>
              <a:rPr lang="pt-BR" i="1" dirty="0">
                <a:solidFill>
                  <a:srgbClr val="FFFFFF"/>
                </a:solidFill>
              </a:rPr>
              <a:t>VI</a:t>
            </a:r>
            <a:br>
              <a:rPr lang="pt-BR" i="1" dirty="0">
                <a:solidFill>
                  <a:srgbClr val="FFFFFF"/>
                </a:solidFill>
              </a:rPr>
            </a:br>
            <a:r>
              <a:rPr lang="pt-BR" i="1" dirty="0">
                <a:solidFill>
                  <a:srgbClr val="FFFFFF"/>
                </a:solidFill>
              </a:rPr>
              <a:t>DO MEIO AMBIENTE</a:t>
            </a:r>
            <a:endParaRPr lang="pt-BR" dirty="0">
              <a:solidFill>
                <a:srgbClr val="FFFFFF"/>
              </a:solidFill>
            </a:endParaRPr>
          </a:p>
          <a:p>
            <a:pPr lvl="1" algn="ctr"/>
            <a:r>
              <a:rPr lang="pt-BR" i="1" dirty="0">
                <a:solidFill>
                  <a:srgbClr val="FFFFFF"/>
                </a:solidFill>
              </a:rPr>
              <a:t>Art. 225. Todos têm direito ao meio ambiente ecologicamente equilibrado, bem de uso comum do povo e essencial à sadia qualidade de vida, impondo-se ao Poder Público e à coletividade o dever de defendê-lo e </a:t>
            </a:r>
            <a:r>
              <a:rPr lang="pt-BR" i="1" dirty="0" err="1">
                <a:solidFill>
                  <a:srgbClr val="FFFFFF"/>
                </a:solidFill>
              </a:rPr>
              <a:t>preservá</a:t>
            </a:r>
            <a:r>
              <a:rPr lang="pt-BR" i="1" dirty="0">
                <a:solidFill>
                  <a:srgbClr val="FFFFFF"/>
                </a:solidFill>
              </a:rPr>
              <a:t>- </a:t>
            </a:r>
            <a:r>
              <a:rPr lang="pt-BR" i="1" dirty="0" err="1">
                <a:solidFill>
                  <a:srgbClr val="FFFFFF"/>
                </a:solidFill>
              </a:rPr>
              <a:t>lo</a:t>
            </a:r>
            <a:r>
              <a:rPr lang="pt-BR" i="1" dirty="0">
                <a:solidFill>
                  <a:srgbClr val="FFFFFF"/>
                </a:solidFill>
              </a:rPr>
              <a:t> para as presentes e futuras gerações.</a:t>
            </a:r>
            <a:endParaRPr lang="pt-BR" dirty="0">
              <a:solidFill>
                <a:srgbClr val="FFFFFF"/>
              </a:solidFill>
            </a:endParaRPr>
          </a:p>
          <a:p>
            <a:endParaRPr lang="pt-BR" b="0" dirty="0" smtClean="0">
              <a:solidFill>
                <a:srgbClr val="FFFFFF"/>
              </a:solidFill>
            </a:endParaRPr>
          </a:p>
          <a:p>
            <a:pPr algn="ctr"/>
            <a:r>
              <a:rPr lang="pt-BR" i="1" dirty="0">
                <a:solidFill>
                  <a:srgbClr val="92D050"/>
                </a:solidFill>
                <a:latin typeface="Tahoma" charset="0"/>
                <a:cs typeface="Tahoma" charset="0"/>
              </a:rPr>
              <a:t>Direito individual, coletivo e </a:t>
            </a:r>
            <a:r>
              <a:rPr lang="pt-BR" i="1" dirty="0" err="1">
                <a:solidFill>
                  <a:srgbClr val="92D050"/>
                </a:solidFill>
                <a:latin typeface="Tahoma" charset="0"/>
                <a:cs typeface="Tahoma" charset="0"/>
              </a:rPr>
              <a:t>transgeracional</a:t>
            </a:r>
            <a:endParaRPr lang="pt-BR" i="1" dirty="0">
              <a:solidFill>
                <a:srgbClr val="92D050"/>
              </a:solidFill>
              <a:latin typeface="Tahoma" charset="0"/>
              <a:cs typeface="Tahoma" charset="0"/>
            </a:endParaRPr>
          </a:p>
          <a:p>
            <a:endParaRPr lang="pt-BR" b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74239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142875"/>
            <a:ext cx="10281591" cy="52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79388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D</a:t>
            </a:r>
            <a:r>
              <a:rPr lang="pt-BR" sz="2800" dirty="0" smtClean="0">
                <a:solidFill>
                  <a:srgbClr val="92D050"/>
                </a:solidFill>
                <a:latin typeface="Tahoma" charset="0"/>
                <a:cs typeface="Tahoma" charset="0"/>
              </a:rPr>
              <a:t>ÍVIDA ECOLÓGICA COMPROMETE A VIDA NO PLANETA</a:t>
            </a:r>
            <a:endParaRPr lang="pt-BR" sz="2800" b="0" dirty="0" smtClean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13" y="836712"/>
            <a:ext cx="9368515" cy="603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4505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480" y="404664"/>
            <a:ext cx="7704856" cy="23035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049344" y="476672"/>
            <a:ext cx="194421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0" dirty="0" smtClean="0">
                <a:solidFill>
                  <a:schemeClr val="accent1"/>
                </a:solidFill>
                <a:latin typeface="Tahoma"/>
                <a:cs typeface="Tahoma"/>
              </a:rPr>
              <a:t>“Atividade ironicamente iniciada  para recuperação ambiental”</a:t>
            </a:r>
            <a:endParaRPr lang="pt-BR" sz="1600" b="0" dirty="0">
              <a:solidFill>
                <a:schemeClr val="accent1"/>
              </a:solidFill>
            </a:endParaRPr>
          </a:p>
          <a:p>
            <a:pPr algn="ctr"/>
            <a:r>
              <a:rPr lang="pt-BR" sz="1400" b="0" dirty="0" smtClean="0">
                <a:solidFill>
                  <a:schemeClr val="tx1"/>
                </a:solidFill>
                <a:hlinkClick r:id="rId3"/>
              </a:rPr>
              <a:t>https</a:t>
            </a:r>
            <a:r>
              <a:rPr lang="pt-BR" sz="1400" b="0" dirty="0">
                <a:solidFill>
                  <a:schemeClr val="tx1"/>
                </a:solidFill>
                <a:hlinkClick r:id="rId3"/>
              </a:rPr>
              <a:t>://goo.gl/</a:t>
            </a:r>
            <a:r>
              <a:rPr lang="pt-BR" sz="1400" b="0" dirty="0" smtClean="0">
                <a:solidFill>
                  <a:schemeClr val="tx1"/>
                </a:solidFill>
                <a:hlinkClick r:id="rId3"/>
              </a:rPr>
              <a:t>YXjPvp</a:t>
            </a:r>
            <a:r>
              <a:rPr lang="pt-BR" sz="1400" b="0" dirty="0" smtClean="0">
                <a:solidFill>
                  <a:schemeClr val="tx1"/>
                </a:solidFill>
              </a:rPr>
              <a:t> </a:t>
            </a:r>
            <a:endParaRPr lang="pt-BR" sz="1400" b="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88" y="3212975"/>
            <a:ext cx="4320480" cy="29523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3212976"/>
            <a:ext cx="5044030" cy="2952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4608" y="6309320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94C600"/>
                </a:solidFill>
                <a:latin typeface="Tahoma"/>
                <a:cs typeface="Tahoma"/>
              </a:rPr>
              <a:t>1996</a:t>
            </a:r>
            <a:endParaRPr lang="en-US" dirty="0">
              <a:solidFill>
                <a:srgbClr val="94C600"/>
              </a:solidFill>
              <a:latin typeface="Tahoma"/>
              <a:cs typeface="Tahom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81192" y="6309320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94C600"/>
                </a:solidFill>
                <a:latin typeface="Tahoma"/>
                <a:cs typeface="Tahoma"/>
              </a:rPr>
              <a:t>2018</a:t>
            </a:r>
            <a:endParaRPr lang="en-US" dirty="0">
              <a:solidFill>
                <a:srgbClr val="94C6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459940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472" y="188640"/>
            <a:ext cx="9865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94C600"/>
                </a:solidFill>
                <a:latin typeface="Tahoma"/>
                <a:cs typeface="Tahoma"/>
              </a:rPr>
              <a:t>Serra do Curral: INTERESSE IMOBILIÁRIO REURBANIZAÇÃO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568" y="908720"/>
            <a:ext cx="7922292" cy="5637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9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0472" y="188640"/>
            <a:ext cx="9865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94C600"/>
                </a:solidFill>
                <a:latin typeface="Tahoma"/>
                <a:cs typeface="Tahoma"/>
              </a:rPr>
              <a:t>“Um milhão de m2 ao pé da Serra do Curral</a:t>
            </a:r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”</a:t>
            </a:r>
            <a:endParaRPr lang="en-US" sz="28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427" y="757872"/>
            <a:ext cx="7089021" cy="6100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2401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96" y="1001872"/>
            <a:ext cx="6264696" cy="58561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472" y="188640"/>
            <a:ext cx="9865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“</a:t>
            </a:r>
            <a:r>
              <a:rPr lang="pt-BR" b="0" i="1" dirty="0">
                <a:solidFill>
                  <a:srgbClr val="94C600"/>
                </a:solidFill>
                <a:latin typeface="Tahoma"/>
                <a:cs typeface="Tahoma"/>
              </a:rPr>
              <a:t>Trabalhadores dizem que plano de patrão é construir condomínio de luxo no local</a:t>
            </a:r>
            <a:r>
              <a:rPr lang="pt-BR" b="0" i="1" dirty="0" smtClean="0">
                <a:solidFill>
                  <a:srgbClr val="94C600"/>
                </a:solidFill>
                <a:latin typeface="Tahoma"/>
                <a:cs typeface="Tahoma"/>
              </a:rPr>
              <a:t>”   </a:t>
            </a:r>
            <a:r>
              <a:rPr lang="pt-BR" sz="1400" b="0" dirty="0">
                <a:solidFill>
                  <a:schemeClr val="tx1"/>
                </a:solidFill>
                <a:hlinkClick r:id="rId3"/>
              </a:rPr>
              <a:t>https://goo.gl/</a:t>
            </a:r>
            <a:r>
              <a:rPr lang="pt-BR" sz="1400" b="0" dirty="0" smtClean="0">
                <a:solidFill>
                  <a:schemeClr val="tx1"/>
                </a:solidFill>
                <a:hlinkClick r:id="rId3"/>
              </a:rPr>
              <a:t>XJx67A</a:t>
            </a:r>
            <a:r>
              <a:rPr lang="pt-BR" sz="1400" b="0" dirty="0" smtClean="0">
                <a:solidFill>
                  <a:schemeClr val="tx1"/>
                </a:solidFill>
              </a:rPr>
              <a:t>  </a:t>
            </a:r>
            <a:endParaRPr lang="pt-BR" sz="1400" b="0" i="1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09184" y="836712"/>
            <a:ext cx="345638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endParaRPr lang="pt-BR" sz="2800" dirty="0">
              <a:solidFill>
                <a:srgbClr val="94C600"/>
              </a:solidFill>
              <a:latin typeface="Tahoma"/>
              <a:cs typeface="Tahoma"/>
            </a:endParaRPr>
          </a:p>
          <a:p>
            <a:pPr algn="ctr">
              <a:spcAft>
                <a:spcPts val="0"/>
              </a:spcAft>
            </a:pPr>
            <a:r>
              <a:rPr lang="pt-BR" b="0" i="1" dirty="0" smtClean="0">
                <a:solidFill>
                  <a:schemeClr val="tx1"/>
                </a:solidFill>
              </a:rPr>
              <a:t>(</a:t>
            </a:r>
            <a:r>
              <a:rPr lang="pt-BR" b="0" i="1" dirty="0">
                <a:solidFill>
                  <a:schemeClr val="tx1"/>
                </a:solidFill>
              </a:rPr>
              <a:t>…)</a:t>
            </a:r>
            <a:r>
              <a:rPr lang="pt-BR" b="0" dirty="0">
                <a:solidFill>
                  <a:schemeClr val="tx1"/>
                </a:solidFill>
              </a:rPr>
              <a:t> </a:t>
            </a:r>
            <a:r>
              <a:rPr lang="pt-BR" b="0" i="1" dirty="0">
                <a:solidFill>
                  <a:schemeClr val="tx1"/>
                </a:solidFill>
              </a:rPr>
              <a:t>Na hipótese de o Município de Belo Horizonte concluir pela possibilidade de regularização de parte do loteamento</a:t>
            </a:r>
            <a:r>
              <a:rPr lang="pt-BR" i="1" dirty="0">
                <a:solidFill>
                  <a:schemeClr val="tx1"/>
                </a:solidFill>
              </a:rPr>
              <a:t>, </a:t>
            </a:r>
            <a:r>
              <a:rPr lang="pt-BR" i="1" u="sng" dirty="0">
                <a:solidFill>
                  <a:schemeClr val="tx1"/>
                </a:solidFill>
              </a:rPr>
              <a:t>determino que proceda a sua regularização fundiári</a:t>
            </a:r>
            <a:r>
              <a:rPr lang="pt-BR" b="0" i="1" dirty="0">
                <a:solidFill>
                  <a:schemeClr val="tx1"/>
                </a:solidFill>
              </a:rPr>
              <a:t>a, no prazo de 180 dias contados da publicação da sentença.</a:t>
            </a:r>
            <a:r>
              <a:rPr lang="pt-BR" b="0" i="1" dirty="0" smtClean="0">
                <a:solidFill>
                  <a:schemeClr val="tx1"/>
                </a:solidFill>
              </a:rPr>
              <a:t>”</a:t>
            </a:r>
          </a:p>
          <a:p>
            <a:pPr algn="ctr">
              <a:spcAft>
                <a:spcPts val="0"/>
              </a:spcAft>
            </a:pPr>
            <a:r>
              <a:rPr lang="pt-BR" sz="2000" dirty="0">
                <a:solidFill>
                  <a:srgbClr val="94C600"/>
                </a:solidFill>
                <a:latin typeface="Tahoma"/>
                <a:cs typeface="Tahoma"/>
              </a:rPr>
              <a:t>Ação Civil Pública n</a:t>
            </a:r>
            <a:r>
              <a:rPr lang="pt-BR" sz="2000" baseline="30000" dirty="0">
                <a:solidFill>
                  <a:srgbClr val="94C600"/>
                </a:solidFill>
                <a:latin typeface="Tahoma"/>
                <a:cs typeface="Tahoma"/>
              </a:rPr>
              <a:t>o</a:t>
            </a:r>
            <a:r>
              <a:rPr lang="pt-BR" sz="2000" dirty="0">
                <a:solidFill>
                  <a:srgbClr val="94C600"/>
                </a:solidFill>
                <a:latin typeface="Tahoma"/>
                <a:cs typeface="Tahoma"/>
              </a:rPr>
              <a:t> </a:t>
            </a:r>
            <a:r>
              <a:rPr lang="pt-BR" sz="2000" b="0" dirty="0">
                <a:solidFill>
                  <a:srgbClr val="94C600"/>
                </a:solidFill>
                <a:latin typeface="Tahoma"/>
                <a:cs typeface="Tahoma"/>
              </a:rPr>
              <a:t>5103497-</a:t>
            </a:r>
            <a:r>
              <a:rPr lang="pt-BR" sz="2000" b="0" dirty="0" smtClean="0">
                <a:solidFill>
                  <a:srgbClr val="94C600"/>
                </a:solidFill>
                <a:latin typeface="Tahoma"/>
                <a:cs typeface="Tahoma"/>
              </a:rPr>
              <a:t>74.2016.8.13.0024</a:t>
            </a:r>
          </a:p>
          <a:p>
            <a:pPr algn="ctr">
              <a:spcAft>
                <a:spcPts val="0"/>
              </a:spcAft>
            </a:pPr>
            <a:r>
              <a:rPr lang="pt-BR" sz="2000" dirty="0">
                <a:solidFill>
                  <a:srgbClr val="94C600"/>
                </a:solidFill>
                <a:latin typeface="Tahoma"/>
                <a:cs typeface="Tahoma"/>
              </a:rPr>
              <a:t>FAVORECE INTERESSES IMOBILIÁRIOS </a:t>
            </a:r>
          </a:p>
        </p:txBody>
      </p:sp>
    </p:spTree>
    <p:extLst>
      <p:ext uri="{BB962C8B-B14F-4D97-AF65-F5344CB8AC3E}">
        <p14:creationId xmlns:p14="http://schemas.microsoft.com/office/powerpoint/2010/main" val="141828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1124744"/>
            <a:ext cx="9073008" cy="54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188640"/>
            <a:ext cx="10065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rgbClr val="94C600"/>
                </a:solidFill>
                <a:latin typeface="Tahoma"/>
                <a:cs typeface="Tahoma"/>
              </a:rPr>
              <a:t>CRIME DE MARIANA</a:t>
            </a:r>
            <a:r>
              <a:rPr lang="pt-BR" sz="2800" b="0" dirty="0" smtClean="0">
                <a:solidFill>
                  <a:srgbClr val="94C600"/>
                </a:solidFill>
                <a:latin typeface="Tahoma"/>
                <a:cs typeface="Tahoma"/>
              </a:rPr>
              <a:t>  </a:t>
            </a:r>
            <a:r>
              <a:rPr lang="pt-BR" sz="2800" b="0" dirty="0" smtClean="0">
                <a:solidFill>
                  <a:schemeClr val="tx1"/>
                </a:solidFill>
                <a:latin typeface="Tahoma"/>
                <a:cs typeface="Tahoma"/>
              </a:rPr>
              <a:t>Devedores da Dívida Ecológica</a:t>
            </a:r>
            <a:r>
              <a:rPr lang="pt-BR" sz="2800" dirty="0" smtClean="0">
                <a:solidFill>
                  <a:schemeClr val="tx1"/>
                </a:solidFill>
                <a:latin typeface="Tahoma"/>
                <a:cs typeface="Tahoma"/>
              </a:rPr>
              <a:t> </a:t>
            </a:r>
          </a:p>
          <a:p>
            <a:pPr algn="ctr"/>
            <a:r>
              <a:rPr lang="pt-BR" sz="3200" dirty="0" smtClean="0">
                <a:solidFill>
                  <a:srgbClr val="FFFFFF"/>
                </a:solidFill>
                <a:latin typeface="Tahoma"/>
                <a:cs typeface="Tahoma"/>
              </a:rPr>
              <a:t>BHP Billiton, Vale e Samarco</a:t>
            </a:r>
            <a:endParaRPr lang="pt-BR" sz="32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51404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48234</TotalTime>
  <Words>825</Words>
  <Application>Microsoft Macintosh PowerPoint</Application>
  <PresentationFormat>A4 Paper (210x297 mm)</PresentationFormat>
  <Paragraphs>296</Paragraphs>
  <Slides>27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Pulso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Maria Lucia Fattorelli</cp:lastModifiedBy>
  <cp:revision>2068</cp:revision>
  <cp:lastPrinted>2008-11-20T19:12:03Z</cp:lastPrinted>
  <dcterms:created xsi:type="dcterms:W3CDTF">2001-11-19T18:24:28Z</dcterms:created>
  <dcterms:modified xsi:type="dcterms:W3CDTF">2019-09-06T12:56:58Z</dcterms:modified>
</cp:coreProperties>
</file>