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14"/>
  </p:notesMasterIdLst>
  <p:handoutMasterIdLst>
    <p:handoutMasterId r:id="rId15"/>
  </p:handoutMasterIdLst>
  <p:sldIdLst>
    <p:sldId id="1436" r:id="rId2"/>
    <p:sldId id="1439" r:id="rId3"/>
    <p:sldId id="1470" r:id="rId4"/>
    <p:sldId id="1437" r:id="rId5"/>
    <p:sldId id="1438" r:id="rId6"/>
    <p:sldId id="1469" r:id="rId7"/>
    <p:sldId id="1468" r:id="rId8"/>
    <p:sldId id="1461" r:id="rId9"/>
    <p:sldId id="1463" r:id="rId10"/>
    <p:sldId id="1464" r:id="rId11"/>
    <p:sldId id="1466" r:id="rId12"/>
    <p:sldId id="1467" r:id="rId13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62" y="-144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11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12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2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3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6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smtClean="0"/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ln w="9525"/>
          <a:extLst/>
        </p:spPr>
        <p:txBody>
          <a:bodyPr/>
          <a:lstStyle>
            <a:lvl1pPr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1pPr>
            <a:lvl2pPr marL="742950" indent="-28575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2pPr>
            <a:lvl3pPr marL="11430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3pPr>
            <a:lvl4pPr marL="16002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4pPr>
            <a:lvl5pPr marL="2057400" indent="-228600" algn="ctr" defTabSz="942975" eaLnBrk="0" hangingPunct="0">
              <a:spcBef>
                <a:spcPct val="50000"/>
              </a:spcBef>
              <a:defRPr sz="2400" b="1">
                <a:solidFill>
                  <a:srgbClr val="FF0000"/>
                </a:solidFill>
                <a:latin typeface="Times New Roman" pitchFamily="18" charset="0"/>
              </a:defRPr>
            </a:lvl5pPr>
            <a:lvl6pPr marL="25146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6pPr>
            <a:lvl7pPr marL="29718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7pPr>
            <a:lvl8pPr marL="34290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8pPr>
            <a:lvl9pPr marL="3886200" indent="-228600" algn="ctr" defTabSz="942975" eaLnBrk="0" fontAlgn="base" hangingPunct="0">
              <a:spcBef>
                <a:spcPct val="5000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0"/>
              </a:spcBef>
              <a:defRPr/>
            </a:pPr>
            <a:fld id="{A78C9D80-3D77-4A6E-AC7D-3E21F2FD1D08}" type="slidenum">
              <a:rPr lang="pt-BR" sz="1200" b="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defRPr/>
              </a:pPr>
              <a:t>7</a:t>
            </a:fld>
            <a:endParaRPr lang="pt-BR" sz="1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8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ouro.fazenda.gov.br/documents/10180/772830/Anexo_RMD_Mar_19.zip/3d01a7e1-a639-41b6-9c84-cba0caac293b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wmf"/><Relationship Id="rId4" Type="http://schemas.openxmlformats.org/officeDocument/2006/relationships/hyperlink" Target="http://sa.previdencia.gov.br/site/2019/04/surpcinforme19.01.pdf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reducaodesigualdadesocial.org.br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facebook.com/auditoriacidada.pagina" TargetMode="External"/><Relationship Id="rId4" Type="http://schemas.openxmlformats.org/officeDocument/2006/relationships/hyperlink" Target="http://www.auditoriacidada.org.b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mara.leg.br/orcamento-da-uniao/leis-orcamentarias/lo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cb.gov.br/content/estatisticas/Documents/Tabelas_especiais/Nfspp.xls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camara.leg.br/atividade-legislativa/comissoes/comissoes-temporarias/parlamentar-de-inquerito/53a-legislatura-encerradas/cpidivi/relatorio-final-aprovado/relatorio-final-versao-autenticada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pesquisa.apps.tcu.gov.br/#/documento/acordao-completo/%252a/NUMACORDAO%253A1084%2520ANOACORDAO%253A2018/DTRELEVANCIA%2520desc%252C%2520NUMACORDAOINT%2520desc/0/sinonimos%3Dfalse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vida-auditoriacidada.org.br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92696" y="404664"/>
            <a:ext cx="9649072" cy="635558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1000" b="0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 eaLnBrk="0" hangingPunct="0"/>
            <a:r>
              <a:rPr lang="pt-BR" sz="3200" b="0">
                <a:solidFill>
                  <a:srgbClr val="FFFFFF"/>
                </a:solidFill>
                <a:latin typeface="Tahoma" charset="0"/>
                <a:cs typeface="Tahoma" charset="0"/>
              </a:rPr>
              <a:t>Fórum Nacional pela Redução da </a:t>
            </a:r>
            <a:r>
              <a:rPr lang="pt-BR" sz="3200" b="0">
                <a:solidFill>
                  <a:srgbClr val="FFFFFF"/>
                </a:solidFill>
                <a:latin typeface="Tahoma" charset="0"/>
                <a:cs typeface="Tahoma" charset="0"/>
              </a:rPr>
              <a:t>Desigualdade </a:t>
            </a:r>
            <a:r>
              <a:rPr lang="pt-BR" sz="3200" b="0" smtClean="0">
                <a:solidFill>
                  <a:srgbClr val="FFFFFF"/>
                </a:solidFill>
                <a:latin typeface="Tahoma" charset="0"/>
                <a:cs typeface="Tahoma" charset="0"/>
              </a:rPr>
              <a:t>Social – Eixo 4</a:t>
            </a:r>
            <a:endParaRPr lang="pt-BR" sz="3200" b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endParaRPr lang="en-US" sz="2500" b="0" i="1" smtClean="0">
              <a:solidFill>
                <a:srgbClr val="FFFFFF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500" b="0" i="1" smtClean="0">
                <a:solidFill>
                  <a:srgbClr val="FFFFFF"/>
                </a:solidFill>
                <a:latin typeface="Tahoma" charset="0"/>
                <a:cs typeface="Tahoma" charset="0"/>
              </a:rPr>
              <a:t>Rodrigo Avila</a:t>
            </a:r>
          </a:p>
          <a:p>
            <a:pPr algn="ctr"/>
            <a:endParaRPr lang="pt-BR" sz="25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Seminário </a:t>
            </a:r>
            <a:r>
              <a:rPr lang="pt-BR" sz="2500" b="0" i="1">
                <a:solidFill>
                  <a:schemeClr val="accent1"/>
                </a:solidFill>
                <a:latin typeface="Tahoma" charset="0"/>
                <a:cs typeface="Tahoma" charset="0"/>
              </a:rPr>
              <a:t>“Os impactos da Reforma da Previdência e das novas tecnologias para a </a:t>
            </a:r>
            <a:r>
              <a:rPr lang="pt-BR" sz="2500" b="0" i="1">
                <a:solidFill>
                  <a:schemeClr val="accent1"/>
                </a:solidFill>
                <a:latin typeface="Tahoma" charset="0"/>
                <a:cs typeface="Tahoma" charset="0"/>
              </a:rPr>
              <a:t>sociedade</a:t>
            </a:r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”</a:t>
            </a:r>
          </a:p>
          <a:p>
            <a:pPr algn="ctr"/>
            <a:endParaRPr lang="pt-BR" sz="25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5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UnB – 29/8/2019</a:t>
            </a:r>
            <a:endParaRPr lang="pt-BR" b="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404664"/>
            <a:ext cx="2229290" cy="2229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72480" y="6071879"/>
            <a:ext cx="963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www.tesouro.fazenda.gov.br/documents/10180/772830/Anexo_RMD_Mar_19.zip/3d01a7e1-a639-41b6-9c84-cba0caac293b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quadros 2.7 e 5.4. Foi acrescentado na rubrica “Bancos” o montante de Operações de Mercado Aberto (as chamadas “operações compromissadas”) constante no quadro 5.4, uma vez que se trata de dívida do Banco Central com bancos. EFPC: Aplicações em Renda Fixa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sa.previdencia.gov.br/site/2019/04/surpcinforme19.01.pdf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/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30200" y="31433"/>
            <a:ext cx="957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Beneficiários da Dívida Interna Federal – mar/19</a:t>
            </a:r>
            <a:endParaRPr lang="pt-BR" sz="28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712459"/>
            <a:ext cx="7875579" cy="535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81508" y="1844823"/>
            <a:ext cx="1209080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EFPC (Fundos de Pensão): 9,56%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 bwMode="auto">
          <a:xfrm>
            <a:off x="3090588" y="2636912"/>
            <a:ext cx="977868" cy="162019"/>
          </a:xfrm>
          <a:prstGeom prst="straightConnector1">
            <a:avLst/>
          </a:prstGeom>
          <a:solidFill>
            <a:srgbClr val="FFFFFF"/>
          </a:solidFill>
          <a:ln w="28575" cap="sq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49092" y="2902064"/>
            <a:ext cx="3530430" cy="3108543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 do MF a pedido com base na LAI, que solicitou o nome dos detentores finais dos títulos da dívida: </a:t>
            </a:r>
          </a:p>
          <a:p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Ressaltamos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também que o Tesouro Nacional por não ser órgão supervisor destes grupos, não detém os dados dos participantes ou cotistas dessas entidades e fundos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“...sigilo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bancário referente às operações ativas e passivas e serviços prestados pelas instituições financeiras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91156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60400" y="214313"/>
            <a:ext cx="8701088" cy="5609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ESTRATÉGIAS DE AÇÃO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CONHECIMENTO DA REALIDADE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MOBILIZAÇÃO SOCIAL CONSCIENTE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AÇOES </a:t>
            </a:r>
            <a:r>
              <a:rPr lang="pt-BR" altLang="pt-BR" sz="2800" b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CONCRETAS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endParaRPr lang="pt-BR" altLang="pt-BR" sz="2800" b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0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Pressão sobre os governos</a:t>
            </a:r>
            <a:endParaRPr lang="pt-BR" altLang="pt-BR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endParaRPr lang="pt-BR" altLang="pt-BR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Formação de Núcleos nos Estados, eventos, estudos, mobilizações,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panfletagens</a:t>
            </a: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.</a:t>
            </a:r>
            <a:endParaRPr lang="pt-BR" altLang="pt-BR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6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4616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2800">
                <a:solidFill>
                  <a:srgbClr val="92D050"/>
                </a:solidFill>
                <a:latin typeface="Verdana" charset="0"/>
                <a:hlinkClick r:id="rId3"/>
              </a:rPr>
              <a:t>http://</a:t>
            </a:r>
            <a:r>
              <a:rPr lang="pt-BR" sz="2800">
                <a:solidFill>
                  <a:srgbClr val="92D050"/>
                </a:solidFill>
                <a:latin typeface="Verdana" charset="0"/>
                <a:hlinkClick r:id="rId3"/>
              </a:rPr>
              <a:t>reducaodesigualdadesocial.org.br</a:t>
            </a:r>
            <a:r>
              <a:rPr lang="pt-BR" sz="2800" smtClean="0">
                <a:solidFill>
                  <a:srgbClr val="92D050"/>
                </a:solidFill>
                <a:latin typeface="Verdana" charset="0"/>
                <a:hlinkClick r:id="rId3"/>
              </a:rPr>
              <a:t>/</a:t>
            </a:r>
            <a:endParaRPr lang="pt-BR" sz="280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28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smtClean="0">
                <a:solidFill>
                  <a:srgbClr val="FFFFFF"/>
                </a:solidFill>
                <a:latin typeface="Verdana" charset="0"/>
                <a:hlinkClick r:id="rId4"/>
              </a:rPr>
              <a:t>www.auditoriacidada.org.br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5"/>
              </a:rPr>
              <a:t>www.facebook.com</a:t>
            </a:r>
            <a:r>
              <a:rPr lang="pt-BR" sz="3000" b="0" dirty="0">
                <a:solidFill>
                  <a:srgbClr val="FFFFFF"/>
                </a:solidFill>
                <a:latin typeface="Verdana" charset="0"/>
                <a:hlinkClick r:id="rId5"/>
              </a:rPr>
              <a:t>/</a:t>
            </a: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5"/>
              </a:rPr>
              <a:t>auditoriacidada.pagina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732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Fórum Nacional pela Redução da Desigualdade Social</a:t>
            </a:r>
            <a:endParaRPr lang="pt-BR" sz="320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556792"/>
            <a:ext cx="9575800" cy="4555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t-BR">
                <a:solidFill>
                  <a:schemeClr val="tx1"/>
                </a:solidFill>
              </a:rPr>
              <a:t>A Campanha pela Redução da Desigualdade Social no Brasil está estruturada em cinco eixos temáticos que reivindicam uma sociedade mais justa, equilibrada, próspera e menos desigual. Os cinco eixos são</a:t>
            </a:r>
            <a:r>
              <a:rPr lang="pt-BR">
                <a:solidFill>
                  <a:schemeClr val="tx1"/>
                </a:solidFill>
              </a:rPr>
              <a:t>: </a:t>
            </a:r>
            <a:endParaRPr lang="pt-BR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t-BR" smtClean="0">
                <a:solidFill>
                  <a:schemeClr val="tx1"/>
                </a:solidFill>
              </a:rPr>
              <a:t>1 - Mudar </a:t>
            </a:r>
            <a:r>
              <a:rPr lang="pt-BR">
                <a:solidFill>
                  <a:schemeClr val="tx1"/>
                </a:solidFill>
              </a:rPr>
              <a:t>o </a:t>
            </a:r>
            <a:r>
              <a:rPr lang="pt-BR">
                <a:solidFill>
                  <a:schemeClr val="tx1"/>
                </a:solidFill>
              </a:rPr>
              <a:t>modelo </a:t>
            </a:r>
            <a:r>
              <a:rPr lang="pt-BR" smtClean="0">
                <a:solidFill>
                  <a:schemeClr val="tx1"/>
                </a:solidFill>
              </a:rPr>
              <a:t>tributário </a:t>
            </a:r>
            <a:r>
              <a:rPr lang="pt-BR">
                <a:solidFill>
                  <a:schemeClr val="tx1"/>
                </a:solidFill>
              </a:rPr>
              <a:t>(Reduzir a tributação sobre o consumo e a produção e aumentar sobre a renda e a riqueza); </a:t>
            </a: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t-BR" smtClean="0">
                <a:solidFill>
                  <a:schemeClr val="tx1"/>
                </a:solidFill>
              </a:rPr>
              <a:t>2 - Preservar </a:t>
            </a:r>
            <a:r>
              <a:rPr lang="pt-BR">
                <a:solidFill>
                  <a:schemeClr val="tx1"/>
                </a:solidFill>
              </a:rPr>
              <a:t>e ampliar os direitos sociais</a:t>
            </a:r>
            <a:r>
              <a:rPr lang="pt-BR">
                <a:solidFill>
                  <a:schemeClr val="tx1"/>
                </a:solidFill>
              </a:rPr>
              <a:t>; </a:t>
            </a:r>
            <a:endParaRPr lang="pt-BR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t-BR" smtClean="0">
                <a:solidFill>
                  <a:schemeClr val="tx1"/>
                </a:solidFill>
              </a:rPr>
              <a:t>3 - Preservar </a:t>
            </a:r>
            <a:r>
              <a:rPr lang="pt-BR">
                <a:solidFill>
                  <a:schemeClr val="tx1"/>
                </a:solidFill>
              </a:rPr>
              <a:t>e ampliar políticas públicas de valorização do trabalho e da educação</a:t>
            </a:r>
            <a:r>
              <a:rPr lang="pt-BR">
                <a:solidFill>
                  <a:schemeClr val="tx1"/>
                </a:solidFill>
              </a:rPr>
              <a:t>; </a:t>
            </a:r>
            <a:endParaRPr lang="pt-BR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t-BR" smtClean="0"/>
              <a:t>4 - Reforçar </a:t>
            </a:r>
            <a:r>
              <a:rPr lang="pt-BR"/>
              <a:t>a função social do Estado</a:t>
            </a:r>
            <a:r>
              <a:rPr lang="pt-BR"/>
              <a:t>; </a:t>
            </a:r>
            <a:endParaRPr lang="pt-BR" smtClean="0"/>
          </a:p>
          <a:p>
            <a:pPr algn="just">
              <a:lnSpc>
                <a:spcPct val="100000"/>
              </a:lnSpc>
              <a:spcBef>
                <a:spcPts val="1200"/>
              </a:spcBef>
            </a:pPr>
            <a:r>
              <a:rPr lang="pt-BR" smtClean="0">
                <a:solidFill>
                  <a:schemeClr val="tx1"/>
                </a:solidFill>
              </a:rPr>
              <a:t>5 - Ampliar </a:t>
            </a:r>
            <a:r>
              <a:rPr lang="pt-BR">
                <a:solidFill>
                  <a:schemeClr val="tx1"/>
                </a:solidFill>
              </a:rPr>
              <a:t>a democracia e a participação social</a:t>
            </a:r>
            <a:r>
              <a:rPr lang="pt-BR">
                <a:solidFill>
                  <a:schemeClr val="tx1"/>
                </a:solidFill>
              </a:rPr>
              <a:t>. </a:t>
            </a:r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0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1184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32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Eixo 4 – Reforçar a Função Social do Estado</a:t>
            </a:r>
          </a:p>
          <a:p>
            <a:pPr algn="ctr">
              <a:spcBef>
                <a:spcPct val="50000"/>
              </a:spcBef>
            </a:pP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(ações do governo caminham na direção contrária)</a:t>
            </a:r>
            <a:endParaRPr lang="pt-BR" sz="260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11592" y="1988840"/>
            <a:ext cx="9575800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600" smtClean="0">
                <a:solidFill>
                  <a:schemeClr val="tx1"/>
                </a:solidFill>
              </a:rPr>
              <a:t>Priorizar </a:t>
            </a:r>
            <a:r>
              <a:rPr lang="pt-BR" sz="2600">
                <a:solidFill>
                  <a:schemeClr val="tx1"/>
                </a:solidFill>
              </a:rPr>
              <a:t>a destinação do orçamento público para demandas </a:t>
            </a:r>
            <a:r>
              <a:rPr lang="pt-BR" sz="2600">
                <a:solidFill>
                  <a:schemeClr val="tx1"/>
                </a:solidFill>
              </a:rPr>
              <a:t>sociais</a:t>
            </a:r>
            <a:r>
              <a:rPr lang="pt-BR" sz="2600" smtClean="0">
                <a:solidFill>
                  <a:schemeClr val="tx1"/>
                </a:solidFill>
              </a:rPr>
              <a:t>;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600" smtClean="0">
                <a:solidFill>
                  <a:schemeClr val="tx1"/>
                </a:solidFill>
              </a:rPr>
              <a:t>Eliminar </a:t>
            </a:r>
            <a:r>
              <a:rPr lang="pt-BR" sz="2600">
                <a:solidFill>
                  <a:schemeClr val="tx1"/>
                </a:solidFill>
              </a:rPr>
              <a:t>ou reduzir as isenções e desonerações fiscais, os subsídios concedidos e os gastos com juros da dívida </a:t>
            </a:r>
            <a:r>
              <a:rPr lang="pt-BR" sz="2600">
                <a:solidFill>
                  <a:schemeClr val="tx1"/>
                </a:solidFill>
              </a:rPr>
              <a:t>pública</a:t>
            </a:r>
            <a:r>
              <a:rPr lang="pt-BR" sz="2600" smtClean="0">
                <a:solidFill>
                  <a:schemeClr val="tx1"/>
                </a:solidFill>
              </a:rPr>
              <a:t>;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600" smtClean="0">
                <a:solidFill>
                  <a:schemeClr val="tx1"/>
                </a:solidFill>
              </a:rPr>
              <a:t>Melhorar </a:t>
            </a:r>
            <a:r>
              <a:rPr lang="pt-BR" sz="2600">
                <a:solidFill>
                  <a:schemeClr val="tx1"/>
                </a:solidFill>
              </a:rPr>
              <a:t>a gestão e tornar mais eficientes os gastos </a:t>
            </a:r>
            <a:r>
              <a:rPr lang="pt-BR" sz="2600">
                <a:solidFill>
                  <a:schemeClr val="tx1"/>
                </a:solidFill>
              </a:rPr>
              <a:t>públicos</a:t>
            </a:r>
            <a:r>
              <a:rPr lang="pt-BR" sz="2600" smtClean="0">
                <a:solidFill>
                  <a:schemeClr val="tx1"/>
                </a:solidFill>
              </a:rPr>
              <a:t>;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600" smtClean="0">
                <a:solidFill>
                  <a:schemeClr val="tx1"/>
                </a:solidFill>
              </a:rPr>
              <a:t>Apoiar </a:t>
            </a:r>
            <a:r>
              <a:rPr lang="pt-BR" sz="2600">
                <a:solidFill>
                  <a:schemeClr val="tx1"/>
                </a:solidFill>
              </a:rPr>
              <a:t>a PEC que institui controle dos gastos com juros da dívida </a:t>
            </a:r>
            <a:r>
              <a:rPr lang="pt-BR" sz="2600">
                <a:solidFill>
                  <a:schemeClr val="tx1"/>
                </a:solidFill>
              </a:rPr>
              <a:t>pública</a:t>
            </a:r>
            <a:r>
              <a:rPr lang="pt-BR" sz="2600" smtClean="0">
                <a:solidFill>
                  <a:schemeClr val="tx1"/>
                </a:solidFill>
              </a:rPr>
              <a:t>;</a:t>
            </a: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600" smtClean="0">
                <a:solidFill>
                  <a:schemeClr val="tx1"/>
                </a:solidFill>
              </a:rPr>
              <a:t>Fortalecer </a:t>
            </a:r>
            <a:r>
              <a:rPr lang="pt-BR" sz="2600">
                <a:solidFill>
                  <a:schemeClr val="tx1"/>
                </a:solidFill>
              </a:rPr>
              <a:t>as empresas estatais e instituir controle social sobre sua gestão.</a:t>
            </a:r>
            <a:endParaRPr lang="pt-BR" sz="26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0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6" y="1006691"/>
            <a:ext cx="7416824" cy="5817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88110" y="79933"/>
            <a:ext cx="7017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Orçamento Federal (Fiscal e Seguridade Social)</a:t>
            </a: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Executado (Pago) em 2018 = R$ 2,621 TRILHÕES</a:t>
            </a:r>
          </a:p>
          <a:p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093733" y="79933"/>
            <a:ext cx="1838123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R$ 336 </a:t>
            </a:r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bilhões: amortizações </a:t>
            </a:r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efetivas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Estimativa de cerca de meio trilhão de </a:t>
            </a:r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juros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Nova dívida direcionada para pagar juros</a:t>
            </a:r>
            <a:endParaRPr lang="pt-BR" sz="16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6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Tesouro Nacional contabiliza grande parte dos juros como se fosse “rolagem”</a:t>
            </a:r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SIAFI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www2.camara.leg.br/orcamento-da-uniao/leis-orcamentarias/loa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Banco de Dados Access p/ download (execução do Orçamento da União - Dados até 31/12/2018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25756"/>
              </p:ext>
            </p:extLst>
          </p:nvPr>
        </p:nvGraphicFramePr>
        <p:xfrm>
          <a:off x="288110" y="3429000"/>
          <a:ext cx="1944216" cy="307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160"/>
                <a:gridCol w="50405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Agricultura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0,61%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Transporte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0,44%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Ciência e Tecnologia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0,24%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Gestão Ambiental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Comércio e Serviços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Indústria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Energia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Urbanismo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Organização Agrária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Comunicações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Direitos da Cidadania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Saneamento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Desporto e Lazer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Habitação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TOTAL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1,94%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30462" y="4437111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latin typeface="Arial" panose="020B0604020202020204" pitchFamily="34" charset="0"/>
                <a:cs typeface="Arial" panose="020B0604020202020204" pitchFamily="34" charset="0"/>
              </a:rPr>
              <a:t>R$ 1,065 TRILHÃO</a:t>
            </a:r>
            <a:endParaRPr 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95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500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200" smtClean="0">
                <a:solidFill>
                  <a:srgbClr val="92D050"/>
                </a:solidFill>
                <a:latin typeface="Tahoma"/>
                <a:cs typeface="Tahoma"/>
              </a:rPr>
              <a:t>Dívida Pública: </a:t>
            </a:r>
            <a:r>
              <a:rPr lang="pt-BR" sz="2200" smtClean="0">
                <a:solidFill>
                  <a:srgbClr val="92D050"/>
                </a:solidFill>
                <a:latin typeface="Tahoma"/>
                <a:cs typeface="Tahoma"/>
              </a:rPr>
              <a:t>é resultado de um “excesso” de gastos sociais ???</a:t>
            </a:r>
            <a:endParaRPr lang="pt-BR" sz="2200" smtClean="0">
              <a:solidFill>
                <a:srgbClr val="92D050"/>
              </a:solidFill>
              <a:latin typeface="Tahoma"/>
              <a:cs typeface="Tahom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836712"/>
            <a:ext cx="9712325" cy="543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2480" y="6266868"/>
            <a:ext cx="9633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</a:rPr>
              <a:t>Fonte: 1995 a nov/2001: Banco Central - Série Temporal 16971 - NFSP sem desvalorização cambial - Fluxo acumulado no ano - Resultado primário - Total - Setor público </a:t>
            </a:r>
            <a:r>
              <a:rPr lang="pt-BR" sz="1000" smtClean="0">
                <a:solidFill>
                  <a:schemeClr val="tx1"/>
                </a:solidFill>
              </a:rPr>
              <a:t>consolidado. Dez/2001 </a:t>
            </a:r>
            <a:r>
              <a:rPr lang="pt-BR" sz="1000">
                <a:solidFill>
                  <a:schemeClr val="tx1"/>
                </a:solidFill>
              </a:rPr>
              <a:t>a 2018: Tabela – 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https</a:t>
            </a:r>
            <a:r>
              <a:rPr lang="pt-BR" sz="1000">
                <a:solidFill>
                  <a:schemeClr val="tx1"/>
                </a:solidFill>
                <a:hlinkClick r:id="rId4"/>
              </a:rPr>
              <a:t>://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www.bcb.gov.br/content/estatisticas/Documents/Tabelas_especiais/Nfspp.xls</a:t>
            </a:r>
            <a:r>
              <a:rPr lang="pt-BR" sz="1000" smtClean="0">
                <a:solidFill>
                  <a:schemeClr val="tx1"/>
                </a:solidFill>
              </a:rPr>
              <a:t> Estoque da Dívida Interna – Fonte: Notas para a Imprensa do Banco Central – Política Fiscal. Inclui os títulos em poder do BC, pois este último os utiliza nas Operações Compromissadas.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87782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188640"/>
            <a:ext cx="9777536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Função da Dívida Pública no Brasil: Pagar juros da própria dívida = Concentrar a riqueza</a:t>
            </a:r>
            <a:endParaRPr lang="pt-BR" sz="260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55392" y="1700808"/>
            <a:ext cx="9575800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RELATÓRIO </a:t>
            </a:r>
            <a:r>
              <a:rPr lang="pt-BR" sz="2000" smtClean="0">
                <a:solidFill>
                  <a:schemeClr val="tx1"/>
                </a:solidFill>
              </a:rPr>
              <a:t>FINAL DA CPI DA DÍVIDA PÚBLICA – CÂMARA DOS DEPUTADOS – 2010: “14. Depoimentos </a:t>
            </a:r>
            <a:r>
              <a:rPr lang="pt-BR" sz="2000">
                <a:solidFill>
                  <a:schemeClr val="tx1"/>
                </a:solidFill>
              </a:rPr>
              <a:t>colhidos pela CPI confirmaram que o fator mais </a:t>
            </a:r>
            <a:r>
              <a:rPr lang="pt-BR" sz="2000" smtClean="0">
                <a:solidFill>
                  <a:schemeClr val="tx1"/>
                </a:solidFill>
              </a:rPr>
              <a:t>importante para </a:t>
            </a:r>
            <a:r>
              <a:rPr lang="pt-BR" sz="2000">
                <a:solidFill>
                  <a:schemeClr val="tx1"/>
                </a:solidFill>
              </a:rPr>
              <a:t>o crescimento da dívida pública foram as altas taxas de juros</a:t>
            </a:r>
            <a:r>
              <a:rPr lang="pt-BR" sz="1000" smtClean="0">
                <a:solidFill>
                  <a:schemeClr val="tx1"/>
                </a:solidFill>
              </a:rPr>
              <a:t>.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 </a:t>
            </a:r>
            <a:r>
              <a:rPr lang="pt-BR" sz="1000" smtClean="0">
                <a:solidFill>
                  <a:schemeClr val="accent1"/>
                </a:solidFill>
                <a:hlinkClick r:id="rId3"/>
              </a:rPr>
              <a:t> (Fonte: https</a:t>
            </a:r>
            <a:r>
              <a:rPr lang="pt-BR" sz="1000">
                <a:solidFill>
                  <a:schemeClr val="accent1"/>
                </a:solidFill>
                <a:hlinkClick r:id="rId3"/>
              </a:rPr>
              <a:t>://www2.camara.leg.br/atividade-legislativa/comissoes/comissoes-temporarias/parlamentar-de-inquerito/53a-legislatura-encerradas/cpidivi/relatorio-final-aprovado/relatorio-final-versao-autenticada</a:t>
            </a:r>
            <a:r>
              <a:rPr lang="pt-BR" sz="1000">
                <a:solidFill>
                  <a:schemeClr val="accent1"/>
                </a:solidFill>
              </a:rPr>
              <a:t> </a:t>
            </a:r>
            <a:endParaRPr lang="pt-BR" smtClean="0">
              <a:solidFill>
                <a:schemeClr val="tx1"/>
              </a:solidFill>
            </a:endParaRPr>
          </a:p>
          <a:p>
            <a:pPr marL="342900" indent="-3429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>
                <a:solidFill>
                  <a:schemeClr val="tx1"/>
                </a:solidFill>
              </a:rPr>
              <a:t> </a:t>
            </a:r>
            <a:r>
              <a:rPr lang="pt-BR" sz="2000">
                <a:solidFill>
                  <a:schemeClr val="tx1"/>
                </a:solidFill>
              </a:rPr>
              <a:t>ACÓRDÃO Nº 1084/2018 – </a:t>
            </a:r>
            <a:r>
              <a:rPr lang="pt-BR" sz="2000" smtClean="0">
                <a:solidFill>
                  <a:schemeClr val="tx1"/>
                </a:solidFill>
              </a:rPr>
              <a:t>TCU: “no </a:t>
            </a:r>
            <a:r>
              <a:rPr lang="pt-BR" sz="2000">
                <a:solidFill>
                  <a:schemeClr val="tx1"/>
                </a:solidFill>
              </a:rPr>
              <a:t>período de 2000 a 2017, a DBGG aumentou, em valores deflacionados, R$ 1,911 trilhão, sendo R$ 3,043 trilhões referentes à apropriação de juros, reduzido de aproximadamente R$ 1,132 trilhão referente a emissões líquidas negativas, que resultam em resgates </a:t>
            </a:r>
            <a:r>
              <a:rPr lang="pt-BR" sz="2000" smtClean="0">
                <a:solidFill>
                  <a:schemeClr val="tx1"/>
                </a:solidFill>
              </a:rPr>
              <a:t>líquidos”. </a:t>
            </a:r>
            <a:r>
              <a:rPr lang="pt-BR" sz="2000">
                <a:solidFill>
                  <a:schemeClr val="tx1"/>
                </a:solidFill>
              </a:rPr>
              <a:t>Fonte: </a:t>
            </a:r>
            <a:r>
              <a:rPr lang="pt-BR" sz="1000">
                <a:solidFill>
                  <a:schemeClr val="tx1"/>
                </a:solidFill>
                <a:hlinkClick r:id="rId4"/>
              </a:rPr>
              <a:t>https://pesquisa.apps.tcu.gov.br/#/documento/acordao-completo/%252a/NUMACORDAO%253A1084%2520ANOACORDAO%253A2018/DTRELEVANCIA%2520desc%252C%2520NUMACORDAOINT%2520desc/0/sinonimos%3Dfalse</a:t>
            </a:r>
            <a:r>
              <a:rPr lang="pt-BR" sz="2000">
                <a:solidFill>
                  <a:schemeClr val="tx1"/>
                </a:solidFill>
              </a:rPr>
              <a:t> </a:t>
            </a:r>
            <a:endParaRPr lang="pt-BR" sz="200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Porém, o TCU não propõe investigar a formação e a necessidade das altíssimas  taxas de juros brasileiras</a:t>
            </a:r>
            <a:endParaRPr lang="pt-BR" sz="1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03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026"/>
          <p:cNvSpPr txBox="1">
            <a:spLocks noChangeArrowheads="1"/>
          </p:cNvSpPr>
          <p:nvPr/>
        </p:nvSpPr>
        <p:spPr bwMode="auto">
          <a:xfrm>
            <a:off x="128464" y="36240"/>
            <a:ext cx="977753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Altas taxas de juros servem para controlar a inflação e proteger os mais pobres ???</a:t>
            </a: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endParaRPr lang="pt-BR" sz="280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12291" name="Text Box 1027"/>
          <p:cNvSpPr txBox="1">
            <a:spLocks noChangeArrowheads="1"/>
          </p:cNvSpPr>
          <p:nvPr/>
        </p:nvSpPr>
        <p:spPr bwMode="auto">
          <a:xfrm>
            <a:off x="330200" y="1101929"/>
            <a:ext cx="9575800" cy="578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Busca da meta de inflação via altas taxas de juros, ignorando o </a:t>
            </a:r>
            <a:r>
              <a:rPr lang="pt-BR" sz="2000" smtClean="0">
                <a:solidFill>
                  <a:schemeClr val="tx1"/>
                </a:solidFill>
              </a:rPr>
              <a:t>Art</a:t>
            </a:r>
            <a:r>
              <a:rPr lang="pt-BR" sz="2000">
                <a:solidFill>
                  <a:schemeClr val="tx1"/>
                </a:solidFill>
              </a:rPr>
              <a:t>. 3º </a:t>
            </a:r>
            <a:r>
              <a:rPr lang="pt-BR" sz="2000" smtClean="0">
                <a:solidFill>
                  <a:schemeClr val="tx1"/>
                </a:solidFill>
              </a:rPr>
              <a:t>da Lei 4.595/1964: </a:t>
            </a:r>
            <a:r>
              <a:rPr lang="pt-BR" sz="2000" smtClean="0">
                <a:solidFill>
                  <a:schemeClr val="tx1"/>
                </a:solidFill>
              </a:rPr>
              <a:t>“</a:t>
            </a:r>
            <a:r>
              <a:rPr lang="pt-BR" sz="2000" i="1" smtClean="0">
                <a:solidFill>
                  <a:schemeClr val="tx1"/>
                </a:solidFill>
              </a:rPr>
              <a:t>A </a:t>
            </a:r>
            <a:r>
              <a:rPr lang="pt-BR" sz="2000" i="1">
                <a:solidFill>
                  <a:schemeClr val="tx1"/>
                </a:solidFill>
              </a:rPr>
              <a:t>política do Conselho Monetário Nacional objetivará</a:t>
            </a:r>
            <a:r>
              <a:rPr lang="pt-BR" sz="2000" i="1" smtClean="0">
                <a:solidFill>
                  <a:schemeClr val="tx1"/>
                </a:solidFill>
              </a:rPr>
              <a:t>: (I) Adaptar </a:t>
            </a:r>
            <a:r>
              <a:rPr lang="pt-BR" sz="2000" i="1">
                <a:solidFill>
                  <a:schemeClr val="tx1"/>
                </a:solidFill>
              </a:rPr>
              <a:t>o volume dos meios de pagamento ás reais necessidades da economia nacional e seu processo de desenvolvimento</a:t>
            </a:r>
            <a:r>
              <a:rPr lang="pt-BR" sz="2000" i="1" smtClean="0">
                <a:solidFill>
                  <a:schemeClr val="tx1"/>
                </a:solidFill>
              </a:rPr>
              <a:t>; (II) Regular </a:t>
            </a:r>
            <a:r>
              <a:rPr lang="pt-BR" sz="2000" i="1">
                <a:solidFill>
                  <a:schemeClr val="tx1"/>
                </a:solidFill>
              </a:rPr>
              <a:t>o valor interno da moeda, para tanto prevenindo ou corrigindo os surtos inflacionários ou deflacionários de origem interna ou externa, </a:t>
            </a:r>
            <a:r>
              <a:rPr lang="pt-BR" sz="2000" i="1" u="sng">
                <a:solidFill>
                  <a:schemeClr val="tx1"/>
                </a:solidFill>
              </a:rPr>
              <a:t>as depressões econômicas e outros desequilíbrios oriundos de fenômenos </a:t>
            </a:r>
            <a:r>
              <a:rPr lang="pt-BR" sz="2000" i="1" u="sng" smtClean="0">
                <a:solidFill>
                  <a:schemeClr val="tx1"/>
                </a:solidFill>
              </a:rPr>
              <a:t>conjunturais</a:t>
            </a:r>
            <a:r>
              <a:rPr lang="pt-BR" sz="2000" smtClean="0">
                <a:solidFill>
                  <a:schemeClr val="tx1"/>
                </a:solidFill>
              </a:rPr>
              <a:t>;”</a:t>
            </a: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De  janeiro  de  1995  a  maio  de  2016,  o  conjunto  dos  preços  administrados  do  IPCA  avançou 664,1%, enquanto o conjunto dos preços livres aumentou 301,3%. Entre os preços administrados que  mais  subiram,  destacam-se  os  preços  de  gás  de  botijão  (1257,8%)  e  plano  de  saúde (820,4</a:t>
            </a:r>
            <a:r>
              <a:rPr lang="pt-BR" sz="2000" smtClean="0">
                <a:solidFill>
                  <a:schemeClr val="tx1"/>
                </a:solidFill>
              </a:rPr>
              <a:t>%) - Fonte</a:t>
            </a:r>
            <a:r>
              <a:rPr lang="pt-BR" sz="2000">
                <a:solidFill>
                  <a:schemeClr val="tx1"/>
                </a:solidFill>
              </a:rPr>
              <a:t>: Banco </a:t>
            </a:r>
            <a:r>
              <a:rPr lang="pt-BR" sz="2000" smtClean="0">
                <a:solidFill>
                  <a:schemeClr val="tx1"/>
                </a:solidFill>
              </a:rPr>
              <a:t>Central</a:t>
            </a: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200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>
                <a:solidFill>
                  <a:schemeClr val="tx1"/>
                </a:solidFill>
              </a:rPr>
              <a:t>De junho de 2016 a julho de 2019, os “preços monitorados” do IPCA subiram 20,5%, enquanto os “preços livres” subiram 11,7%.  (Fonte: Séries Temporais nº 433 e 4449 do BC)</a:t>
            </a:r>
            <a:endParaRPr lang="pt-BR" sz="200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t-BR" sz="1000" smtClean="0">
              <a:solidFill>
                <a:schemeClr val="tx1"/>
              </a:solidFill>
            </a:endParaRPr>
          </a:p>
          <a:p>
            <a:pPr marL="342900" indent="-342900" algn="jus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t-BR" sz="2000" smtClean="0">
                <a:solidFill>
                  <a:schemeClr val="tx1"/>
                </a:solidFill>
              </a:rPr>
              <a:t>Poder Executivo apresentou o PLP 112/2019 para revogar estes itens da Lei 4.595/1964</a:t>
            </a:r>
            <a:endParaRPr lang="pt-BR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402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BRASIL: AUDITORIA </a:t>
            </a:r>
            <a:r>
              <a:rPr lang="en-GB" sz="3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DA DÍVIDA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338138" indent="-33813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Prevista na Constituição Federal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de 1988</a:t>
            </a:r>
            <a:endParaRPr lang="pt-BR" dirty="0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just" eaLnBrk="0" hangingPunct="0"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Plebiscito popular ano 2000: mais de seis milhões de votos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8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CIDADÃ DA DÍVIDA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  <a:hlinkClick r:id="rId3"/>
              </a:rPr>
              <a:t>www.auditoriacidada.org.br</a:t>
            </a:r>
            <a:endParaRPr lang="pt-BR" sz="32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9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da Dívida no âmbito do Ministério da Fazenda, com participação da Sociedade Civil: Aprovada 3 vezes pelo Congresso Nacional e vetada 3 vezes pelos governos </a:t>
            </a: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em 2016 </a:t>
            </a: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e </a:t>
            </a: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2017</a:t>
            </a:r>
            <a:endParaRPr lang="pt-BR" sz="2800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0644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2" y="404664"/>
            <a:ext cx="9766073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0" y="6572250"/>
            <a:ext cx="990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 b="0">
                <a:solidFill>
                  <a:srgbClr val="FFFFFF"/>
                </a:solidFill>
                <a:cs typeface="Arial" charset="0"/>
              </a:rPr>
              <a:t>Fonte: Banco Central - Nota para a Imprensa - Política Fiscal - Quadro </a:t>
            </a:r>
            <a:r>
              <a:rPr lang="pt-BR" sz="1400" b="0" smtClean="0">
                <a:solidFill>
                  <a:srgbClr val="FFFFFF"/>
                </a:solidFill>
                <a:cs typeface="Arial" charset="0"/>
              </a:rPr>
              <a:t>“Títulos Públicos Federais”.</a:t>
            </a:r>
            <a:endParaRPr lang="pt-BR" sz="1400" b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9" name="CaixaDeTexto 5"/>
          <p:cNvSpPr txBox="1">
            <a:spLocks noChangeArrowheads="1"/>
          </p:cNvSpPr>
          <p:nvPr/>
        </p:nvSpPr>
        <p:spPr bwMode="auto">
          <a:xfrm>
            <a:off x="2002799" y="1342894"/>
            <a:ext cx="3744416" cy="2977738"/>
          </a:xfrm>
          <a:prstGeom prst="rect">
            <a:avLst/>
          </a:prstGeom>
          <a:solidFill>
            <a:srgbClr val="FFFFFF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Juros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sobre juros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Regime de Metas de Inflação 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Reuniões do BC com banqueiros: Conflito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de interesses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Dívidas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dos estados com a </a:t>
            </a: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União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Acumulação de Reservas Cambiais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“Operações de Mercado Aberto”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Operações de “swaps”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Empréstimos ao BNDES</a:t>
            </a:r>
          </a:p>
        </p:txBody>
      </p:sp>
    </p:spTree>
    <p:extLst>
      <p:ext uri="{BB962C8B-B14F-4D97-AF65-F5344CB8AC3E}">
        <p14:creationId xmlns:p14="http://schemas.microsoft.com/office/powerpoint/2010/main" val="388628814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43054</TotalTime>
  <Words>1140</Words>
  <Application>Microsoft Office PowerPoint</Application>
  <PresentationFormat>Papel A4 (210 x 297 mm)</PresentationFormat>
  <Paragraphs>144</Paragraphs>
  <Slides>12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Pulso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RODRIGO</cp:lastModifiedBy>
  <cp:revision>1882</cp:revision>
  <cp:lastPrinted>2008-11-20T19:12:03Z</cp:lastPrinted>
  <dcterms:created xsi:type="dcterms:W3CDTF">2001-11-19T18:24:28Z</dcterms:created>
  <dcterms:modified xsi:type="dcterms:W3CDTF">2019-08-29T16:15:44Z</dcterms:modified>
</cp:coreProperties>
</file>