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693" r:id="rId2"/>
    <p:sldId id="1345" r:id="rId3"/>
    <p:sldId id="1346" r:id="rId4"/>
    <p:sldId id="1353" r:id="rId5"/>
    <p:sldId id="1350" r:id="rId6"/>
    <p:sldId id="1275" r:id="rId7"/>
    <p:sldId id="1347" r:id="rId8"/>
    <p:sldId id="1348" r:id="rId9"/>
    <p:sldId id="1292" r:id="rId10"/>
    <p:sldId id="1268" r:id="rId11"/>
    <p:sldId id="1329" r:id="rId12"/>
    <p:sldId id="1219" r:id="rId13"/>
    <p:sldId id="1220" r:id="rId14"/>
    <p:sldId id="1248" r:id="rId15"/>
    <p:sldId id="1249" r:id="rId16"/>
    <p:sldId id="1354" r:id="rId17"/>
    <p:sldId id="1308" r:id="rId18"/>
    <p:sldId id="1349" r:id="rId19"/>
    <p:sldId id="1339" r:id="rId20"/>
    <p:sldId id="1340" r:id="rId21"/>
    <p:sldId id="1333" r:id="rId2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D050"/>
    <a:srgbClr val="FFFFFF"/>
    <a:srgbClr val="334F15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58" y="-21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16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12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ervidor.gov.br/publicacao/boletim_estatistico/bol_estatistico_13/Bol201_Jan2013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idor.gov.br/publicacao/boletim_estatistico/bol_estatistico_13/Bol201_Jan201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40175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b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Jataí, 21 de fevereiro de 2014</a:t>
            </a:r>
            <a:endParaRPr lang="en-US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3429000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Dívida e os serviços públicos</a:t>
            </a: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696" y="620688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3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9" y="839746"/>
            <a:ext cx="8063556" cy="562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8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07988"/>
            <a:ext cx="8712968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694440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3" y="745038"/>
            <a:ext cx="8638803" cy="56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"/>
            <a:ext cx="8076331" cy="697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773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67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CONCLUSÕES</a:t>
            </a: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usurpado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pelo setor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financeiro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Desenvolvimento socioeconômico travado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Violência</a:t>
            </a:r>
          </a:p>
          <a:p>
            <a:pPr lvl="1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FALTA DE ÉTICA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206500"/>
            <a:ext cx="941546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</p:spTree>
    <p:extLst>
      <p:ext uri="{BB962C8B-B14F-4D97-AF65-F5344CB8AC3E}">
        <p14:creationId xmlns:p14="http://schemas.microsoft.com/office/powerpoint/2010/main" val="5402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Belo Horizonte                     Brasília	                 Rio de Janeiro</a:t>
            </a:r>
          </a:p>
        </p:txBody>
      </p:sp>
      <p:sp>
        <p:nvSpPr>
          <p:cNvPr id="7170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São Paulo                       Porto Alegre	                    Salvador</a:t>
            </a:r>
          </a:p>
        </p:txBody>
      </p:sp>
      <p:sp>
        <p:nvSpPr>
          <p:cNvPr id="7171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smtClean="0">
                <a:solidFill>
                  <a:srgbClr val="92D050"/>
                </a:solidFill>
                <a:latin typeface="Tahoma" charset="0"/>
                <a:cs typeface="Tahoma" charset="0"/>
              </a:rPr>
              <a:t>Percepção da necessidade de mais serviços públicos: 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Milhões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pessoas nas ruas em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centenas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cidades</a:t>
            </a:r>
          </a:p>
        </p:txBody>
      </p:sp>
      <p:pic>
        <p:nvPicPr>
          <p:cNvPr id="7172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6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9" y="1371626"/>
            <a:ext cx="3560397" cy="4577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976" y="332656"/>
            <a:ext cx="5328592" cy="622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t-BR" b="0" dirty="0" smtClean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 smtClean="0">
                <a:solidFill>
                  <a:srgbClr val="FFFFFF"/>
                </a:solidFill>
              </a:rPr>
              <a:t>Capítulo </a:t>
            </a:r>
            <a:r>
              <a:rPr lang="pt-BR" b="0" dirty="0" err="1">
                <a:solidFill>
                  <a:srgbClr val="FFFFFF"/>
                </a:solidFill>
              </a:rPr>
              <a:t>I</a:t>
            </a:r>
            <a:r>
              <a:rPr lang="pt-BR" b="0" dirty="0">
                <a:solidFill>
                  <a:srgbClr val="FFFFFF"/>
                </a:solidFill>
              </a:rPr>
              <a:t> – Financeirização mundial, crise e endividamento público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 – Sistema da Dívida e mecanismos que geram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III - Auditoria cidadã da dívida pública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IV - Experiências de auditoria e investigação da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 - Métodos para a execução de uma auditoria cidadã da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VI - Aspectos legais a considerar em uma auditoria da dívida pública 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260648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Auditoria </a:t>
            </a:r>
            <a:r>
              <a:rPr lang="en-US" sz="2800" dirty="0" err="1" smtClean="0">
                <a:solidFill>
                  <a:srgbClr val="FFFFFF"/>
                </a:solidFill>
              </a:rPr>
              <a:t>Cidadã</a:t>
            </a:r>
            <a:r>
              <a:rPr lang="en-US" sz="2800" dirty="0" smtClean="0">
                <a:solidFill>
                  <a:srgbClr val="FFFFFF"/>
                </a:solidFill>
              </a:rPr>
              <a:t> da </a:t>
            </a:r>
            <a:r>
              <a:rPr lang="en-US" sz="2800" dirty="0" err="1" smtClean="0">
                <a:solidFill>
                  <a:srgbClr val="FFFFFF"/>
                </a:solidFill>
              </a:rPr>
              <a:t>Dívida</a:t>
            </a:r>
            <a:r>
              <a:rPr lang="en-US" sz="2800" dirty="0" smtClean="0">
                <a:solidFill>
                  <a:srgbClr val="FFFFFF"/>
                </a:solidFill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</a:rPr>
              <a:t>Experiências</a:t>
            </a:r>
            <a:r>
              <a:rPr lang="en-US" sz="2800" dirty="0" smtClean="0">
                <a:solidFill>
                  <a:srgbClr val="FFFFFF"/>
                </a:solidFill>
              </a:rPr>
              <a:t> e </a:t>
            </a:r>
            <a:r>
              <a:rPr lang="en-US" sz="2800" dirty="0" err="1" smtClean="0">
                <a:solidFill>
                  <a:srgbClr val="FFFFFF"/>
                </a:solidFill>
              </a:rPr>
              <a:t>Métodos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6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8194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Florianópolis                      Natal	                    Manaus</a:t>
            </a:r>
          </a:p>
        </p:txBody>
      </p:sp>
      <p:sp>
        <p:nvSpPr>
          <p:cNvPr id="8195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Percepção </a:t>
            </a:r>
            <a:r>
              <a:rPr lang="pt-BR" sz="2800" smtClean="0">
                <a:solidFill>
                  <a:srgbClr val="92D050"/>
                </a:solidFill>
                <a:latin typeface="Tahoma" charset="0"/>
                <a:cs typeface="Tahoma" charset="0"/>
              </a:rPr>
              <a:t>da necessidade de mais serviços públicos: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Milhões de pessoas nas ruas em centenas de cidades</a:t>
            </a:r>
          </a:p>
        </p:txBody>
      </p:sp>
      <p:pic>
        <p:nvPicPr>
          <p:cNvPr id="8196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#RevoltadoBusão em Natal - protesto bloqueia a BR-101 (Foto: Henrique Dovalle/G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352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744187"/>
              </p:ext>
            </p:extLst>
          </p:nvPr>
        </p:nvGraphicFramePr>
        <p:xfrm>
          <a:off x="4940300" y="3414713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3" imgW="9000" imgH="9000" progId="PBrush">
                  <p:embed/>
                </p:oleObj>
              </mc:Choice>
              <mc:Fallback>
                <p:oleObj r:id="rId3" imgW="9000" imgH="9000" progId="PBrush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14713"/>
                        <a:ext cx="25400" cy="2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660897"/>
              </p:ext>
            </p:extLst>
          </p:nvPr>
        </p:nvGraphicFramePr>
        <p:xfrm>
          <a:off x="416496" y="258285"/>
          <a:ext cx="9489504" cy="646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o" r:id="rId5" imgW="4691029" imgH="3958948" progId="Word.Document.12">
                  <p:embed/>
                </p:oleObj>
              </mc:Choice>
              <mc:Fallback>
                <p:oleObj name="Documento" r:id="rId5" imgW="4691029" imgH="3958948" progId="Word.Document.12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258285"/>
                        <a:ext cx="9489504" cy="64674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42" y="1028143"/>
            <a:ext cx="8009458" cy="561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8504" y="0"/>
            <a:ext cx="88569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Orçamento Geral da União </a:t>
            </a:r>
            <a:r>
              <a:rPr lang="pt-BR" smtClean="0">
                <a:solidFill>
                  <a:srgbClr val="FFFFFF"/>
                </a:solidFill>
                <a:latin typeface="Tahoma" charset="0"/>
                <a:cs typeface="Tahoma" charset="0"/>
              </a:rPr>
              <a:t>(Previsto para 2014)</a:t>
            </a:r>
            <a:endParaRPr lang="pt-BR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Total =  </a:t>
            </a:r>
            <a:r>
              <a:rPr lang="pt-BR" smtClean="0">
                <a:solidFill>
                  <a:srgbClr val="FFFFFF"/>
                </a:solidFill>
                <a:latin typeface="Tahoma" charset="0"/>
                <a:cs typeface="Tahoma" charset="0"/>
              </a:rPr>
              <a:t>2,383 TRILHÕES </a:t>
            </a:r>
            <a:endParaRPr lang="pt-BR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28464" y="2435668"/>
            <a:ext cx="15841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sz="2000">
                <a:latin typeface="Tahoma" charset="0"/>
                <a:cs typeface="Tahoma" charset="0"/>
              </a:rPr>
              <a:t>PREVISÃO DE GASTO com a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2000">
                <a:latin typeface="Tahoma" charset="0"/>
                <a:cs typeface="Tahoma" charset="0"/>
              </a:rPr>
              <a:t>DÍVIDA em 2014: R$ 1,002 </a:t>
            </a:r>
            <a:r>
              <a:rPr lang="en-US" sz="2000" smtClean="0">
                <a:latin typeface="Tahoma" charset="0"/>
                <a:cs typeface="Tahoma" charset="0"/>
              </a:rPr>
              <a:t>TRILHÃO</a:t>
            </a:r>
          </a:p>
          <a:p>
            <a:pPr algn="ctr" eaLnBrk="1" hangingPunct="1">
              <a:lnSpc>
                <a:spcPct val="130000"/>
              </a:lnSpc>
            </a:pPr>
            <a:endParaRPr lang="en-US" sz="2000"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2000" smtClean="0">
                <a:latin typeface="Tahoma" charset="0"/>
                <a:cs typeface="Tahoma" charset="0"/>
              </a:rPr>
              <a:t>Fonte: SIAFI</a:t>
            </a:r>
            <a:endParaRPr lang="pt-BR" sz="2000"/>
          </a:p>
        </p:txBody>
      </p:sp>
      <p:cxnSp>
        <p:nvCxnSpPr>
          <p:cNvPr id="5" name="Conector de seta reta 4"/>
          <p:cNvCxnSpPr/>
          <p:nvPr/>
        </p:nvCxnSpPr>
        <p:spPr bwMode="auto">
          <a:xfrm flipV="1">
            <a:off x="1712640" y="4797152"/>
            <a:ext cx="2520280" cy="72008"/>
          </a:xfrm>
          <a:prstGeom prst="straightConnector1">
            <a:avLst/>
          </a:prstGeom>
          <a:solidFill>
            <a:srgbClr val="FFFFFF"/>
          </a:solidFill>
          <a:ln w="53975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049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2" y="414733"/>
            <a:ext cx="8936020" cy="585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160912" y="126876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rgbClr val="0070C0"/>
                </a:solidFill>
              </a:rPr>
              <a:t>Juros e amortizações da dívida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94790" y="2881808"/>
            <a:ext cx="425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chemeClr val="accent1"/>
                </a:solidFill>
              </a:rPr>
              <a:t>Previdência e Assistência Social</a:t>
            </a:r>
            <a:endParaRPr lang="pt-BR" sz="2000">
              <a:solidFill>
                <a:schemeClr val="accent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21152" y="3933056"/>
            <a:ext cx="389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7030A0"/>
                </a:solidFill>
              </a:rPr>
              <a:t>Pessoal e Encargos Sociais</a:t>
            </a:r>
            <a:endParaRPr lang="pt-BR" sz="200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84788" y="4855458"/>
            <a:ext cx="258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/>
              <a:t>Saúde e Saneamento</a:t>
            </a:r>
            <a:endParaRPr lang="pt-BR" sz="2000"/>
          </a:p>
        </p:txBody>
      </p:sp>
      <p:sp>
        <p:nvSpPr>
          <p:cNvPr id="10" name="CaixaDeTexto 9"/>
          <p:cNvSpPr txBox="1"/>
          <p:nvPr/>
        </p:nvSpPr>
        <p:spPr>
          <a:xfrm>
            <a:off x="7315201" y="5207913"/>
            <a:ext cx="281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Educação e Cultura</a:t>
            </a:r>
            <a:endParaRPr lang="pt-BR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OS GASTOS COM PESSOAL TÊM CAÍDO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23900"/>
            <a:ext cx="7078663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6" name="CaixaDeTexto 1"/>
          <p:cNvSpPr txBox="1">
            <a:spLocks noChangeArrowheads="1"/>
          </p:cNvSpPr>
          <p:nvPr/>
        </p:nvSpPr>
        <p:spPr bwMode="auto">
          <a:xfrm>
            <a:off x="200025" y="6429375"/>
            <a:ext cx="98663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pt-BR" sz="1500">
                <a:solidFill>
                  <a:srgbClr val="92D050"/>
                </a:solidFill>
              </a:rPr>
              <a:t>Fonte: </a:t>
            </a:r>
            <a:r>
              <a:rPr lang="pt-BR" sz="1500">
                <a:solidFill>
                  <a:srgbClr val="92D050"/>
                </a:solidFill>
                <a:hlinkClick r:id="rId4"/>
              </a:rPr>
              <a:t>http://www.servidor.gov.br/publicacao/boletim_estatistico/bol_estatistico_13/Bol201_Jan2013.pdf</a:t>
            </a:r>
            <a:r>
              <a:rPr lang="pt-BR" sz="1500">
                <a:solidFill>
                  <a:srgbClr val="92D050"/>
                </a:solidFill>
              </a:rPr>
              <a:t> - Pág 28</a:t>
            </a:r>
          </a:p>
        </p:txBody>
      </p:sp>
    </p:spTree>
    <p:extLst>
      <p:ext uri="{BB962C8B-B14F-4D97-AF65-F5344CB8AC3E}">
        <p14:creationId xmlns:p14="http://schemas.microsoft.com/office/powerpoint/2010/main" val="1287505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184150" y="214313"/>
            <a:ext cx="9440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OS GASTOS COM PESSOAL TÊM CAÍDO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1269" name="CaixaDeTexto 1"/>
          <p:cNvSpPr txBox="1">
            <a:spLocks noChangeArrowheads="1"/>
          </p:cNvSpPr>
          <p:nvPr/>
        </p:nvSpPr>
        <p:spPr bwMode="auto">
          <a:xfrm>
            <a:off x="200025" y="6429375"/>
            <a:ext cx="98663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pt-BR" sz="1500">
                <a:solidFill>
                  <a:srgbClr val="92D050"/>
                </a:solidFill>
              </a:rPr>
              <a:t>Fonte: </a:t>
            </a:r>
            <a:r>
              <a:rPr lang="pt-BR" sz="1500">
                <a:solidFill>
                  <a:srgbClr val="92D050"/>
                </a:solidFill>
                <a:hlinkClick r:id="rId3"/>
              </a:rPr>
              <a:t>http://www.servidor.gov.br/publicacao/boletim_estatistico/bol_estatistico_13/Bol201_Jan2013.pdf</a:t>
            </a:r>
            <a:r>
              <a:rPr lang="pt-BR" sz="1500">
                <a:solidFill>
                  <a:srgbClr val="92D050"/>
                </a:solidFill>
              </a:rPr>
              <a:t> - Pág 28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677863"/>
            <a:ext cx="7581900" cy="575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492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22786</TotalTime>
  <Words>746</Words>
  <Application>Microsoft Office PowerPoint</Application>
  <PresentationFormat>Papel A4 (210 x 297 mm)</PresentationFormat>
  <Paragraphs>162</Paragraphs>
  <Slides>21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Pulso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1697</cp:revision>
  <cp:lastPrinted>2008-11-20T19:12:03Z</cp:lastPrinted>
  <dcterms:created xsi:type="dcterms:W3CDTF">2001-11-19T18:24:28Z</dcterms:created>
  <dcterms:modified xsi:type="dcterms:W3CDTF">2014-02-21T21:57:32Z</dcterms:modified>
</cp:coreProperties>
</file>