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1283" r:id="rId2"/>
    <p:sldId id="1281" r:id="rId3"/>
    <p:sldId id="1295" r:id="rId4"/>
    <p:sldId id="1296" r:id="rId5"/>
    <p:sldId id="1244" r:id="rId6"/>
    <p:sldId id="1247" r:id="rId7"/>
    <p:sldId id="1248" r:id="rId8"/>
    <p:sldId id="1219" r:id="rId9"/>
    <p:sldId id="1220" r:id="rId10"/>
    <p:sldId id="1221" r:id="rId11"/>
    <p:sldId id="1222" r:id="rId12"/>
    <p:sldId id="1298" r:id="rId13"/>
    <p:sldId id="1304" r:id="rId14"/>
    <p:sldId id="1305" r:id="rId15"/>
    <p:sldId id="1310" r:id="rId16"/>
    <p:sldId id="1308" r:id="rId17"/>
    <p:sldId id="1309" r:id="rId18"/>
    <p:sldId id="1307" r:id="rId19"/>
    <p:sldId id="994" r:id="rId20"/>
    <p:sldId id="1306" r:id="rId21"/>
    <p:sldId id="1300" r:id="rId22"/>
    <p:sldId id="1301" r:id="rId23"/>
    <p:sldId id="1302" r:id="rId24"/>
    <p:sldId id="1230" r:id="rId25"/>
    <p:sldId id="1267" r:id="rId26"/>
    <p:sldId id="1272" r:id="rId27"/>
    <p:sldId id="1260" r:id="rId28"/>
    <p:sldId id="1292" r:id="rId29"/>
    <p:sldId id="1284" r:id="rId30"/>
    <p:sldId id="1049" r:id="rId31"/>
    <p:sldId id="1303" r:id="rId32"/>
    <p:sldId id="1285" r:id="rId3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00"/>
    <a:srgbClr val="334F15"/>
    <a:srgbClr val="92D05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7" autoAdjust="0"/>
  </p:normalViewPr>
  <p:slideViewPr>
    <p:cSldViewPr>
      <p:cViewPr>
        <p:scale>
          <a:sx n="73" d="100"/>
          <a:sy n="73" d="100"/>
        </p:scale>
        <p:origin x="-954" y="-4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26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que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Geram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do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FMI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Legais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Políticos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Financeiros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Econômicos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do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Poder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Financeiro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</a:t>
          </a: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Bancário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 custLinFactNeighborX="774" custLinFactNeighborY="1672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04A95AE8-B358-4587-A2C8-4788E3BD742C}" type="presOf" srcId="{96ED5622-202F-C947-BC45-A5FA037D119B}" destId="{3B8012C6-BDB5-5E42-AD5B-3E946D617566}" srcOrd="0" destOrd="0" presId="urn:microsoft.com/office/officeart/2009/3/layout/CircleRelationship"/>
    <dgm:cxn modelId="{658D65BC-BAB7-496D-85CE-EA1710E17C82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80299279-F7E6-4994-9E30-B55E6249DFE1}" type="presOf" srcId="{6F5795CA-FCF7-3D49-92E8-4F066CD012F3}" destId="{2C4EA2EF-7032-994A-8CDA-D08E93AE0AB3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9E7D57C-3333-4896-9D96-DA331A1EB3FA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115B8259-B933-4B1C-8907-C7C7644B2F94}" type="presOf" srcId="{67399531-B4AD-494A-92F2-504158F3E707}" destId="{CD68683C-D877-F146-989D-683FF92CCE28}" srcOrd="0" destOrd="0" presId="urn:microsoft.com/office/officeart/2009/3/layout/CircleRelationship"/>
    <dgm:cxn modelId="{162DCA71-B969-449F-B6BD-F1D4A0F83907}" type="presOf" srcId="{91032682-16C8-8746-92ED-AF58BF7EB348}" destId="{12638A83-E4F5-674B-9467-240AA0C5FB0A}" srcOrd="0" destOrd="0" presId="urn:microsoft.com/office/officeart/2009/3/layout/CircleRelationship"/>
    <dgm:cxn modelId="{C8AD890B-C40D-4B4D-95A2-6E3D8DA8D96C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DAF43131-6155-402C-AF0C-2D41E095063A}" type="presParOf" srcId="{12638A83-E4F5-674B-9467-240AA0C5FB0A}" destId="{CD68683C-D877-F146-989D-683FF92CCE28}" srcOrd="0" destOrd="0" presId="urn:microsoft.com/office/officeart/2009/3/layout/CircleRelationship"/>
    <dgm:cxn modelId="{AFDAB5E8-CDD8-492B-A904-F9D3BE2B91C6}" type="presParOf" srcId="{12638A83-E4F5-674B-9467-240AA0C5FB0A}" destId="{58D9F01F-9E18-A346-A934-8987F4284017}" srcOrd="1" destOrd="0" presId="urn:microsoft.com/office/officeart/2009/3/layout/CircleRelationship"/>
    <dgm:cxn modelId="{6142621C-BAF0-4105-8E8E-A7A762825536}" type="presParOf" srcId="{12638A83-E4F5-674B-9467-240AA0C5FB0A}" destId="{FEF05A9F-2AAC-074D-BD7A-9196CC8F387E}" srcOrd="2" destOrd="0" presId="urn:microsoft.com/office/officeart/2009/3/layout/CircleRelationship"/>
    <dgm:cxn modelId="{07699043-1D25-4B81-9383-5F234899999C}" type="presParOf" srcId="{12638A83-E4F5-674B-9467-240AA0C5FB0A}" destId="{3E2BC93E-E0ED-0A4C-904E-34FEB557D6B3}" srcOrd="3" destOrd="0" presId="urn:microsoft.com/office/officeart/2009/3/layout/CircleRelationship"/>
    <dgm:cxn modelId="{7B1EA651-774B-43F5-941F-36DD7F5715A0}" type="presParOf" srcId="{12638A83-E4F5-674B-9467-240AA0C5FB0A}" destId="{9AE0C5AB-F05E-C54F-946F-524451D97D6A}" srcOrd="4" destOrd="0" presId="urn:microsoft.com/office/officeart/2009/3/layout/CircleRelationship"/>
    <dgm:cxn modelId="{0FD9C9ED-1A3D-43FD-8B75-E0A99AC47889}" type="presParOf" srcId="{12638A83-E4F5-674B-9467-240AA0C5FB0A}" destId="{9B818891-721B-E249-A46D-3F104437D69C}" srcOrd="5" destOrd="0" presId="urn:microsoft.com/office/officeart/2009/3/layout/CircleRelationship"/>
    <dgm:cxn modelId="{DCB799EC-0B15-4282-82D7-D2DB5E1D4834}" type="presParOf" srcId="{12638A83-E4F5-674B-9467-240AA0C5FB0A}" destId="{3B8012C6-BDB5-5E42-AD5B-3E946D617566}" srcOrd="6" destOrd="0" presId="urn:microsoft.com/office/officeart/2009/3/layout/CircleRelationship"/>
    <dgm:cxn modelId="{6DAFD3E2-2536-4D49-AAC6-D1C386E42178}" type="presParOf" srcId="{12638A83-E4F5-674B-9467-240AA0C5FB0A}" destId="{BB4D3749-C5A6-1F42-BA2E-174FCD75366C}" srcOrd="7" destOrd="0" presId="urn:microsoft.com/office/officeart/2009/3/layout/CircleRelationship"/>
    <dgm:cxn modelId="{8EE96956-98D2-4912-BAF4-88798EE0FE4B}" type="presParOf" srcId="{BB4D3749-C5A6-1F42-BA2E-174FCD75366C}" destId="{307D2AE0-B61B-3F49-AF65-492CC44B7E00}" srcOrd="0" destOrd="0" presId="urn:microsoft.com/office/officeart/2009/3/layout/CircleRelationship"/>
    <dgm:cxn modelId="{907EA176-9E16-4B74-A9E2-F57D8E627039}" type="presParOf" srcId="{12638A83-E4F5-674B-9467-240AA0C5FB0A}" destId="{6B05C13D-FEEA-C64C-B5AB-429A48D8019E}" srcOrd="8" destOrd="0" presId="urn:microsoft.com/office/officeart/2009/3/layout/CircleRelationship"/>
    <dgm:cxn modelId="{117CBD39-54CD-4EFB-BADD-3F07BACBAD27}" type="presParOf" srcId="{6B05C13D-FEEA-C64C-B5AB-429A48D8019E}" destId="{B46D02DE-DFD9-264A-9122-1B111364DA6D}" srcOrd="0" destOrd="0" presId="urn:microsoft.com/office/officeart/2009/3/layout/CircleRelationship"/>
    <dgm:cxn modelId="{83F051BB-B87C-4891-9D60-32A8EAA013D9}" type="presParOf" srcId="{12638A83-E4F5-674B-9467-240AA0C5FB0A}" destId="{5C929E12-B5A9-524E-8637-7BDE97CEB999}" srcOrd="9" destOrd="0" presId="urn:microsoft.com/office/officeart/2009/3/layout/CircleRelationship"/>
    <dgm:cxn modelId="{8B812365-B852-4A01-B583-E60091895D8F}" type="presParOf" srcId="{12638A83-E4F5-674B-9467-240AA0C5FB0A}" destId="{A458321B-FFC0-BD4F-9287-F448D405C256}" srcOrd="10" destOrd="0" presId="urn:microsoft.com/office/officeart/2009/3/layout/CircleRelationship"/>
    <dgm:cxn modelId="{935CBC9B-3CED-4ABF-8FB6-99917F6A2BC2}" type="presParOf" srcId="{A458321B-FFC0-BD4F-9287-F448D405C256}" destId="{CBAE351A-2575-EB4E-BDFE-AC8C89AB19F6}" srcOrd="0" destOrd="0" presId="urn:microsoft.com/office/officeart/2009/3/layout/CircleRelationship"/>
    <dgm:cxn modelId="{AD768A1F-6E12-46CF-A1CB-44CA6EC88229}" type="presParOf" srcId="{12638A83-E4F5-674B-9467-240AA0C5FB0A}" destId="{A5B4C08C-AA14-F94A-9115-1C7612570EC3}" srcOrd="11" destOrd="0" presId="urn:microsoft.com/office/officeart/2009/3/layout/CircleRelationship"/>
    <dgm:cxn modelId="{2C2BBD2F-9273-4823-A597-9900DF3D86F6}" type="presParOf" srcId="{A5B4C08C-AA14-F94A-9115-1C7612570EC3}" destId="{E87B16E0-7609-B741-ADEC-7ED3166C467B}" srcOrd="0" destOrd="0" presId="urn:microsoft.com/office/officeart/2009/3/layout/CircleRelationship"/>
    <dgm:cxn modelId="{72B50405-5D90-4C06-A5C1-2C3C3C516D4D}" type="presParOf" srcId="{12638A83-E4F5-674B-9467-240AA0C5FB0A}" destId="{04321634-7EAA-C442-9E3C-6235F031E2D1}" srcOrd="12" destOrd="0" presId="urn:microsoft.com/office/officeart/2009/3/layout/CircleRelationship"/>
    <dgm:cxn modelId="{DC2766A2-9900-435C-958F-39C62BF09EE2}" type="presParOf" srcId="{04321634-7EAA-C442-9E3C-6235F031E2D1}" destId="{A27AE5E0-C77F-1548-B6AC-19A721F18551}" srcOrd="0" destOrd="0" presId="urn:microsoft.com/office/officeart/2009/3/layout/CircleRelationship"/>
    <dgm:cxn modelId="{F4A8AF5A-F1EB-4AB1-A83F-37DB509D1E9F}" type="presParOf" srcId="{12638A83-E4F5-674B-9467-240AA0C5FB0A}" destId="{2C4EA2EF-7032-994A-8CDA-D08E93AE0AB3}" srcOrd="13" destOrd="0" presId="urn:microsoft.com/office/officeart/2009/3/layout/CircleRelationship"/>
    <dgm:cxn modelId="{A0BA68FB-BA5C-404E-8FC4-5D1930ECB7BA}" type="presParOf" srcId="{12638A83-E4F5-674B-9467-240AA0C5FB0A}" destId="{20931715-7EAE-D343-813D-4E75C341ED7C}" srcOrd="14" destOrd="0" presId="urn:microsoft.com/office/officeart/2009/3/layout/CircleRelationship"/>
    <dgm:cxn modelId="{C7A8DB61-BE79-4ACB-93EB-7F0B6E11E241}" type="presParOf" srcId="{20931715-7EAE-D343-813D-4E75C341ED7C}" destId="{233E81BF-6756-1A46-9ADA-2C3EBEC9678C}" srcOrd="0" destOrd="0" presId="urn:microsoft.com/office/officeart/2009/3/layout/CircleRelationship"/>
    <dgm:cxn modelId="{974E68C0-646C-4951-A968-938D91A6B3E2}" type="presParOf" srcId="{12638A83-E4F5-674B-9467-240AA0C5FB0A}" destId="{EAA19F38-080A-2445-9C24-BF5FCF5EAE4A}" srcOrd="15" destOrd="0" presId="urn:microsoft.com/office/officeart/2009/3/layout/CircleRelationship"/>
    <dgm:cxn modelId="{9FCA1999-D3B9-4FEC-AB07-60303D9D70EB}" type="presParOf" srcId="{12638A83-E4F5-674B-9467-240AA0C5FB0A}" destId="{4E3A32DE-4BB9-3148-B3A6-B205618EB141}" srcOrd="16" destOrd="0" presId="urn:microsoft.com/office/officeart/2009/3/layout/CircleRelationship"/>
    <dgm:cxn modelId="{CC58110B-4EEF-4593-8E9E-C90EE7FC2A86}" type="presParOf" srcId="{4E3A32DE-4BB9-3148-B3A6-B205618EB141}" destId="{3B2A56C1-B96B-2340-9B03-CA89F8A21E79}" srcOrd="0" destOrd="0" presId="urn:microsoft.com/office/officeart/2009/3/layout/CircleRelationship"/>
    <dgm:cxn modelId="{F4C4E815-A5F5-42A7-9B74-42238ED135BD}" type="presParOf" srcId="{12638A83-E4F5-674B-9467-240AA0C5FB0A}" destId="{C1B0984E-E3E0-C943-AF18-A37F5C5D8942}" srcOrd="17" destOrd="0" presId="urn:microsoft.com/office/officeart/2009/3/layout/CircleRelationship"/>
    <dgm:cxn modelId="{101F86CF-BA50-492E-83A3-79D9E17E10E9}" type="presParOf" srcId="{12638A83-E4F5-674B-9467-240AA0C5FB0A}" destId="{9EAD5373-AAF2-584E-A784-9920C80F048E}" srcOrd="18" destOrd="0" presId="urn:microsoft.com/office/officeart/2009/3/layout/CircleRelationship"/>
    <dgm:cxn modelId="{B6C56CDE-97B0-4A6D-88CB-A46CB8C1125C}" type="presParOf" srcId="{9EAD5373-AAF2-584E-A784-9920C80F048E}" destId="{6F43751C-A657-5641-8282-9805A3E00C8B}" srcOrd="0" destOrd="0" presId="urn:microsoft.com/office/officeart/2009/3/layout/CircleRelationship"/>
    <dgm:cxn modelId="{B6A643C7-BC50-46DF-BA40-7EDC611F0ADA}" type="presParOf" srcId="{12638A83-E4F5-674B-9467-240AA0C5FB0A}" destId="{D9700332-47BC-454C-8230-0816D8CE441B}" srcOrd="19" destOrd="0" presId="urn:microsoft.com/office/officeart/2009/3/layout/CircleRelationship"/>
    <dgm:cxn modelId="{875B11AD-9E7E-453C-B971-0180C1002F71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48145" y="829944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90354" y="1172212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que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Geram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do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FMI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Legais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Políticos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,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Financeiros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e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Econômicos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do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Poder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Financeiro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</a:t>
          </a: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</a:t>
          </a:r>
          <a:r>
            <a:rPr lang="en-US" sz="10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Bancário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3BCB46E-0E2D-4C94-AB8A-29C24F8468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02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6339CA-7940-4EF5-90F5-2F1BC4BC24C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964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DD1B2168-1073-42C6-84A3-49581D7FA59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58372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87728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238358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069448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1634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901707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738366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645E6-ED8A-4C63-AE34-DAFA765554CA}" type="slidenum">
              <a:rPr lang="pt-BR" smtClean="0">
                <a:latin typeface="Times New Roman" pitchFamily="18" charset="0"/>
                <a:ea typeface="MS PGothic" pitchFamily="34" charset="-128"/>
                <a:cs typeface="Arial" pitchFamily="34" charset="0"/>
              </a:rPr>
              <a:pPr/>
              <a:t>24</a:t>
            </a:fld>
            <a:endParaRPr lang="pt-BR" smtClean="0"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59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645E6-ED8A-4C63-AE34-DAFA765554CA}" type="slidenum">
              <a:rPr lang="pt-BR" smtClean="0">
                <a:latin typeface="Times New Roman" pitchFamily="18" charset="0"/>
                <a:ea typeface="MS PGothic" pitchFamily="34" charset="-128"/>
                <a:cs typeface="Arial" pitchFamily="34" charset="0"/>
              </a:rPr>
              <a:pPr/>
              <a:t>25</a:t>
            </a:fld>
            <a:endParaRPr lang="pt-BR" smtClean="0"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73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9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7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872694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5E6A83F1-72EB-4FF8-B31B-C1B0AEFF45D0}" type="slidenum">
              <a:rPr lang="pt-BR" smtClean="0"/>
              <a:pPr/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1060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6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32981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Ver: http://educacao.uol.com.br/noticias/2013/12/03/pisa-desempenho-do-brasil-piora-em-leitura-e-empaca-em-ciencias.htm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6339CA-7940-4EF5-90F5-2F1BC4BC24CE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04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75874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98327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8878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2184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3960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5500" y="762000"/>
            <a:ext cx="85852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8051" y="2362201"/>
            <a:ext cx="8334110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641601" y="6248401"/>
            <a:ext cx="230796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273800" y="6248401"/>
            <a:ext cx="313862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M. Eulália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150" y="6242050"/>
            <a:ext cx="636323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7780-6183-4D6D-98AC-71284A5D76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2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 dirty="0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 dirty="0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  <p:bldP spid="31746" grpId="13" animBg="1"/>
      <p:bldP spid="31746" grpId="14" animBg="1"/>
      <p:bldP spid="31746" grpId="15" animBg="1"/>
      <p:bldP spid="31746" grpId="16" animBg="1"/>
      <p:bldP spid="31746" grpId="17" animBg="1"/>
      <p:bldP spid="31746" grpId="18" animBg="1"/>
      <p:bldP spid="31746" grpId="19" animBg="1"/>
      <p:bldP spid="31746" grpId="20" animBg="1"/>
      <p:bldP spid="31746" grpId="21" animBg="1"/>
      <p:bldP spid="31746" grpId="22" animBg="1"/>
      <p:bldP spid="31746" grpId="23" animBg="1"/>
      <p:bldP spid="31746" grpId="24" animBg="1"/>
      <p:bldP spid="31746" grpId="25" animBg="1"/>
      <p:bldP spid="31746" grpId="26" animBg="1"/>
      <p:bldP spid="31746" grpId="27" animBg="1"/>
      <p:bldP spid="31746" grpId="28" animBg="1"/>
      <p:bldP spid="31746" grpId="29" animBg="1"/>
      <p:bldP spid="31746" grpId="30" animBg="1"/>
      <p:bldP spid="31746" grpId="31" animBg="1"/>
      <p:bldP spid="31746" grpId="32" animBg="1"/>
      <p:bldP spid="31746" grpId="33" animBg="1"/>
      <p:bldP spid="31746" grpId="34" animBg="1"/>
      <p:bldP spid="31746" grpId="35" animBg="1"/>
      <p:bldP spid="31746" grpId="36" animBg="1"/>
      <p:bldP spid="31746" grpId="37" animBg="1"/>
      <p:bldP spid="31746" grpId="38" animBg="1"/>
      <p:bldP spid="31746" grpId="39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tesouro.gov.br/estados_municipios/sistn_novosite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3643313"/>
            <a:ext cx="9906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chemeClr val="accent1"/>
              </a:solidFill>
              <a:cs typeface="Arial" charset="0"/>
            </a:endParaRPr>
          </a:p>
          <a:p>
            <a:pPr algn="r" eaLnBrk="0" hangingPunct="0">
              <a:defRPr/>
            </a:pPr>
            <a:endParaRPr lang="en-US" sz="2800" b="0" i="1" dirty="0" smtClean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r" eaLnBrk="0" hangingPunct="0">
              <a:defRPr/>
            </a:pPr>
            <a:endParaRPr lang="en-US" sz="2800" b="0" i="1" dirty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r" eaLnBrk="0" hangingPunct="0">
              <a:defRPr/>
            </a:pPr>
            <a:r>
              <a:rPr lang="en-US" sz="2800" b="0" i="1" dirty="0" smtClean="0">
                <a:solidFill>
                  <a:srgbClr val="FFFFFF"/>
                </a:solidFill>
                <a:latin typeface="+mn-lt"/>
                <a:cs typeface="Tahoma" pitchFamily="34" charset="0"/>
              </a:rPr>
              <a:t>Maria  </a:t>
            </a:r>
            <a:r>
              <a:rPr lang="en-US" sz="2800" b="0" i="1" dirty="0">
                <a:solidFill>
                  <a:srgbClr val="FFFFFF"/>
                </a:solidFill>
                <a:latin typeface="+mn-lt"/>
                <a:cs typeface="Tahoma" pitchFamily="34" charset="0"/>
              </a:rPr>
              <a:t>Eulália </a:t>
            </a:r>
            <a:r>
              <a:rPr lang="en-US" sz="2800" b="0" i="1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Alvarenga</a:t>
            </a:r>
            <a:endParaRPr lang="en-US" sz="2800" b="0" i="1" dirty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chemeClr val="accent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b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Belo Horizonte, 04 de Agosto de 2014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273050" y="1916832"/>
            <a:ext cx="98647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3600" dirty="0" smtClean="0">
              <a:solidFill>
                <a:schemeClr val="accent1"/>
              </a:solidFill>
            </a:endParaRPr>
          </a:p>
          <a:p>
            <a:pPr algn="ctr" eaLnBrk="0" hangingPunct="0"/>
            <a:r>
              <a:rPr lang="pt-BR" sz="3600" dirty="0" smtClean="0">
                <a:solidFill>
                  <a:srgbClr val="FFFFFF"/>
                </a:solidFill>
              </a:rPr>
              <a:t>Dívida Pública em Debate </a:t>
            </a:r>
          </a:p>
          <a:p>
            <a:pPr algn="ctr" eaLnBrk="0" hangingPunct="0"/>
            <a:endParaRPr lang="pt-BR" sz="3600" dirty="0" smtClean="0">
              <a:solidFill>
                <a:srgbClr val="FFFFFF"/>
              </a:solidFill>
            </a:endParaRPr>
          </a:p>
          <a:p>
            <a:pPr algn="ctr" eaLnBrk="0" hangingPunct="0"/>
            <a:r>
              <a:rPr lang="pt-BR" sz="3200" b="0" dirty="0">
                <a:solidFill>
                  <a:schemeClr val="accent1"/>
                </a:solidFill>
              </a:rPr>
              <a:t>Centro Federal de Educação Tecnológica de Minas </a:t>
            </a:r>
            <a:r>
              <a:rPr lang="pt-BR" sz="3200" b="0" dirty="0" smtClean="0">
                <a:solidFill>
                  <a:schemeClr val="accent1"/>
                </a:solidFill>
              </a:rPr>
              <a:t>Gerais</a:t>
            </a:r>
            <a:endParaRPr lang="pt-BR" sz="3200" dirty="0" smtClean="0">
              <a:solidFill>
                <a:schemeClr val="accent1"/>
              </a:solidFill>
            </a:endParaRPr>
          </a:p>
          <a:p>
            <a:pPr algn="ctr" eaLnBrk="0" hangingPunct="0"/>
            <a:r>
              <a:rPr lang="pt-BR" sz="3200" b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CEFET – </a:t>
            </a:r>
            <a:r>
              <a:rPr lang="pt-BR" sz="3200" b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MG – Campus II</a:t>
            </a:r>
            <a:endParaRPr lang="pt-BR" sz="36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214313"/>
            <a:ext cx="9432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9198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744538"/>
            <a:ext cx="8637587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pitchFamily="34" charset="0"/>
              </a:rPr>
              <a:t>Fonte: Banco Central - Nota para a Imprensa - Política Fiscal - Quadro 35.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9222" name="CaixaDeTexto 5"/>
          <p:cNvSpPr txBox="1">
            <a:spLocks noChangeArrowheads="1"/>
          </p:cNvSpPr>
          <p:nvPr/>
        </p:nvSpPr>
        <p:spPr bwMode="auto">
          <a:xfrm>
            <a:off x="2144713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Graves indícios de ilegalidade identificados pela CPI: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Juros sobre juros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Conflito de interesses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r:id="rId3" imgW="9000" imgH="9000" progId="PBrush">
                  <p:embed/>
                </p:oleObj>
              </mc:Choice>
              <mc:Fallback>
                <p:oleObj r:id="rId3" imgW="9000" imgH="900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15925" y="258763"/>
          <a:ext cx="9490075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Documento" r:id="rId6" imgW="4691029" imgH="3958948" progId="Word.Document.12">
                  <p:embed/>
                </p:oleObj>
              </mc:Choice>
              <mc:Fallback>
                <p:oleObj name="Documento" r:id="rId6" imgW="4691029" imgH="395894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258763"/>
                        <a:ext cx="9490075" cy="6467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332656"/>
            <a:ext cx="90730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0512" y="692696"/>
            <a:ext cx="9345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just"/>
            <a:endParaRPr lang="pt-BR" dirty="0" smtClean="0">
              <a:solidFill>
                <a:schemeClr val="accent1"/>
              </a:solidFill>
            </a:endParaRPr>
          </a:p>
          <a:p>
            <a:pPr algn="just"/>
            <a:endParaRPr lang="pt-BR" dirty="0">
              <a:solidFill>
                <a:schemeClr val="accent1"/>
              </a:solidFill>
            </a:endParaRPr>
          </a:p>
          <a:p>
            <a:pPr algn="just"/>
            <a:endParaRPr lang="pt-BR" dirty="0">
              <a:solidFill>
                <a:schemeClr val="accent1"/>
              </a:solidFill>
            </a:endParaRPr>
          </a:p>
          <a:p>
            <a:pPr algn="just"/>
            <a:r>
              <a:rPr lang="pt-BR" dirty="0" smtClean="0">
                <a:solidFill>
                  <a:srgbClr val="FFFF00"/>
                </a:solidFill>
              </a:rPr>
              <a:t>Para </a:t>
            </a:r>
            <a:r>
              <a:rPr lang="pt-BR" dirty="0">
                <a:solidFill>
                  <a:srgbClr val="FFFF00"/>
                </a:solidFill>
              </a:rPr>
              <a:t>se ter uma ideia, com os R$ 718 bilhões </a:t>
            </a:r>
            <a:r>
              <a:rPr lang="pt-BR" dirty="0">
                <a:solidFill>
                  <a:srgbClr val="FFFFFF"/>
                </a:solidFill>
              </a:rPr>
              <a:t>gastos </a:t>
            </a:r>
            <a:r>
              <a:rPr lang="pt-BR" dirty="0" smtClean="0">
                <a:solidFill>
                  <a:srgbClr val="FFFFFF"/>
                </a:solidFill>
              </a:rPr>
              <a:t>pelo </a:t>
            </a:r>
            <a:r>
              <a:rPr lang="pt-BR" dirty="0">
                <a:solidFill>
                  <a:srgbClr val="FFFFFF"/>
                </a:solidFill>
              </a:rPr>
              <a:t>governo federal com o pagamento de juros e </a:t>
            </a:r>
            <a:r>
              <a:rPr lang="pt-BR" dirty="0" smtClean="0">
                <a:solidFill>
                  <a:srgbClr val="FFFFFF"/>
                </a:solidFill>
              </a:rPr>
              <a:t>amortizações </a:t>
            </a:r>
            <a:r>
              <a:rPr lang="pt-BR" dirty="0">
                <a:solidFill>
                  <a:srgbClr val="FFFFFF"/>
                </a:solidFill>
              </a:rPr>
              <a:t>da dívida pública em </a:t>
            </a:r>
            <a:r>
              <a:rPr lang="pt-BR" dirty="0" smtClean="0">
                <a:solidFill>
                  <a:srgbClr val="FFFFFF"/>
                </a:solidFill>
              </a:rPr>
              <a:t>2013:</a:t>
            </a:r>
          </a:p>
          <a:p>
            <a:pPr algn="just"/>
            <a:endParaRPr lang="pt-BR" dirty="0">
              <a:solidFill>
                <a:srgbClr val="FFFFFF"/>
              </a:solidFill>
            </a:endParaRPr>
          </a:p>
          <a:p>
            <a:pPr algn="just"/>
            <a:endParaRPr lang="pt-BR" dirty="0" smtClean="0">
              <a:solidFill>
                <a:srgbClr val="FFFFFF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dirty="0" smtClean="0">
                <a:solidFill>
                  <a:srgbClr val="FFFFFF"/>
                </a:solidFill>
              </a:rPr>
              <a:t>seria </a:t>
            </a:r>
            <a:r>
              <a:rPr lang="pt-BR" dirty="0">
                <a:solidFill>
                  <a:srgbClr val="FFFFFF"/>
                </a:solidFill>
              </a:rPr>
              <a:t>possível </a:t>
            </a:r>
            <a:r>
              <a:rPr lang="pt-BR" dirty="0" smtClean="0">
                <a:solidFill>
                  <a:srgbClr val="FFFFFF"/>
                </a:solidFill>
              </a:rPr>
              <a:t>construir </a:t>
            </a:r>
            <a:r>
              <a:rPr lang="pt-BR" dirty="0">
                <a:solidFill>
                  <a:srgbClr val="FFFFFF"/>
                </a:solidFill>
              </a:rPr>
              <a:t>595 estádios do Maracanã </a:t>
            </a:r>
            <a:r>
              <a:rPr lang="pt-BR" dirty="0" smtClean="0">
                <a:solidFill>
                  <a:srgbClr val="FFFFFF"/>
                </a:solidFill>
              </a:rPr>
              <a:t>-RJ ou</a:t>
            </a:r>
          </a:p>
          <a:p>
            <a:pPr marL="342900" indent="-342900" algn="just">
              <a:buFontTx/>
              <a:buChar char="-"/>
            </a:pPr>
            <a:endParaRPr lang="pt-BR" dirty="0" smtClean="0">
              <a:solidFill>
                <a:srgbClr val="FFFFFF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dirty="0" smtClean="0">
                <a:solidFill>
                  <a:srgbClr val="FFFFFF"/>
                </a:solidFill>
              </a:rPr>
              <a:t>397 estádios </a:t>
            </a:r>
            <a:r>
              <a:rPr lang="pt-BR" dirty="0">
                <a:solidFill>
                  <a:srgbClr val="FFFFFF"/>
                </a:solidFill>
              </a:rPr>
              <a:t>Mané </a:t>
            </a:r>
            <a:r>
              <a:rPr lang="pt-BR" dirty="0" smtClean="0">
                <a:solidFill>
                  <a:srgbClr val="FFFFFF"/>
                </a:solidFill>
              </a:rPr>
              <a:t>Garrincha -DF -  </a:t>
            </a:r>
            <a:r>
              <a:rPr lang="pt-BR" dirty="0">
                <a:solidFill>
                  <a:srgbClr val="FFFFFF"/>
                </a:solidFill>
              </a:rPr>
              <a:t>mesmo considerando o </a:t>
            </a:r>
            <a:r>
              <a:rPr lang="pt-BR" dirty="0" smtClean="0">
                <a:solidFill>
                  <a:srgbClr val="FFFFFF"/>
                </a:solidFill>
              </a:rPr>
              <a:t>preço </a:t>
            </a:r>
            <a:r>
              <a:rPr lang="pt-BR" dirty="0">
                <a:solidFill>
                  <a:srgbClr val="FFFFFF"/>
                </a:solidFill>
              </a:rPr>
              <a:t>superfaturado dessas obras.</a:t>
            </a:r>
          </a:p>
        </p:txBody>
      </p:sp>
    </p:spTree>
    <p:extLst>
      <p:ext uri="{BB962C8B-B14F-4D97-AF65-F5344CB8AC3E}">
        <p14:creationId xmlns:p14="http://schemas.microsoft.com/office/powerpoint/2010/main" val="56871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4528" y="260648"/>
            <a:ext cx="91450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endParaRPr lang="pt-BR" dirty="0" smtClean="0">
              <a:solidFill>
                <a:schemeClr val="accent1"/>
              </a:solidFill>
            </a:endParaRPr>
          </a:p>
          <a:p>
            <a:r>
              <a:rPr lang="pt-BR" dirty="0" smtClean="0">
                <a:solidFill>
                  <a:schemeClr val="accent1"/>
                </a:solidFill>
              </a:rPr>
              <a:t>Com </a:t>
            </a:r>
            <a:r>
              <a:rPr lang="pt-BR" dirty="0">
                <a:solidFill>
                  <a:schemeClr val="accent1"/>
                </a:solidFill>
              </a:rPr>
              <a:t>os R$ 718 bilhões gastos com a dívida em 2013 </a:t>
            </a:r>
            <a:r>
              <a:rPr lang="pt-BR" dirty="0">
                <a:solidFill>
                  <a:srgbClr val="FFFFFF"/>
                </a:solidFill>
              </a:rPr>
              <a:t>poderíamos construir</a:t>
            </a:r>
            <a:r>
              <a:rPr lang="pt-BR" dirty="0" smtClean="0">
                <a:solidFill>
                  <a:srgbClr val="FFFFFF"/>
                </a:solidFill>
              </a:rPr>
              <a:t>:</a:t>
            </a:r>
          </a:p>
          <a:p>
            <a:endParaRPr lang="pt-BR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dirty="0" smtClean="0">
                <a:solidFill>
                  <a:srgbClr val="FFFFFF"/>
                </a:solidFill>
              </a:rPr>
              <a:t>929 </a:t>
            </a:r>
            <a:r>
              <a:rPr lang="pt-BR" dirty="0">
                <a:solidFill>
                  <a:srgbClr val="FFFFFF"/>
                </a:solidFill>
              </a:rPr>
              <a:t>mil Unidades Básicas de </a:t>
            </a:r>
            <a:r>
              <a:rPr lang="pt-BR" dirty="0" smtClean="0">
                <a:solidFill>
                  <a:srgbClr val="FFFFFF"/>
                </a:solidFill>
              </a:rPr>
              <a:t>Saúde</a:t>
            </a:r>
            <a:r>
              <a:rPr lang="pt-BR" baseline="30000" dirty="0" smtClean="0">
                <a:solidFill>
                  <a:srgbClr val="FFFFFF"/>
                </a:solidFill>
              </a:rPr>
              <a:t>1</a:t>
            </a:r>
            <a:r>
              <a:rPr lang="pt-BR" dirty="0" smtClean="0">
                <a:solidFill>
                  <a:srgbClr val="FFFFFF"/>
                </a:solidFill>
              </a:rPr>
              <a:t> ;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pt-BR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dirty="0" smtClean="0">
                <a:solidFill>
                  <a:srgbClr val="FFFFFF"/>
                </a:solidFill>
              </a:rPr>
              <a:t>Mais 14 </a:t>
            </a:r>
            <a:r>
              <a:rPr lang="pt-BR" dirty="0">
                <a:solidFill>
                  <a:srgbClr val="FFFFFF"/>
                </a:solidFill>
              </a:rPr>
              <a:t>milhões de casas populares </a:t>
            </a:r>
            <a:r>
              <a:rPr lang="pt-BR" dirty="0" smtClean="0">
                <a:solidFill>
                  <a:srgbClr val="FFFFFF"/>
                </a:solidFill>
              </a:rPr>
              <a:t>-</a:t>
            </a:r>
            <a:r>
              <a:rPr lang="pt-BR" sz="2000" dirty="0" smtClean="0">
                <a:solidFill>
                  <a:srgbClr val="FFFFFF"/>
                </a:solidFill>
              </a:rPr>
              <a:t>Considerando </a:t>
            </a:r>
            <a:r>
              <a:rPr lang="pt-BR" sz="2000" dirty="0">
                <a:solidFill>
                  <a:srgbClr val="FFFFFF"/>
                </a:solidFill>
              </a:rPr>
              <a:t>o custo unitário de R$ 50 </a:t>
            </a:r>
            <a:r>
              <a:rPr lang="pt-BR" sz="2000" dirty="0" smtClean="0">
                <a:solidFill>
                  <a:srgbClr val="FFFFFF"/>
                </a:solidFill>
              </a:rPr>
              <a:t>mil;</a:t>
            </a:r>
          </a:p>
          <a:p>
            <a:pPr marL="342900" indent="-342900">
              <a:buFontTx/>
              <a:buChar char="-"/>
            </a:pPr>
            <a:endParaRPr lang="pt-BR" dirty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r>
              <a:rPr lang="pt-BR" dirty="0" smtClean="0">
                <a:solidFill>
                  <a:srgbClr val="FFFFFF"/>
                </a:solidFill>
              </a:rPr>
              <a:t>765 </a:t>
            </a:r>
            <a:r>
              <a:rPr lang="pt-BR" dirty="0">
                <a:solidFill>
                  <a:srgbClr val="FFFFFF"/>
                </a:solidFill>
              </a:rPr>
              <a:t>mil escolas (de 6 salas de aula cada </a:t>
            </a:r>
            <a:r>
              <a:rPr lang="pt-BR" dirty="0" smtClean="0">
                <a:solidFill>
                  <a:srgbClr val="FFFFFF"/>
                </a:solidFill>
              </a:rPr>
              <a:t>uma)</a:t>
            </a:r>
            <a:r>
              <a:rPr lang="pt-BR" baseline="30000" dirty="0" smtClean="0">
                <a:solidFill>
                  <a:srgbClr val="FFFFFF"/>
                </a:solidFill>
              </a:rPr>
              <a:t>2</a:t>
            </a:r>
            <a:r>
              <a:rPr lang="pt-BR" dirty="0" smtClean="0">
                <a:solidFill>
                  <a:srgbClr val="FFFFFF"/>
                </a:solidFill>
              </a:rPr>
              <a:t>.</a:t>
            </a: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pt-BR" sz="2000" dirty="0" smtClean="0">
              <a:solidFill>
                <a:srgbClr val="FFFFFF"/>
              </a:solidFill>
            </a:endParaRPr>
          </a:p>
          <a:p>
            <a:pPr marL="342900" indent="-342900">
              <a:buFontTx/>
              <a:buChar char="-"/>
            </a:pPr>
            <a:endParaRPr lang="pt-BR" sz="2000" dirty="0">
              <a:solidFill>
                <a:srgbClr val="FFFFFF"/>
              </a:solidFill>
            </a:endParaRPr>
          </a:p>
          <a:p>
            <a:pPr algn="just"/>
            <a:r>
              <a:rPr lang="pt-BR" sz="1600" dirty="0" smtClean="0">
                <a:solidFill>
                  <a:srgbClr val="FFFFFF"/>
                </a:solidFill>
              </a:rPr>
              <a:t>1-  Custo </a:t>
            </a:r>
            <a:r>
              <a:rPr lang="pt-BR" sz="1600" dirty="0">
                <a:solidFill>
                  <a:srgbClr val="FFFFFF"/>
                </a:solidFill>
              </a:rPr>
              <a:t>unitário de R$ 773 mil, conforme Portaria nº 340/2013, do Ministério da Saúde</a:t>
            </a:r>
            <a:r>
              <a:rPr lang="pt-BR" sz="1600" dirty="0" smtClean="0">
                <a:solidFill>
                  <a:srgbClr val="FFFFFF"/>
                </a:solidFill>
              </a:rPr>
              <a:t>;</a:t>
            </a:r>
          </a:p>
          <a:p>
            <a:pPr algn="just"/>
            <a:r>
              <a:rPr lang="pt-BR" sz="1600" dirty="0" smtClean="0">
                <a:solidFill>
                  <a:srgbClr val="FFFFFF"/>
                </a:solidFill>
              </a:rPr>
              <a:t>2- Custo </a:t>
            </a:r>
            <a:r>
              <a:rPr lang="pt-BR" sz="1600" dirty="0">
                <a:solidFill>
                  <a:srgbClr val="FFFFFF"/>
                </a:solidFill>
              </a:rPr>
              <a:t>unitário de R$ 939,4 mil, constante na publicação -  “Orientação para elaboração de Emendas Parlamentares – 2012”, do Ministério da Educação, </a:t>
            </a:r>
            <a:r>
              <a:rPr lang="pt-BR" sz="1600" dirty="0" smtClean="0">
                <a:solidFill>
                  <a:srgbClr val="FFFFFF"/>
                </a:solidFill>
              </a:rPr>
              <a:t>pág. </a:t>
            </a:r>
            <a:r>
              <a:rPr lang="pt-BR" sz="1600" dirty="0">
                <a:solidFill>
                  <a:srgbClr val="FFFFFF"/>
                </a:solidFill>
              </a:rPr>
              <a:t>17</a:t>
            </a:r>
            <a:r>
              <a:rPr lang="pt-BR" sz="1600" dirty="0" smtClean="0">
                <a:solidFill>
                  <a:srgbClr val="FFFFFF"/>
                </a:solidFill>
              </a:rPr>
              <a:t>).</a:t>
            </a:r>
            <a:endParaRPr lang="pt-BR" sz="1600" dirty="0">
              <a:solidFill>
                <a:srgbClr val="FFFFFF"/>
              </a:solidFill>
            </a:endParaRPr>
          </a:p>
          <a:p>
            <a:pPr marL="342900" indent="-342900" algn="just">
              <a:buFontTx/>
              <a:buChar char="-"/>
            </a:pPr>
            <a:endParaRPr lang="pt-B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488504" y="461963"/>
            <a:ext cx="9289032" cy="53677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en-GB" sz="2800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Queda</a:t>
            </a:r>
            <a:r>
              <a:rPr lang="en-GB" sz="28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da Taxa “Selic” não significa menos gastos com a </a:t>
            </a:r>
            <a:r>
              <a:rPr lang="en-GB" sz="2800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dívida</a:t>
            </a:r>
            <a:endParaRPr lang="en-GB" sz="28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en-GB" sz="28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b="0" dirty="0" err="1" smtClean="0">
                <a:solidFill>
                  <a:srgbClr val="FFFFFF"/>
                </a:solidFill>
                <a:latin typeface="+mj-lt"/>
                <a:cs typeface="Tahoma" pitchFamily="34" charset="0"/>
              </a:rPr>
              <a:t>Em</a:t>
            </a:r>
            <a:r>
              <a:rPr lang="en-GB" b="0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 setembro/2012, </a:t>
            </a:r>
            <a:r>
              <a:rPr lang="pt-BR" b="0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apenas 22,79% do estoque da Dívida Interna sob responsabilidade do Tesouro estavam indexados à Selic. </a:t>
            </a:r>
          </a:p>
          <a:p>
            <a:pPr marL="342900" indent="-342900" algn="just"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O custo médio da dívida interna em setembro estava em 11,38% ao ano, muito mais que a Taxa Selic (7,25%).</a:t>
            </a:r>
          </a:p>
          <a:p>
            <a:pPr marL="342900" indent="-342900" algn="just"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Nos 9 primeiros meses de 2012, apenas 2,6% do valor dos títulos emitidos foram indexados à Selic.</a:t>
            </a:r>
            <a:endParaRPr lang="en-GB" b="0" dirty="0" smtClean="0">
              <a:solidFill>
                <a:srgbClr val="FFFFFF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8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775" cy="220060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pt-BR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ctr" eaLnBrk="1" hangingPunct="1">
              <a:defRPr/>
            </a:pPr>
            <a:r>
              <a:rPr lang="pt-BR" sz="2800" dirty="0" smtClean="0">
                <a:solidFill>
                  <a:srgbClr val="FFFF00"/>
                </a:solidFill>
                <a:latin typeface="+mn-lt"/>
                <a:cs typeface="Tahoma" charset="0"/>
              </a:rPr>
              <a:t>A Queda da </a:t>
            </a:r>
            <a:r>
              <a:rPr lang="pt-BR" sz="2800" dirty="0">
                <a:solidFill>
                  <a:srgbClr val="FFFF00"/>
                </a:solidFill>
                <a:latin typeface="+mn-lt"/>
                <a:cs typeface="Tahoma" charset="0"/>
              </a:rPr>
              <a:t>TAXA </a:t>
            </a:r>
            <a:r>
              <a:rPr lang="pt-BR" sz="2800" dirty="0" smtClean="0">
                <a:solidFill>
                  <a:srgbClr val="FFFF00"/>
                </a:solidFill>
                <a:latin typeface="+mn-lt"/>
                <a:cs typeface="Tahoma" charset="0"/>
              </a:rPr>
              <a:t>SELIC em 2012 </a:t>
            </a:r>
            <a:endParaRPr lang="pt-BR" sz="2800" dirty="0">
              <a:solidFill>
                <a:srgbClr val="FFFF00"/>
              </a:solidFill>
              <a:latin typeface="+mn-lt"/>
              <a:cs typeface="Tahoma" charset="0"/>
            </a:endParaRPr>
          </a:p>
          <a:p>
            <a:pPr algn="ctr" eaLnBrk="1" hangingPunct="1"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defRPr/>
            </a:pPr>
            <a:r>
              <a:rPr lang="pt-BR" b="0" dirty="0" smtClean="0">
                <a:solidFill>
                  <a:srgbClr val="FFFFFF"/>
                </a:solidFill>
                <a:latin typeface="+mn-lt"/>
                <a:cs typeface="Tahoma" charset="0"/>
              </a:rPr>
              <a:t>Em dezembro/2012, Selic a 7,25% mas títulos vendidos a 11,72% em média</a:t>
            </a:r>
            <a:endParaRPr lang="pt-BR" b="0" dirty="0">
              <a:solidFill>
                <a:srgbClr val="FFFFFF"/>
              </a:solidFill>
              <a:latin typeface="+mn-lt"/>
              <a:cs typeface="Tahoma" charset="0"/>
            </a:endParaRPr>
          </a:p>
          <a:p>
            <a:pPr algn="just" eaLnBrk="1" hangingPunct="1">
              <a:defRPr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defRPr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2157281"/>
            <a:ext cx="8641531" cy="436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43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FFC00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7" y="684212"/>
            <a:ext cx="8485244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350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71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transporte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agrária</a:t>
            </a:r>
          </a:p>
          <a:p>
            <a:pPr lvl="1" indent="0"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DESENVOLVIMENTISMO ?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Crescimento pífio, Megaprojetos, Desindustrialização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65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2438" y="0"/>
            <a:ext cx="9182100" cy="645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just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Governo </a:t>
            </a:r>
            <a:r>
              <a:rPr lang="pt-BR" sz="2800" dirty="0">
                <a:solidFill>
                  <a:schemeClr val="tx1"/>
                </a:solidFill>
                <a:latin typeface="+mj-lt"/>
                <a:cs typeface="Tahoma" pitchFamily="34" charset="0"/>
              </a:rPr>
              <a:t>não admite crise da </a:t>
            </a:r>
            <a:r>
              <a:rPr lang="pt-BR" sz="2800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dívida - </a:t>
            </a:r>
            <a:r>
              <a:rPr lang="pt-BR" sz="2800" dirty="0">
                <a:solidFill>
                  <a:schemeClr val="tx1"/>
                </a:solidFill>
                <a:latin typeface="+mj-lt"/>
                <a:cs typeface="Tahoma" pitchFamily="34" charset="0"/>
              </a:rPr>
              <a:t>qual a razão para</a:t>
            </a:r>
            <a:r>
              <a:rPr lang="pt-BR" sz="2800" dirty="0">
                <a:solidFill>
                  <a:srgbClr val="FFFF00"/>
                </a:solidFill>
                <a:latin typeface="+mj-lt"/>
                <a:cs typeface="Tahoma" pitchFamily="34" charset="0"/>
              </a:rPr>
              <a:t>: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Privilégio na destinação recursos para a dívida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Juros mais elevados do mundo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Carga tributária elevada e regressiva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Ausência de retorno em bens e serviços públicos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Contingenciamento de gastos sociais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Congelamento salários setor público 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Prioridade para Metas de </a:t>
            </a:r>
            <a:r>
              <a:rPr lang="pt-BR" altLang="en-US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“</a:t>
            </a: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Superávit Primário</a:t>
            </a:r>
            <a:r>
              <a:rPr lang="pt-BR" altLang="en-US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”</a:t>
            </a: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 e </a:t>
            </a:r>
            <a:r>
              <a:rPr lang="pt-BR" altLang="en-US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“</a:t>
            </a: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Inflação</a:t>
            </a:r>
            <a:r>
              <a:rPr lang="pt-BR" altLang="en-US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”</a:t>
            </a:r>
            <a:endParaRPr lang="pt-BR" sz="2800" b="0" dirty="0">
              <a:solidFill>
                <a:srgbClr val="FFFFFF"/>
              </a:solidFill>
              <a:latin typeface="+mj-lt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Reformas neoliberais: Previdência, Privatizações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0" dirty="0">
                <a:solidFill>
                  <a:srgbClr val="FFFFFF"/>
                </a:solidFill>
                <a:latin typeface="+mj-lt"/>
                <a:cs typeface="Tahoma" pitchFamily="34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             </a:t>
            </a:r>
          </a:p>
        </p:txBody>
      </p:sp>
      <p:sp>
        <p:nvSpPr>
          <p:cNvPr id="12291" name="CaixaDeTexto 7"/>
          <p:cNvSpPr txBox="1">
            <a:spLocks noChangeArrowheads="1"/>
          </p:cNvSpPr>
          <p:nvPr/>
        </p:nvSpPr>
        <p:spPr bwMode="auto">
          <a:xfrm>
            <a:off x="595313" y="2000250"/>
            <a:ext cx="89296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2800">
              <a:solidFill>
                <a:srgbClr val="FFC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>
                <a:solidFill>
                  <a:srgbClr val="FFC000"/>
                </a:solidFill>
              </a:rPr>
              <a:t> Crise gerada pelo Sistema Financeiro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>
                <a:solidFill>
                  <a:srgbClr val="FFFF00"/>
                </a:solidFill>
              </a:rPr>
              <a:t>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>
              <a:solidFill>
                <a:srgbClr val="FFFF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800">
                <a:solidFill>
                  <a:srgbClr val="FFFFFF"/>
                </a:solidFill>
              </a:rPr>
              <a:t>Para Salvar o “mercado” de seus desvarios – socializam mais uma vez os prejuízos – enfraquecimento dos Estados</a:t>
            </a:r>
          </a:p>
        </p:txBody>
      </p:sp>
      <p:sp>
        <p:nvSpPr>
          <p:cNvPr id="9220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1"/>
                </a:solidFill>
                <a:latin typeface="+mj-lt"/>
                <a:ea typeface="Tahoma" pitchFamily="34" charset="0"/>
                <a:cs typeface="Tahoma" pitchFamily="34" charset="0"/>
              </a:rPr>
              <a:t>CONJUNTURA ATUAL – MUNDO</a:t>
            </a:r>
          </a:p>
          <a:p>
            <a:pPr algn="ctr">
              <a:lnSpc>
                <a:spcPts val="2200"/>
              </a:lnSpc>
              <a:defRPr/>
            </a:pPr>
            <a:endParaRPr lang="pt-BR" sz="2800" dirty="0">
              <a:solidFill>
                <a:schemeClr val="accent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ts val="2200"/>
              </a:lnSpc>
              <a:defRPr/>
            </a:pPr>
            <a:r>
              <a:rPr lang="pt-BR" sz="2800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CRISE DO CAPITALISMO</a:t>
            </a:r>
            <a:r>
              <a:rPr lang="pt-BR" sz="3600" dirty="0">
                <a:solidFill>
                  <a:srgbClr val="FFFF00"/>
                </a:solidFill>
                <a:latin typeface="+mj-lt"/>
                <a:cs typeface="Arial" charset="0"/>
              </a:rPr>
              <a:t>  </a:t>
            </a:r>
          </a:p>
        </p:txBody>
      </p:sp>
      <p:pic>
        <p:nvPicPr>
          <p:cNvPr id="1229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75" y="857250"/>
            <a:ext cx="1952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344488" y="142875"/>
            <a:ext cx="9361487" cy="595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Tahoma" charset="0"/>
                <a:ea typeface="MS PGothic" charset="0"/>
              </a:rPr>
              <a:t>CONJUNTURA NACIONAL</a:t>
            </a:r>
            <a:endParaRPr lang="pt-BR" sz="2800" dirty="0">
              <a:solidFill>
                <a:schemeClr val="accent1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charset="0"/>
                <a:ea typeface="MS PGothic" charset="0"/>
              </a:rPr>
              <a:t>Copa do Mundo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charset="0"/>
                <a:ea typeface="MS PGothic" charset="0"/>
              </a:rPr>
              <a:t>Gastos exorbitantes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charset="0"/>
                <a:ea typeface="MS PGothic" charset="0"/>
              </a:rPr>
              <a:t>Manifestações reprimidas e criminalização de pessoas</a:t>
            </a:r>
          </a:p>
          <a:p>
            <a:pPr>
              <a:spcBef>
                <a:spcPts val="1800"/>
              </a:spcBef>
            </a:pPr>
            <a:r>
              <a:rPr lang="pt-BR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charset="0"/>
                <a:ea typeface="MS PGothic" charset="0"/>
              </a:rPr>
              <a:t>Ano Eleitoral</a:t>
            </a:r>
          </a:p>
          <a:p>
            <a:pPr algn="just">
              <a:spcBef>
                <a:spcPts val="1800"/>
              </a:spcBef>
            </a:pPr>
            <a:r>
              <a:rPr lang="pt-BR" sz="2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ahoma" charset="0"/>
                <a:ea typeface="MS PGothic" charset="0"/>
              </a:rPr>
              <a:t>Reajustes salariais</a:t>
            </a:r>
            <a:r>
              <a:rPr lang="pt-BR" sz="2000" b="0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: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nem com greve servidores conseguiram obter reajustes. Reposição sequer cobre a inflação do período. Somente alguns setores que afetariam fortemente a Copa conseguiram alguma reposição: rodoviários, metroviários, polícia, garis.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 charset="0"/>
                <a:ea typeface="MS PGothic" charset="0"/>
              </a:rPr>
              <a:t>O que esperar após a Copa</a:t>
            </a:r>
            <a:r>
              <a:rPr lang="pt-BR" dirty="0">
                <a:solidFill>
                  <a:schemeClr val="tx1"/>
                </a:solidFill>
                <a:latin typeface="Tahoma" charset="0"/>
                <a:ea typeface="MS PGothic" charset="0"/>
              </a:rPr>
              <a:t>?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Recessão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anunciada</a:t>
            </a:r>
          </a:p>
          <a:p>
            <a:pPr marL="342900" indent="-342900">
              <a:spcBef>
                <a:spcPts val="1800"/>
              </a:spcBef>
              <a:buFontTx/>
              <a:buChar char="•"/>
            </a:pPr>
            <a:r>
              <a:rPr lang="pt-BR" dirty="0" smtClean="0">
                <a:solidFill>
                  <a:srgbClr val="FFFF00"/>
                </a:solidFill>
                <a:latin typeface="Tahoma" charset="0"/>
                <a:ea typeface="MS PGothic" charset="0"/>
              </a:rPr>
              <a:t>Conjuntura financeira internacional.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Bolhas de “ativos tóxicos”: derivativos sem lastro</a:t>
            </a:r>
          </a:p>
        </p:txBody>
      </p:sp>
    </p:spTree>
    <p:extLst>
      <p:ext uri="{BB962C8B-B14F-4D97-AF65-F5344CB8AC3E}">
        <p14:creationId xmlns:p14="http://schemas.microsoft.com/office/powerpoint/2010/main" val="3373687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476671"/>
            <a:ext cx="9539411" cy="59730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pt-BR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pt-BR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ragilidade dos Mecanismos de Financiamento da Educação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 212 da Constituição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212. A União aplicará, anualmente, nunca menos de </a:t>
            </a:r>
            <a:r>
              <a:rPr lang="pt-BR" sz="2200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18%, </a:t>
            </a:r>
            <a:r>
              <a:rPr lang="pt-BR" sz="220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os Estados, o Distrito Federal e os Municípios </a:t>
            </a:r>
            <a:r>
              <a:rPr lang="pt-BR" sz="2200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25 %, </a:t>
            </a:r>
            <a:r>
              <a:rPr lang="pt-BR" sz="2200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mínimo, da receita resultante de impostos, compreendida a proveniente de transferências, na manutenção e desenvolvimento do ensino</a:t>
            </a:r>
            <a:r>
              <a:rPr lang="pt-BR" sz="2200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PORÉM</a:t>
            </a:r>
            <a:r>
              <a:rPr lang="pt-BR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...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2012,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receita líquida de impostos da União equivaleu a apenas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13%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total do orçamento federal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RESULTADO: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Educação recebe apenas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3%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 orçamento</a:t>
            </a:r>
            <a:endParaRPr lang="pt-BR" sz="20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18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7081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CONJUNTURA NACIONAL 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Os Orçamentos Estaduais  </a:t>
            </a:r>
            <a:r>
              <a:rPr lang="pt-BR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</a:t>
            </a:r>
            <a:r>
              <a:rPr lang="pt-BR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stão </a:t>
            </a:r>
            <a:r>
              <a:rPr lang="pt-BR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omprometidos com a Dívida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da dívida dos estados com a União em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2012:</a:t>
            </a:r>
            <a:endParaRPr lang="pt-BR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R$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54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Valor obtido aplicando-se o IGP-DI+6% sobre o estoque da dívida dos estados com a União em </a:t>
            </a:r>
            <a:r>
              <a:rPr lang="pt-BR" sz="1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2011, </a:t>
            </a:r>
            <a:r>
              <a:rPr lang="pt-BR" sz="12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obtido junto ao Tesouro Nacional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Este valor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representou 66% de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TODOS os gastos dos estados com 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 em 2012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(R$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82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bilhões)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</a:t>
            </a:r>
            <a:r>
              <a:rPr lang="pt-BR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200" dirty="0">
                <a:latin typeface="Tahoma" pitchFamily="34" charset="0"/>
                <a:cs typeface="Tahoma" pitchFamily="34" charset="0"/>
                <a:hlinkClick r:id="rId3"/>
              </a:rPr>
              <a:t>http://</a:t>
            </a:r>
            <a:r>
              <a:rPr lang="pt-BR" sz="1200" dirty="0" smtClean="0">
                <a:latin typeface="Tahoma" pitchFamily="34" charset="0"/>
                <a:cs typeface="Tahoma" pitchFamily="34" charset="0"/>
                <a:hlinkClick r:id="rId3"/>
              </a:rPr>
              <a:t>www3.tesouro.gov.br/estados_municipios/sistn_novosite.asp</a:t>
            </a:r>
            <a:r>
              <a:rPr lang="pt-BR" sz="1200" dirty="0" smtClean="0">
                <a:latin typeface="Tahoma" pitchFamily="34" charset="0"/>
                <a:cs typeface="Tahoma" pitchFamily="34" charset="0"/>
              </a:rPr>
              <a:t> </a:t>
            </a:r>
            <a:endParaRPr lang="pt-BR" sz="1200" dirty="0"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0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" y="142875"/>
            <a:ext cx="10065568" cy="1971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Petróleo garante os 10% do PIB para a educação ???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Lei Ordinária 12858-09/09/2013- </a:t>
            </a:r>
            <a:r>
              <a:rPr lang="pt-BR" sz="2000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ver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dirty="0">
                <a:solidFill>
                  <a:srgbClr val="FFFFFF"/>
                </a:solidFill>
              </a:rPr>
              <a:t>http://www.auditoriacidada.org.br/o-petroleo-nao-garantira-os-10-do-pib-para-a-educacao/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5" y="1844824"/>
            <a:ext cx="91596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5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438" y="1"/>
            <a:ext cx="92059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QUAL O VERDADEIRO PAPEL DA DÍVIDA ?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95313" y="1412776"/>
            <a:ext cx="9038207" cy="51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Instrumento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financiamento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Estado?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</a:pPr>
            <a:endParaRPr lang="en-US" sz="2800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</a:pPr>
            <a:r>
              <a:rPr lang="en-US" sz="2800" b="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</a:t>
            </a:r>
            <a:endParaRPr lang="en-US" sz="28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endParaRPr lang="en-US" sz="28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Instrumento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Poder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financeiro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utiliza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um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mecanismo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transferencia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recursos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setor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setor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financeiro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privado</a:t>
            </a:r>
            <a:r>
              <a:rPr lang="en-US" sz="28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438" y="1"/>
            <a:ext cx="92059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DÍVIDAS DOS ESTADOS</a:t>
            </a:r>
            <a:endParaRPr lang="pt-BR" sz="2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95313" y="1412776"/>
            <a:ext cx="9038207" cy="51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FFFF"/>
                </a:solidFill>
              </a:rPr>
              <a:t>A gênese do refinanciamento das dívidas dos estados com a União, conectado à privatização do patrimônio estadual e rigoroso programa de ajuste fiscal, decorre de imposições do FMI, expressas em cartas de intenções assinadas na década de 90.</a:t>
            </a:r>
            <a:endParaRPr lang="en-US" sz="28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44488" y="0"/>
            <a:ext cx="9561512" cy="70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DÍVIDAS DOS ESTADOS</a:t>
            </a:r>
          </a:p>
          <a:p>
            <a:endParaRPr lang="pt-BR" dirty="0" smtClean="0">
              <a:solidFill>
                <a:srgbClr val="FFC0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O desenho do pacote implementado pela União a quase todos os estados brasileiros constou do acordo com o FMI:</a:t>
            </a:r>
          </a:p>
          <a:p>
            <a:endParaRPr lang="pt-BR" dirty="0" smtClean="0">
              <a:solidFill>
                <a:srgbClr val="FFC000"/>
              </a:solidFill>
            </a:endParaRP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- privatizações de bancos estaduais e empresas estatais estratégicas e lucrativas, sob a justificativa de que as receitas da venda de tais empresas serviriam para o pagamento da dívida;</a:t>
            </a:r>
          </a:p>
          <a:p>
            <a:pPr lvl="0"/>
            <a:endParaRPr lang="pt-BR" sz="2000" dirty="0" smtClean="0">
              <a:solidFill>
                <a:srgbClr val="FFFFFF"/>
              </a:solidFill>
              <a:latin typeface="+mj-lt"/>
            </a:endParaRP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-restrição a empréstimos para estados e municípios junto a bancos oficiais;</a:t>
            </a:r>
          </a:p>
          <a:p>
            <a:pPr lvl="0"/>
            <a:endParaRPr lang="pt-BR" sz="2000" dirty="0" smtClean="0">
              <a:solidFill>
                <a:srgbClr val="FFFFFF"/>
              </a:solidFill>
              <a:latin typeface="+mj-lt"/>
            </a:endParaRPr>
          </a:p>
          <a:p>
            <a:pPr lvl="0" algn="just"/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-proibição de emissões de títulos de dívida pelos estados; </a:t>
            </a:r>
          </a:p>
          <a:p>
            <a:pPr lvl="0"/>
            <a:endParaRPr lang="pt-BR" sz="2000" dirty="0" smtClean="0">
              <a:solidFill>
                <a:srgbClr val="FFFFFF"/>
              </a:solidFill>
              <a:latin typeface="+mj-lt"/>
            </a:endParaRPr>
          </a:p>
          <a:p>
            <a:pPr lvl="0">
              <a:buFontTx/>
              <a:buChar char="-"/>
            </a:pPr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refinanciamento pelo governo federal;</a:t>
            </a:r>
          </a:p>
          <a:p>
            <a:pPr lvl="0">
              <a:buFontTx/>
              <a:buChar char="-"/>
            </a:pPr>
            <a:endParaRPr lang="pt-BR" sz="2000" dirty="0" smtClean="0">
              <a:solidFill>
                <a:srgbClr val="FFFFFF"/>
              </a:solidFill>
              <a:latin typeface="+mj-lt"/>
            </a:endParaRPr>
          </a:p>
          <a:p>
            <a:pPr lvl="0"/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- implantação de “programa de ajuste fiscal” que previa a redução de gastos com pessoal e previdência social, o que garantiria a forçada “sobra” de recursos (superávit primário) para pagar o serviço da dívida.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000" b="0" dirty="0" smtClean="0">
                <a:solidFill>
                  <a:srgbClr val="FFFFFF"/>
                </a:solidFill>
                <a:latin typeface="+mj-lt"/>
                <a:cs typeface="Tahoma"/>
              </a:rPr>
              <a:t> </a:t>
            </a:r>
          </a:p>
          <a:p>
            <a:endParaRPr lang="pt-BR" sz="22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1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9577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DÍVIDAS DOS ESTADOS</a:t>
            </a:r>
          </a:p>
          <a:p>
            <a:pPr algn="ctr"/>
            <a:r>
              <a:rPr lang="pt-BR" sz="2800" b="0" dirty="0" smtClean="0">
                <a:solidFill>
                  <a:srgbClr val="FFFF00"/>
                </a:solidFill>
                <a:latin typeface="Tahoma"/>
                <a:cs typeface="Tahoma"/>
              </a:rPr>
              <a:t>Dívida dos Estados Refinanciada pela União</a:t>
            </a:r>
            <a:endParaRPr lang="pt-BR" sz="2800" b="0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592" y="5877272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sz="1600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335"/>
              </p:ext>
            </p:extLst>
          </p:nvPr>
        </p:nvGraphicFramePr>
        <p:xfrm>
          <a:off x="1315023" y="1484783"/>
          <a:ext cx="7598417" cy="439248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65612"/>
                <a:gridCol w="2532805"/>
              </a:tblGrid>
              <a:tr h="116014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545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2326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545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5282" y="5786454"/>
            <a:ext cx="8382031" cy="785797"/>
          </a:xfrm>
        </p:spPr>
        <p:txBody>
          <a:bodyPr/>
          <a:lstStyle/>
          <a:p>
            <a:pPr algn="just">
              <a:defRPr/>
            </a:pPr>
            <a:r>
              <a:rPr lang="pt-BR" sz="1200" b="1" dirty="0" smtClean="0">
                <a:solidFill>
                  <a:srgbClr val="FFFFFF"/>
                </a:solidFill>
              </a:rPr>
              <a:t>Fonte: DCD/SCGOV/STE/SEF-MG</a:t>
            </a:r>
          </a:p>
          <a:p>
            <a:pPr algn="just">
              <a:defRPr/>
            </a:pPr>
            <a:r>
              <a:rPr lang="pt-BR" sz="1200" b="1" dirty="0" smtClean="0">
                <a:solidFill>
                  <a:srgbClr val="FFFFFF"/>
                </a:solidFill>
              </a:rPr>
              <a:t>Elaboração:M.Eulália Alvarenga-Núcleo Mineiro da Auditoria Cidadã da Dívida</a:t>
            </a:r>
          </a:p>
        </p:txBody>
      </p:sp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>
          <a:xfrm>
            <a:off x="1006079" y="642938"/>
            <a:ext cx="8404621" cy="1714500"/>
          </a:xfrm>
          <a:prstGeom prst="roundRect">
            <a:avLst>
              <a:gd name="adj" fmla="val 16457"/>
            </a:avLst>
          </a:prstGeo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pt-BR" sz="2000" dirty="0" smtClean="0"/>
              <a:t>Transparência e Controle Social, Sistema Tarifário e Financiamento (orçamento público, subsídio público)</a:t>
            </a:r>
            <a:br>
              <a:rPr lang="pt-BR" sz="2000" dirty="0" smtClean="0"/>
            </a:br>
            <a: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es-ES_tradnl" sz="2400" dirty="0" smtClean="0">
                <a:solidFill>
                  <a:srgbClr val="008000"/>
                </a:solidFill>
                <a:cs typeface="Times New Roman" pitchFamily="18" charset="0"/>
              </a:rPr>
            </a:br>
            <a:r>
              <a:rPr lang="pt-BR" sz="2400" dirty="0" smtClean="0"/>
              <a:t>DÍVIDA DO ESTADO DE MINAS GERAIS</a:t>
            </a:r>
            <a:r>
              <a:rPr lang="pt-PT" sz="2400" dirty="0" smtClean="0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pt-PT" sz="2400" dirty="0" smtClean="0">
                <a:solidFill>
                  <a:srgbClr val="008000"/>
                </a:solidFill>
                <a:cs typeface="Times New Roman" pitchFamily="18" charset="0"/>
              </a:rPr>
            </a:br>
            <a:endParaRPr lang="pt-BR" sz="2400" dirty="0" smtClean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2357438"/>
            <a:ext cx="7893844" cy="35718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t-BR" sz="2000" dirty="0" smtClean="0"/>
              <a:t>  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pt-BR" sz="2000" b="1" dirty="0" smtClean="0"/>
          </a:p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pt-BR" sz="2000" dirty="0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06" y="738296"/>
            <a:ext cx="8715811" cy="49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39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00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75" y="3644900"/>
            <a:ext cx="5214938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998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 dirty="0">
                <a:solidFill>
                  <a:schemeClr val="accent1"/>
                </a:solidFill>
                <a:latin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330200" y="4929188"/>
            <a:ext cx="983773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Quem se beneficiou?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chemeClr val="tx1"/>
                </a:solidFill>
                <a:latin typeface="Tahoma" pitchFamily="34" charset="0"/>
              </a:rPr>
              <a:t>Somente a </a:t>
            </a:r>
            <a:r>
              <a:rPr lang="pt-BR" u="sng">
                <a:solidFill>
                  <a:schemeClr val="tx1"/>
                </a:solidFill>
                <a:latin typeface="Tahoma" pitchFamily="34" charset="0"/>
              </a:rPr>
              <a:t>AUDITORIA</a:t>
            </a:r>
            <a:r>
              <a:rPr lang="pt-BR">
                <a:solidFill>
                  <a:schemeClr val="tx1"/>
                </a:solidFill>
                <a:latin typeface="Tahoma" pitchFamily="34" charset="0"/>
              </a:rPr>
              <a:t> responderá essas questões</a:t>
            </a:r>
          </a:p>
        </p:txBody>
      </p:sp>
      <p:sp>
        <p:nvSpPr>
          <p:cNvPr id="53252" name="Retângulo 4"/>
          <p:cNvSpPr>
            <a:spLocks noChangeArrowheads="1"/>
          </p:cNvSpPr>
          <p:nvPr/>
        </p:nvSpPr>
        <p:spPr bwMode="auto">
          <a:xfrm>
            <a:off x="238125" y="1536700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onde veio toda essa dívida?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empréstimos? </a:t>
            </a:r>
          </a:p>
          <a:p>
            <a:pPr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</p:txBody>
      </p:sp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1381125"/>
            <a:ext cx="47879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 smtClean="0">
                <a:solidFill>
                  <a:schemeClr val="tx1"/>
                </a:solidFill>
                <a:latin typeface="+mj-lt"/>
                <a:cs typeface="Andale Mono" charset="0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+mj-lt"/>
              <a:cs typeface="Andale Mono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chemeClr val="accent1"/>
                </a:solidFill>
                <a:latin typeface="Verdana" charset="0"/>
              </a:rPr>
              <a:t>Obrigada</a:t>
            </a:r>
            <a:endParaRPr lang="pt-BR" sz="2800" dirty="0">
              <a:solidFill>
                <a:schemeClr val="accent1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 smtClean="0">
                <a:solidFill>
                  <a:schemeClr val="accent1"/>
                </a:solidFill>
                <a:latin typeface="Verdana" charset="0"/>
              </a:rPr>
              <a:t>Maria Eulália Alvarenga</a:t>
            </a:r>
            <a:endParaRPr lang="pt-BR" sz="3000" dirty="0">
              <a:solidFill>
                <a:schemeClr val="accent1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9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“Sistema da Dívida”</a:t>
            </a:r>
          </a:p>
          <a:p>
            <a:pPr marL="34925" algn="ctr" defTabSz="449263" eaLnBrk="0" hangingPunct="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Como opera</a:t>
            </a:r>
          </a:p>
          <a:p>
            <a:pPr marL="34925" algn="ctr" defTabSz="449263" eaLnBrk="0" hangingPunct="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Modelo Econômico</a:t>
            </a: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Privilégios Financeiros</a:t>
            </a: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Sistema Legal </a:t>
            </a: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Sistema Político</a:t>
            </a: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Corrupção</a:t>
            </a:r>
          </a:p>
          <a:p>
            <a:pPr marL="34925" algn="just" defTabSz="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Grande Mídia</a:t>
            </a:r>
          </a:p>
          <a:p>
            <a:pPr marL="34925" algn="ctr" defTabSz="449263">
              <a:lnSpc>
                <a:spcPct val="15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Dominação financeira e graves </a:t>
            </a:r>
            <a:r>
              <a:rPr lang="pt-BR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consequências</a:t>
            </a:r>
            <a:r>
              <a:rPr lang="pt-BR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8891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0"/>
            <a:ext cx="8001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3000375"/>
            <a:ext cx="9490075" cy="329320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2" algn="ctr">
              <a:spcBef>
                <a:spcPts val="0"/>
              </a:spcBef>
              <a:buClr>
                <a:srgbClr val="FF9900"/>
              </a:buClr>
              <a:defRPr/>
            </a:pPr>
            <a:r>
              <a:rPr lang="pt-BR" sz="2800" dirty="0">
                <a:solidFill>
                  <a:schemeClr val="accent1"/>
                </a:solidFill>
                <a:latin typeface="+mj-lt"/>
                <a:cs typeface="Arial" charset="0"/>
              </a:rPr>
              <a:t>PARADOXO BRASIL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charset="0"/>
              <a:buChar char="•"/>
              <a:defRPr/>
            </a:pPr>
            <a:endParaRPr lang="pt-BR" dirty="0" smtClean="0">
              <a:solidFill>
                <a:srgbClr val="FFFFFF"/>
              </a:solidFill>
              <a:latin typeface="Tahoma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Arial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+mn-lt"/>
                <a:cs typeface="Arial" charset="0"/>
              </a:rPr>
              <a:t>7ª Economia Mundial;</a:t>
            </a:r>
            <a:endParaRPr lang="pt-BR" b="0" dirty="0">
              <a:solidFill>
                <a:srgbClr val="FFFFFF"/>
              </a:solidFill>
              <a:latin typeface="+mn-lt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+mn-lt"/>
                <a:cs typeface="Arial" charset="0"/>
              </a:rPr>
              <a:t> 3ª Pior distribuição de renda do mundo;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+mn-lt"/>
                <a:cs typeface="Arial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+mn-lt"/>
                <a:cs typeface="Arial" charset="0"/>
              </a:rPr>
              <a:t>79º </a:t>
            </a:r>
            <a:r>
              <a:rPr lang="pt-BR" dirty="0">
                <a:solidFill>
                  <a:srgbClr val="FFFFFF"/>
                </a:solidFill>
                <a:latin typeface="+mn-lt"/>
                <a:cs typeface="Arial" charset="0"/>
              </a:rPr>
              <a:t>no  Índice de Desenvolvimento Humano – IDH;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Font typeface="Arial" charset="0"/>
              <a:buChar char="•"/>
              <a:defRPr/>
            </a:pPr>
            <a:r>
              <a:rPr lang="pt-BR" dirty="0">
                <a:latin typeface="+mn-lt"/>
                <a:cs typeface="Arial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+mn-lt"/>
                <a:cs typeface="Arial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+mn-lt"/>
                <a:cs typeface="Arial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+mn-lt"/>
                <a:cs typeface="Arial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+mn-lt"/>
                <a:cs typeface="Arial" charset="0"/>
              </a:rPr>
              <a:t>no ranking do crescimento econômico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FFC000"/>
                </a:solidFill>
                <a:latin typeface="Tahoma" charset="0"/>
                <a:cs typeface="Tahoma" charset="0"/>
              </a:rPr>
              <a:t>Percepção da necessidade de mais serviços públicos: 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FFC000"/>
                </a:solidFill>
                <a:latin typeface="Tahoma" charset="0"/>
                <a:cs typeface="Tahoma" charset="0"/>
              </a:rPr>
              <a:t>Milhões </a:t>
            </a:r>
            <a:r>
              <a:rPr lang="pt-BR" sz="2800" dirty="0">
                <a:solidFill>
                  <a:srgbClr val="FFC000"/>
                </a:solidFill>
                <a:latin typeface="Tahoma" charset="0"/>
                <a:cs typeface="Tahoma" charset="0"/>
              </a:rPr>
              <a:t>de pessoas nas ruas em </a:t>
            </a:r>
            <a:r>
              <a:rPr lang="pt-BR" sz="2800" dirty="0" smtClean="0">
                <a:solidFill>
                  <a:srgbClr val="FFC000"/>
                </a:solidFill>
                <a:latin typeface="Tahoma" charset="0"/>
                <a:cs typeface="Tahoma" charset="0"/>
              </a:rPr>
              <a:t>centenas </a:t>
            </a:r>
            <a:r>
              <a:rPr lang="pt-BR" sz="2800" dirty="0">
                <a:solidFill>
                  <a:srgbClr val="FFC000"/>
                </a:solidFill>
                <a:latin typeface="Tahoma" charset="0"/>
                <a:cs typeface="Tahoma" charset="0"/>
              </a:rPr>
              <a:t>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C000"/>
                </a:solidFill>
                <a:latin typeface="Tahoma" charset="0"/>
                <a:cs typeface="Tahoma" charset="0"/>
              </a:rPr>
              <a:t>Percepção </a:t>
            </a:r>
            <a:r>
              <a:rPr lang="pt-BR" sz="2800" dirty="0" smtClean="0">
                <a:solidFill>
                  <a:srgbClr val="FFC000"/>
                </a:solidFill>
                <a:latin typeface="Tahoma" charset="0"/>
                <a:cs typeface="Tahoma" charset="0"/>
              </a:rPr>
              <a:t>da necessidade de mais serviços públicos: </a:t>
            </a:r>
            <a:endParaRPr lang="pt-BR" sz="2800" dirty="0">
              <a:solidFill>
                <a:srgbClr val="FFC00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FFC000"/>
                </a:solidFill>
                <a:latin typeface="Tahoma" charset="0"/>
                <a:cs typeface="Tahoma" charset="0"/>
              </a:rPr>
              <a:t>Milhões de pessoas nas ruas em 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1348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  <a:latin typeface="Tahoma" charset="0"/>
              </a:rPr>
              <a:t>Dívida Brasileira</a:t>
            </a:r>
            <a:endParaRPr lang="pt-BR" sz="2800" dirty="0">
              <a:solidFill>
                <a:schemeClr val="tx2">
                  <a:lumMod val="75000"/>
                </a:schemeClr>
              </a:solidFill>
              <a:latin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pt-BR" sz="300" dirty="0">
              <a:solidFill>
                <a:schemeClr val="tx1"/>
              </a:solidFill>
              <a:latin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Em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31/12/2013: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  <a:p>
            <a:pPr lvl="2"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dirty="0">
                <a:solidFill>
                  <a:srgbClr val="FFFF00"/>
                </a:solidFill>
                <a:latin typeface="Tahoma" charset="0"/>
              </a:rPr>
              <a:t>Dívida Externa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= US$ </a:t>
            </a:r>
            <a:r>
              <a:rPr lang="pt-BR" sz="2000" dirty="0" smtClean="0"/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485.128.950.263,77 </a:t>
            </a:r>
            <a:r>
              <a:rPr lang="pt-BR" sz="1200" dirty="0" smtClean="0">
                <a:solidFill>
                  <a:srgbClr val="FFFFFF"/>
                </a:solidFill>
                <a:latin typeface="+mn-lt"/>
                <a:ea typeface="Tahoma" pitchFamily="34" charset="0"/>
                <a:cs typeface="Tahoma" pitchFamily="34" charset="0"/>
              </a:rPr>
              <a:t>(</a:t>
            </a:r>
            <a:r>
              <a:rPr lang="pt-BR" sz="1200" dirty="0" smtClean="0">
                <a:solidFill>
                  <a:srgbClr val="FFFFFF"/>
                </a:solidFill>
                <a:latin typeface="+mn-lt"/>
              </a:rPr>
              <a:t>485 BILHÕES, 128 MILHÕES, 950 MIL, 263 DÓLARES E 77 CENTAVOS - de dólares)</a:t>
            </a:r>
            <a:endParaRPr lang="pt-BR" sz="1200" b="0" dirty="0">
              <a:solidFill>
                <a:srgbClr val="FFFFFF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lvl="2"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dirty="0">
                <a:solidFill>
                  <a:srgbClr val="FFFF00"/>
                </a:solidFill>
                <a:latin typeface="Tahoma" charset="0"/>
              </a:rPr>
              <a:t>Dívida Interna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=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R$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2.986.224.207.362,59 </a:t>
            </a:r>
            <a:r>
              <a:rPr lang="pt-BR" sz="1200" dirty="0" smtClean="0">
                <a:solidFill>
                  <a:srgbClr val="FFFFFF"/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pt-BR" sz="1200" dirty="0" smtClean="0">
                <a:solidFill>
                  <a:srgbClr val="FFFFFF"/>
                </a:solidFill>
                <a:latin typeface="+mj-lt"/>
              </a:rPr>
              <a:t>2 TRILHÕES, 986 BILHÕES, 224 MILHÕES, 207 MIL, 362 REAIS E 59 CENTAVOS)</a:t>
            </a:r>
            <a:endParaRPr lang="pt-BR" sz="1200" dirty="0">
              <a:solidFill>
                <a:srgbClr val="FFFFFF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endParaRPr lang="pt-BR" sz="800" dirty="0" smtClean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Artifícios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Parte dos juros nominais contabilizada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como se fosse Amortização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Comparação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Dívida Líquida/PIB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407988"/>
            <a:ext cx="8712200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198" name="CaixaDeTexto 5"/>
          <p:cNvSpPr txBox="1">
            <a:spLocks noChangeArrowheads="1"/>
          </p:cNvSpPr>
          <p:nvPr/>
        </p:nvSpPr>
        <p:spPr bwMode="auto">
          <a:xfrm>
            <a:off x="1784350" y="1690688"/>
            <a:ext cx="1225550" cy="161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latin typeface="Arial" pitchFamily="34" charset="0"/>
                <a:cs typeface="Arial" pitchFamily="34" charset="0"/>
              </a:rPr>
              <a:t>Década de 70: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dívida da ditadura</a:t>
            </a:r>
          </a:p>
        </p:txBody>
      </p:sp>
      <p:sp>
        <p:nvSpPr>
          <p:cNvPr id="8199" name="CaixaDeTexto 5"/>
          <p:cNvSpPr txBox="1">
            <a:spLocks noChangeArrowheads="1"/>
          </p:cNvSpPr>
          <p:nvPr/>
        </p:nvSpPr>
        <p:spPr bwMode="auto">
          <a:xfrm>
            <a:off x="3152775" y="1690688"/>
            <a:ext cx="1800225" cy="23082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latin typeface="Arial" pitchFamily="34" charset="0"/>
                <a:cs typeface="Arial" pitchFamily="34" charset="0"/>
              </a:rPr>
              <a:t>Década de 80: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Elevação ilegal das taxas de juros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Estatização de dívidas privadas</a:t>
            </a:r>
          </a:p>
        </p:txBody>
      </p:sp>
      <p:sp>
        <p:nvSpPr>
          <p:cNvPr id="8200" name="CaixaDeTexto 5"/>
          <p:cNvSpPr txBox="1">
            <a:spLocks noChangeArrowheads="1"/>
          </p:cNvSpPr>
          <p:nvPr/>
        </p:nvSpPr>
        <p:spPr bwMode="auto">
          <a:xfrm>
            <a:off x="5745163" y="498633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Pagamento antecipado ao FMI e resgates com ágio</a:t>
            </a:r>
          </a:p>
        </p:txBody>
      </p:sp>
      <p:cxnSp>
        <p:nvCxnSpPr>
          <p:cNvPr id="8201" name="Conector de seta reta 7"/>
          <p:cNvCxnSpPr>
            <a:cxnSpLocks noChangeShapeType="1"/>
          </p:cNvCxnSpPr>
          <p:nvPr/>
        </p:nvCxnSpPr>
        <p:spPr bwMode="auto">
          <a:xfrm flipV="1">
            <a:off x="7694613" y="4437063"/>
            <a:ext cx="0" cy="54927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5240338" y="1697038"/>
            <a:ext cx="1368425" cy="1343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t-BR" sz="1800">
                <a:latin typeface="Arial" pitchFamily="34" charset="0"/>
                <a:cs typeface="Arial" pitchFamily="34" charset="0"/>
              </a:rPr>
              <a:t>Década de 90:</a:t>
            </a:r>
          </a:p>
          <a:p>
            <a:pPr algn="ctr" eaLnBrk="0" hangingPunct="0">
              <a:lnSpc>
                <a:spcPct val="90000"/>
              </a:lnSpc>
            </a:pPr>
            <a:endParaRPr lang="pt-BR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</a:pPr>
            <a:r>
              <a:rPr lang="pt-BR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Brady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19147</TotalTime>
  <Words>1655</Words>
  <Application>Microsoft Office PowerPoint</Application>
  <PresentationFormat>Papel A4 (210 x 297 mm)</PresentationFormat>
  <Paragraphs>365</Paragraphs>
  <Slides>32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4" baseType="lpstr">
      <vt:lpstr>Pulso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Transparência e Controle Social, Sistema Tarifário e Financiamento (orçamento público, subsídio público)  DÍVIDA DO ESTADO DE MINAS GERAIS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Eulália Alvarenga</dc:creator>
  <cp:lastModifiedBy>RODRIGO</cp:lastModifiedBy>
  <cp:revision>1479</cp:revision>
  <cp:lastPrinted>2008-11-20T19:12:03Z</cp:lastPrinted>
  <dcterms:created xsi:type="dcterms:W3CDTF">2001-11-19T18:24:28Z</dcterms:created>
  <dcterms:modified xsi:type="dcterms:W3CDTF">2014-08-05T20:54:08Z</dcterms:modified>
</cp:coreProperties>
</file>