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6"/>
  </p:notesMasterIdLst>
  <p:handoutMasterIdLst>
    <p:handoutMasterId r:id="rId37"/>
  </p:handoutMasterIdLst>
  <p:sldIdLst>
    <p:sldId id="693" r:id="rId2"/>
    <p:sldId id="1326" r:id="rId3"/>
    <p:sldId id="1341" r:id="rId4"/>
    <p:sldId id="1344" r:id="rId5"/>
    <p:sldId id="1359" r:id="rId6"/>
    <p:sldId id="1345" r:id="rId7"/>
    <p:sldId id="1346" r:id="rId8"/>
    <p:sldId id="1350" r:id="rId9"/>
    <p:sldId id="1352" r:id="rId10"/>
    <p:sldId id="1327" r:id="rId11"/>
    <p:sldId id="1294" r:id="rId12"/>
    <p:sldId id="1295" r:id="rId13"/>
    <p:sldId id="1296" r:id="rId14"/>
    <p:sldId id="1331" r:id="rId15"/>
    <p:sldId id="1302" r:id="rId16"/>
    <p:sldId id="1292" r:id="rId17"/>
    <p:sldId id="1293" r:id="rId18"/>
    <p:sldId id="1279" r:id="rId19"/>
    <p:sldId id="1334" r:id="rId20"/>
    <p:sldId id="1347" r:id="rId21"/>
    <p:sldId id="1336" r:id="rId22"/>
    <p:sldId id="1337" r:id="rId23"/>
    <p:sldId id="1303" r:id="rId24"/>
    <p:sldId id="1329" r:id="rId25"/>
    <p:sldId id="1219" r:id="rId26"/>
    <p:sldId id="1220" r:id="rId27"/>
    <p:sldId id="1285" r:id="rId28"/>
    <p:sldId id="1308" r:id="rId29"/>
    <p:sldId id="1339" r:id="rId30"/>
    <p:sldId id="1340" r:id="rId31"/>
    <p:sldId id="1358" r:id="rId32"/>
    <p:sldId id="1357" r:id="rId33"/>
    <p:sldId id="1356" r:id="rId34"/>
    <p:sldId id="1333" r:id="rId35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52" y="-414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8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</a:t>
          </a:r>
          <a:r>
            <a:rPr lang="en-US" sz="18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da </a:t>
          </a:r>
          <a:r>
            <a:rPr lang="en-US" sz="18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Dívida</a:t>
          </a:r>
          <a:endParaRPr lang="en-US" sz="18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</dgm:ptLst>
  <dgm:cxnLst>
    <dgm:cxn modelId="{605E9BC4-FF59-204E-B869-D8EF590C0AE9}" type="presOf" srcId="{67399531-B4AD-494A-92F2-504158F3E707}" destId="{CD68683C-D877-F146-989D-683FF92CCE28}" srcOrd="0" destOrd="0" presId="urn:microsoft.com/office/officeart/2009/3/layout/CircleRelationship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B8501259-9893-394B-B0BD-D5F01F5C48D3}" type="presOf" srcId="{86D17B7E-E696-8941-8E58-7886025557FE}" destId="{C1B0984E-E3E0-C943-AF18-A37F5C5D8942}" srcOrd="0" destOrd="0" presId="urn:microsoft.com/office/officeart/2009/3/layout/CircleRelationship"/>
    <dgm:cxn modelId="{F1D76CE6-43E3-D342-B6C8-F36F265A0C47}" type="presOf" srcId="{6F5795CA-FCF7-3D49-92E8-4F066CD012F3}" destId="{2C4EA2EF-7032-994A-8CDA-D08E93AE0AB3}" srcOrd="0" destOrd="0" presId="urn:microsoft.com/office/officeart/2009/3/layout/CircleRelationship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782D3486-F702-7E40-ADBE-FB8134D39E33}" type="presOf" srcId="{20780591-29E4-CF48-87F7-3F6B004E709A}" destId="{5C929E12-B5A9-524E-8637-7BDE97CEB999}" srcOrd="0" destOrd="0" presId="urn:microsoft.com/office/officeart/2009/3/layout/CircleRelationship"/>
    <dgm:cxn modelId="{DE2D39C0-409E-1945-9A82-404243B4490C}" type="presOf" srcId="{91032682-16C8-8746-92ED-AF58BF7EB348}" destId="{12638A83-E4F5-674B-9467-240AA0C5FB0A}" srcOrd="0" destOrd="0" presId="urn:microsoft.com/office/officeart/2009/3/layout/CircleRelationship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B8F4C719-433F-CB45-B82A-1D18D3F601AF}" type="presOf" srcId="{738A3422-D32A-114F-8E34-8A2257CE464B}" destId="{EAA19F38-080A-2445-9C24-BF5FCF5EAE4A}" srcOrd="0" destOrd="0" presId="urn:microsoft.com/office/officeart/2009/3/layout/CircleRelationship"/>
    <dgm:cxn modelId="{B8D068C3-0913-984A-9F8C-29915765D9E8}" type="presOf" srcId="{96ED5622-202F-C947-BC45-A5FA037D119B}" destId="{3B8012C6-BDB5-5E42-AD5B-3E946D617566}" srcOrd="0" destOrd="0" presId="urn:microsoft.com/office/officeart/2009/3/layout/CircleRelationship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CEF06D17-E465-2B4D-A7E9-7B8C45439DCC}" type="presParOf" srcId="{12638A83-E4F5-674B-9467-240AA0C5FB0A}" destId="{CD68683C-D877-F146-989D-683FF92CCE28}" srcOrd="0" destOrd="0" presId="urn:microsoft.com/office/officeart/2009/3/layout/CircleRelationship"/>
    <dgm:cxn modelId="{3E7772AB-5651-4B47-A295-622552E359D2}" type="presParOf" srcId="{12638A83-E4F5-674B-9467-240AA0C5FB0A}" destId="{58D9F01F-9E18-A346-A934-8987F4284017}" srcOrd="1" destOrd="0" presId="urn:microsoft.com/office/officeart/2009/3/layout/CircleRelationship"/>
    <dgm:cxn modelId="{C0FB71FC-44C5-D54B-9B0B-E5020FB02A7F}" type="presParOf" srcId="{12638A83-E4F5-674B-9467-240AA0C5FB0A}" destId="{FEF05A9F-2AAC-074D-BD7A-9196CC8F387E}" srcOrd="2" destOrd="0" presId="urn:microsoft.com/office/officeart/2009/3/layout/CircleRelationship"/>
    <dgm:cxn modelId="{39EBB43E-95FB-0848-AFBF-3C05B5789DC1}" type="presParOf" srcId="{12638A83-E4F5-674B-9467-240AA0C5FB0A}" destId="{3E2BC93E-E0ED-0A4C-904E-34FEB557D6B3}" srcOrd="3" destOrd="0" presId="urn:microsoft.com/office/officeart/2009/3/layout/CircleRelationship"/>
    <dgm:cxn modelId="{17E56D27-77D5-7142-BF37-13CDA95F486C}" type="presParOf" srcId="{12638A83-E4F5-674B-9467-240AA0C5FB0A}" destId="{9AE0C5AB-F05E-C54F-946F-524451D97D6A}" srcOrd="4" destOrd="0" presId="urn:microsoft.com/office/officeart/2009/3/layout/CircleRelationship"/>
    <dgm:cxn modelId="{0212320E-9314-8740-BA19-4029CEF66B21}" type="presParOf" srcId="{12638A83-E4F5-674B-9467-240AA0C5FB0A}" destId="{9B818891-721B-E249-A46D-3F104437D69C}" srcOrd="5" destOrd="0" presId="urn:microsoft.com/office/officeart/2009/3/layout/CircleRelationship"/>
    <dgm:cxn modelId="{1E8A23DF-5D74-3F4C-9EBA-B6D7131C97D2}" type="presParOf" srcId="{12638A83-E4F5-674B-9467-240AA0C5FB0A}" destId="{3B8012C6-BDB5-5E42-AD5B-3E946D617566}" srcOrd="6" destOrd="0" presId="urn:microsoft.com/office/officeart/2009/3/layout/CircleRelationship"/>
    <dgm:cxn modelId="{3F1F3FD8-865D-074E-B8EF-DE018D069973}" type="presParOf" srcId="{12638A83-E4F5-674B-9467-240AA0C5FB0A}" destId="{BB4D3749-C5A6-1F42-BA2E-174FCD75366C}" srcOrd="7" destOrd="0" presId="urn:microsoft.com/office/officeart/2009/3/layout/CircleRelationship"/>
    <dgm:cxn modelId="{A9A2580B-7741-8C4E-9AA4-6E16CD6D8A88}" type="presParOf" srcId="{BB4D3749-C5A6-1F42-BA2E-174FCD75366C}" destId="{307D2AE0-B61B-3F49-AF65-492CC44B7E00}" srcOrd="0" destOrd="0" presId="urn:microsoft.com/office/officeart/2009/3/layout/CircleRelationship"/>
    <dgm:cxn modelId="{A4F14947-7313-A245-94E5-A3E94C7C2030}" type="presParOf" srcId="{12638A83-E4F5-674B-9467-240AA0C5FB0A}" destId="{6B05C13D-FEEA-C64C-B5AB-429A48D8019E}" srcOrd="8" destOrd="0" presId="urn:microsoft.com/office/officeart/2009/3/layout/CircleRelationship"/>
    <dgm:cxn modelId="{B2F80126-3363-BC4C-A093-1CC91B1AAD1A}" type="presParOf" srcId="{6B05C13D-FEEA-C64C-B5AB-429A48D8019E}" destId="{B46D02DE-DFD9-264A-9122-1B111364DA6D}" srcOrd="0" destOrd="0" presId="urn:microsoft.com/office/officeart/2009/3/layout/CircleRelationship"/>
    <dgm:cxn modelId="{E39B5254-9582-F446-AF2D-B503FC9294E8}" type="presParOf" srcId="{12638A83-E4F5-674B-9467-240AA0C5FB0A}" destId="{5C929E12-B5A9-524E-8637-7BDE97CEB999}" srcOrd="9" destOrd="0" presId="urn:microsoft.com/office/officeart/2009/3/layout/CircleRelationship"/>
    <dgm:cxn modelId="{DBC74E56-7B15-2049-8F6C-096DC83E9C69}" type="presParOf" srcId="{12638A83-E4F5-674B-9467-240AA0C5FB0A}" destId="{A458321B-FFC0-BD4F-9287-F448D405C256}" srcOrd="10" destOrd="0" presId="urn:microsoft.com/office/officeart/2009/3/layout/CircleRelationship"/>
    <dgm:cxn modelId="{DDA91ED4-7010-1549-884F-0B5846737024}" type="presParOf" srcId="{A458321B-FFC0-BD4F-9287-F448D405C256}" destId="{CBAE351A-2575-EB4E-BDFE-AC8C89AB19F6}" srcOrd="0" destOrd="0" presId="urn:microsoft.com/office/officeart/2009/3/layout/CircleRelationship"/>
    <dgm:cxn modelId="{41A9BCD0-0302-004C-AC6B-24BC7ED851D6}" type="presParOf" srcId="{12638A83-E4F5-674B-9467-240AA0C5FB0A}" destId="{A5B4C08C-AA14-F94A-9115-1C7612570EC3}" srcOrd="11" destOrd="0" presId="urn:microsoft.com/office/officeart/2009/3/layout/CircleRelationship"/>
    <dgm:cxn modelId="{020F40D4-06E3-D74C-8FE3-E43291BD1A7D}" type="presParOf" srcId="{A5B4C08C-AA14-F94A-9115-1C7612570EC3}" destId="{E87B16E0-7609-B741-ADEC-7ED3166C467B}" srcOrd="0" destOrd="0" presId="urn:microsoft.com/office/officeart/2009/3/layout/CircleRelationship"/>
    <dgm:cxn modelId="{EE336CCE-7E6C-5F42-ABC4-FCFD72CBC001}" type="presParOf" srcId="{12638A83-E4F5-674B-9467-240AA0C5FB0A}" destId="{04321634-7EAA-C442-9E3C-6235F031E2D1}" srcOrd="12" destOrd="0" presId="urn:microsoft.com/office/officeart/2009/3/layout/CircleRelationship"/>
    <dgm:cxn modelId="{DE3B41B0-E542-BF4B-9233-B2CEEBD3BB43}" type="presParOf" srcId="{04321634-7EAA-C442-9E3C-6235F031E2D1}" destId="{A27AE5E0-C77F-1548-B6AC-19A721F18551}" srcOrd="0" destOrd="0" presId="urn:microsoft.com/office/officeart/2009/3/layout/CircleRelationship"/>
    <dgm:cxn modelId="{2072060F-E192-844E-B827-75CCA7B34F34}" type="presParOf" srcId="{12638A83-E4F5-674B-9467-240AA0C5FB0A}" destId="{2C4EA2EF-7032-994A-8CDA-D08E93AE0AB3}" srcOrd="13" destOrd="0" presId="urn:microsoft.com/office/officeart/2009/3/layout/CircleRelationship"/>
    <dgm:cxn modelId="{4A97EA30-BDB2-B646-90B2-52E59483F760}" type="presParOf" srcId="{12638A83-E4F5-674B-9467-240AA0C5FB0A}" destId="{20931715-7EAE-D343-813D-4E75C341ED7C}" srcOrd="14" destOrd="0" presId="urn:microsoft.com/office/officeart/2009/3/layout/CircleRelationship"/>
    <dgm:cxn modelId="{28A1D030-3432-464E-908C-4A598CF3B7E6}" type="presParOf" srcId="{20931715-7EAE-D343-813D-4E75C341ED7C}" destId="{233E81BF-6756-1A46-9ADA-2C3EBEC9678C}" srcOrd="0" destOrd="0" presId="urn:microsoft.com/office/officeart/2009/3/layout/CircleRelationship"/>
    <dgm:cxn modelId="{76F68CFE-880B-704F-B48B-F8DDC2A49615}" type="presParOf" srcId="{12638A83-E4F5-674B-9467-240AA0C5FB0A}" destId="{EAA19F38-080A-2445-9C24-BF5FCF5EAE4A}" srcOrd="15" destOrd="0" presId="urn:microsoft.com/office/officeart/2009/3/layout/CircleRelationship"/>
    <dgm:cxn modelId="{671EDE66-9F34-B648-AF2B-155D7EC1C76D}" type="presParOf" srcId="{12638A83-E4F5-674B-9467-240AA0C5FB0A}" destId="{4E3A32DE-4BB9-3148-B3A6-B205618EB141}" srcOrd="16" destOrd="0" presId="urn:microsoft.com/office/officeart/2009/3/layout/CircleRelationship"/>
    <dgm:cxn modelId="{C025C71C-9A62-7D4D-BD84-06417F6C5954}" type="presParOf" srcId="{4E3A32DE-4BB9-3148-B3A6-B205618EB141}" destId="{3B2A56C1-B96B-2340-9B03-CA89F8A21E79}" srcOrd="0" destOrd="0" presId="urn:microsoft.com/office/officeart/2009/3/layout/CircleRelationship"/>
    <dgm:cxn modelId="{5270690E-DEBD-CD47-863C-3D18B8858641}" type="presParOf" srcId="{12638A83-E4F5-674B-9467-240AA0C5FB0A}" destId="{C1B0984E-E3E0-C943-AF18-A37F5C5D8942}" srcOrd="17" destOrd="0" presId="urn:microsoft.com/office/officeart/2009/3/layout/CircleRelationship"/>
    <dgm:cxn modelId="{F24A189E-26E6-9E4A-B18F-268FF13315DD}" type="presParOf" srcId="{12638A83-E4F5-674B-9467-240AA0C5FB0A}" destId="{9EAD5373-AAF2-584E-A784-9920C80F048E}" srcOrd="18" destOrd="0" presId="urn:microsoft.com/office/officeart/2009/3/layout/CircleRelationship"/>
    <dgm:cxn modelId="{8081BD8C-0A75-504C-9334-75175E2612C3}" type="presParOf" srcId="{9EAD5373-AAF2-584E-A784-9920C80F048E}" destId="{6F43751C-A657-5641-8282-9805A3E00C8B}" srcOrd="0" destOrd="0" presId="urn:microsoft.com/office/officeart/2009/3/layout/CircleRelationship"/>
    <dgm:cxn modelId="{F174B6E9-3914-8440-8C10-B7C12EC9FEEB}" type="presParOf" srcId="{12638A83-E4F5-674B-9467-240AA0C5FB0A}" destId="{D9700332-47BC-454C-8230-0816D8CE441B}" srcOrd="19" destOrd="0" presId="urn:microsoft.com/office/officeart/2009/3/layout/CircleRelationship"/>
    <dgm:cxn modelId="{0CA2C4B0-4193-644B-8291-D28C95164C69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130059" y="790867"/>
          <a:ext cx="2336747" cy="233714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</a:t>
          </a:r>
          <a:r>
            <a:rPr lang="en-US" sz="18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da </a:t>
          </a:r>
          <a:r>
            <a:rPr lang="en-US" sz="1800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Dívida</a:t>
          </a:r>
          <a:endParaRPr lang="en-US" sz="18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472268" y="1133135"/>
        <a:ext cx="1652329" cy="1652613"/>
      </dsp:txXfrm>
    </dsp:sp>
    <dsp:sp modelId="{58D9F01F-9E18-A346-A934-8987F4284017}">
      <dsp:nvSpPr>
        <dsp:cNvPr id="0" name=""/>
        <dsp:cNvSpPr/>
      </dsp:nvSpPr>
      <dsp:spPr>
        <a:xfrm>
          <a:off x="1848579" y="2954275"/>
          <a:ext cx="188377" cy="188358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617317" y="1739342"/>
          <a:ext cx="188377" cy="18835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717130" y="3154745"/>
          <a:ext cx="259798" cy="260193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1901305" y="1053566"/>
          <a:ext cx="188377" cy="188358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308371" y="2131512"/>
          <a:ext cx="188377" cy="188358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0" y="1068823"/>
          <a:ext cx="1588681" cy="1237878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232657" y="1250106"/>
        <a:ext cx="1123367" cy="875312"/>
      </dsp:txXfrm>
    </dsp:sp>
    <dsp:sp modelId="{307D2AE0-B61B-3F49-AF65-492CC44B7E00}">
      <dsp:nvSpPr>
        <dsp:cNvPr id="0" name=""/>
        <dsp:cNvSpPr/>
      </dsp:nvSpPr>
      <dsp:spPr>
        <a:xfrm>
          <a:off x="2200888" y="1061919"/>
          <a:ext cx="259798" cy="260193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489191" y="2440988"/>
          <a:ext cx="469746" cy="46985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3474734" y="626032"/>
          <a:ext cx="1414472" cy="1229697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681879" y="806117"/>
        <a:ext cx="1000182" cy="869527"/>
      </dsp:txXfrm>
    </dsp:sp>
    <dsp:sp modelId="{CBAE351A-2575-EB4E-BDFE-AC8C89AB19F6}">
      <dsp:nvSpPr>
        <dsp:cNvPr id="0" name=""/>
        <dsp:cNvSpPr/>
      </dsp:nvSpPr>
      <dsp:spPr>
        <a:xfrm>
          <a:off x="3282743" y="1421513"/>
          <a:ext cx="259798" cy="260193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310400" y="3000216"/>
          <a:ext cx="188377" cy="188358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187467" y="2732087"/>
          <a:ext cx="188377" cy="18835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736581" y="2307616"/>
          <a:ext cx="1784256" cy="1150065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997879" y="2476039"/>
        <a:ext cx="1261660" cy="813219"/>
      </dsp:txXfrm>
    </dsp:sp>
    <dsp:sp modelId="{233E81BF-6756-1A46-9ADA-2C3EBEC9678C}">
      <dsp:nvSpPr>
        <dsp:cNvPr id="0" name=""/>
        <dsp:cNvSpPr/>
      </dsp:nvSpPr>
      <dsp:spPr>
        <a:xfrm>
          <a:off x="3885743" y="2374582"/>
          <a:ext cx="188377" cy="188358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199147" y="3074691"/>
          <a:ext cx="1405276" cy="124222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404945" y="3256611"/>
        <a:ext cx="993680" cy="878389"/>
      </dsp:txXfrm>
    </dsp:sp>
    <dsp:sp modelId="{3B2A56C1-B96B-2340-9B03-CA89F8A21E79}">
      <dsp:nvSpPr>
        <dsp:cNvPr id="0" name=""/>
        <dsp:cNvSpPr/>
      </dsp:nvSpPr>
      <dsp:spPr>
        <a:xfrm>
          <a:off x="2275185" y="3188575"/>
          <a:ext cx="188377" cy="188358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2077406" y="-140457"/>
          <a:ext cx="1460635" cy="1219891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291311" y="38192"/>
        <a:ext cx="1032825" cy="862593"/>
      </dsp:txXfrm>
    </dsp:sp>
    <dsp:sp modelId="{6F43751C-A657-5641-8282-9805A3E00C8B}">
      <dsp:nvSpPr>
        <dsp:cNvPr id="0" name=""/>
        <dsp:cNvSpPr/>
      </dsp:nvSpPr>
      <dsp:spPr>
        <a:xfrm>
          <a:off x="1161216" y="1024331"/>
          <a:ext cx="188377" cy="188358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3354642" y="228297"/>
          <a:ext cx="188377" cy="188358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45060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24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25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6246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37D27-42EF-E64A-B8C2-B8A6D5884C78}" type="slidenum">
              <a:rPr lang="es-ES" sz="1200">
                <a:latin typeface="Calibri" charset="0"/>
                <a:cs typeface="Arial" charset="0"/>
              </a:rPr>
              <a:pPr eaLnBrk="1" hangingPunct="1"/>
              <a:t>27</a:t>
            </a:fld>
            <a:endParaRPr lang="es-E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267161B0-BEED-4BE8-8166-6E3ED3FE76E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28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EE3F9-7737-4159-829A-3817412F95DB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0165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34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16" y="274954"/>
            <a:ext cx="8914369" cy="1143000"/>
          </a:xfrm>
          <a:prstGeom prst="rect">
            <a:avLst/>
          </a:prstGeom>
        </p:spPr>
        <p:txBody>
          <a:bodyPr lIns="83988" tIns="41994" rIns="83988" bIns="41994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16" y="1600776"/>
            <a:ext cx="8914369" cy="4525935"/>
          </a:xfrm>
          <a:prstGeom prst="rect">
            <a:avLst/>
          </a:prstGeom>
        </p:spPr>
        <p:txBody>
          <a:bodyPr lIns="83988" tIns="41994" rIns="83988" bIns="41994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816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6A3FC4A5-D5A2-4704-9BA2-BD0568096A67}" type="datetimeFigureOut">
              <a:rPr lang="es-EC"/>
              <a:pPr/>
              <a:t>18/04/2014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900" y="6357038"/>
            <a:ext cx="313820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8834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3554A291-22B0-403D-B363-E3ED04CBDAE3}" type="slidenum">
              <a:rPr lang="es-EC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8097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15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o.gov/products/GAO-11-69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acebook.com/auditoriacidada.pagin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80194" y="-171400"/>
            <a:ext cx="9906000" cy="69711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Maria Lucia Fattorelli</a:t>
            </a:r>
          </a:p>
          <a:p>
            <a:pPr algn="ctr"/>
            <a:endParaRPr lang="pt-BR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COMISSÃO DE ÉTICA PÚBLICA </a:t>
            </a:r>
          </a:p>
          <a:p>
            <a:pPr algn="ctr"/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da UNIVERSIDADE FEDERAL DE UBERLÂNDIA</a:t>
            </a:r>
            <a:endParaRPr lang="pt-BR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20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UBERLÂNDIA</a:t>
            </a:r>
            <a:r>
              <a:rPr lang="en-US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, 14 de </a:t>
            </a:r>
            <a:r>
              <a:rPr lang="en-US" sz="2000" b="0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abril</a:t>
            </a:r>
            <a:r>
              <a:rPr lang="en-US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de 2014</a:t>
            </a:r>
            <a:endParaRPr lang="en-US" sz="20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488504" y="2636912"/>
            <a:ext cx="94174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CÓDIGO DE ÉTICA </a:t>
            </a:r>
          </a:p>
          <a:p>
            <a:pPr algn="ctr"/>
            <a:r>
              <a:rPr lang="pt-BR" sz="3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ATUAÇÃO CIDADÃ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6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CONJUNTURA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INTERNACIONAL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1200"/>
              </a:spcBef>
            </a:pPr>
            <a:r>
              <a:rPr lang="pt-BR" sz="28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Crise </a:t>
            </a:r>
            <a:endParaRPr lang="pt-BR" sz="280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lvl="2">
              <a:spcBef>
                <a:spcPts val="1200"/>
              </a:spcBef>
            </a:pPr>
            <a:r>
              <a:rPr lang="pt-BR" sz="2800" dirty="0">
                <a:solidFill>
                  <a:srgbClr val="FFFFFF"/>
                </a:solidFill>
                <a:latin typeface="Tahoma" charset="0"/>
                <a:cs typeface="Tahoma" charset="0"/>
              </a:rPr>
              <a:t>financeira </a:t>
            </a:r>
          </a:p>
          <a:p>
            <a:pPr lvl="2">
              <a:spcBef>
                <a:spcPts val="1200"/>
              </a:spcBef>
            </a:pPr>
            <a:r>
              <a:rPr lang="pt-BR" sz="2800" dirty="0">
                <a:solidFill>
                  <a:srgbClr val="FFFFFF"/>
                </a:solidFill>
                <a:latin typeface="Tahoma" charset="0"/>
                <a:cs typeface="Tahoma" charset="0"/>
              </a:rPr>
              <a:t>social</a:t>
            </a:r>
          </a:p>
          <a:p>
            <a:pPr lvl="2">
              <a:spcBef>
                <a:spcPts val="1200"/>
              </a:spcBef>
            </a:pPr>
            <a:r>
              <a:rPr lang="pt-BR" sz="2800" dirty="0">
                <a:solidFill>
                  <a:srgbClr val="FFFFFF"/>
                </a:solidFill>
                <a:latin typeface="Tahoma" charset="0"/>
                <a:cs typeface="Tahoma" charset="0"/>
              </a:rPr>
              <a:t>alimentar</a:t>
            </a:r>
          </a:p>
          <a:p>
            <a:pPr lvl="2">
              <a:spcBef>
                <a:spcPts val="1200"/>
              </a:spcBef>
            </a:pPr>
            <a:r>
              <a:rPr lang="pt-BR" sz="2800" dirty="0">
                <a:solidFill>
                  <a:srgbClr val="FFFFFF"/>
                </a:solidFill>
                <a:latin typeface="Tahoma" charset="0"/>
                <a:cs typeface="Tahoma" charset="0"/>
              </a:rPr>
              <a:t>ambiental</a:t>
            </a:r>
          </a:p>
          <a:p>
            <a:pPr>
              <a:spcBef>
                <a:spcPts val="1200"/>
              </a:spcBef>
            </a:pPr>
            <a:r>
              <a:rPr lang="pt-BR" sz="2800" dirty="0">
                <a:solidFill>
                  <a:srgbClr val="FFFFFF"/>
                </a:solidFill>
                <a:latin typeface="Tahoma" charset="0"/>
                <a:cs typeface="Tahoma" charset="0"/>
              </a:rPr>
              <a:t>Crise de Valores</a:t>
            </a:r>
          </a:p>
          <a:p>
            <a:pPr>
              <a:spcBef>
                <a:spcPts val="1200"/>
              </a:spcBef>
            </a:pPr>
            <a:endParaRPr lang="pt-BR" sz="50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spcBef>
                <a:spcPts val="1200"/>
              </a:spcBef>
            </a:pPr>
            <a:r>
              <a:rPr lang="pt-BR" sz="2800" dirty="0">
                <a:solidFill>
                  <a:srgbClr val="FFFFFF"/>
                </a:solidFill>
                <a:latin typeface="Tahoma" charset="0"/>
                <a:cs typeface="Tahoma" charset="0"/>
              </a:rPr>
              <a:t>Exacerbado poder do “mercado” e da grande mídia </a:t>
            </a:r>
            <a:r>
              <a:rPr lang="pt-BR" sz="2800" b="0" dirty="0">
                <a:solidFill>
                  <a:srgbClr val="92D050"/>
                </a:solidFill>
                <a:latin typeface="Tahoma" charset="0"/>
                <a:cs typeface="Tahoma" charset="0"/>
              </a:rPr>
              <a:t>“...</a:t>
            </a:r>
            <a:r>
              <a:rPr lang="pt-BR" sz="2800" b="0" i="1" dirty="0">
                <a:solidFill>
                  <a:srgbClr val="92D050"/>
                </a:solidFill>
                <a:latin typeface="Tahoma" charset="0"/>
                <a:cs typeface="Tahoma" charset="0"/>
              </a:rPr>
              <a:t>incrível massa retórica enganosa e desinformação.”</a:t>
            </a:r>
            <a:r>
              <a:rPr lang="pt-BR" altLang="ja-JP" sz="28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endParaRPr lang="pt-BR" altLang="ja-JP" sz="50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300"/>
              </a:spcBef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300"/>
              </a:spcBef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ESGOTAMENTO DO MODELO DE ACUMULAÇÃO CAPITALISTA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pic>
        <p:nvPicPr>
          <p:cNvPr id="97282" name="Picture 2" descr="http://static.howstuffworks.com/gif/google-earth-glob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60A0D"/>
              </a:clrFrom>
              <a:clrTo>
                <a:srgbClr val="060A0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1071563"/>
            <a:ext cx="2357437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7242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 Box 2"/>
          <p:cNvSpPr txBox="1">
            <a:spLocks noChangeArrowheads="1"/>
          </p:cNvSpPr>
          <p:nvPr/>
        </p:nvSpPr>
        <p:spPr bwMode="auto">
          <a:xfrm>
            <a:off x="344488" y="142875"/>
            <a:ext cx="9361487" cy="652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CONJUNTURA INTERNACIONAL</a:t>
            </a:r>
            <a:endParaRPr lang="pt-BR" sz="2800" dirty="0">
              <a:solidFill>
                <a:schemeClr val="tx1"/>
              </a:solidFill>
              <a:latin typeface="Tahoma" charset="0"/>
              <a:ea typeface="MS PGothic" charset="0"/>
            </a:endParaRPr>
          </a:p>
          <a:p>
            <a:pPr>
              <a:spcBef>
                <a:spcPts val="1800"/>
              </a:spcBef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Concentração e crescimento do </a:t>
            </a:r>
          </a:p>
          <a:p>
            <a:pPr algn="ctr">
              <a:spcBef>
                <a:spcPts val="1800"/>
              </a:spcBef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PODER FINANCEIRO GLOBAL</a:t>
            </a:r>
          </a:p>
          <a:p>
            <a:pPr>
              <a:spcBef>
                <a:spcPts val="18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Desregulamentação</a:t>
            </a:r>
          </a:p>
          <a:p>
            <a:pPr>
              <a:spcBef>
                <a:spcPts val="18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Utilização de alta tecnologias de informação e comunicação</a:t>
            </a:r>
          </a:p>
          <a:p>
            <a:pPr>
              <a:spcBef>
                <a:spcPts val="18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Amplo acesso a paraísos fiscais e mercados “das sombras”</a:t>
            </a:r>
          </a:p>
          <a:p>
            <a:pPr>
              <a:spcBef>
                <a:spcPts val="18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Sigilo de operações</a:t>
            </a:r>
          </a:p>
          <a:p>
            <a:pPr>
              <a:spcBef>
                <a:spcPts val="18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Privilégios fiscais</a:t>
            </a:r>
          </a:p>
          <a:p>
            <a:pPr>
              <a:spcBef>
                <a:spcPts val="18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Financiamento de campanhas políticas</a:t>
            </a:r>
          </a:p>
          <a:p>
            <a:pPr>
              <a:spcBef>
                <a:spcPts val="18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Controle na emissão de moedas</a:t>
            </a:r>
          </a:p>
          <a:p>
            <a:pPr algn="ctr">
              <a:spcBef>
                <a:spcPts val="1800"/>
              </a:spcBef>
            </a:pPr>
            <a:r>
              <a:rPr lang="pt-BR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DOMÍNIO GLOBAL</a:t>
            </a:r>
            <a:r>
              <a:rPr lang="pt-BR" b="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 </a:t>
            </a:r>
            <a:endParaRPr lang="pt-BR" sz="2800" dirty="0">
              <a:solidFill>
                <a:srgbClr val="FFFFFF"/>
              </a:solidFill>
              <a:latin typeface="Tahoma" charset="0"/>
              <a:ea typeface="MS PGothic" charset="0"/>
            </a:endParaRPr>
          </a:p>
        </p:txBody>
      </p:sp>
      <p:pic>
        <p:nvPicPr>
          <p:cNvPr id="3" name="Picture 2" descr="http://static.howstuffworks.com/gif/google-earth-glob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60A0D"/>
              </a:clrFrom>
              <a:clrTo>
                <a:srgbClr val="060A0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312" y="0"/>
            <a:ext cx="1866963" cy="198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2963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ítulo 1"/>
          <p:cNvSpPr>
            <a:spLocks noGrp="1"/>
          </p:cNvSpPr>
          <p:nvPr>
            <p:ph type="title"/>
          </p:nvPr>
        </p:nvSpPr>
        <p:spPr bwMode="auto">
          <a:xfrm>
            <a:off x="200025" y="188913"/>
            <a:ext cx="9936163" cy="1928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2800" b="1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Rede de Controle de Poder Corporativo Global</a:t>
            </a:r>
            <a:br>
              <a:rPr lang="pt-BR" sz="2800" b="1" dirty="0" smtClean="0">
                <a:solidFill>
                  <a:srgbClr val="92D050"/>
                </a:solidFill>
                <a:latin typeface="Tahoma" charset="0"/>
                <a:cs typeface="Tahoma" charset="0"/>
              </a:rPr>
            </a:br>
            <a:r>
              <a:rPr lang="pt-BR" sz="22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43.000 </a:t>
            </a:r>
            <a:r>
              <a:rPr lang="pt-BR" sz="2200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EMNs</a:t>
            </a:r>
            <a:r>
              <a:rPr lang="pt-BR" sz="22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: acima de 1.000.000 de ligações de propriedade</a:t>
            </a:r>
            <a:br>
              <a:rPr lang="pt-BR" sz="2200" dirty="0" smtClean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pt-BR" sz="22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40% do controle nas mãos de 147, e “core” altamente conectado entre si</a:t>
            </a:r>
            <a:br>
              <a:rPr lang="pt-BR" sz="2200" dirty="0" smtClean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pt-BR" sz="22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75% do “core” são entidades financeiras</a:t>
            </a:r>
            <a:br>
              <a:rPr lang="pt-BR" sz="2200" dirty="0" smtClean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pt-BR" sz="22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75% da propriedade destas 147 empresas nas mãos das empresas do centro </a:t>
            </a:r>
            <a:br>
              <a:rPr lang="pt-BR" sz="2200" dirty="0" smtClean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pt-BR" sz="22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Pouco mais de 50 empresas do setor financeiro detém controle do centro</a:t>
            </a:r>
            <a:endParaRPr lang="pt-BR" sz="220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08546" name="CaixaDeTexto 5"/>
          <p:cNvSpPr txBox="1">
            <a:spLocks noChangeArrowheads="1"/>
          </p:cNvSpPr>
          <p:nvPr/>
        </p:nvSpPr>
        <p:spPr bwMode="auto">
          <a:xfrm>
            <a:off x="273050" y="6453188"/>
            <a:ext cx="9632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0">
                <a:solidFill>
                  <a:schemeClr val="tx1"/>
                </a:solidFill>
                <a:latin typeface="Tahoma" charset="0"/>
                <a:cs typeface="Tahoma" charset="0"/>
              </a:rPr>
              <a:t>S. Vitali, J.B. Glattfelder, and S. Battiston (2011)  The network of global corporate control</a:t>
            </a:r>
            <a:endParaRPr lang="pt-BR" sz="1800" b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  <p:pic>
        <p:nvPicPr>
          <p:cNvPr id="1085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378075"/>
            <a:ext cx="8785225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33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ext Box 2"/>
          <p:cNvSpPr txBox="1">
            <a:spLocks noChangeArrowheads="1"/>
          </p:cNvSpPr>
          <p:nvPr/>
        </p:nvSpPr>
        <p:spPr bwMode="auto">
          <a:xfrm>
            <a:off x="193675" y="214313"/>
            <a:ext cx="9440863" cy="748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1800"/>
              </a:spcBef>
              <a:buClr>
                <a:srgbClr val="FF9900"/>
              </a:buClr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AUDITORIA INÉDITA: </a:t>
            </a:r>
            <a:r>
              <a:rPr lang="pt-BR" b="0" dirty="0">
                <a:solidFill>
                  <a:srgbClr val="92D050"/>
                </a:solidFill>
                <a:latin typeface="Tahoma" charset="0"/>
                <a:cs typeface="Tahoma" charset="0"/>
              </a:rPr>
              <a:t>Departamento de Contabilidade Governamental dos EUA revelou que US$ 16 trilhões foram secretamente repassados pelo Banco Central dos Estados Unidos – FED, Federal Reserve Bank - para bancos e corporações </a:t>
            </a:r>
          </a:p>
          <a:p>
            <a:pPr lvl="1" algn="ctr">
              <a:spcBef>
                <a:spcPts val="1800"/>
              </a:spcBef>
              <a:buClr>
                <a:srgbClr val="FF9900"/>
              </a:buClr>
            </a:pPr>
            <a:r>
              <a:rPr lang="en-US" sz="20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	Citigroup</a:t>
            </a: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: $2.5 trillion ($2,500,000,000,000)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Morgan Stanley: $2.04 trillion ($2,040,000,000,000)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Merrill Lynch: $1.949 trillion ($1,949,000,000,000)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Bank of America: $1.344 trillion ($1,344,000,000,000)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Barclays PLC (United Kingdom): $868 billion ($868,000,000,000)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Bear Sterns: $853 billion ($853,000,000,000)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Goldman Sachs: $814 billion ($814,000,000,000)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Royal Bank of Scotland (UK): $541 billion ($541,000,000,000)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JP Morgan Chase: $391 billion ($391,000,000,000)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Deutsche Bank (Germany): $354 billion ($354,000,000,000)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UBS (Switzerland): $287 billion ($287,000,000,000)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Credit Suisse (Switzerland): $262 billion ($262,000,000,000)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Lehman Brothers: $183 billion ($183,000,000,000)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Bank of Scotland (United Kingdom): $181 billion ($181,000,000,000)</a:t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BNP Paribas (France): $175 billion ($175,000,000,000)</a:t>
            </a:r>
          </a:p>
          <a:p>
            <a:pPr algn="ctr">
              <a:buClr>
                <a:srgbClr val="FF9900"/>
              </a:buClr>
            </a:pPr>
            <a:r>
              <a:rPr lang="pt-BR" sz="1400" u="sng" dirty="0">
                <a:solidFill>
                  <a:srgbClr val="FFFFFF"/>
                </a:solidFill>
                <a:latin typeface="Tahoma" charset="0"/>
                <a:cs typeface="Tahoma" charset="0"/>
                <a:hlinkClick r:id="rId3"/>
              </a:rPr>
              <a:t>http://www.gao.gov/products/GAO-11-696</a:t>
            </a:r>
            <a:endParaRPr lang="es-EC" sz="14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9900"/>
              </a:buClr>
            </a:pPr>
            <a: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/>
            </a:r>
            <a:br>
              <a:rPr lang="en-US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endParaRPr lang="pt-BR" sz="20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6531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 Box 2"/>
          <p:cNvSpPr txBox="1">
            <a:spLocks noChangeArrowheads="1"/>
          </p:cNvSpPr>
          <p:nvPr/>
        </p:nvSpPr>
        <p:spPr bwMode="auto">
          <a:xfrm>
            <a:off x="704850" y="142875"/>
            <a:ext cx="9001125" cy="666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Domínio do Poder Financeiro 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FED - Federal Reserve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BCE – Banco Central Europeu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FMI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Banco Mundial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Agências qualificadoras de risco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Grandes bancos </a:t>
            </a:r>
            <a:r>
              <a:rPr lang="pt-BR" dirty="0">
                <a:solidFill>
                  <a:srgbClr val="FFFFFF"/>
                </a:solidFill>
                <a:latin typeface="Tahoma" charset="0"/>
                <a:ea typeface="MS PGothic" charset="0"/>
              </a:rPr>
              <a:t>p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rivados</a:t>
            </a:r>
          </a:p>
          <a:p>
            <a:pPr algn="ctr">
              <a:spcBef>
                <a:spcPts val="1800"/>
              </a:spcBef>
            </a:pPr>
            <a:endParaRPr lang="pt-BR" sz="800" b="0" dirty="0" smtClean="0">
              <a:solidFill>
                <a:schemeClr val="tx1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Financeirização Mundial</a:t>
            </a:r>
            <a:endParaRPr lang="pt-BR" sz="2800" dirty="0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1800"/>
              </a:spcBef>
            </a:pPr>
            <a:r>
              <a:rPr lang="pt-BR" b="0" dirty="0">
                <a:solidFill>
                  <a:srgbClr val="92D050"/>
                </a:solidFill>
                <a:latin typeface="Tahoma" charset="0"/>
                <a:ea typeface="MS PGothic" charset="0"/>
              </a:rPr>
              <a:t>Uma das principais engrenagens que alimenta esse esquema e aumenta cada vez mais o poder do setor financeiro é a dívida “pública” gerada sem </a:t>
            </a:r>
            <a:r>
              <a:rPr lang="pt-BR" b="0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contrapartida</a:t>
            </a:r>
            <a:endParaRPr lang="pt-BR" b="0" dirty="0">
              <a:solidFill>
                <a:srgbClr val="92D050"/>
              </a:solidFill>
              <a:latin typeface="Tahom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1265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 Box 2"/>
          <p:cNvSpPr txBox="1">
            <a:spLocks noChangeArrowheads="1"/>
          </p:cNvSpPr>
          <p:nvPr/>
        </p:nvSpPr>
        <p:spPr bwMode="auto">
          <a:xfrm>
            <a:off x="704850" y="142875"/>
            <a:ext cx="9001125" cy="586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FINANCEIRIZAÇÃO MUNDIAL</a:t>
            </a:r>
          </a:p>
          <a:p>
            <a:pPr>
              <a:lnSpc>
                <a:spcPct val="200000"/>
              </a:lnSpc>
              <a:spcBef>
                <a:spcPts val="1800"/>
              </a:spcBef>
            </a:pPr>
            <a:r>
              <a:rPr lang="pt-BR" sz="2800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EUROPA e ESTADOS UNIDOS:</a:t>
            </a:r>
          </a:p>
          <a:p>
            <a:pPr algn="ctr">
              <a:lnSpc>
                <a:spcPct val="200000"/>
              </a:lnSpc>
              <a:spcBef>
                <a:spcPts val="1800"/>
              </a:spcBef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Crise </a:t>
            </a:r>
            <a:r>
              <a:rPr lang="pt-BR" dirty="0">
                <a:solidFill>
                  <a:srgbClr val="FFFFFF"/>
                </a:solidFill>
                <a:latin typeface="Tahoma" charset="0"/>
                <a:ea typeface="MS PGothic" charset="0"/>
              </a:rPr>
              <a:t>do Setor Financeiro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é </a:t>
            </a:r>
            <a:r>
              <a:rPr lang="pt-BR" dirty="0">
                <a:solidFill>
                  <a:srgbClr val="FFFFFF"/>
                </a:solidFill>
                <a:latin typeface="Tahoma" charset="0"/>
                <a:ea typeface="MS PGothic" charset="0"/>
              </a:rPr>
              <a:t>transformada em </a:t>
            </a:r>
            <a:endParaRPr lang="pt-BR" dirty="0" smtClean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algn="ctr">
              <a:lnSpc>
                <a:spcPct val="200000"/>
              </a:lnSpc>
              <a:spcBef>
                <a:spcPts val="1800"/>
              </a:spcBef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CRISE </a:t>
            </a:r>
            <a:r>
              <a:rPr lang="pt-BR" dirty="0">
                <a:solidFill>
                  <a:srgbClr val="FFFFFF"/>
                </a:solidFill>
                <a:latin typeface="Tahoma" charset="0"/>
                <a:ea typeface="MS PGothic" charset="0"/>
              </a:rPr>
              <a:t>DA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DÍVIDA</a:t>
            </a:r>
            <a:endParaRPr lang="pt-BR" dirty="0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>
              <a:lnSpc>
                <a:spcPct val="200000"/>
              </a:lnSpc>
              <a:spcBef>
                <a:spcPts val="600"/>
              </a:spcBef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Evidência:</a:t>
            </a:r>
            <a:r>
              <a:rPr lang="pt-BR" b="0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 </a:t>
            </a:r>
            <a:r>
              <a:rPr lang="pt-BR" b="0" dirty="0">
                <a:solidFill>
                  <a:srgbClr val="92D050"/>
                </a:solidFill>
                <a:latin typeface="Tahoma" charset="0"/>
                <a:ea typeface="MS PGothic" charset="0"/>
              </a:rPr>
              <a:t>i</a:t>
            </a:r>
            <a:r>
              <a:rPr lang="pt-BR" b="0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nstrumento </a:t>
            </a:r>
            <a:r>
              <a:rPr lang="pt-BR" b="0" dirty="0">
                <a:solidFill>
                  <a:srgbClr val="92D050"/>
                </a:solidFill>
                <a:latin typeface="Tahoma" charset="0"/>
                <a:ea typeface="MS PGothic" charset="0"/>
              </a:rPr>
              <a:t>de endividamento público utilizado como um sistema de desvio de recursos </a:t>
            </a:r>
            <a:r>
              <a:rPr lang="pt-BR" b="0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públicos</a:t>
            </a:r>
            <a:endParaRPr lang="pt-BR" dirty="0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>
              <a:lnSpc>
                <a:spcPct val="200000"/>
              </a:lnSpc>
              <a:spcBef>
                <a:spcPts val="600"/>
              </a:spcBef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“SISTEMA DA DÍVIDA”</a:t>
            </a:r>
          </a:p>
        </p:txBody>
      </p:sp>
    </p:spTree>
    <p:extLst>
      <p:ext uri="{BB962C8B-B14F-4D97-AF65-F5344CB8AC3E}">
        <p14:creationId xmlns:p14="http://schemas.microsoft.com/office/powerpoint/2010/main" val="33989086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29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“Sistema da Dívida”</a:t>
            </a:r>
          </a:p>
          <a:p>
            <a:pPr marL="377825" indent="-342900" algn="ctr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Utilização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 endividamento como mecanismo de subtração de recursos e não financiamento dos Estados </a:t>
            </a:r>
          </a:p>
          <a:p>
            <a:pPr algn="ctr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endParaRPr lang="pt-BR" sz="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 algn="ctr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Se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reproduz internacionalmente e internamente, em âmbito dos estados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municípios</a:t>
            </a:r>
          </a:p>
          <a:p>
            <a:pPr marL="377825" indent="-342900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Dívidas sem</a:t>
            </a:r>
          </a:p>
          <a:p>
            <a:pPr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contrapartida</a:t>
            </a:r>
          </a:p>
          <a:p>
            <a:pPr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endParaRPr lang="pt-BR" sz="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Maior beneficiário:</a:t>
            </a:r>
          </a:p>
          <a:p>
            <a:pPr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  Setor financeiro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896" y="3645024"/>
            <a:ext cx="5213782" cy="302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256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3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altLang="ja-JP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Como </a:t>
            </a:r>
            <a:r>
              <a:rPr lang="pt-BR" altLang="ja-JP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opera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Modelo Econômico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Privilégios Financeiros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Legal 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Político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Corrupção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Grande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Mídia</a:t>
            </a:r>
          </a:p>
          <a:p>
            <a:pPr algn="ctr" eaLnBrk="1" hangingPunct="1">
              <a:lnSpc>
                <a:spcPct val="150000"/>
              </a:lnSpc>
              <a:spcAft>
                <a:spcPts val="1200"/>
              </a:spcAft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Dominação financeira e graves consequências sociais</a:t>
            </a:r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184264"/>
              </p:ext>
            </p:extLst>
          </p:nvPr>
        </p:nvGraphicFramePr>
        <p:xfrm>
          <a:off x="4304928" y="1384602"/>
          <a:ext cx="56010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04121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693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PARADOXO BRASIL</a:t>
            </a: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Estamos muito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istantes do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Queremos</a:t>
            </a:r>
          </a:p>
          <a:p>
            <a:pPr lvl="8" algn="ct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ÉTICA ?</a:t>
            </a:r>
          </a:p>
          <a:p>
            <a:pPr marL="1257300" lvl="2" indent="-342900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7ª ECONOMIA MUNDIAL</a:t>
            </a:r>
            <a:endParaRPr lang="pt-BR" b="0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3ª Pior distribuição de renda do mundo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85º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– IDH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da Educação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(Índice Global de Habilidades Cognitivas e Realizações Educacionais )</a:t>
            </a:r>
            <a:endParaRPr lang="pt-BR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128</a:t>
            </a:r>
            <a:r>
              <a:rPr lang="pt-BR" baseline="30000" dirty="0" smtClean="0">
                <a:solidFill>
                  <a:srgbClr val="FFFFFF"/>
                </a:solidFill>
                <a:latin typeface="Tahoma" charset="0"/>
              </a:rPr>
              <a:t>o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no ranking do crescimento econômico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74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678509"/>
              </p:ext>
            </p:extLst>
          </p:nvPr>
        </p:nvGraphicFramePr>
        <p:xfrm>
          <a:off x="4940300" y="3414713"/>
          <a:ext cx="25400" cy="2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r:id="rId3" imgW="9000" imgH="9000" progId="PBrush">
                  <p:embed/>
                </p:oleObj>
              </mc:Choice>
              <mc:Fallback>
                <p:oleObj r:id="rId3" imgW="9000" imgH="900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3414713"/>
                        <a:ext cx="25400" cy="2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320060"/>
              </p:ext>
            </p:extLst>
          </p:nvPr>
        </p:nvGraphicFramePr>
        <p:xfrm>
          <a:off x="416496" y="258285"/>
          <a:ext cx="9489504" cy="6467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Document" r:id="rId6" imgW="4691029" imgH="3958948" progId="Word.Document.12">
                  <p:embed/>
                </p:oleObj>
              </mc:Choice>
              <mc:Fallback>
                <p:oleObj name="Document" r:id="rId6" imgW="4691029" imgH="395894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96" y="258285"/>
                        <a:ext cx="9489504" cy="646744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142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 Box 2"/>
          <p:cNvSpPr txBox="1">
            <a:spLocks noChangeArrowheads="1"/>
          </p:cNvSpPr>
          <p:nvPr/>
        </p:nvSpPr>
        <p:spPr bwMode="auto">
          <a:xfrm>
            <a:off x="704850" y="142875"/>
            <a:ext cx="9001125" cy="578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CÓDIGO DE ÉTICA E ATUAÇÃO CIDADÃ </a:t>
            </a:r>
          </a:p>
          <a:p>
            <a:pPr algn="ctr"/>
            <a:endParaRPr lang="pt-BR" sz="2800" b="0" dirty="0">
              <a:solidFill>
                <a:schemeClr val="accent1"/>
              </a:solidFill>
              <a:latin typeface="Tahoma" pitchFamily="34" charset="0"/>
              <a:ea typeface="MS PGothic" charset="0"/>
              <a:cs typeface="Tahoma" pitchFamily="34" charset="0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ÉTICA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ÉTICA PROFISSIONAL E CIDADANIA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C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onjuntura Internacional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Sistema da Dívida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Panorama do endividamento público brasileiro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EQUADOR</a:t>
            </a:r>
            <a:r>
              <a:rPr lang="pt-BR" b="0" dirty="0">
                <a:solidFill>
                  <a:schemeClr val="tx1"/>
                </a:solidFill>
                <a:latin typeface="Tahoma" charset="0"/>
                <a:ea typeface="MS PGothic" charset="0"/>
              </a:rPr>
              <a:t>: Auditoria </a:t>
            </a:r>
            <a:r>
              <a:rPr lang="pt-BR" b="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Oficial COM PARTICIPAÇÃO CIDADÃ e </a:t>
            </a:r>
            <a:r>
              <a:rPr lang="pt-BR" b="0" dirty="0">
                <a:solidFill>
                  <a:schemeClr val="tx1"/>
                </a:solidFill>
                <a:latin typeface="Tahoma" charset="0"/>
                <a:ea typeface="MS PGothic" charset="0"/>
              </a:rPr>
              <a:t>Li</a:t>
            </a: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ção de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Ética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Conclusões e Estratégias de Ação</a:t>
            </a:r>
          </a:p>
        </p:txBody>
      </p:sp>
    </p:spTree>
    <p:extLst>
      <p:ext uri="{BB962C8B-B14F-4D97-AF65-F5344CB8AC3E}">
        <p14:creationId xmlns:p14="http://schemas.microsoft.com/office/powerpoint/2010/main" val="10513581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ChangeArrowheads="1"/>
          </p:cNvSpPr>
          <p:nvPr/>
        </p:nvSpPr>
        <p:spPr bwMode="auto">
          <a:xfrm>
            <a:off x="619125" y="381000"/>
            <a:ext cx="90392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pt-BR" sz="4600" b="1">
                <a:solidFill>
                  <a:schemeClr val="accent1"/>
                </a:solidFill>
              </a:rPr>
              <a:t>ÉTICA</a:t>
            </a:r>
            <a:endParaRPr lang="pt-BR" sz="4400">
              <a:solidFill>
                <a:schemeClr val="tx2"/>
              </a:solidFill>
            </a:endParaRPr>
          </a:p>
        </p:txBody>
      </p:sp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507339" y="1341438"/>
            <a:ext cx="8997950" cy="461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>
              <a:spcBef>
                <a:spcPct val="30000"/>
              </a:spcBef>
            </a:pPr>
            <a:r>
              <a:rPr lang="pt-BR" sz="3400" b="1" i="1"/>
              <a:t>“...é totalmente inadmissível sacrificar direitos fundamentais (o direito ao trabalho, à educação, à saúde, ou à previdência, por exemplo), para arrumar as finanças do Estado ("pôr a casa em ordem"); o que significa, na prática, manter intocáveis os direitos dos detentores do capital, ou dos títulos da dívida pública.”</a:t>
            </a:r>
            <a:r>
              <a:rPr lang="pt-BR" altLang="ja-JP"/>
              <a:t> </a:t>
            </a:r>
          </a:p>
          <a:p>
            <a:pPr algn="just">
              <a:spcBef>
                <a:spcPct val="30000"/>
              </a:spcBef>
            </a:pPr>
            <a:endParaRPr lang="pt-BR" sz="1500"/>
          </a:p>
          <a:p>
            <a:pPr algn="r">
              <a:spcBef>
                <a:spcPct val="30000"/>
              </a:spcBef>
            </a:pPr>
            <a:r>
              <a:rPr lang="pt-BR" sz="2800" b="1">
                <a:solidFill>
                  <a:schemeClr val="accent1"/>
                </a:solidFill>
              </a:rPr>
              <a:t>Fábio Konder Comparato, 2004</a:t>
            </a:r>
          </a:p>
        </p:txBody>
      </p:sp>
    </p:spTree>
    <p:extLst>
      <p:ext uri="{BB962C8B-B14F-4D97-AF65-F5344CB8AC3E}">
        <p14:creationId xmlns:p14="http://schemas.microsoft.com/office/powerpoint/2010/main" val="383025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407988"/>
            <a:ext cx="8712968" cy="604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101" name="CaixaDeTexto 5"/>
          <p:cNvSpPr txBox="1">
            <a:spLocks noChangeArrowheads="1"/>
          </p:cNvSpPr>
          <p:nvPr/>
        </p:nvSpPr>
        <p:spPr bwMode="auto">
          <a:xfrm>
            <a:off x="1784648" y="1690688"/>
            <a:ext cx="1224558" cy="161582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70: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dívida da ditadura</a:t>
            </a:r>
          </a:p>
        </p:txBody>
      </p:sp>
      <p:sp>
        <p:nvSpPr>
          <p:cNvPr id="4102" name="CaixaDeTexto 5"/>
          <p:cNvSpPr txBox="1">
            <a:spLocks noChangeArrowheads="1"/>
          </p:cNvSpPr>
          <p:nvPr/>
        </p:nvSpPr>
        <p:spPr bwMode="auto">
          <a:xfrm>
            <a:off x="3152801" y="1690688"/>
            <a:ext cx="1800200" cy="230832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80: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Elevação ilegal das taxas de juros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Estatização de dívidas privadas</a:t>
            </a:r>
          </a:p>
        </p:txBody>
      </p:sp>
      <p:sp>
        <p:nvSpPr>
          <p:cNvPr id="4103" name="CaixaDeTexto 5"/>
          <p:cNvSpPr txBox="1">
            <a:spLocks noChangeArrowheads="1"/>
          </p:cNvSpPr>
          <p:nvPr/>
        </p:nvSpPr>
        <p:spPr bwMode="auto">
          <a:xfrm>
            <a:off x="5745088" y="4986923"/>
            <a:ext cx="3024187" cy="647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Pagamento antecipado ao FMI e resgates com ágio</a:t>
            </a:r>
          </a:p>
        </p:txBody>
      </p:sp>
      <p:cxnSp>
        <p:nvCxnSpPr>
          <p:cNvPr id="4104" name="Conector de seta reta 7"/>
          <p:cNvCxnSpPr>
            <a:cxnSpLocks noChangeShapeType="1"/>
          </p:cNvCxnSpPr>
          <p:nvPr/>
        </p:nvCxnSpPr>
        <p:spPr bwMode="auto">
          <a:xfrm flipV="1">
            <a:off x="7694440" y="4437112"/>
            <a:ext cx="0" cy="549812"/>
          </a:xfrm>
          <a:prstGeom prst="straightConnector1">
            <a:avLst/>
          </a:prstGeom>
          <a:noFill/>
          <a:ln w="41275" cap="sq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5241032" y="1697058"/>
            <a:ext cx="1368152" cy="13434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>
                <a:latin typeface="Arial" charset="0"/>
                <a:ea typeface="MS PGothic" charset="0"/>
                <a:cs typeface="Arial" charset="0"/>
              </a:rPr>
              <a:t>Década de </a:t>
            </a:r>
            <a:r>
              <a:rPr lang="pt-BR" sz="1800" dirty="0" smtClean="0">
                <a:latin typeface="Arial" charset="0"/>
                <a:ea typeface="MS PGothic" charset="0"/>
                <a:cs typeface="Arial" charset="0"/>
              </a:rPr>
              <a:t>90: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endParaRPr lang="pt-BR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Plano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Brady</a:t>
            </a:r>
            <a:endParaRPr lang="en-US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5038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93" y="745038"/>
            <a:ext cx="8638803" cy="563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charset="0"/>
              </a:rPr>
              <a:t>Fonte: Banco Central - Nota para a Imprensa - Política Fiscal - Quadro 35.</a:t>
            </a: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9" name="CaixaDeTexto 5"/>
          <p:cNvSpPr txBox="1">
            <a:spLocks noChangeArrowheads="1"/>
          </p:cNvSpPr>
          <p:nvPr/>
        </p:nvSpPr>
        <p:spPr bwMode="auto">
          <a:xfrm>
            <a:off x="2144688" y="1844675"/>
            <a:ext cx="4032250" cy="1892300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Graves indícios de ilegalidade identificados pela CPI: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Juros sobre juros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Conflito de interesses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Falta de transparência</a:t>
            </a:r>
          </a:p>
        </p:txBody>
      </p:sp>
    </p:spTree>
    <p:extLst>
      <p:ext uri="{BB962C8B-B14F-4D97-AF65-F5344CB8AC3E}">
        <p14:creationId xmlns:p14="http://schemas.microsoft.com/office/powerpoint/2010/main" val="41214127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193675" y="115888"/>
            <a:ext cx="9871893" cy="666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SISTEMA DA DÍVIDA DOS ESTADOS E MUNICÍPIOS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sem contrapartida: mecanismos financeiros 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Refinanciamento pela União Lei 9.496/97: Pacote</a:t>
            </a:r>
          </a:p>
          <a:p>
            <a:pPr marL="1200150" lvl="1" indent="-457200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Plano de Ajuste Fiscal</a:t>
            </a:r>
          </a:p>
          <a:p>
            <a:pPr marL="1200150" lvl="1" indent="-457200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Privatizações do patrimônio dos estados</a:t>
            </a:r>
          </a:p>
          <a:p>
            <a:pPr marL="1200150" lvl="1" indent="-457200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Assunção de passivos de bancos </a:t>
            </a:r>
            <a:r>
              <a:rPr lang="en-US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–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PROES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com Banco Mundial e                                bancos privados internacionais para pagar                             à União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Fraudes 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SACRIFÍCIO SOCIAL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264" y="3212976"/>
            <a:ext cx="23622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72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330200" y="214313"/>
            <a:ext cx="957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DÍVIDA: impede a vida digna e o atendimento aos direitos humanos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673225"/>
            <a:ext cx="95758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onde veio toda essa dívida pública?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Quanto tomamos emprestado e quanto já pagamos?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que realmente devemos?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contraiu tantos empréstimos?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Onde foram aplicados os recursos?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se beneficiou desse endividamento?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Qual a responsabilidade dos credores e organismos internacionais nesse processo? </a:t>
            </a:r>
          </a:p>
          <a:p>
            <a:pPr algn="ctr">
              <a:spcBef>
                <a:spcPct val="7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Somente a 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responderá essas questões</a:t>
            </a:r>
          </a:p>
        </p:txBody>
      </p:sp>
    </p:spTree>
    <p:extLst>
      <p:ext uri="{BB962C8B-B14F-4D97-AF65-F5344CB8AC3E}">
        <p14:creationId xmlns:p14="http://schemas.microsoft.com/office/powerpoint/2010/main" val="114389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1000" dirty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na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Constituição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Plebiscito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popular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ano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2000: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mais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seis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milhões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votos</a:t>
            </a:r>
            <a:endParaRPr lang="en-GB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en-GB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9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</a:t>
            </a:r>
            <a:r>
              <a:rPr lang="en-GB" sz="3200" dirty="0" err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</a:t>
            </a: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sz="3200" dirty="0" err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Pública</a:t>
            </a:r>
            <a:endParaRPr lang="en-GB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importante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, mas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ainda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não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significa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cumprimento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da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Constituição</a:t>
            </a:r>
            <a:endParaRPr lang="en-GB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856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27"/>
          <p:cNvSpPr txBox="1">
            <a:spLocks noChangeArrowheads="1"/>
          </p:cNvSpPr>
          <p:nvPr/>
        </p:nvSpPr>
        <p:spPr bwMode="auto">
          <a:xfrm>
            <a:off x="166688" y="214313"/>
            <a:ext cx="9575800" cy="657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</a:t>
            </a: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Lição de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Ética e Soberania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endParaRPr lang="pt-BR" sz="5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Comissão de Auditoria Oficial criada por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Decreto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Em 2009:</a:t>
            </a:r>
            <a:r>
              <a:rPr lang="pt-BR" sz="28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Proposta Soberana de reconhecimento de no máximo 30% da dívida externa representada pelos Bônus 2012 e 2030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95 % dos detentores aceitaram a proposta equatoriana, o que significou anulação de 70% dessa dívida com os bancos privados internacionais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Economia de US$ 7,7 bilhões nos próximos 20 anos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Aumento gastos sociais, principalmente Saúde e Educação</a:t>
            </a:r>
          </a:p>
          <a:p>
            <a:pPr algn="ctr">
              <a:spcBef>
                <a:spcPct val="50000"/>
              </a:spcBef>
            </a:pP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55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2 Marcador de contenido"/>
          <p:cNvSpPr>
            <a:spLocks noGrp="1"/>
          </p:cNvSpPr>
          <p:nvPr>
            <p:ph sz="quarter" idx="1"/>
          </p:nvPr>
        </p:nvSpPr>
        <p:spPr>
          <a:xfrm>
            <a:off x="1928664" y="1214439"/>
            <a:ext cx="7482037" cy="49418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2500" dirty="0" smtClean="0">
                <a:latin typeface="Calibri" charset="0"/>
              </a:rPr>
              <a:t>.</a:t>
            </a:r>
            <a:endParaRPr lang="es-ES" sz="2500" dirty="0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384551" y="6356351"/>
            <a:ext cx="3136900" cy="365125"/>
          </a:xfrm>
        </p:spPr>
        <p:txBody>
          <a:bodyPr rtlCol="0"/>
          <a:lstStyle/>
          <a:p>
            <a:pPr algn="ctr">
              <a:defRPr/>
            </a:pPr>
            <a:fld id="{A9CA60AB-34FA-8D45-9C88-097B5A71F169}" type="slidenum">
              <a:rPr lang="es-EC" smtClean="0">
                <a:solidFill>
                  <a:schemeClr val="tx1">
                    <a:tint val="75000"/>
                  </a:schemeClr>
                </a:solidFill>
                <a:ea typeface="+mn-ea"/>
              </a:rPr>
              <a:pPr algn="ctr">
                <a:defRPr/>
              </a:pPr>
              <a:t>27</a:t>
            </a:fld>
            <a:endParaRPr lang="es-EC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692696"/>
            <a:ext cx="9126934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CuadroTexto 1"/>
          <p:cNvSpPr txBox="1">
            <a:spLocks noChangeArrowheads="1"/>
          </p:cNvSpPr>
          <p:nvPr/>
        </p:nvSpPr>
        <p:spPr bwMode="auto">
          <a:xfrm>
            <a:off x="-1288124" y="4167189"/>
            <a:ext cx="195190" cy="3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8" tIns="47894" rIns="95788" bIns="4789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ES" sz="1900"/>
          </a:p>
        </p:txBody>
      </p:sp>
      <p:sp>
        <p:nvSpPr>
          <p:cNvPr id="2" name="TextBox 1"/>
          <p:cNvSpPr txBox="1"/>
          <p:nvPr/>
        </p:nvSpPr>
        <p:spPr>
          <a:xfrm>
            <a:off x="416496" y="18864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Resultado da Auditoria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89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" y="285750"/>
            <a:ext cx="9906000" cy="677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CONCLUSÕES</a:t>
            </a:r>
          </a:p>
          <a:p>
            <a:pPr algn="ctr" defTabSz="449263" eaLnBrk="0" hangingPunct="0">
              <a:spcBef>
                <a:spcPts val="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Instrumento do endividamento público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usurpado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pelo setor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financeiro</a:t>
            </a: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Gestão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políticas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do Estado brasileiro orientadas pela concepção e interesses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privados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Nação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submissa aos interesses do “Mercado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Desenvolvimento socioeconômico travado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Metade dos recursos orçamentários da União transferidos para pagamento da dívida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pública</a:t>
            </a: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 se reproduzindo no âmbito dos Estados e Municípios  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Consequências: Sacrifício Social, Exclusão, Miséria e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Violência</a:t>
            </a:r>
          </a:p>
          <a:p>
            <a:pPr lvl="1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800" b="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lvl="1" algn="ctr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FALTA DE ÉTICA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8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206500"/>
            <a:ext cx="9415462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631825" y="333375"/>
            <a:ext cx="8858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92D050"/>
                </a:solidFill>
                <a:latin typeface="Tahoma" charset="0"/>
                <a:cs typeface="Tahoma" charset="0"/>
              </a:rPr>
              <a:t>PUBLICAÇÕES DIDÁTICAS</a:t>
            </a: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497013" y="630872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>
                <a:solidFill>
                  <a:schemeClr val="tx1"/>
                </a:solidFill>
                <a:latin typeface="Andale Mono" charset="0"/>
                <a:cs typeface="Andale Mono" charset="0"/>
              </a:rPr>
              <a:t>WWW.INOVEEDITORA.COM.BR</a:t>
            </a:r>
          </a:p>
        </p:txBody>
      </p:sp>
    </p:spTree>
    <p:extLst>
      <p:ext uri="{BB962C8B-B14F-4D97-AF65-F5344CB8AC3E}">
        <p14:creationId xmlns:p14="http://schemas.microsoft.com/office/powerpoint/2010/main" val="361894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2"/>
          <p:cNvSpPr txBox="1">
            <a:spLocks noChangeArrowheads="1"/>
          </p:cNvSpPr>
          <p:nvPr/>
        </p:nvSpPr>
        <p:spPr bwMode="auto">
          <a:xfrm>
            <a:off x="632520" y="188640"/>
            <a:ext cx="9001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1"/>
                </a:solidFill>
                <a:latin typeface="BankGothic Md BT" charset="0"/>
              </a:rPr>
              <a:t>ÉTICA</a:t>
            </a:r>
          </a:p>
        </p:txBody>
      </p:sp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660400" y="928688"/>
            <a:ext cx="8502650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SzPct val="120000"/>
            </a:pPr>
            <a:r>
              <a:rPr lang="pt-BR" sz="2800" b="0" dirty="0" smtClean="0">
                <a:latin typeface="Tahoma"/>
                <a:cs typeface="Tahoma"/>
              </a:rPr>
              <a:t>O que </a:t>
            </a:r>
            <a:r>
              <a:rPr lang="pt-BR" sz="2800" b="0" dirty="0">
                <a:latin typeface="Tahoma"/>
                <a:cs typeface="Tahoma"/>
              </a:rPr>
              <a:t>é Ética?</a:t>
            </a:r>
          </a:p>
          <a:p>
            <a:pPr algn="l">
              <a:spcBef>
                <a:spcPct val="50000"/>
              </a:spcBef>
              <a:buSzPct val="120000"/>
            </a:pPr>
            <a:endParaRPr lang="pt-BR" sz="2800" b="0" dirty="0">
              <a:latin typeface="Tahoma"/>
              <a:cs typeface="Tahoma"/>
            </a:endParaRPr>
          </a:p>
          <a:p>
            <a:pPr algn="just">
              <a:spcBef>
                <a:spcPct val="50000"/>
              </a:spcBef>
              <a:buSzPct val="120000"/>
              <a:buFont typeface="Wingdings" charset="0"/>
              <a:buNone/>
            </a:pPr>
            <a:r>
              <a:rPr lang="pt-BR" sz="2800" b="0" dirty="0">
                <a:latin typeface="Tahoma"/>
                <a:cs typeface="Tahoma"/>
              </a:rPr>
              <a:t>“Por ética devemos entender</a:t>
            </a:r>
          </a:p>
          <a:p>
            <a:pPr algn="just">
              <a:spcBef>
                <a:spcPct val="50000"/>
              </a:spcBef>
              <a:buSzPct val="120000"/>
              <a:buFont typeface="Wingdings" charset="0"/>
              <a:buNone/>
            </a:pPr>
            <a:r>
              <a:rPr lang="pt-BR" sz="2800" b="0" dirty="0">
                <a:latin typeface="Tahoma"/>
                <a:cs typeface="Tahoma"/>
              </a:rPr>
              <a:t> todo esforço do espírito humano </a:t>
            </a:r>
          </a:p>
          <a:p>
            <a:pPr algn="just">
              <a:spcBef>
                <a:spcPct val="50000"/>
              </a:spcBef>
              <a:buSzPct val="120000"/>
              <a:buFont typeface="Wingdings" charset="0"/>
              <a:buNone/>
            </a:pPr>
            <a:r>
              <a:rPr lang="pt-BR" sz="2800" b="0" dirty="0">
                <a:latin typeface="Tahoma"/>
                <a:cs typeface="Tahoma"/>
              </a:rPr>
              <a:t>para formular juízos tendentes a </a:t>
            </a:r>
          </a:p>
          <a:p>
            <a:pPr algn="just">
              <a:spcBef>
                <a:spcPct val="50000"/>
              </a:spcBef>
              <a:buSzPct val="120000"/>
              <a:buFont typeface="Wingdings" charset="0"/>
              <a:buNone/>
            </a:pPr>
            <a:r>
              <a:rPr lang="pt-BR" sz="2800" b="0" dirty="0">
                <a:latin typeface="Tahoma"/>
                <a:cs typeface="Tahoma"/>
              </a:rPr>
              <a:t>iluminar toda conduta das pessoas, </a:t>
            </a:r>
          </a:p>
          <a:p>
            <a:pPr algn="just">
              <a:spcBef>
                <a:spcPct val="50000"/>
              </a:spcBef>
              <a:buSzPct val="120000"/>
              <a:buFont typeface="Wingdings" charset="0"/>
              <a:buNone/>
            </a:pPr>
            <a:r>
              <a:rPr lang="pt-BR" sz="2800" b="0" dirty="0">
                <a:latin typeface="Tahoma"/>
                <a:cs typeface="Tahoma"/>
              </a:rPr>
              <a:t>sob a luz de um </a:t>
            </a:r>
          </a:p>
          <a:p>
            <a:pPr algn="just">
              <a:spcBef>
                <a:spcPct val="50000"/>
              </a:spcBef>
              <a:buSzPct val="120000"/>
              <a:buFont typeface="Wingdings" charset="0"/>
              <a:buNone/>
            </a:pPr>
            <a:r>
              <a:rPr lang="pt-BR" sz="2800" b="0" dirty="0">
                <a:latin typeface="Tahoma"/>
                <a:cs typeface="Tahoma"/>
              </a:rPr>
              <a:t>critério de Bem e de Justiça.” </a:t>
            </a:r>
          </a:p>
          <a:p>
            <a:pPr algn="r">
              <a:spcBef>
                <a:spcPct val="50000"/>
              </a:spcBef>
              <a:buSzPct val="120000"/>
              <a:buFont typeface="Wingdings" charset="0"/>
              <a:buNone/>
            </a:pPr>
            <a:r>
              <a:rPr lang="pt-BR" b="0" dirty="0">
                <a:latin typeface="Tahoma"/>
                <a:cs typeface="Tahoma"/>
              </a:rPr>
              <a:t>                                           </a:t>
            </a:r>
            <a:r>
              <a:rPr lang="pt-BR" sz="2000" b="0" i="1" dirty="0">
                <a:latin typeface="Tahoma"/>
                <a:cs typeface="Tahoma"/>
              </a:rPr>
              <a:t>João Baptista </a:t>
            </a:r>
            <a:r>
              <a:rPr lang="pt-BR" sz="2000" b="0" i="1" dirty="0" err="1">
                <a:latin typeface="Tahoma"/>
                <a:cs typeface="Tahoma"/>
              </a:rPr>
              <a:t>Herkenhoff</a:t>
            </a:r>
            <a:endParaRPr lang="en-US" sz="2000" b="0" i="1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7332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99" y="1371626"/>
            <a:ext cx="3560397" cy="45776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6976" y="332656"/>
            <a:ext cx="5328592" cy="622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pt-BR" b="0" dirty="0" smtClean="0">
              <a:solidFill>
                <a:srgbClr val="FFFFFF"/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b="0" dirty="0" smtClean="0">
                <a:solidFill>
                  <a:srgbClr val="FFFFFF"/>
                </a:solidFill>
              </a:rPr>
              <a:t>Capítulo </a:t>
            </a:r>
            <a:r>
              <a:rPr lang="pt-BR" b="0" dirty="0" err="1">
                <a:solidFill>
                  <a:srgbClr val="FFFFFF"/>
                </a:solidFill>
              </a:rPr>
              <a:t>I</a:t>
            </a:r>
            <a:r>
              <a:rPr lang="pt-BR" b="0" dirty="0">
                <a:solidFill>
                  <a:srgbClr val="FFFFFF"/>
                </a:solidFill>
              </a:rPr>
              <a:t> – Financeirização mundial, crise e endividamento público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b="0" dirty="0">
                <a:solidFill>
                  <a:srgbClr val="FFFFFF"/>
                </a:solidFill>
              </a:rPr>
              <a:t>Capítulo II – Sistema da Dívida e mecanismos que geram dívida pública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b="0" dirty="0">
                <a:solidFill>
                  <a:srgbClr val="FFFFFF"/>
                </a:solidFill>
              </a:rPr>
              <a:t>Capítulo III - Auditoria cidadã da dívida pública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b="0" dirty="0">
                <a:solidFill>
                  <a:srgbClr val="FFFFFF"/>
                </a:solidFill>
              </a:rPr>
              <a:t>Capítulo IV - Experiências de auditoria e investigação da dívida pública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b="0" dirty="0">
                <a:solidFill>
                  <a:srgbClr val="FFFFFF"/>
                </a:solidFill>
              </a:rPr>
              <a:t>Capítulo V - Métodos para a execução de uma auditoria cidadã da dívida pública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b="0" dirty="0">
                <a:solidFill>
                  <a:srgbClr val="FFFFFF"/>
                </a:solidFill>
              </a:rPr>
              <a:t>Capítulo VI - Aspectos legais a considerar em uma auditoria da dívida pública </a:t>
            </a: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496" y="260648"/>
            <a:ext cx="9289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Auditoria </a:t>
            </a:r>
            <a:r>
              <a:rPr lang="en-US" sz="2800" dirty="0" err="1" smtClean="0">
                <a:solidFill>
                  <a:srgbClr val="FFFFFF"/>
                </a:solidFill>
              </a:rPr>
              <a:t>Cidadã</a:t>
            </a:r>
            <a:r>
              <a:rPr lang="en-US" sz="2800" dirty="0" smtClean="0">
                <a:solidFill>
                  <a:srgbClr val="FFFFFF"/>
                </a:solidFill>
              </a:rPr>
              <a:t> da </a:t>
            </a:r>
            <a:r>
              <a:rPr lang="en-US" sz="2800" dirty="0" err="1" smtClean="0">
                <a:solidFill>
                  <a:srgbClr val="FFFFFF"/>
                </a:solidFill>
              </a:rPr>
              <a:t>Dívida</a:t>
            </a:r>
            <a:r>
              <a:rPr lang="en-US" sz="2800" dirty="0" smtClean="0">
                <a:solidFill>
                  <a:srgbClr val="FFFFFF"/>
                </a:solidFill>
              </a:rPr>
              <a:t>: </a:t>
            </a:r>
            <a:r>
              <a:rPr lang="en-US" sz="2800" dirty="0" err="1" smtClean="0">
                <a:solidFill>
                  <a:srgbClr val="FFFFFF"/>
                </a:solidFill>
              </a:rPr>
              <a:t>Experiências</a:t>
            </a:r>
            <a:r>
              <a:rPr lang="en-US" sz="2800" dirty="0" smtClean="0">
                <a:solidFill>
                  <a:srgbClr val="FFFFFF"/>
                </a:solidFill>
              </a:rPr>
              <a:t> e </a:t>
            </a:r>
            <a:r>
              <a:rPr lang="en-US" sz="2800" dirty="0" err="1" smtClean="0">
                <a:solidFill>
                  <a:srgbClr val="FFFFFF"/>
                </a:solidFill>
              </a:rPr>
              <a:t>Métodos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29904" y="188913"/>
            <a:ext cx="7759700" cy="1295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MS PGothic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sz="3600" b="1" dirty="0" smtClean="0">
                <a:solidFill>
                  <a:schemeClr val="accent1"/>
                </a:solidFill>
                <a:latin typeface="Times New Roman" charset="0"/>
              </a:rPr>
              <a:t>PARA QUE HAJA ÉTICA E JUSTIÇA...</a:t>
            </a:r>
            <a:endParaRPr lang="pt-BR" dirty="0">
              <a:latin typeface="Times New Roman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500188"/>
            <a:ext cx="9658350" cy="15478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81000" lvl="2" indent="0" algn="just">
              <a:spcBef>
                <a:spcPct val="65000"/>
              </a:spcBef>
              <a:buFontTx/>
              <a:buNone/>
            </a:pPr>
            <a:r>
              <a:rPr lang="pt-BR" smtClean="0">
                <a:latin typeface="Times New Roman" charset="0"/>
              </a:rPr>
              <a:t>	Deve ser ampliada a participação cidadã para exigir a revisão das prioridades estatais que hoje colocam o setor financeiro acima dos direitos humanos e das necessidades elementares dos seres humanos.</a:t>
            </a:r>
            <a:endParaRPr lang="pt-BR">
              <a:latin typeface="Times New Roman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3124201"/>
            <a:ext cx="6115579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2080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32173" y="152400"/>
            <a:ext cx="9673828" cy="1295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MS PGothic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sz="3200" b="1" smtClean="0">
                <a:solidFill>
                  <a:schemeClr val="accent1"/>
                </a:solidFill>
                <a:latin typeface="Times New Roman" charset="0"/>
              </a:rPr>
              <a:t>PARA QUE HAJA ÉTICA E JUSTIÇA...</a:t>
            </a:r>
            <a:endParaRPr lang="pt-BR">
              <a:latin typeface="Times New Roman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47650" y="1143000"/>
            <a:ext cx="9348788" cy="2133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81000" lvl="2" indent="0" algn="just">
              <a:spcBef>
                <a:spcPct val="65000"/>
              </a:spcBef>
              <a:buFontTx/>
              <a:buNone/>
            </a:pPr>
            <a:r>
              <a:rPr lang="pt-BR" smtClean="0">
                <a:latin typeface="Times New Roman" charset="0"/>
              </a:rPr>
              <a:t>Devem ser priorizadas as necessidades fundamentais, conforme prevê o artigo 6º da Constituição Federal, para que cada BRASILEIRO tenha de fato a garantia de educação, saúde, trabalho, moradia, lazer, segurança, previdência social, proteção à maternidade, à infância e assistência aos desamparados.</a:t>
            </a:r>
            <a:endParaRPr lang="pt-BR">
              <a:latin typeface="Times New Roman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3260726"/>
            <a:ext cx="4485217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5357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0"/>
            <a:ext cx="9055670" cy="6858000"/>
          </a:xfrm>
        </p:spPr>
        <p:txBody>
          <a:bodyPr/>
          <a:lstStyle/>
          <a:p>
            <a:pPr algn="r">
              <a:lnSpc>
                <a:spcPct val="110000"/>
              </a:lnSpc>
            </a:pPr>
            <a:r>
              <a:rPr lang="pt-BR" sz="2000" dirty="0">
                <a:solidFill>
                  <a:schemeClr val="tx1"/>
                </a:solidFill>
                <a:latin typeface="BankGothic Md BT" charset="0"/>
              </a:rPr>
              <a:t/>
            </a:r>
            <a:br>
              <a:rPr lang="pt-BR" sz="2000" dirty="0">
                <a:solidFill>
                  <a:schemeClr val="tx1"/>
                </a:solidFill>
                <a:latin typeface="BankGothic Md BT" charset="0"/>
              </a:rPr>
            </a:br>
            <a:r>
              <a:rPr lang="pt-BR" sz="2400" i="1" dirty="0" smtClean="0">
                <a:solidFill>
                  <a:srgbClr val="92D050"/>
                </a:solidFill>
                <a:latin typeface="Tahoma"/>
                <a:cs typeface="Tahoma"/>
              </a:rPr>
              <a:t> </a:t>
            </a:r>
            <a:r>
              <a:rPr lang="pt-BR" sz="2400" i="1" dirty="0">
                <a:solidFill>
                  <a:srgbClr val="92D050"/>
                </a:solidFill>
                <a:latin typeface="Tahoma"/>
                <a:cs typeface="Tahoma"/>
              </a:rPr>
              <a:t>“Estamos todos aqui neste planeta, por assim dizer, como turistas.</a:t>
            </a:r>
            <a:br>
              <a:rPr lang="pt-BR" sz="2400" i="1" dirty="0">
                <a:solidFill>
                  <a:srgbClr val="92D050"/>
                </a:solidFill>
                <a:latin typeface="Tahoma"/>
                <a:cs typeface="Tahoma"/>
              </a:rPr>
            </a:br>
            <a:r>
              <a:rPr lang="pt-BR" sz="2400" i="1" dirty="0">
                <a:solidFill>
                  <a:srgbClr val="92D050"/>
                </a:solidFill>
                <a:latin typeface="Tahoma"/>
                <a:cs typeface="Tahoma"/>
              </a:rPr>
              <a:t>Nenhum de nós pode morar aqui para sempre.</a:t>
            </a:r>
            <a:br>
              <a:rPr lang="pt-BR" sz="2400" i="1" dirty="0">
                <a:solidFill>
                  <a:srgbClr val="92D050"/>
                </a:solidFill>
                <a:latin typeface="Tahoma"/>
                <a:cs typeface="Tahoma"/>
              </a:rPr>
            </a:br>
            <a:r>
              <a:rPr lang="pt-BR" sz="2400" i="1" dirty="0">
                <a:solidFill>
                  <a:srgbClr val="92D050"/>
                </a:solidFill>
                <a:latin typeface="Tahoma"/>
                <a:cs typeface="Tahoma"/>
              </a:rPr>
              <a:t>O maior tempo que podemos ficar são aproximadamente cem anos.</a:t>
            </a:r>
            <a:br>
              <a:rPr lang="pt-BR" sz="2400" i="1" dirty="0">
                <a:solidFill>
                  <a:srgbClr val="92D050"/>
                </a:solidFill>
                <a:latin typeface="Tahoma"/>
                <a:cs typeface="Tahoma"/>
              </a:rPr>
            </a:br>
            <a:r>
              <a:rPr lang="pt-BR" sz="2400" i="1" dirty="0">
                <a:solidFill>
                  <a:srgbClr val="92D050"/>
                </a:solidFill>
                <a:latin typeface="Tahoma"/>
                <a:cs typeface="Tahoma"/>
              </a:rPr>
              <a:t>Sendo assim, enquanto estamos aqui, deveríamos procurar ter um bom coração e fazer de nossas vidas algo de positivo e útil.</a:t>
            </a:r>
            <a:br>
              <a:rPr lang="pt-BR" sz="2400" i="1" dirty="0">
                <a:solidFill>
                  <a:srgbClr val="92D050"/>
                </a:solidFill>
                <a:latin typeface="Tahoma"/>
                <a:cs typeface="Tahoma"/>
              </a:rPr>
            </a:br>
            <a:r>
              <a:rPr lang="pt-BR" sz="2400" i="1" dirty="0">
                <a:solidFill>
                  <a:srgbClr val="92D050"/>
                </a:solidFill>
                <a:latin typeface="Tahoma"/>
                <a:cs typeface="Tahoma"/>
              </a:rPr>
              <a:t>Quer vivamos poucos anos ou um século inteiro, seria lamentável e triste passar este tempo agravando os problemas que afligem as outras pessoas, os animais, o meio ambiente.</a:t>
            </a:r>
            <a:br>
              <a:rPr lang="pt-BR" sz="2400" i="1" dirty="0">
                <a:solidFill>
                  <a:srgbClr val="92D050"/>
                </a:solidFill>
                <a:latin typeface="Tahoma"/>
                <a:cs typeface="Tahoma"/>
              </a:rPr>
            </a:br>
            <a:r>
              <a:rPr lang="pt-BR" sz="2400" i="1" dirty="0">
                <a:solidFill>
                  <a:srgbClr val="92D050"/>
                </a:solidFill>
                <a:latin typeface="Tahoma"/>
                <a:cs typeface="Tahoma"/>
              </a:rPr>
              <a:t>O mais importante de tudo é ser uma boa pessoa e lutar por causas virtuosas.</a:t>
            </a:r>
            <a:br>
              <a:rPr lang="pt-BR" sz="2400" i="1" dirty="0">
                <a:solidFill>
                  <a:srgbClr val="92D050"/>
                </a:solidFill>
                <a:latin typeface="Tahoma"/>
                <a:cs typeface="Tahoma"/>
              </a:rPr>
            </a:br>
            <a:r>
              <a:rPr lang="pt-BR" sz="2400" i="1" dirty="0">
                <a:solidFill>
                  <a:srgbClr val="92D050"/>
                </a:solidFill>
                <a:latin typeface="Tahoma"/>
                <a:cs typeface="Tahoma"/>
              </a:rPr>
              <a:t>E a base da virtude, o solo onde estão suas raízes, é a disciplina ética.”</a:t>
            </a:r>
            <a:br>
              <a:rPr lang="pt-BR" sz="2400" i="1" dirty="0">
                <a:solidFill>
                  <a:srgbClr val="92D050"/>
                </a:solidFill>
                <a:latin typeface="Tahoma"/>
                <a:cs typeface="Tahoma"/>
              </a:rPr>
            </a:br>
            <a:r>
              <a:rPr lang="pt-BR" sz="2400" i="1" dirty="0">
                <a:solidFill>
                  <a:schemeClr val="tx1"/>
                </a:solidFill>
                <a:latin typeface="Tahoma"/>
                <a:cs typeface="Tahoma"/>
              </a:rPr>
              <a:t>(Dalai-Lama)</a:t>
            </a:r>
            <a:r>
              <a:rPr lang="pt-BR" sz="240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br>
              <a:rPr lang="pt-BR" sz="2400" dirty="0">
                <a:solidFill>
                  <a:schemeClr val="tx1"/>
                </a:solidFill>
                <a:latin typeface="Tahoma"/>
                <a:cs typeface="Tahoma"/>
              </a:rPr>
            </a:br>
            <a:endParaRPr lang="en-US" sz="2400" dirty="0">
              <a:solidFill>
                <a:srgbClr val="0000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0031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2800" dirty="0" smtClean="0">
                <a:solidFill>
                  <a:srgbClr val="92D050"/>
                </a:solidFill>
                <a:latin typeface="Verdana" charset="0"/>
              </a:rPr>
              <a:t>Obrigada</a:t>
            </a:r>
            <a:endParaRPr lang="pt-BR" sz="28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2800" i="1" dirty="0">
                <a:solidFill>
                  <a:srgbClr val="92D050"/>
                </a:solidFill>
                <a:latin typeface="Verdana" charset="0"/>
              </a:rPr>
              <a:t>Maria Lucia </a:t>
            </a:r>
            <a:r>
              <a:rPr lang="pt-BR" sz="2800" i="1" dirty="0" smtClean="0">
                <a:solidFill>
                  <a:srgbClr val="92D050"/>
                </a:solidFill>
                <a:latin typeface="Verdana" charset="0"/>
              </a:rPr>
              <a:t>Fattorelli</a:t>
            </a:r>
            <a:endParaRPr lang="pt-BR" sz="3000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300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300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300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300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77768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pt-BR" sz="3600" b="0" i="1" dirty="0" smtClean="0">
                <a:solidFill>
                  <a:srgbClr val="FFFFFF"/>
                </a:solidFill>
                <a:latin typeface="Tahoma"/>
                <a:cs typeface="Tahoma"/>
              </a:rPr>
              <a:t>“A emancipação dos oprimidos será obra deles mesmos.”</a:t>
            </a:r>
          </a:p>
          <a:p>
            <a:pPr algn="ctr"/>
            <a:r>
              <a:rPr lang="pt-BR" sz="3600" b="0" i="1" dirty="0" smtClean="0">
                <a:solidFill>
                  <a:srgbClr val="FFFFFF"/>
                </a:solidFill>
                <a:latin typeface="Tahoma"/>
                <a:cs typeface="Tahoma"/>
              </a:rPr>
              <a:t>Karl </a:t>
            </a:r>
            <a:r>
              <a:rPr lang="pt-BR" sz="3600" b="0" i="1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lang="pt-BR" sz="3600" b="0" i="1" dirty="0" smtClean="0">
                <a:solidFill>
                  <a:srgbClr val="FFFFFF"/>
                </a:solidFill>
                <a:latin typeface="Tahoma"/>
                <a:cs typeface="Tahoma"/>
              </a:rPr>
              <a:t>arx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863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"/>
          <p:cNvSpPr txBox="1">
            <a:spLocks noChangeArrowheads="1"/>
          </p:cNvSpPr>
          <p:nvPr/>
        </p:nvSpPr>
        <p:spPr bwMode="auto">
          <a:xfrm>
            <a:off x="4664968" y="1700808"/>
            <a:ext cx="4661463" cy="513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/>
            <a:endParaRPr lang="pt-BR" sz="2800" dirty="0">
              <a:solidFill>
                <a:schemeClr val="accent1"/>
              </a:solidFill>
            </a:endParaRPr>
          </a:p>
          <a:p>
            <a:pPr lvl="1"/>
            <a:r>
              <a:rPr lang="pt-BR" b="0" dirty="0">
                <a:solidFill>
                  <a:schemeClr val="accent1"/>
                </a:solidFill>
                <a:latin typeface="Tahoma"/>
                <a:cs typeface="Tahoma"/>
              </a:rPr>
              <a:t>Conhecimento</a:t>
            </a:r>
            <a:endParaRPr lang="pt-BR" b="0" dirty="0">
              <a:latin typeface="Tahoma"/>
              <a:cs typeface="Tahoma"/>
            </a:endParaRPr>
          </a:p>
          <a:p>
            <a:pPr lvl="1"/>
            <a:r>
              <a:rPr lang="pt-BR" b="0" dirty="0">
                <a:latin typeface="Tahoma"/>
                <a:cs typeface="Tahoma"/>
              </a:rPr>
              <a:t>Arte </a:t>
            </a:r>
          </a:p>
          <a:p>
            <a:pPr lvl="1"/>
            <a:r>
              <a:rPr lang="pt-BR" b="0" dirty="0">
                <a:latin typeface="Tahoma"/>
                <a:cs typeface="Tahoma"/>
              </a:rPr>
              <a:t>Sabedoria </a:t>
            </a:r>
          </a:p>
          <a:p>
            <a:pPr lvl="1"/>
            <a:r>
              <a:rPr lang="pt-BR" b="0" dirty="0">
                <a:latin typeface="Tahoma"/>
                <a:cs typeface="Tahoma"/>
              </a:rPr>
              <a:t>Razão</a:t>
            </a:r>
          </a:p>
          <a:p>
            <a:pPr lvl="1"/>
            <a:r>
              <a:rPr lang="pt-BR" b="0" dirty="0">
                <a:latin typeface="Tahoma"/>
                <a:cs typeface="Tahoma"/>
              </a:rPr>
              <a:t>Compreensão</a:t>
            </a:r>
          </a:p>
          <a:p>
            <a:pPr lvl="1"/>
            <a:r>
              <a:rPr lang="pt-BR" b="0" dirty="0">
                <a:latin typeface="Tahoma"/>
                <a:cs typeface="Tahoma"/>
              </a:rPr>
              <a:t>Inteligência</a:t>
            </a:r>
          </a:p>
          <a:p>
            <a:pPr lvl="1"/>
            <a:r>
              <a:rPr lang="pt-BR" b="0" dirty="0">
                <a:latin typeface="Tahoma"/>
                <a:cs typeface="Tahoma"/>
              </a:rPr>
              <a:t>Discernimento</a:t>
            </a:r>
          </a:p>
          <a:p>
            <a:pPr lvl="1"/>
            <a:r>
              <a:rPr lang="pt-BR" b="0" dirty="0">
                <a:solidFill>
                  <a:schemeClr val="accent1"/>
                </a:solidFill>
                <a:latin typeface="Tahoma"/>
                <a:cs typeface="Tahoma"/>
              </a:rPr>
              <a:t>Perseverança </a:t>
            </a:r>
          </a:p>
          <a:p>
            <a:pPr lvl="1"/>
            <a:r>
              <a:rPr lang="pt-BR" b="0" dirty="0">
                <a:latin typeface="Tahoma"/>
                <a:cs typeface="Tahoma"/>
              </a:rPr>
              <a:t>Imparcialidade</a:t>
            </a:r>
          </a:p>
          <a:p>
            <a:pPr lvl="1"/>
            <a:r>
              <a:rPr lang="pt-BR" b="0" dirty="0">
                <a:solidFill>
                  <a:schemeClr val="accent1"/>
                </a:solidFill>
                <a:latin typeface="Tahoma"/>
                <a:cs typeface="Tahoma"/>
              </a:rPr>
              <a:t>Iniciativa</a:t>
            </a:r>
          </a:p>
          <a:p>
            <a:pPr lvl="1"/>
            <a:r>
              <a:rPr lang="pt-BR" b="0" dirty="0">
                <a:latin typeface="Tahoma"/>
                <a:cs typeface="Tahoma"/>
              </a:rPr>
              <a:t>Otimismo</a:t>
            </a:r>
          </a:p>
          <a:p>
            <a:pPr>
              <a:spcBef>
                <a:spcPct val="50000"/>
              </a:spcBef>
            </a:pPr>
            <a:endParaRPr lang="en-US" b="0" dirty="0">
              <a:solidFill>
                <a:schemeClr val="folHlink"/>
              </a:solidFill>
              <a:latin typeface="Tahoma"/>
              <a:cs typeface="Tahoma"/>
            </a:endParaRPr>
          </a:p>
        </p:txBody>
      </p:sp>
      <p:sp>
        <p:nvSpPr>
          <p:cNvPr id="24578" name="Retângulo 7"/>
          <p:cNvSpPr>
            <a:spLocks noChangeArrowheads="1"/>
          </p:cNvSpPr>
          <p:nvPr/>
        </p:nvSpPr>
        <p:spPr bwMode="auto">
          <a:xfrm>
            <a:off x="464344" y="1214438"/>
            <a:ext cx="8822531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dirty="0"/>
              <a:t>	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24579" name="4 Rectángulo"/>
          <p:cNvSpPr>
            <a:spLocks noChangeArrowheads="1"/>
          </p:cNvSpPr>
          <p:nvPr/>
        </p:nvSpPr>
        <p:spPr bwMode="auto">
          <a:xfrm>
            <a:off x="488504" y="1772816"/>
            <a:ext cx="5083621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pt-BR" b="0" dirty="0">
                <a:solidFill>
                  <a:srgbClr val="94C600"/>
                </a:solidFill>
                <a:latin typeface="Tahoma"/>
                <a:cs typeface="Tahoma"/>
              </a:rPr>
              <a:t>Justiça</a:t>
            </a:r>
          </a:p>
          <a:p>
            <a:pPr eaLnBrk="1" hangingPunct="1"/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Coragem</a:t>
            </a:r>
          </a:p>
          <a:p>
            <a:pPr eaLnBrk="1" hangingPunct="1"/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Prudência</a:t>
            </a:r>
          </a:p>
          <a:p>
            <a:pPr eaLnBrk="1" hangingPunct="1"/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Temperança</a:t>
            </a:r>
          </a:p>
          <a:p>
            <a:pPr eaLnBrk="1" hangingPunct="1"/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Generosidade</a:t>
            </a:r>
          </a:p>
          <a:p>
            <a:pPr eaLnBrk="1" hangingPunct="1"/>
            <a:r>
              <a:rPr lang="pt-BR" b="0" dirty="0">
                <a:solidFill>
                  <a:srgbClr val="94C600"/>
                </a:solidFill>
                <a:latin typeface="Tahoma"/>
                <a:cs typeface="Tahoma"/>
              </a:rPr>
              <a:t>Responsabilidade</a:t>
            </a:r>
          </a:p>
          <a:p>
            <a:pPr eaLnBrk="1" hangingPunct="1"/>
            <a:r>
              <a:rPr lang="pt-BR" b="0" dirty="0">
                <a:solidFill>
                  <a:srgbClr val="94C600"/>
                </a:solidFill>
                <a:latin typeface="Tahoma"/>
                <a:cs typeface="Tahoma"/>
              </a:rPr>
              <a:t>Honra</a:t>
            </a:r>
          </a:p>
          <a:p>
            <a:pPr eaLnBrk="1" hangingPunct="1"/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Calma</a:t>
            </a:r>
          </a:p>
          <a:p>
            <a:pPr eaLnBrk="1" hangingPunct="1"/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Veracidade</a:t>
            </a:r>
          </a:p>
          <a:p>
            <a:pPr eaLnBrk="1" hangingPunct="1"/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Amabilidade</a:t>
            </a:r>
          </a:p>
          <a:p>
            <a:pPr eaLnBrk="1" hangingPunct="1"/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Modéstia/Humildade</a:t>
            </a:r>
          </a:p>
          <a:p>
            <a:pPr eaLnBrk="1" hangingPunct="1"/>
            <a:r>
              <a:rPr lang="pt-BR" b="0" dirty="0">
                <a:solidFill>
                  <a:srgbClr val="94C600"/>
                </a:solidFill>
                <a:latin typeface="Tahoma"/>
                <a:cs typeface="Tahoma"/>
              </a:rPr>
              <a:t>Lealdade</a:t>
            </a:r>
          </a:p>
          <a:p>
            <a:pPr eaLnBrk="1" hangingPunct="1"/>
            <a:r>
              <a:rPr lang="pt-BR" b="0" dirty="0">
                <a:solidFill>
                  <a:srgbClr val="94C600"/>
                </a:solidFill>
                <a:latin typeface="Tahoma"/>
                <a:cs typeface="Tahoma"/>
              </a:rPr>
              <a:t>Honestidade</a:t>
            </a:r>
            <a:endParaRPr lang="es-EC" b="0" dirty="0">
              <a:solidFill>
                <a:srgbClr val="94C600"/>
              </a:solidFill>
              <a:latin typeface="Tahoma"/>
              <a:cs typeface="Tahoma"/>
            </a:endParaRPr>
          </a:p>
        </p:txBody>
      </p:sp>
      <p:sp>
        <p:nvSpPr>
          <p:cNvPr id="24580" name="5 Rectángulo"/>
          <p:cNvSpPr>
            <a:spLocks noChangeArrowheads="1"/>
          </p:cNvSpPr>
          <p:nvPr/>
        </p:nvSpPr>
        <p:spPr bwMode="auto">
          <a:xfrm>
            <a:off x="344488" y="214314"/>
            <a:ext cx="97210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A </a:t>
            </a:r>
            <a:r>
              <a:rPr lang="pt-BR" sz="2800" dirty="0">
                <a:solidFill>
                  <a:schemeClr val="accent1"/>
                </a:solidFill>
                <a:latin typeface="Tahoma"/>
                <a:cs typeface="Tahoma"/>
              </a:rPr>
              <a:t>ÉTICA está vinculada à prática das </a:t>
            </a:r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VIRTUDES</a:t>
            </a:r>
            <a:endParaRPr lang="pt-BR" sz="2800" dirty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/>
            <a:r>
              <a:rPr lang="pt-BR" sz="2800" b="0" dirty="0">
                <a:solidFill>
                  <a:schemeClr val="accent1"/>
                </a:solidFill>
                <a:latin typeface="Tahoma"/>
                <a:cs typeface="Tahoma"/>
              </a:rPr>
              <a:t>Aristóteles denominava virtudes como “</a:t>
            </a:r>
            <a:r>
              <a:rPr lang="pt-BR" altLang="ja-JP" sz="2800" b="0" i="1" dirty="0">
                <a:solidFill>
                  <a:schemeClr val="accent1"/>
                </a:solidFill>
                <a:latin typeface="Tahoma"/>
                <a:cs typeface="Tahoma"/>
              </a:rPr>
              <a:t>excelências</a:t>
            </a:r>
            <a:endParaRPr lang="en-US" sz="2800" b="1" dirty="0">
              <a:solidFill>
                <a:schemeClr val="folHlink"/>
              </a:solidFill>
              <a:latin typeface="BankGothic Md B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55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tângulo 7"/>
          <p:cNvSpPr>
            <a:spLocks noChangeArrowheads="1"/>
          </p:cNvSpPr>
          <p:nvPr/>
        </p:nvSpPr>
        <p:spPr bwMode="auto">
          <a:xfrm>
            <a:off x="464344" y="1214438"/>
            <a:ext cx="8822531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dirty="0"/>
              <a:t>	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24579" name="4 Rectángulo"/>
          <p:cNvSpPr>
            <a:spLocks noChangeArrowheads="1"/>
          </p:cNvSpPr>
          <p:nvPr/>
        </p:nvSpPr>
        <p:spPr bwMode="auto">
          <a:xfrm>
            <a:off x="416496" y="1196752"/>
            <a:ext cx="9489504" cy="582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Declaração Universal dos Direitos Humanos (1948)</a:t>
            </a:r>
          </a:p>
          <a:p>
            <a:pPr eaLnBrk="1" hangingPunct="1"/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UFU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: 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reconhece as (...) diretrizes 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básicas</a:t>
            </a: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:</a:t>
            </a:r>
          </a:p>
          <a:p>
            <a:pPr>
              <a:lnSpc>
                <a:spcPct val="140000"/>
              </a:lnSpc>
            </a:pPr>
            <a:r>
              <a:rPr lang="pt-BR" b="0" i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i="1" dirty="0" err="1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) o direito de buscar conhecimento por si mesmo e de persegui-lo até onde a procura da verdade possa conduzir; </a:t>
            </a:r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ct val="140000"/>
              </a:lnSpc>
            </a:pPr>
            <a:r>
              <a:rPr lang="pt-BR" b="0" i="1" dirty="0" err="1" smtClean="0">
                <a:solidFill>
                  <a:srgbClr val="FFFFFF"/>
                </a:solidFill>
                <a:latin typeface="Tahoma"/>
                <a:cs typeface="Tahoma"/>
              </a:rPr>
              <a:t>ii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) a tolerância em relação a opiniões divergentes e a liberdade em face de qualquer interferência política; </a:t>
            </a:r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ct val="140000"/>
              </a:lnSpc>
            </a:pPr>
            <a:r>
              <a:rPr lang="pt-BR" b="0" i="1" dirty="0" err="1" smtClean="0">
                <a:solidFill>
                  <a:srgbClr val="FFFFFF"/>
                </a:solidFill>
                <a:latin typeface="Tahoma"/>
                <a:cs typeface="Tahoma"/>
              </a:rPr>
              <a:t>iii</a:t>
            </a:r>
            <a:r>
              <a:rPr lang="pt-BR" b="0" i="1" dirty="0">
                <a:solidFill>
                  <a:srgbClr val="FFFFFF"/>
                </a:solidFill>
                <a:latin typeface="Tahoma"/>
                <a:cs typeface="Tahoma"/>
              </a:rPr>
              <a:t>) a obrigação, enquanto instituição social, de promover, mediante ensino, pesquisa e extensão, os axiomas de liberdade e justiça, dignidade humana e solidariedade, desenvolvendo ajuda mútua, material e moral, inclusive a nível internacional.</a:t>
            </a:r>
          </a:p>
          <a:p>
            <a:pPr eaLnBrk="1" hangingPunct="1">
              <a:lnSpc>
                <a:spcPct val="140000"/>
              </a:lnSpc>
            </a:pPr>
            <a:endParaRPr lang="es-EC" b="0" dirty="0">
              <a:solidFill>
                <a:srgbClr val="94C600"/>
              </a:solidFill>
              <a:latin typeface="Tahoma"/>
              <a:cs typeface="Tahoma"/>
            </a:endParaRPr>
          </a:p>
        </p:txBody>
      </p:sp>
      <p:sp>
        <p:nvSpPr>
          <p:cNvPr id="24580" name="5 Rectángulo"/>
          <p:cNvSpPr>
            <a:spLocks noChangeArrowheads="1"/>
          </p:cNvSpPr>
          <p:nvPr/>
        </p:nvSpPr>
        <p:spPr bwMode="auto">
          <a:xfrm>
            <a:off x="344488" y="214314"/>
            <a:ext cx="97210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PRINCÍPIOS </a:t>
            </a:r>
            <a:r>
              <a:rPr lang="pt-BR" sz="2800" dirty="0">
                <a:solidFill>
                  <a:schemeClr val="accent1"/>
                </a:solidFill>
                <a:latin typeface="Tahoma"/>
                <a:cs typeface="Tahoma"/>
              </a:rPr>
              <a:t>ÉTICOS GERAIS </a:t>
            </a: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(Código de Ética da UFU) </a:t>
            </a:r>
          </a:p>
        </p:txBody>
      </p:sp>
    </p:spTree>
    <p:extLst>
      <p:ext uri="{BB962C8B-B14F-4D97-AF65-F5344CB8AC3E}">
        <p14:creationId xmlns:p14="http://schemas.microsoft.com/office/powerpoint/2010/main" val="376403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2"/>
          <p:cNvSpPr>
            <a:spLocks noChangeArrowheads="1"/>
          </p:cNvSpPr>
          <p:nvPr/>
        </p:nvSpPr>
        <p:spPr bwMode="auto">
          <a:xfrm>
            <a:off x="3570288" y="234950"/>
            <a:ext cx="2806700" cy="12192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4160912" y="579438"/>
            <a:ext cx="277328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BankGothic Md BT" charset="0"/>
              </a:rPr>
              <a:t>ÉTICA </a:t>
            </a:r>
          </a:p>
          <a:p>
            <a:pPr>
              <a:spcBef>
                <a:spcPct val="50000"/>
              </a:spcBef>
            </a:pPr>
            <a:endParaRPr lang="en-US" sz="3600" b="1" dirty="0">
              <a:solidFill>
                <a:schemeClr val="bg1"/>
              </a:solidFill>
              <a:latin typeface="BankGothic Md BT" charset="0"/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99748" y="1722439"/>
            <a:ext cx="949669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SzPct val="120000"/>
            </a:pPr>
            <a:r>
              <a:rPr lang="en-US" sz="2500" dirty="0">
                <a:solidFill>
                  <a:schemeClr val="folHlink"/>
                </a:solidFill>
                <a:latin typeface="BankGothic Md BT" charset="0"/>
              </a:rPr>
              <a:t>  </a:t>
            </a:r>
            <a:r>
              <a:rPr lang="en-US" b="1" dirty="0">
                <a:solidFill>
                  <a:srgbClr val="94C600"/>
                </a:solidFill>
                <a:latin typeface="Tahoma"/>
                <a:cs typeface="Tahoma"/>
              </a:rPr>
              <a:t>ÉTICA          </a:t>
            </a:r>
            <a:r>
              <a:rPr lang="en-US" b="1" dirty="0" err="1">
                <a:solidFill>
                  <a:srgbClr val="94C600"/>
                </a:solidFill>
                <a:latin typeface="Tahoma"/>
                <a:cs typeface="Tahoma"/>
              </a:rPr>
              <a:t>Contexto</a:t>
            </a:r>
            <a:r>
              <a:rPr lang="en-US" b="1" dirty="0">
                <a:solidFill>
                  <a:srgbClr val="94C600"/>
                </a:solidFill>
                <a:latin typeface="Tahoma"/>
                <a:cs typeface="Tahoma"/>
              </a:rPr>
              <a:t> </a:t>
            </a:r>
            <a:r>
              <a:rPr lang="en-US" b="1" dirty="0" err="1">
                <a:solidFill>
                  <a:srgbClr val="94C600"/>
                </a:solidFill>
                <a:latin typeface="Tahoma"/>
                <a:cs typeface="Tahoma"/>
              </a:rPr>
              <a:t>amplo</a:t>
            </a:r>
            <a:r>
              <a:rPr lang="en-US" b="1" dirty="0">
                <a:solidFill>
                  <a:srgbClr val="94C600"/>
                </a:solidFill>
                <a:latin typeface="Tahoma"/>
                <a:cs typeface="Tahoma"/>
              </a:rPr>
              <a:t>         CENÁRIO MUNDIAL 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792825" y="2214564"/>
            <a:ext cx="85026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SzPct val="120000"/>
              <a:buFont typeface="Wingdings" charset="0"/>
              <a:buChar char="Ø"/>
            </a:pPr>
            <a:r>
              <a:rPr lang="pt-BR" dirty="0">
                <a:latin typeface="BankGothic Md BT" charset="0"/>
              </a:rPr>
              <a:t> </a:t>
            </a:r>
            <a:r>
              <a:rPr lang="pt-BR" b="0" dirty="0">
                <a:latin typeface="Tahoma"/>
                <a:cs typeface="Tahoma"/>
              </a:rPr>
              <a:t>Crise Financeira Internacional e Inversão de Valores: 	Recursos públicos socorrendo bancos, enquanto 	milhões de trabalhadores perdem empregos </a:t>
            </a:r>
          </a:p>
          <a:p>
            <a:pPr algn="l">
              <a:spcBef>
                <a:spcPct val="50000"/>
              </a:spcBef>
              <a:buSzPct val="120000"/>
              <a:buFont typeface="Wingdings" charset="0"/>
              <a:buChar char="Ø"/>
            </a:pPr>
            <a:r>
              <a:rPr lang="pt-BR" b="0" dirty="0">
                <a:latin typeface="Tahoma"/>
                <a:cs typeface="Tahoma"/>
              </a:rPr>
              <a:t> </a:t>
            </a:r>
            <a:r>
              <a:rPr lang="pt-BR" b="0" dirty="0" smtClean="0">
                <a:latin typeface="Tahoma"/>
                <a:cs typeface="Tahoma"/>
              </a:rPr>
              <a:t>Guerras</a:t>
            </a:r>
            <a:endParaRPr lang="pt-BR" b="0" dirty="0">
              <a:latin typeface="Tahoma"/>
              <a:cs typeface="Tahoma"/>
            </a:endParaRPr>
          </a:p>
          <a:p>
            <a:pPr algn="l">
              <a:spcBef>
                <a:spcPct val="50000"/>
              </a:spcBef>
              <a:buSzPct val="120000"/>
              <a:buFont typeface="Wingdings" charset="0"/>
              <a:buChar char="Ø"/>
            </a:pPr>
            <a:r>
              <a:rPr lang="pt-BR" b="0" dirty="0">
                <a:latin typeface="Tahoma"/>
                <a:cs typeface="Tahoma"/>
              </a:rPr>
              <a:t> Intolerância</a:t>
            </a:r>
          </a:p>
          <a:p>
            <a:pPr algn="l">
              <a:spcBef>
                <a:spcPct val="50000"/>
              </a:spcBef>
              <a:buSzPct val="120000"/>
              <a:buFont typeface="Wingdings" charset="0"/>
              <a:buChar char="Ø"/>
            </a:pPr>
            <a:r>
              <a:rPr lang="pt-BR" b="0" dirty="0">
                <a:latin typeface="Tahoma"/>
                <a:cs typeface="Tahoma"/>
              </a:rPr>
              <a:t> Miséria </a:t>
            </a:r>
          </a:p>
          <a:p>
            <a:pPr algn="l">
              <a:spcBef>
                <a:spcPct val="50000"/>
              </a:spcBef>
              <a:buSzPct val="120000"/>
              <a:buFont typeface="Wingdings" charset="0"/>
              <a:buChar char="Ø"/>
            </a:pPr>
            <a:r>
              <a:rPr lang="pt-BR" b="0" dirty="0">
                <a:latin typeface="Tahoma"/>
                <a:cs typeface="Tahoma"/>
              </a:rPr>
              <a:t> Clonagem de Seres Vivos</a:t>
            </a:r>
          </a:p>
          <a:p>
            <a:pPr algn="l">
              <a:spcBef>
                <a:spcPct val="50000"/>
              </a:spcBef>
              <a:buSzPct val="120000"/>
              <a:buFont typeface="Wingdings" charset="0"/>
              <a:buChar char="Ø"/>
            </a:pPr>
            <a:r>
              <a:rPr lang="pt-BR" b="0" dirty="0">
                <a:latin typeface="Tahoma"/>
                <a:cs typeface="Tahoma"/>
              </a:rPr>
              <a:t> Desrespeito à Natureza</a:t>
            </a:r>
          </a:p>
          <a:p>
            <a:pPr algn="l">
              <a:spcBef>
                <a:spcPct val="50000"/>
              </a:spcBef>
              <a:buSzPct val="120000"/>
              <a:buFont typeface="Wingdings" charset="0"/>
              <a:buChar char="Ø"/>
            </a:pPr>
            <a:r>
              <a:rPr lang="pt-BR" b="0" dirty="0">
                <a:latin typeface="Tahoma"/>
                <a:cs typeface="Tahoma"/>
              </a:rPr>
              <a:t> Corrupção e Violência</a:t>
            </a:r>
          </a:p>
        </p:txBody>
      </p:sp>
      <p:sp>
        <p:nvSpPr>
          <p:cNvPr id="27653" name="Seta para a direita 7"/>
          <p:cNvSpPr>
            <a:spLocks noChangeArrowheads="1"/>
          </p:cNvSpPr>
          <p:nvPr/>
        </p:nvSpPr>
        <p:spPr bwMode="auto">
          <a:xfrm>
            <a:off x="1640632" y="1772816"/>
            <a:ext cx="386954" cy="35718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7654" name="Seta para a direita 8"/>
          <p:cNvSpPr>
            <a:spLocks noChangeArrowheads="1"/>
          </p:cNvSpPr>
          <p:nvPr/>
        </p:nvSpPr>
        <p:spPr bwMode="auto">
          <a:xfrm>
            <a:off x="4808984" y="1772816"/>
            <a:ext cx="386953" cy="35718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275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/>
          </p:cNvSpPr>
          <p:nvPr/>
        </p:nvSpPr>
        <p:spPr bwMode="auto">
          <a:xfrm>
            <a:off x="386954" y="1071564"/>
            <a:ext cx="9106296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lnSpc>
                <a:spcPct val="70000"/>
              </a:lnSpc>
            </a:pPr>
            <a:endParaRPr lang="pt-BR" sz="3000" b="1" dirty="0">
              <a:solidFill>
                <a:schemeClr val="accent1"/>
              </a:solidFill>
            </a:endParaRPr>
          </a:p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ÉTICA e a URGÊNCIA da </a:t>
            </a:r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EDUCAÇÃO</a:t>
            </a:r>
          </a:p>
          <a:p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	A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libertação desse modelo de injustiças só virá através da EDUCAÇÃO, da conscientização, do esclarecimento, da iluminação das mentes e do exercício dos valores éticos, trazendo o ser humano para o centro das decisões. </a:t>
            </a:r>
          </a:p>
          <a:p>
            <a:endParaRPr lang="pt-BR" b="0" dirty="0">
              <a:solidFill>
                <a:srgbClr val="FFFF00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	Os </a:t>
            </a:r>
            <a:r>
              <a:rPr lang="pt-BR" b="0" dirty="0">
                <a:solidFill>
                  <a:schemeClr val="accent1"/>
                </a:solidFill>
                <a:latin typeface="Tahoma"/>
                <a:cs typeface="Tahoma"/>
              </a:rPr>
              <a:t>grandes filósofos já definiam a educação como uma metamorfose, pois através da educação há a produção de um outro homem. E a verdadeira educação não é apenas a meramente técnica, mas a educação para a lei, a socialização e a politização de todos. A educação é uma partida, é o caminho para assegurar o retorno de cada um ao que tem de mais divino em si.</a:t>
            </a:r>
          </a:p>
          <a:p>
            <a:endParaRPr lang="pt-BR" b="0" dirty="0">
              <a:latin typeface="Tahoma"/>
              <a:cs typeface="Tahoma"/>
            </a:endParaRPr>
          </a:p>
          <a:p>
            <a:pPr algn="ctr"/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Kant:  “</a:t>
            </a:r>
            <a:r>
              <a:rPr lang="pt-BR" altLang="ja-JP" i="1" dirty="0">
                <a:solidFill>
                  <a:srgbClr val="FFFFFF"/>
                </a:solidFill>
                <a:latin typeface="Tahoma"/>
                <a:cs typeface="Tahoma"/>
              </a:rPr>
              <a:t>O homem só pode tornar-se homem pela educação, que transforma a animalidade em humanidade.</a:t>
            </a:r>
            <a:r>
              <a:rPr lang="pt-BR" i="1" dirty="0">
                <a:solidFill>
                  <a:srgbClr val="FFFFFF"/>
                </a:solidFill>
                <a:latin typeface="Tahoma"/>
                <a:cs typeface="Tahoma"/>
              </a:rPr>
              <a:t>”</a:t>
            </a:r>
            <a:r>
              <a:rPr lang="pt-BR" altLang="ja-JP" i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</a:p>
          <a:p>
            <a:pPr>
              <a:lnSpc>
                <a:spcPct val="70000"/>
              </a:lnSpc>
            </a:pPr>
            <a:endParaRPr lang="pt-BR" b="0" dirty="0">
              <a:solidFill>
                <a:schemeClr val="accent1"/>
              </a:solidFill>
              <a:latin typeface="Tahoma"/>
              <a:cs typeface="Tahoma"/>
            </a:endParaRPr>
          </a:p>
          <a:p>
            <a:pPr>
              <a:lnSpc>
                <a:spcPct val="70000"/>
              </a:lnSpc>
            </a:pPr>
            <a:endParaRPr lang="pt-BR" sz="3000" b="1" dirty="0">
              <a:solidFill>
                <a:schemeClr val="accent1"/>
              </a:solidFill>
            </a:endParaRPr>
          </a:p>
          <a:p>
            <a:pPr>
              <a:lnSpc>
                <a:spcPct val="70000"/>
              </a:lnSpc>
            </a:pPr>
            <a:endParaRPr lang="pt-BR" sz="3000" b="1" dirty="0">
              <a:solidFill>
                <a:schemeClr val="accent1"/>
              </a:solidFill>
            </a:endParaRPr>
          </a:p>
          <a:p>
            <a:pPr>
              <a:lnSpc>
                <a:spcPct val="70000"/>
              </a:lnSpc>
            </a:pPr>
            <a:endParaRPr lang="pt-BR" sz="3000" dirty="0">
              <a:solidFill>
                <a:schemeClr val="tx2"/>
              </a:solidFill>
            </a:endParaRPr>
          </a:p>
        </p:txBody>
      </p:sp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825500" y="2438400"/>
            <a:ext cx="858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669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2"/>
          <p:cNvSpPr txBox="1">
            <a:spLocks noChangeArrowheads="1"/>
          </p:cNvSpPr>
          <p:nvPr/>
        </p:nvSpPr>
        <p:spPr bwMode="auto">
          <a:xfrm>
            <a:off x="619125" y="223838"/>
            <a:ext cx="8745141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92D050"/>
                </a:solidFill>
                <a:latin typeface="Tahoma"/>
                <a:cs typeface="Tahoma"/>
              </a:rPr>
              <a:t>ÉTICA PROFISSIONAL</a:t>
            </a:r>
          </a:p>
        </p:txBody>
      </p:sp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464344" y="1123305"/>
            <a:ext cx="9601224" cy="538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pt-BR" sz="3200" dirty="0"/>
              <a:t>	</a:t>
            </a:r>
            <a:r>
              <a:rPr lang="pt-BR" dirty="0">
                <a:latin typeface="Tahoma"/>
                <a:cs typeface="Tahoma"/>
              </a:rPr>
              <a:t>Ética</a:t>
            </a:r>
            <a:r>
              <a:rPr lang="pt-BR" b="0" dirty="0">
                <a:latin typeface="Tahoma"/>
                <a:cs typeface="Tahoma"/>
              </a:rPr>
              <a:t>           inerente à vida humana.              	</a:t>
            </a:r>
            <a:endParaRPr lang="pt-BR" b="0" dirty="0" smtClean="0">
              <a:latin typeface="Tahoma"/>
              <a:cs typeface="Tahoma"/>
            </a:endParaRPr>
          </a:p>
          <a:p>
            <a:pPr algn="l"/>
            <a:r>
              <a:rPr lang="pt-BR" b="0" dirty="0">
                <a:latin typeface="Tahoma"/>
                <a:cs typeface="Tahoma"/>
              </a:rPr>
              <a:t>	</a:t>
            </a:r>
            <a:endParaRPr lang="pt-BR" b="0" dirty="0" smtClean="0">
              <a:latin typeface="Tahoma"/>
              <a:cs typeface="Tahoma"/>
            </a:endParaRPr>
          </a:p>
          <a:p>
            <a:pPr algn="l"/>
            <a:r>
              <a:rPr lang="pt-BR" b="0" dirty="0" smtClean="0">
                <a:latin typeface="Tahoma"/>
                <a:cs typeface="Tahoma"/>
              </a:rPr>
              <a:t>Na </a:t>
            </a:r>
            <a:r>
              <a:rPr lang="pt-BR" b="0" dirty="0">
                <a:latin typeface="Tahoma"/>
                <a:cs typeface="Tahoma"/>
              </a:rPr>
              <a:t>ação humana o “fazer” e o “agir” estão interligados. </a:t>
            </a:r>
          </a:p>
          <a:p>
            <a:pPr algn="l"/>
            <a:r>
              <a:rPr lang="pt-BR" b="0" dirty="0">
                <a:latin typeface="Tahoma"/>
                <a:cs typeface="Tahoma"/>
              </a:rPr>
              <a:t>	</a:t>
            </a:r>
            <a:endParaRPr lang="pt-BR" b="0" dirty="0" smtClean="0">
              <a:latin typeface="Tahoma"/>
              <a:cs typeface="Tahoma"/>
            </a:endParaRPr>
          </a:p>
          <a:p>
            <a:pPr algn="l"/>
            <a:r>
              <a:rPr lang="pt-BR" b="0" dirty="0" smtClean="0">
                <a:latin typeface="Tahoma"/>
                <a:cs typeface="Tahoma"/>
              </a:rPr>
              <a:t>No </a:t>
            </a:r>
            <a:r>
              <a:rPr lang="pt-BR" b="0" dirty="0">
                <a:latin typeface="Tahoma"/>
                <a:cs typeface="Tahoma"/>
              </a:rPr>
              <a:t>âmbito profissional:</a:t>
            </a:r>
          </a:p>
          <a:p>
            <a:pPr algn="l"/>
            <a:endParaRPr lang="pt-BR" b="0" dirty="0">
              <a:latin typeface="Tahoma"/>
              <a:cs typeface="Tahoma"/>
            </a:endParaRPr>
          </a:p>
          <a:p>
            <a:pPr algn="l"/>
            <a:endParaRPr lang="pt-BR" b="0" dirty="0">
              <a:solidFill>
                <a:schemeClr val="accent1"/>
              </a:solidFill>
              <a:latin typeface="Tahoma"/>
              <a:cs typeface="Tahoma"/>
            </a:endParaRPr>
          </a:p>
          <a:p>
            <a:pPr algn="l"/>
            <a:r>
              <a:rPr lang="pt-BR" b="0" dirty="0">
                <a:solidFill>
                  <a:schemeClr val="accent1"/>
                </a:solidFill>
                <a:latin typeface="Tahoma"/>
                <a:cs typeface="Tahoma"/>
              </a:rPr>
              <a:t>	“</a:t>
            </a:r>
            <a:r>
              <a:rPr lang="pt-BR" altLang="ja-JP" dirty="0">
                <a:solidFill>
                  <a:schemeClr val="accent1"/>
                </a:solidFill>
                <a:latin typeface="Tahoma"/>
                <a:cs typeface="Tahoma"/>
              </a:rPr>
              <a:t>Fazer</a:t>
            </a:r>
            <a:r>
              <a:rPr lang="pt-BR" b="0" dirty="0">
                <a:solidFill>
                  <a:schemeClr val="accent1"/>
                </a:solidFill>
                <a:latin typeface="Tahoma"/>
                <a:cs typeface="Tahoma"/>
              </a:rPr>
              <a:t>”</a:t>
            </a:r>
            <a:r>
              <a:rPr lang="pt-BR" altLang="ja-JP" b="0" dirty="0">
                <a:solidFill>
                  <a:schemeClr val="accent1"/>
                </a:solidFill>
                <a:latin typeface="Tahoma"/>
                <a:cs typeface="Tahoma"/>
              </a:rPr>
              <a:t>        competência e eficiência que todo profissional deve possuir para exercer sua função</a:t>
            </a:r>
          </a:p>
          <a:p>
            <a:pPr algn="l"/>
            <a:endParaRPr lang="pt-BR" b="0" dirty="0">
              <a:solidFill>
                <a:schemeClr val="accent1"/>
              </a:solidFill>
              <a:latin typeface="Tahoma"/>
              <a:cs typeface="Tahoma"/>
            </a:endParaRPr>
          </a:p>
          <a:p>
            <a:pPr algn="l"/>
            <a:endParaRPr lang="pt-BR" b="0" dirty="0">
              <a:solidFill>
                <a:schemeClr val="accent1"/>
              </a:solidFill>
              <a:latin typeface="Tahoma"/>
              <a:cs typeface="Tahoma"/>
            </a:endParaRPr>
          </a:p>
          <a:p>
            <a:pPr algn="l"/>
            <a:r>
              <a:rPr lang="pt-BR" b="0" dirty="0">
                <a:solidFill>
                  <a:schemeClr val="accent1"/>
                </a:solidFill>
                <a:latin typeface="Tahoma"/>
                <a:cs typeface="Tahoma"/>
              </a:rPr>
              <a:t>	“</a:t>
            </a:r>
            <a:r>
              <a:rPr lang="pt-BR" altLang="ja-JP" dirty="0">
                <a:solidFill>
                  <a:schemeClr val="accent1"/>
                </a:solidFill>
                <a:latin typeface="Tahoma"/>
                <a:cs typeface="Tahoma"/>
              </a:rPr>
              <a:t>Agir</a:t>
            </a:r>
            <a:r>
              <a:rPr lang="pt-BR" b="0" dirty="0">
                <a:solidFill>
                  <a:schemeClr val="accent1"/>
                </a:solidFill>
                <a:latin typeface="Tahoma"/>
                <a:cs typeface="Tahoma"/>
              </a:rPr>
              <a:t>”</a:t>
            </a:r>
            <a:r>
              <a:rPr lang="pt-BR" altLang="ja-JP" b="0" dirty="0">
                <a:solidFill>
                  <a:schemeClr val="accent1"/>
                </a:solidFill>
                <a:latin typeface="Tahoma"/>
                <a:cs typeface="Tahoma"/>
              </a:rPr>
              <a:t>         conduta do profissional; conjunto de atitudes que deve assumir no desempenho de seu </a:t>
            </a:r>
            <a:r>
              <a:rPr lang="pt-BR" altLang="ja-JP" b="0" dirty="0" smtClean="0">
                <a:solidFill>
                  <a:schemeClr val="accent1"/>
                </a:solidFill>
                <a:latin typeface="Tahoma"/>
                <a:cs typeface="Tahoma"/>
              </a:rPr>
              <a:t>trabalho: </a:t>
            </a:r>
            <a:r>
              <a:rPr lang="pt-BR" altLang="ja-JP" b="0" dirty="0" smtClean="0">
                <a:latin typeface="Tahoma"/>
                <a:cs typeface="Tahoma"/>
              </a:rPr>
              <a:t>CIDADANIA</a:t>
            </a:r>
            <a:endParaRPr lang="pt-BR" altLang="ja-JP" b="0" dirty="0">
              <a:latin typeface="Tahoma"/>
              <a:cs typeface="Tahoma"/>
            </a:endParaRPr>
          </a:p>
          <a:p>
            <a:pPr algn="l"/>
            <a:endParaRPr lang="pt-BR" b="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  <p:sp>
        <p:nvSpPr>
          <p:cNvPr id="41987" name="3 Flecha derecha"/>
          <p:cNvSpPr>
            <a:spLocks noChangeArrowheads="1"/>
          </p:cNvSpPr>
          <p:nvPr/>
        </p:nvSpPr>
        <p:spPr bwMode="auto">
          <a:xfrm>
            <a:off x="2432720" y="1412776"/>
            <a:ext cx="696515" cy="2857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  <p:sp>
        <p:nvSpPr>
          <p:cNvPr id="41988" name="4 Flecha derecha"/>
          <p:cNvSpPr>
            <a:spLocks noChangeArrowheads="1"/>
          </p:cNvSpPr>
          <p:nvPr/>
        </p:nvSpPr>
        <p:spPr bwMode="auto">
          <a:xfrm>
            <a:off x="2576736" y="4005064"/>
            <a:ext cx="696516" cy="21431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  <p:sp>
        <p:nvSpPr>
          <p:cNvPr id="41989" name="5 Flecha derecha"/>
          <p:cNvSpPr>
            <a:spLocks noChangeArrowheads="1"/>
          </p:cNvSpPr>
          <p:nvPr/>
        </p:nvSpPr>
        <p:spPr bwMode="auto">
          <a:xfrm>
            <a:off x="2432720" y="5445224"/>
            <a:ext cx="696516" cy="21431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936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"/>
          <p:cNvSpPr txBox="1">
            <a:spLocks noChangeArrowheads="1"/>
          </p:cNvSpPr>
          <p:nvPr/>
        </p:nvSpPr>
        <p:spPr bwMode="auto">
          <a:xfrm>
            <a:off x="619125" y="223838"/>
            <a:ext cx="851296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92D050"/>
                </a:solidFill>
                <a:latin typeface="Tahoma"/>
                <a:cs typeface="Tahoma"/>
              </a:rPr>
              <a:t>ÉTICA </a:t>
            </a:r>
            <a:r>
              <a:rPr lang="en-US" sz="3200" b="1" dirty="0" err="1">
                <a:solidFill>
                  <a:srgbClr val="92D050"/>
                </a:solidFill>
                <a:latin typeface="Tahoma"/>
                <a:cs typeface="Tahoma"/>
              </a:rPr>
              <a:t>Profissional</a:t>
            </a:r>
            <a:r>
              <a:rPr lang="en-US" sz="3200" b="1" dirty="0">
                <a:solidFill>
                  <a:srgbClr val="92D050"/>
                </a:solidFill>
                <a:latin typeface="Tahoma"/>
                <a:cs typeface="Tahoma"/>
              </a:rPr>
              <a:t> e </a:t>
            </a:r>
            <a:r>
              <a:rPr lang="en-US" sz="3200" b="1" dirty="0" err="1">
                <a:solidFill>
                  <a:srgbClr val="92D050"/>
                </a:solidFill>
                <a:latin typeface="Tahoma"/>
                <a:cs typeface="Tahoma"/>
              </a:rPr>
              <a:t>Cidadania</a:t>
            </a:r>
            <a:endParaRPr lang="en-US" sz="3200" b="1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464345" y="834303"/>
            <a:ext cx="8899922" cy="563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/>
            <a:r>
              <a:rPr lang="pt-BR" b="0" dirty="0">
                <a:solidFill>
                  <a:schemeClr val="accent1"/>
                </a:solidFill>
                <a:latin typeface="Tahoma"/>
                <a:cs typeface="Tahoma"/>
              </a:rPr>
              <a:t>	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Os trabalhadores têm papel fundamental como mediadores da Cidadania, porque cada profissional tem responsabilidades individuais e sociais.</a:t>
            </a:r>
          </a:p>
          <a:p>
            <a:pPr algn="just"/>
            <a:endParaRPr lang="pt-BR" b="0" dirty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rgbClr val="92D050"/>
                </a:solidFill>
                <a:latin typeface="Tahoma"/>
                <a:cs typeface="Tahoma"/>
              </a:rPr>
              <a:t>	O </a:t>
            </a:r>
            <a:r>
              <a:rPr lang="pt-BR" b="0" dirty="0">
                <a:solidFill>
                  <a:srgbClr val="92D050"/>
                </a:solidFill>
                <a:latin typeface="Tahoma"/>
                <a:cs typeface="Tahoma"/>
              </a:rPr>
              <a:t>exercício pleno da cidadania se caracteriza pelo envolvimento da sociedade com as questões públicas, exercendo o seu direito/dever de conhecer e julgar as ações governamentais, principalmente no que se refere à arrecadação e gestão de recursos.</a:t>
            </a:r>
          </a:p>
          <a:p>
            <a:pPr algn="l"/>
            <a:endParaRPr lang="pt-BR" b="0" dirty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	Em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uma sociedade como a brasileira, marcada por índices alarmantes de exclusão social, os obstáculos econômicos são o maior entrave ao exercício da cidadania. Esses óbices econômicos impedem aos mais necessitados seu “</a:t>
            </a:r>
            <a:r>
              <a:rPr lang="pt-BR" altLang="ja-JP" b="0" i="1" dirty="0">
                <a:solidFill>
                  <a:srgbClr val="FFFFFF"/>
                </a:solidFill>
                <a:latin typeface="Tahoma"/>
                <a:cs typeface="Tahoma"/>
              </a:rPr>
              <a:t>exercício como pessoa de direitos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”</a:t>
            </a:r>
            <a:r>
              <a:rPr lang="pt-BR" altLang="ja-JP" b="0" dirty="0">
                <a:solidFill>
                  <a:srgbClr val="FFFFFF"/>
                </a:solidFill>
                <a:latin typeface="Tahoma"/>
                <a:cs typeface="Tahoma"/>
              </a:rPr>
              <a:t>, 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“</a:t>
            </a:r>
            <a:r>
              <a:rPr lang="pt-BR" altLang="ja-JP" b="0" i="1" dirty="0">
                <a:solidFill>
                  <a:srgbClr val="FFFFFF"/>
                </a:solidFill>
                <a:latin typeface="Tahoma"/>
                <a:cs typeface="Tahoma"/>
              </a:rPr>
              <a:t>ser cidadão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”</a:t>
            </a:r>
            <a:r>
              <a:rPr lang="pt-BR" altLang="ja-JP" b="0" dirty="0">
                <a:solidFill>
                  <a:srgbClr val="FFFFFF"/>
                </a:solidFill>
                <a:latin typeface="Tahoma"/>
                <a:cs typeface="Tahoma"/>
              </a:rPr>
              <a:t> .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6500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22760</TotalTime>
  <Words>1417</Words>
  <Application>Microsoft Office PowerPoint</Application>
  <PresentationFormat>Papel A4 (210 x 297 mm)</PresentationFormat>
  <Paragraphs>399</Paragraphs>
  <Slides>34</Slides>
  <Notes>18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6" baseType="lpstr">
      <vt:lpstr>Pulso</vt:lpstr>
      <vt:lpstr>Document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Rede de Controle de Poder Corporativo Global 43.000 EMNs : acima de 1.000.000 de ligações de propriedade 40% do controle nas mãos de 147, e “core” altamente conectado entre si 75% do “core” são entidades financeiras 75% da propriedade destas 147 empresas nas mãos das empresas do centro  Pouco mais de 50 empresas do setor financeiro detém controle do centro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“Estamos todos aqui neste planeta, por assim dizer, como turistas. Nenhum de nós pode morar aqui para sempre. O maior tempo que podemos ficar são aproximadamente cem anos. Sendo assim, enquanto estamos aqui, deveríamos procurar ter um bom coração e fazer de nossas vidas algo de positivo e útil. Quer vivamos poucos anos ou um século inteiro, seria lamentável e triste passar este tempo agravando os problemas que afligem as outras pessoas, os animais, o meio ambiente. O mais importante de tudo é ser uma boa pessoa e lutar por causas virtuosas. E a base da virtude, o solo onde estão suas raízes, é a disciplina ética.” (Dalai-Lama)  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RODRIGO</cp:lastModifiedBy>
  <cp:revision>1668</cp:revision>
  <cp:lastPrinted>2008-11-20T19:12:03Z</cp:lastPrinted>
  <dcterms:created xsi:type="dcterms:W3CDTF">2001-11-19T18:24:28Z</dcterms:created>
  <dcterms:modified xsi:type="dcterms:W3CDTF">2014-04-18T21:14:04Z</dcterms:modified>
</cp:coreProperties>
</file>