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693" r:id="rId2"/>
    <p:sldId id="1360" r:id="rId3"/>
    <p:sldId id="1398" r:id="rId4"/>
    <p:sldId id="1399" r:id="rId5"/>
    <p:sldId id="1400" r:id="rId6"/>
    <p:sldId id="1401" r:id="rId7"/>
    <p:sldId id="1402" r:id="rId8"/>
    <p:sldId id="1403" r:id="rId9"/>
    <p:sldId id="1404" r:id="rId10"/>
    <p:sldId id="1405" r:id="rId11"/>
    <p:sldId id="1406" r:id="rId12"/>
    <p:sldId id="1407" r:id="rId13"/>
    <p:sldId id="1408" r:id="rId14"/>
    <p:sldId id="1409" r:id="rId15"/>
    <p:sldId id="1410" r:id="rId16"/>
    <p:sldId id="1411" r:id="rId17"/>
    <p:sldId id="1412" r:id="rId18"/>
    <p:sldId id="1413" r:id="rId19"/>
    <p:sldId id="1414" r:id="rId20"/>
    <p:sldId id="1415" r:id="rId21"/>
    <p:sldId id="1416" r:id="rId22"/>
    <p:sldId id="1417" r:id="rId23"/>
    <p:sldId id="1418" r:id="rId24"/>
    <p:sldId id="1419" r:id="rId25"/>
    <p:sldId id="1420" r:id="rId2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90" y="-30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D24A9CD2-EBB8-2C41-9079-E9D7866DA6DE}" type="presOf" srcId="{738A3422-D32A-114F-8E34-8A2257CE464B}" destId="{EAA19F38-080A-2445-9C24-BF5FCF5EAE4A}" srcOrd="0" destOrd="0" presId="urn:microsoft.com/office/officeart/2009/3/layout/CircleRelationship"/>
    <dgm:cxn modelId="{226E302E-C133-524D-9A57-98B24CC68B75}" type="presOf" srcId="{86D17B7E-E696-8941-8E58-7886025557FE}" destId="{C1B0984E-E3E0-C943-AF18-A37F5C5D8942}" srcOrd="0" destOrd="0" presId="urn:microsoft.com/office/officeart/2009/3/layout/CircleRelationship"/>
    <dgm:cxn modelId="{66E0AB87-5EDC-184E-ADC0-7C2734CD16D7}" type="presOf" srcId="{6F5795CA-FCF7-3D49-92E8-4F066CD012F3}" destId="{2C4EA2EF-7032-994A-8CDA-D08E93AE0AB3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72B2E067-7D90-9F41-83BA-0F66D837F2AD}" type="presOf" srcId="{67399531-B4AD-494A-92F2-504158F3E707}" destId="{CD68683C-D877-F146-989D-683FF92CCE28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2135B61-3F92-6D45-9CC3-3907D82B0B04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5183E5FE-A0F4-B748-B405-BFD82FE87CBF}" type="presOf" srcId="{20780591-29E4-CF48-87F7-3F6B004E709A}" destId="{5C929E12-B5A9-524E-8637-7BDE97CEB999}" srcOrd="0" destOrd="0" presId="urn:microsoft.com/office/officeart/2009/3/layout/CircleRelationship"/>
    <dgm:cxn modelId="{BA4B29D8-D7BB-CD43-B776-7068A94F9DF4}" type="presOf" srcId="{91032682-16C8-8746-92ED-AF58BF7EB348}" destId="{12638A83-E4F5-674B-9467-240AA0C5FB0A}" srcOrd="0" destOrd="0" presId="urn:microsoft.com/office/officeart/2009/3/layout/CircleRelationship"/>
    <dgm:cxn modelId="{C3192A14-4C2D-1545-B8D2-90CB395C537A}" type="presParOf" srcId="{12638A83-E4F5-674B-9467-240AA0C5FB0A}" destId="{CD68683C-D877-F146-989D-683FF92CCE28}" srcOrd="0" destOrd="0" presId="urn:microsoft.com/office/officeart/2009/3/layout/CircleRelationship"/>
    <dgm:cxn modelId="{0588BEB1-3BF1-B547-A3EB-C037358FF7A2}" type="presParOf" srcId="{12638A83-E4F5-674B-9467-240AA0C5FB0A}" destId="{58D9F01F-9E18-A346-A934-8987F4284017}" srcOrd="1" destOrd="0" presId="urn:microsoft.com/office/officeart/2009/3/layout/CircleRelationship"/>
    <dgm:cxn modelId="{857120B1-7B33-4045-B1C2-839BAC02620B}" type="presParOf" srcId="{12638A83-E4F5-674B-9467-240AA0C5FB0A}" destId="{FEF05A9F-2AAC-074D-BD7A-9196CC8F387E}" srcOrd="2" destOrd="0" presId="urn:microsoft.com/office/officeart/2009/3/layout/CircleRelationship"/>
    <dgm:cxn modelId="{6146AF0F-5036-974E-BC19-AAFC477CC55B}" type="presParOf" srcId="{12638A83-E4F5-674B-9467-240AA0C5FB0A}" destId="{3E2BC93E-E0ED-0A4C-904E-34FEB557D6B3}" srcOrd="3" destOrd="0" presId="urn:microsoft.com/office/officeart/2009/3/layout/CircleRelationship"/>
    <dgm:cxn modelId="{9D2FE0D6-FDA6-D649-AF70-6600A76D0CBC}" type="presParOf" srcId="{12638A83-E4F5-674B-9467-240AA0C5FB0A}" destId="{9AE0C5AB-F05E-C54F-946F-524451D97D6A}" srcOrd="4" destOrd="0" presId="urn:microsoft.com/office/officeart/2009/3/layout/CircleRelationship"/>
    <dgm:cxn modelId="{622ABD3F-4E5D-3B49-8CB1-35C49A3CAB83}" type="presParOf" srcId="{12638A83-E4F5-674B-9467-240AA0C5FB0A}" destId="{9B818891-721B-E249-A46D-3F104437D69C}" srcOrd="5" destOrd="0" presId="urn:microsoft.com/office/officeart/2009/3/layout/CircleRelationship"/>
    <dgm:cxn modelId="{B91330B7-59A5-5045-80DA-975D50AA1CF6}" type="presParOf" srcId="{12638A83-E4F5-674B-9467-240AA0C5FB0A}" destId="{3B8012C6-BDB5-5E42-AD5B-3E946D617566}" srcOrd="6" destOrd="0" presId="urn:microsoft.com/office/officeart/2009/3/layout/CircleRelationship"/>
    <dgm:cxn modelId="{77F63BBE-5C7D-214D-B0A9-E750677B1018}" type="presParOf" srcId="{12638A83-E4F5-674B-9467-240AA0C5FB0A}" destId="{BB4D3749-C5A6-1F42-BA2E-174FCD75366C}" srcOrd="7" destOrd="0" presId="urn:microsoft.com/office/officeart/2009/3/layout/CircleRelationship"/>
    <dgm:cxn modelId="{24ECD46A-B462-CB44-945B-EEB567245266}" type="presParOf" srcId="{BB4D3749-C5A6-1F42-BA2E-174FCD75366C}" destId="{307D2AE0-B61B-3F49-AF65-492CC44B7E00}" srcOrd="0" destOrd="0" presId="urn:microsoft.com/office/officeart/2009/3/layout/CircleRelationship"/>
    <dgm:cxn modelId="{C94353D8-46D5-644D-A4AA-764724686D89}" type="presParOf" srcId="{12638A83-E4F5-674B-9467-240AA0C5FB0A}" destId="{6B05C13D-FEEA-C64C-B5AB-429A48D8019E}" srcOrd="8" destOrd="0" presId="urn:microsoft.com/office/officeart/2009/3/layout/CircleRelationship"/>
    <dgm:cxn modelId="{AC94FF35-F7A9-F44F-B2EF-BC502C6B27A2}" type="presParOf" srcId="{6B05C13D-FEEA-C64C-B5AB-429A48D8019E}" destId="{B46D02DE-DFD9-264A-9122-1B111364DA6D}" srcOrd="0" destOrd="0" presId="urn:microsoft.com/office/officeart/2009/3/layout/CircleRelationship"/>
    <dgm:cxn modelId="{3CDB9745-0856-DF48-AD13-536003EA8C8D}" type="presParOf" srcId="{12638A83-E4F5-674B-9467-240AA0C5FB0A}" destId="{5C929E12-B5A9-524E-8637-7BDE97CEB999}" srcOrd="9" destOrd="0" presId="urn:microsoft.com/office/officeart/2009/3/layout/CircleRelationship"/>
    <dgm:cxn modelId="{ECDFBD92-8C81-E24C-9CD9-4F4D5783925C}" type="presParOf" srcId="{12638A83-E4F5-674B-9467-240AA0C5FB0A}" destId="{A458321B-FFC0-BD4F-9287-F448D405C256}" srcOrd="10" destOrd="0" presId="urn:microsoft.com/office/officeart/2009/3/layout/CircleRelationship"/>
    <dgm:cxn modelId="{E5833C14-D607-324B-A307-B98320BAABB2}" type="presParOf" srcId="{A458321B-FFC0-BD4F-9287-F448D405C256}" destId="{CBAE351A-2575-EB4E-BDFE-AC8C89AB19F6}" srcOrd="0" destOrd="0" presId="urn:microsoft.com/office/officeart/2009/3/layout/CircleRelationship"/>
    <dgm:cxn modelId="{946BE932-2508-BA4A-9469-621E41B3B552}" type="presParOf" srcId="{12638A83-E4F5-674B-9467-240AA0C5FB0A}" destId="{A5B4C08C-AA14-F94A-9115-1C7612570EC3}" srcOrd="11" destOrd="0" presId="urn:microsoft.com/office/officeart/2009/3/layout/CircleRelationship"/>
    <dgm:cxn modelId="{60641A83-333A-5E46-8059-E5CD29FBD2BC}" type="presParOf" srcId="{A5B4C08C-AA14-F94A-9115-1C7612570EC3}" destId="{E87B16E0-7609-B741-ADEC-7ED3166C467B}" srcOrd="0" destOrd="0" presId="urn:microsoft.com/office/officeart/2009/3/layout/CircleRelationship"/>
    <dgm:cxn modelId="{72654563-8BC1-5845-BED3-FF9F6B714085}" type="presParOf" srcId="{12638A83-E4F5-674B-9467-240AA0C5FB0A}" destId="{04321634-7EAA-C442-9E3C-6235F031E2D1}" srcOrd="12" destOrd="0" presId="urn:microsoft.com/office/officeart/2009/3/layout/CircleRelationship"/>
    <dgm:cxn modelId="{8F8AC100-2D93-7E4F-ADBB-7299B48DCA0A}" type="presParOf" srcId="{04321634-7EAA-C442-9E3C-6235F031E2D1}" destId="{A27AE5E0-C77F-1548-B6AC-19A721F18551}" srcOrd="0" destOrd="0" presId="urn:microsoft.com/office/officeart/2009/3/layout/CircleRelationship"/>
    <dgm:cxn modelId="{24B41714-96B3-0541-ACB8-D47165756D7A}" type="presParOf" srcId="{12638A83-E4F5-674B-9467-240AA0C5FB0A}" destId="{2C4EA2EF-7032-994A-8CDA-D08E93AE0AB3}" srcOrd="13" destOrd="0" presId="urn:microsoft.com/office/officeart/2009/3/layout/CircleRelationship"/>
    <dgm:cxn modelId="{46FEB626-3E64-2D40-A370-324D9A1D9112}" type="presParOf" srcId="{12638A83-E4F5-674B-9467-240AA0C5FB0A}" destId="{20931715-7EAE-D343-813D-4E75C341ED7C}" srcOrd="14" destOrd="0" presId="urn:microsoft.com/office/officeart/2009/3/layout/CircleRelationship"/>
    <dgm:cxn modelId="{6759F48A-F84A-6348-B3C5-23F4F616568B}" type="presParOf" srcId="{20931715-7EAE-D343-813D-4E75C341ED7C}" destId="{233E81BF-6756-1A46-9ADA-2C3EBEC9678C}" srcOrd="0" destOrd="0" presId="urn:microsoft.com/office/officeart/2009/3/layout/CircleRelationship"/>
    <dgm:cxn modelId="{117CF3F4-CE39-B74B-B2C3-669E8E5B3BC4}" type="presParOf" srcId="{12638A83-E4F5-674B-9467-240AA0C5FB0A}" destId="{EAA19F38-080A-2445-9C24-BF5FCF5EAE4A}" srcOrd="15" destOrd="0" presId="urn:microsoft.com/office/officeart/2009/3/layout/CircleRelationship"/>
    <dgm:cxn modelId="{D8B6633D-EF20-804C-B064-0F7CA1737C99}" type="presParOf" srcId="{12638A83-E4F5-674B-9467-240AA0C5FB0A}" destId="{4E3A32DE-4BB9-3148-B3A6-B205618EB141}" srcOrd="16" destOrd="0" presId="urn:microsoft.com/office/officeart/2009/3/layout/CircleRelationship"/>
    <dgm:cxn modelId="{1423DC49-0032-0D40-A3C5-9A9E37C8A223}" type="presParOf" srcId="{4E3A32DE-4BB9-3148-B3A6-B205618EB141}" destId="{3B2A56C1-B96B-2340-9B03-CA89F8A21E79}" srcOrd="0" destOrd="0" presId="urn:microsoft.com/office/officeart/2009/3/layout/CircleRelationship"/>
    <dgm:cxn modelId="{FCDA9AC8-6320-1C43-BC15-76942E519261}" type="presParOf" srcId="{12638A83-E4F5-674B-9467-240AA0C5FB0A}" destId="{C1B0984E-E3E0-C943-AF18-A37F5C5D8942}" srcOrd="17" destOrd="0" presId="urn:microsoft.com/office/officeart/2009/3/layout/CircleRelationship"/>
    <dgm:cxn modelId="{0ED60B72-B6BA-5840-BE60-4164E33045BC}" type="presParOf" srcId="{12638A83-E4F5-674B-9467-240AA0C5FB0A}" destId="{9EAD5373-AAF2-584E-A784-9920C80F048E}" srcOrd="18" destOrd="0" presId="urn:microsoft.com/office/officeart/2009/3/layout/CircleRelationship"/>
    <dgm:cxn modelId="{E1819078-3808-2341-995F-F7EA738AADF5}" type="presParOf" srcId="{9EAD5373-AAF2-584E-A784-9920C80F048E}" destId="{6F43751C-A657-5641-8282-9805A3E00C8B}" srcOrd="0" destOrd="0" presId="urn:microsoft.com/office/officeart/2009/3/layout/CircleRelationship"/>
    <dgm:cxn modelId="{AA409C5B-E11E-1746-96AA-6D1A7E7F10DA}" type="presParOf" srcId="{12638A83-E4F5-674B-9467-240AA0C5FB0A}" destId="{D9700332-47BC-454C-8230-0816D8CE441B}" srcOrd="19" destOrd="0" presId="urn:microsoft.com/office/officeart/2009/3/layout/CircleRelationship"/>
    <dgm:cxn modelId="{2003723D-9F5E-054E-90E0-BB1CFBB1A928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21/07/2014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tesouro.gov.br/estados_municipios/sistn_novosite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5710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ENED - 2014 – UnB</a:t>
            </a:r>
          </a:p>
          <a:p>
            <a:pPr algn="ctr"/>
            <a:endParaRPr lang="pt-BR" sz="2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21 de julho de 2014</a:t>
            </a:r>
            <a:endParaRPr lang="pt-BR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980729"/>
            <a:ext cx="9561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Desenvolvimentismo</a:t>
            </a:r>
          </a:p>
          <a:p>
            <a:pPr algn="ctr"/>
            <a:endParaRPr lang="pt-BR" sz="3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 Projeto de Nação</a:t>
            </a:r>
            <a:endParaRPr lang="pt-BR" sz="3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051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4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Especulação</a:t>
            </a:r>
          </a:p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 Prejuízos</a:t>
            </a:r>
          </a:p>
        </p:txBody>
      </p:sp>
      <p:grpSp>
        <p:nvGrpSpPr>
          <p:cNvPr id="5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4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Salvamento bancário</a:t>
              </a:r>
            </a:p>
          </p:txBody>
        </p:sp>
      </p:grpSp>
      <p:grpSp>
        <p:nvGrpSpPr>
          <p:cNvPr id="6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2" name="CaixaDeTexto 46"/>
            <p:cNvSpPr txBox="1">
              <a:spLocks noChangeArrowheads="1"/>
            </p:cNvSpPr>
            <p:nvPr/>
          </p:nvSpPr>
          <p:spPr bwMode="auto">
            <a:xfrm>
              <a:off x="6127216" y="3933454"/>
              <a:ext cx="1104743" cy="46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>
                  <a:solidFill>
                    <a:srgbClr val="FFFFFF"/>
                  </a:solidFill>
                  <a:latin typeface="Calibri" charset="0"/>
                </a:rPr>
                <a:t>DÍVIDA</a:t>
              </a:r>
              <a:endParaRPr lang="pt-BR" b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20500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5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67865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052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7988"/>
            <a:ext cx="871296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694440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45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3" y="745038"/>
            <a:ext cx="8638803" cy="5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441410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" y="684212"/>
            <a:ext cx="8485244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91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3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41324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transporte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agrária</a:t>
            </a:r>
          </a:p>
          <a:p>
            <a:pPr lvl="1" indent="0"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DESENVOLVIMENTISMO ?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Crescimento pífio, Megaprojetos, Desindustrialização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4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8584" y="126876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provou 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 ilegalidades da </a:t>
            </a:r>
            <a:r>
              <a:rPr lang="pt-BR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e respaldou ato soberano do Presidente Correa que conseguiu anular, em 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caráter irrevogável, </a:t>
            </a:r>
            <a:r>
              <a:rPr lang="pt-BR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% da </a:t>
            </a:r>
            <a:r>
              <a:rPr lang="pt-BR" sz="20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externa em títulos 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(Bônus Global 2012 e 2030)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0472" y="476672"/>
            <a:ext cx="9705528" cy="60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Argentina</a:t>
            </a: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Lição: consequências de uma renegociação da dívida externa com bancos privados internacionais sem a realização de auditoria.</a:t>
            </a:r>
          </a:p>
          <a:p>
            <a:pPr marL="800100" lvl="1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Redução de 75% da dívida renegociada a taxas de juros elevadíssimas, incidentes sobre o percentual de crescimento do PIB</a:t>
            </a:r>
          </a:p>
          <a:p>
            <a:pPr marL="800100" lvl="1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“Fundos Abutres” ganharam na Justiça dos EUA o direito de reaver os valores que não haviam sido pagos, devido à redução </a:t>
            </a:r>
          </a:p>
          <a:p>
            <a:pPr marL="800100" lvl="1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Humilhada pela ameaça de confisco de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avios e outros bens no exterior</a:t>
            </a:r>
          </a:p>
        </p:txBody>
      </p:sp>
    </p:spTree>
    <p:extLst>
      <p:ext uri="{BB962C8B-B14F-4D97-AF65-F5344CB8AC3E}">
        <p14:creationId xmlns:p14="http://schemas.microsoft.com/office/powerpoint/2010/main" val="18686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1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07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709651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25238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6" imgW="4691029" imgH="3958948" progId="Word.Document.12">
                  <p:embed/>
                </p:oleObj>
              </mc:Choice>
              <mc:Fallback>
                <p:oleObj name="Document" r:id="rId6" imgW="4691029" imgH="39589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2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332656"/>
            <a:ext cx="90730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5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44488" y="142875"/>
            <a:ext cx="9361487" cy="64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NACIONAL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Copa do Mundo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Gastos exorbitantes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Manifestações reprimidas e criminalização de pessoas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Ano Eleitoral</a:t>
            </a:r>
          </a:p>
          <a:p>
            <a:pPr algn="just">
              <a:spcBef>
                <a:spcPts val="1800"/>
              </a:spcBef>
            </a:pPr>
            <a:r>
              <a:rPr lang="pt-BR" sz="20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Reajustes salariais</a:t>
            </a:r>
            <a:r>
              <a:rPr lang="pt-BR" sz="2000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: nem com greve servidores conseguiram obter reajustes. Reposição sequer cobre a inflação do período. Somente alguns setores que afetariam fortemente a Copa conseguiram alguma reposição: rodoviários, metroviários, polícia, garis.</a:t>
            </a:r>
          </a:p>
          <a:p>
            <a:pPr>
              <a:spcBef>
                <a:spcPts val="1800"/>
              </a:spcBef>
            </a:pPr>
            <a:r>
              <a:rPr lang="pt-BR" sz="2000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Multa imposta ao sindicato dos aeroviários RJ: </a:t>
            </a:r>
            <a:r>
              <a:rPr lang="pt-BR" sz="2000" b="0" dirty="0" err="1" smtClean="0">
                <a:solidFill>
                  <a:schemeClr val="tx1"/>
                </a:solidFill>
                <a:latin typeface="Tahoma" charset="0"/>
                <a:ea typeface="MS PGothic" charset="0"/>
              </a:rPr>
              <a:t>R</a:t>
            </a:r>
            <a:r>
              <a:rPr lang="pt-BR" sz="2000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$ 500.000,00 por dia!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O que esperar após a Copa</a:t>
            </a:r>
            <a:r>
              <a:rPr lang="pt-BR" dirty="0">
                <a:solidFill>
                  <a:schemeClr val="tx1"/>
                </a:solidFill>
                <a:latin typeface="Tahoma" charset="0"/>
                <a:ea typeface="MS PGothic" charset="0"/>
              </a:rPr>
              <a:t>? 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Recessão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anunciada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Conjuntura financeira internacional. </a:t>
            </a: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Bolhas de “ativos tóxicos”: derivativos sem lastro</a:t>
            </a:r>
          </a:p>
        </p:txBody>
      </p:sp>
    </p:spTree>
    <p:extLst>
      <p:ext uri="{BB962C8B-B14F-4D97-AF65-F5344CB8AC3E}">
        <p14:creationId xmlns:p14="http://schemas.microsoft.com/office/powerpoint/2010/main" val="284110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42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FRAGILIDADE DOS MECANISMOS DE FINANCIAMENTO DA EDUCAÇÃO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 da Constituição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212. A União aplicará, anualmente, nunca menos de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18%,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os Estados, o Distrito Federal e os Municípios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25 %,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mínimo, da receita resultante de impostos, compreendida a proveniente de transferências, na manutenção e desenvolvimento do ensino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PORÉM...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2012,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receita líquida de impostos da União equivaleu a apenas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13%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total do orçamento federal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RESULTADO: A Educação recebe apenas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3%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 orçamento</a:t>
            </a:r>
            <a:endParaRPr lang="pt-BR" sz="2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12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ORÇAMENTOS ESTADUAIS TAMBÉM ESTÃO COMPROMETIDOS COM A DÍVIDA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da dívida dos estados com a União em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2012:</a:t>
            </a: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54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Valor obtido aplicando-se o IGP-DI+6% sobre o estoque da dívida dos estados com a União em </a:t>
            </a:r>
            <a:r>
              <a:rPr lang="pt-BR" sz="1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2011, </a:t>
            </a: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obtido junto ao Tesouro Nacional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Este valor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representou 66% de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TODOS os gastos dos estados com a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 em 2012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(R$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82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bilhões)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</a:t>
            </a:r>
            <a:r>
              <a:rPr lang="pt-BR" sz="1200">
                <a:latin typeface="Tahoma" pitchFamily="34" charset="0"/>
                <a:cs typeface="Tahoma" pitchFamily="34" charset="0"/>
              </a:rPr>
              <a:t> </a:t>
            </a:r>
            <a:r>
              <a:rPr lang="pt-BR" sz="1200"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pt-BR" sz="1200" smtClean="0">
                <a:latin typeface="Tahoma" pitchFamily="34" charset="0"/>
                <a:cs typeface="Tahoma" pitchFamily="34" charset="0"/>
                <a:hlinkClick r:id="rId3"/>
              </a:rPr>
              <a:t>www3.tesouro.gov.br/estados_municipios/sistn_novosite.asp</a:t>
            </a:r>
            <a:r>
              <a:rPr lang="pt-BR" sz="1200" smtClean="0">
                <a:latin typeface="Tahoma" pitchFamily="34" charset="0"/>
                <a:cs typeface="Tahoma" pitchFamily="34" charset="0"/>
              </a:rPr>
              <a:t> </a:t>
            </a:r>
            <a:endParaRPr lang="pt-BR" sz="1200"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" y="142875"/>
            <a:ext cx="100655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PETRÓLEO GARANTE OS 10% DO PIB PARA A EDUCAÇÃO ???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5" y="746722"/>
            <a:ext cx="9159623" cy="5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19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25686</TotalTime>
  <Words>1235</Words>
  <Application>Microsoft Office PowerPoint</Application>
  <PresentationFormat>Papel A4 (210 x 297 mm)</PresentationFormat>
  <Paragraphs>319</Paragraphs>
  <Slides>25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Pulso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1708</cp:revision>
  <cp:lastPrinted>2008-11-20T19:12:03Z</cp:lastPrinted>
  <dcterms:created xsi:type="dcterms:W3CDTF">2001-11-19T18:24:28Z</dcterms:created>
  <dcterms:modified xsi:type="dcterms:W3CDTF">2014-07-21T20:25:53Z</dcterms:modified>
</cp:coreProperties>
</file>