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693" r:id="rId2"/>
    <p:sldId id="1360" r:id="rId3"/>
    <p:sldId id="1388" r:id="rId4"/>
    <p:sldId id="1389" r:id="rId5"/>
    <p:sldId id="1397" r:id="rId6"/>
    <p:sldId id="1292" r:id="rId7"/>
    <p:sldId id="1293" r:id="rId8"/>
    <p:sldId id="1390" r:id="rId9"/>
    <p:sldId id="1334" r:id="rId10"/>
    <p:sldId id="1381" r:id="rId11"/>
    <p:sldId id="1382" r:id="rId12"/>
    <p:sldId id="1383" r:id="rId13"/>
    <p:sldId id="1384" r:id="rId14"/>
    <p:sldId id="1391" r:id="rId15"/>
    <p:sldId id="1347" r:id="rId16"/>
    <p:sldId id="1303" r:id="rId17"/>
    <p:sldId id="1379" r:id="rId18"/>
    <p:sldId id="1279" r:id="rId19"/>
    <p:sldId id="1363" r:id="rId20"/>
    <p:sldId id="1392" r:id="rId21"/>
    <p:sldId id="1365" r:id="rId22"/>
    <p:sldId id="1393" r:id="rId23"/>
    <p:sldId id="1394" r:id="rId24"/>
    <p:sldId id="1395" r:id="rId25"/>
    <p:sldId id="1396" r:id="rId26"/>
    <p:sldId id="1385" r:id="rId27"/>
    <p:sldId id="1386" r:id="rId28"/>
    <p:sldId id="1387" r:id="rId29"/>
    <p:sldId id="1359" r:id="rId30"/>
    <p:sldId id="1220" r:id="rId31"/>
    <p:sldId id="1285" r:id="rId32"/>
    <p:sldId id="1333" r:id="rId3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9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605E9BC4-FF59-204E-B869-D8EF590C0AE9}" type="presOf" srcId="{67399531-B4AD-494A-92F2-504158F3E707}" destId="{CD68683C-D877-F146-989D-683FF92CCE28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B8501259-9893-394B-B0BD-D5F01F5C48D3}" type="presOf" srcId="{86D17B7E-E696-8941-8E58-7886025557FE}" destId="{C1B0984E-E3E0-C943-AF18-A37F5C5D8942}" srcOrd="0" destOrd="0" presId="urn:microsoft.com/office/officeart/2009/3/layout/CircleRelationship"/>
    <dgm:cxn modelId="{F1D76CE6-43E3-D342-B6C8-F36F265A0C47}" type="presOf" srcId="{6F5795CA-FCF7-3D49-92E8-4F066CD012F3}" destId="{2C4EA2EF-7032-994A-8CDA-D08E93AE0AB3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782D3486-F702-7E40-ADBE-FB8134D39E33}" type="presOf" srcId="{20780591-29E4-CF48-87F7-3F6B004E709A}" destId="{5C929E12-B5A9-524E-8637-7BDE97CEB999}" srcOrd="0" destOrd="0" presId="urn:microsoft.com/office/officeart/2009/3/layout/CircleRelationship"/>
    <dgm:cxn modelId="{DE2D39C0-409E-1945-9A82-404243B4490C}" type="presOf" srcId="{91032682-16C8-8746-92ED-AF58BF7EB348}" destId="{12638A83-E4F5-674B-9467-240AA0C5FB0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B8F4C719-433F-CB45-B82A-1D18D3F601AF}" type="presOf" srcId="{738A3422-D32A-114F-8E34-8A2257CE464B}" destId="{EAA19F38-080A-2445-9C24-BF5FCF5EAE4A}" srcOrd="0" destOrd="0" presId="urn:microsoft.com/office/officeart/2009/3/layout/CircleRelationship"/>
    <dgm:cxn modelId="{B8D068C3-0913-984A-9F8C-29915765D9E8}" type="presOf" srcId="{96ED5622-202F-C947-BC45-A5FA037D119B}" destId="{3B8012C6-BDB5-5E42-AD5B-3E946D617566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CEF06D17-E465-2B4D-A7E9-7B8C45439DCC}" type="presParOf" srcId="{12638A83-E4F5-674B-9467-240AA0C5FB0A}" destId="{CD68683C-D877-F146-989D-683FF92CCE28}" srcOrd="0" destOrd="0" presId="urn:microsoft.com/office/officeart/2009/3/layout/CircleRelationship"/>
    <dgm:cxn modelId="{3E7772AB-5651-4B47-A295-622552E359D2}" type="presParOf" srcId="{12638A83-E4F5-674B-9467-240AA0C5FB0A}" destId="{58D9F01F-9E18-A346-A934-8987F4284017}" srcOrd="1" destOrd="0" presId="urn:microsoft.com/office/officeart/2009/3/layout/CircleRelationship"/>
    <dgm:cxn modelId="{C0FB71FC-44C5-D54B-9B0B-E5020FB02A7F}" type="presParOf" srcId="{12638A83-E4F5-674B-9467-240AA0C5FB0A}" destId="{FEF05A9F-2AAC-074D-BD7A-9196CC8F387E}" srcOrd="2" destOrd="0" presId="urn:microsoft.com/office/officeart/2009/3/layout/CircleRelationship"/>
    <dgm:cxn modelId="{39EBB43E-95FB-0848-AFBF-3C05B5789DC1}" type="presParOf" srcId="{12638A83-E4F5-674B-9467-240AA0C5FB0A}" destId="{3E2BC93E-E0ED-0A4C-904E-34FEB557D6B3}" srcOrd="3" destOrd="0" presId="urn:microsoft.com/office/officeart/2009/3/layout/CircleRelationship"/>
    <dgm:cxn modelId="{17E56D27-77D5-7142-BF37-13CDA95F486C}" type="presParOf" srcId="{12638A83-E4F5-674B-9467-240AA0C5FB0A}" destId="{9AE0C5AB-F05E-C54F-946F-524451D97D6A}" srcOrd="4" destOrd="0" presId="urn:microsoft.com/office/officeart/2009/3/layout/CircleRelationship"/>
    <dgm:cxn modelId="{0212320E-9314-8740-BA19-4029CEF66B21}" type="presParOf" srcId="{12638A83-E4F5-674B-9467-240AA0C5FB0A}" destId="{9B818891-721B-E249-A46D-3F104437D69C}" srcOrd="5" destOrd="0" presId="urn:microsoft.com/office/officeart/2009/3/layout/CircleRelationship"/>
    <dgm:cxn modelId="{1E8A23DF-5D74-3F4C-9EBA-B6D7131C97D2}" type="presParOf" srcId="{12638A83-E4F5-674B-9467-240AA0C5FB0A}" destId="{3B8012C6-BDB5-5E42-AD5B-3E946D617566}" srcOrd="6" destOrd="0" presId="urn:microsoft.com/office/officeart/2009/3/layout/CircleRelationship"/>
    <dgm:cxn modelId="{3F1F3FD8-865D-074E-B8EF-DE018D069973}" type="presParOf" srcId="{12638A83-E4F5-674B-9467-240AA0C5FB0A}" destId="{BB4D3749-C5A6-1F42-BA2E-174FCD75366C}" srcOrd="7" destOrd="0" presId="urn:microsoft.com/office/officeart/2009/3/layout/CircleRelationship"/>
    <dgm:cxn modelId="{A9A2580B-7741-8C4E-9AA4-6E16CD6D8A88}" type="presParOf" srcId="{BB4D3749-C5A6-1F42-BA2E-174FCD75366C}" destId="{307D2AE0-B61B-3F49-AF65-492CC44B7E00}" srcOrd="0" destOrd="0" presId="urn:microsoft.com/office/officeart/2009/3/layout/CircleRelationship"/>
    <dgm:cxn modelId="{A4F14947-7313-A245-94E5-A3E94C7C2030}" type="presParOf" srcId="{12638A83-E4F5-674B-9467-240AA0C5FB0A}" destId="{6B05C13D-FEEA-C64C-B5AB-429A48D8019E}" srcOrd="8" destOrd="0" presId="urn:microsoft.com/office/officeart/2009/3/layout/CircleRelationship"/>
    <dgm:cxn modelId="{B2F80126-3363-BC4C-A093-1CC91B1AAD1A}" type="presParOf" srcId="{6B05C13D-FEEA-C64C-B5AB-429A48D8019E}" destId="{B46D02DE-DFD9-264A-9122-1B111364DA6D}" srcOrd="0" destOrd="0" presId="urn:microsoft.com/office/officeart/2009/3/layout/CircleRelationship"/>
    <dgm:cxn modelId="{E39B5254-9582-F446-AF2D-B503FC9294E8}" type="presParOf" srcId="{12638A83-E4F5-674B-9467-240AA0C5FB0A}" destId="{5C929E12-B5A9-524E-8637-7BDE97CEB999}" srcOrd="9" destOrd="0" presId="urn:microsoft.com/office/officeart/2009/3/layout/CircleRelationship"/>
    <dgm:cxn modelId="{DBC74E56-7B15-2049-8F6C-096DC83E9C69}" type="presParOf" srcId="{12638A83-E4F5-674B-9467-240AA0C5FB0A}" destId="{A458321B-FFC0-BD4F-9287-F448D405C256}" srcOrd="10" destOrd="0" presId="urn:microsoft.com/office/officeart/2009/3/layout/CircleRelationship"/>
    <dgm:cxn modelId="{DDA91ED4-7010-1549-884F-0B5846737024}" type="presParOf" srcId="{A458321B-FFC0-BD4F-9287-F448D405C256}" destId="{CBAE351A-2575-EB4E-BDFE-AC8C89AB19F6}" srcOrd="0" destOrd="0" presId="urn:microsoft.com/office/officeart/2009/3/layout/CircleRelationship"/>
    <dgm:cxn modelId="{41A9BCD0-0302-004C-AC6B-24BC7ED851D6}" type="presParOf" srcId="{12638A83-E4F5-674B-9467-240AA0C5FB0A}" destId="{A5B4C08C-AA14-F94A-9115-1C7612570EC3}" srcOrd="11" destOrd="0" presId="urn:microsoft.com/office/officeart/2009/3/layout/CircleRelationship"/>
    <dgm:cxn modelId="{020F40D4-06E3-D74C-8FE3-E43291BD1A7D}" type="presParOf" srcId="{A5B4C08C-AA14-F94A-9115-1C7612570EC3}" destId="{E87B16E0-7609-B741-ADEC-7ED3166C467B}" srcOrd="0" destOrd="0" presId="urn:microsoft.com/office/officeart/2009/3/layout/CircleRelationship"/>
    <dgm:cxn modelId="{EE336CCE-7E6C-5F42-ABC4-FCFD72CBC001}" type="presParOf" srcId="{12638A83-E4F5-674B-9467-240AA0C5FB0A}" destId="{04321634-7EAA-C442-9E3C-6235F031E2D1}" srcOrd="12" destOrd="0" presId="urn:microsoft.com/office/officeart/2009/3/layout/CircleRelationship"/>
    <dgm:cxn modelId="{DE3B41B0-E542-BF4B-9233-B2CEEBD3BB43}" type="presParOf" srcId="{04321634-7EAA-C442-9E3C-6235F031E2D1}" destId="{A27AE5E0-C77F-1548-B6AC-19A721F18551}" srcOrd="0" destOrd="0" presId="urn:microsoft.com/office/officeart/2009/3/layout/CircleRelationship"/>
    <dgm:cxn modelId="{2072060F-E192-844E-B827-75CCA7B34F34}" type="presParOf" srcId="{12638A83-E4F5-674B-9467-240AA0C5FB0A}" destId="{2C4EA2EF-7032-994A-8CDA-D08E93AE0AB3}" srcOrd="13" destOrd="0" presId="urn:microsoft.com/office/officeart/2009/3/layout/CircleRelationship"/>
    <dgm:cxn modelId="{4A97EA30-BDB2-B646-90B2-52E59483F760}" type="presParOf" srcId="{12638A83-E4F5-674B-9467-240AA0C5FB0A}" destId="{20931715-7EAE-D343-813D-4E75C341ED7C}" srcOrd="14" destOrd="0" presId="urn:microsoft.com/office/officeart/2009/3/layout/CircleRelationship"/>
    <dgm:cxn modelId="{28A1D030-3432-464E-908C-4A598CF3B7E6}" type="presParOf" srcId="{20931715-7EAE-D343-813D-4E75C341ED7C}" destId="{233E81BF-6756-1A46-9ADA-2C3EBEC9678C}" srcOrd="0" destOrd="0" presId="urn:microsoft.com/office/officeart/2009/3/layout/CircleRelationship"/>
    <dgm:cxn modelId="{76F68CFE-880B-704F-B48B-F8DDC2A49615}" type="presParOf" srcId="{12638A83-E4F5-674B-9467-240AA0C5FB0A}" destId="{EAA19F38-080A-2445-9C24-BF5FCF5EAE4A}" srcOrd="15" destOrd="0" presId="urn:microsoft.com/office/officeart/2009/3/layout/CircleRelationship"/>
    <dgm:cxn modelId="{671EDE66-9F34-B648-AF2B-155D7EC1C76D}" type="presParOf" srcId="{12638A83-E4F5-674B-9467-240AA0C5FB0A}" destId="{4E3A32DE-4BB9-3148-B3A6-B205618EB141}" srcOrd="16" destOrd="0" presId="urn:microsoft.com/office/officeart/2009/3/layout/CircleRelationship"/>
    <dgm:cxn modelId="{C025C71C-9A62-7D4D-BD84-06417F6C5954}" type="presParOf" srcId="{4E3A32DE-4BB9-3148-B3A6-B205618EB141}" destId="{3B2A56C1-B96B-2340-9B03-CA89F8A21E79}" srcOrd="0" destOrd="0" presId="urn:microsoft.com/office/officeart/2009/3/layout/CircleRelationship"/>
    <dgm:cxn modelId="{5270690E-DEBD-CD47-863C-3D18B8858641}" type="presParOf" srcId="{12638A83-E4F5-674B-9467-240AA0C5FB0A}" destId="{C1B0984E-E3E0-C943-AF18-A37F5C5D8942}" srcOrd="17" destOrd="0" presId="urn:microsoft.com/office/officeart/2009/3/layout/CircleRelationship"/>
    <dgm:cxn modelId="{F24A189E-26E6-9E4A-B18F-268FF13315DD}" type="presParOf" srcId="{12638A83-E4F5-674B-9467-240AA0C5FB0A}" destId="{9EAD5373-AAF2-584E-A784-9920C80F048E}" srcOrd="18" destOrd="0" presId="urn:microsoft.com/office/officeart/2009/3/layout/CircleRelationship"/>
    <dgm:cxn modelId="{8081BD8C-0A75-504C-9334-75175E2612C3}" type="presParOf" srcId="{9EAD5373-AAF2-584E-A784-9920C80F048E}" destId="{6F43751C-A657-5641-8282-9805A3E00C8B}" srcOrd="0" destOrd="0" presId="urn:microsoft.com/office/officeart/2009/3/layout/CircleRelationship"/>
    <dgm:cxn modelId="{F174B6E9-3914-8440-8C10-B7C12EC9FEEB}" type="presParOf" srcId="{12638A83-E4F5-674B-9467-240AA0C5FB0A}" destId="{D9700332-47BC-454C-8230-0816D8CE441B}" srcOrd="19" destOrd="0" presId="urn:microsoft.com/office/officeart/2009/3/layout/CircleRelationship"/>
    <dgm:cxn modelId="{0CA2C4B0-4193-644B-8291-D28C95164C69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30059" y="790867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2268" y="1133135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altLang="pt-BR"/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/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altLang="pt-BR"/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/>
              <a:t>The Economist (23/04/2009):   </a:t>
            </a:r>
            <a:r>
              <a:rPr lang="pt-BR" altLang="pt-BR" i="1"/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altLang="pt-BR" i="1"/>
          </a:p>
          <a:p>
            <a:pPr algn="ctr">
              <a:spcBef>
                <a:spcPct val="50000"/>
              </a:spcBef>
            </a:pPr>
            <a:r>
              <a:rPr lang="pt-BR" altLang="pt-BR" i="1"/>
              <a:t>ESTA É A PROVA DA VIABILIDADE POLÍTICA DA AUDITORIA DA DÍVIDA </a:t>
            </a:r>
            <a:endParaRPr lang="pt-BR" altLang="pt-BR"/>
          </a:p>
          <a:p>
            <a:pPr algn="ctr">
              <a:spcBef>
                <a:spcPct val="50000"/>
              </a:spcBef>
            </a:pPr>
            <a:endParaRPr lang="pt-BR" altLang="pt-BR" i="1"/>
          </a:p>
          <a:p>
            <a:pPr algn="ctr">
              <a:spcBef>
                <a:spcPct val="50000"/>
              </a:spcBef>
            </a:pPr>
            <a:r>
              <a:rPr lang="pt-BR" altLang="pt-BR" i="1"/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altLang="pt-BR" i="1"/>
          </a:p>
          <a:p>
            <a:pPr algn="ctr">
              <a:spcBef>
                <a:spcPct val="50000"/>
              </a:spcBef>
            </a:pPr>
            <a:r>
              <a:rPr lang="pt-BR" altLang="pt-BR"/>
              <a:t> </a:t>
            </a:r>
          </a:p>
          <a:p>
            <a:pPr algn="ctr">
              <a:spcBef>
                <a:spcPct val="50000"/>
              </a:spcBef>
            </a:pPr>
            <a:endParaRPr lang="pt-BR" altLang="pt-BR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9975" y="711200"/>
            <a:ext cx="4346575" cy="300990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28688" y="3925888"/>
            <a:ext cx="5029200" cy="51450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</a:pPr>
            <a:fld id="{1933743D-AA69-1741-BDC2-076D549C70E5}" type="slidenum">
              <a:rPr lang="pt-BR" sz="1200" b="0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29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31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pt-BR">
                <a:latin typeface="Times New Roman" charset="0"/>
              </a:rPr>
              <a:t>Para pagar a dívida, o governo aumenta a carga tributária, penalizando principalmente os trabalhadores e consumidores. A maior parte dos tributos incide sobre o consumo e sobre a renda dos assalariados, enquanto a renda do capital e a propriedade respondem pela menor parcela da arrecadação. A arrecadação do INSS também acaba sendo retirada do salário do trabalhador ou é também repassada para os preços pelos empresários.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75FF0D-8A7D-D14D-9299-51880BD0EBFA}" type="slidenum">
              <a:rPr lang="pt-BR" sz="1200" b="0">
                <a:solidFill>
                  <a:schemeClr val="tx1"/>
                </a:solidFill>
              </a:rPr>
              <a:pPr/>
              <a:t>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27/04/2014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.fgv.br/cps/bric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bge.gov.br/home/estatistica/populacao/trabalhoerendimento/pnad2009/pnad_sintese_2009.pdf" TargetMode="External"/><Relationship Id="rId4" Type="http://schemas.openxmlformats.org/officeDocument/2006/relationships/hyperlink" Target="ftp://ftp.ibge.gov.br/Trabalho_e_Rendimento/Pesquisa_Nacional_por_Amostra_de_Domicilios_anual/2012/tabelas_pdf/sintese_ind_7_2_5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adata.gov.b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rquivos.portaldaindustria.com.br/app/conteudo_24/2014/03/27/52/20140327120133549563i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7095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Seminário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PSOL sobre Política Econômica, Trabalho e Emprego</a:t>
            </a:r>
          </a:p>
          <a:p>
            <a:pPr algn="ctr"/>
            <a:endParaRPr lang="pt-BR" sz="3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São Paulo, 26 de abril de 2014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72480" y="2348880"/>
            <a:ext cx="96335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Política Econômica, Trabalho e Emprego</a:t>
            </a:r>
          </a:p>
          <a:p>
            <a:pPr algn="ctr"/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07988"/>
            <a:ext cx="8712968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694440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39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3" y="745038"/>
            <a:ext cx="8638803" cy="56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554479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16631"/>
            <a:ext cx="8076331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93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188640"/>
            <a:ext cx="1013757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TAXA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SELIC EM 2012 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eaLnBrk="1" hangingPunct="1"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Dia 19/04/2012: Selic reduzida a 9% a.a., mas títulos foram vendidos a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10,78% a.a.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pelo Tesouro </a:t>
            </a: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Nacional</a:t>
            </a:r>
          </a:p>
          <a:p>
            <a:pPr marL="342900" indent="-342900" eaLnBrk="1" hangingPunct="1"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Em dezembro/2012, Selic a 7,25% mas títulos vendidos a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11,72%</a:t>
            </a: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342900" indent="-342900" eaLnBrk="1" hangingPunct="1"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Em 13/01/2014, 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Selic a </a:t>
            </a: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10% 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mas títulos vendidos a </a:t>
            </a:r>
            <a:r>
              <a:rPr lang="pt-BR" sz="2200" dirty="0" smtClean="0">
                <a:solidFill>
                  <a:schemeClr val="tx1"/>
                </a:solidFill>
                <a:latin typeface="Tahoma"/>
                <a:cs typeface="Tahoma"/>
              </a:rPr>
              <a:t>13,3899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% </a:t>
            </a:r>
            <a:endParaRPr lang="pt-BR" sz="220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420888"/>
            <a:ext cx="8688387" cy="41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8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3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7" y="684212"/>
            <a:ext cx="8485244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3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02763" cy="69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CPI da DÍVIDA PÚBLICA </a:t>
            </a:r>
          </a:p>
          <a:p>
            <a:pPr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Iniciativa Dep. Ivan Valente (PSOL/SP): Voto em Separado entregue ao Ministério Público Federal em maio/2010</a:t>
            </a:r>
          </a:p>
          <a:p>
            <a:pPr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Graves indícios de ilegalidades que demandam o aprofundamento das investigações e a realização da AUDITORIA prevista na Constituição</a:t>
            </a:r>
          </a:p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O QUE NÃO É DITO SOBRE A DÍVIDA</a:t>
            </a:r>
          </a:p>
          <a:p>
            <a:pPr>
              <a:spcBef>
                <a:spcPts val="2500"/>
              </a:spcBef>
              <a:buClr>
                <a:srgbClr val="FF9900"/>
              </a:buClr>
              <a:buFont typeface="Times New Roman" charset="0"/>
              <a:buChar char="•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Utilização de artifícios (dívida “líquida”; grande parte dos juros transformados em “amortizações” etc.)</a:t>
            </a:r>
          </a:p>
          <a:p>
            <a:pPr>
              <a:spcBef>
                <a:spcPts val="2500"/>
              </a:spcBef>
              <a:buClr>
                <a:srgbClr val="FF9900"/>
              </a:buClr>
              <a:buFont typeface="Times New Roman" charset="0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 Danos às finanças do país; imposição de 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s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acrifício social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;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a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tribuições legais não cumpridas; ilegalidades nas diversas negociações desde 1970</a:t>
            </a:r>
          </a:p>
          <a:p>
            <a:pPr>
              <a:spcBef>
                <a:spcPts val="2500"/>
              </a:spcBef>
              <a:buClr>
                <a:srgbClr val="FF9900"/>
              </a:buClr>
              <a:buFont typeface="Times New Roman" charset="0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 DESRESPEITO AOS DIREITOS HUMANOS</a:t>
            </a:r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87873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6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                               bancos privados internacionais para pagar                             à União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64" y="3212976"/>
            <a:ext cx="2362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01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ECONÔMICO EQUIVOCADO</a:t>
            </a:r>
          </a:p>
          <a:p>
            <a:pPr algn="ctr"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MOVIMENTAÇÃO DE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Falta de controle de capitais, câmbio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flutuante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Abertura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comercial irrestrita, provocando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Remessa de lucros com isenção tributária, provocando danos às finanças nacionais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Incentivo a operações com paraísos fiscais e sonegação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educação, saúde, transporte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Impedimento à realização da necessária reforma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agrária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Prioridade à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xportação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produtos primários, com impressionantes riscos ambientais</a:t>
            </a:r>
          </a:p>
        </p:txBody>
      </p:sp>
    </p:spTree>
    <p:extLst>
      <p:ext uri="{BB962C8B-B14F-4D97-AF65-F5344CB8AC3E}">
        <p14:creationId xmlns:p14="http://schemas.microsoft.com/office/powerpoint/2010/main" val="3930257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ÉTICA ?</a:t>
            </a: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344488" y="260350"/>
            <a:ext cx="9440862" cy="569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REDUÇÃO </a:t>
            </a:r>
            <a:r>
              <a:rPr lang="pt-BR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DA </a:t>
            </a: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POBREZA ?</a:t>
            </a:r>
            <a:endParaRPr lang="pt-BR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39,6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milhões entraram na “Classe C” de 2003 a </a:t>
            </a: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2011, segundo a FGV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(Fonte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: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http://www.cps.fgv.br/cps/brics/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, </a:t>
            </a:r>
            <a:r>
              <a:rPr lang="pt-BR" sz="20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pág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35)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Porém, qual o critério para definir “Saída da Pobreza” ??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Renda Domiciliar Total Mensal acima de </a:t>
            </a:r>
            <a:r>
              <a:rPr lang="pt-BR" sz="28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$ 1.200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(</a:t>
            </a:r>
            <a:r>
              <a:rPr lang="pt-BR" sz="28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$ 240 por pessoa em uma família de 5 pessoas)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Renda Média do Trabalho caiu no governo do PT:</a:t>
            </a:r>
          </a:p>
        </p:txBody>
      </p:sp>
    </p:spTree>
    <p:extLst>
      <p:ext uri="{BB962C8B-B14F-4D97-AF65-F5344CB8AC3E}">
        <p14:creationId xmlns:p14="http://schemas.microsoft.com/office/powerpoint/2010/main" val="2547730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MODELO ECONÔMICO EQUIVOCADO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voltado para a concentração de riqueza e renda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MODELO 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educação, saúde, transporte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Impedimento à realização da necessária reforma agrária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4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88" y="147374"/>
            <a:ext cx="8208912" cy="49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CaixaDeTexto 1"/>
          <p:cNvSpPr txBox="1">
            <a:spLocks noChangeArrowheads="1"/>
          </p:cNvSpPr>
          <p:nvPr/>
        </p:nvSpPr>
        <p:spPr bwMode="auto">
          <a:xfrm>
            <a:off x="747713" y="5078413"/>
            <a:ext cx="91519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FFFFFF"/>
                </a:solidFill>
              </a:rPr>
              <a:t>Fonte: PNAD/IBGE: </a:t>
            </a:r>
            <a:r>
              <a:rPr lang="pt-BR" sz="1000">
                <a:hlinkClick r:id="rId4"/>
              </a:rPr>
              <a:t>ftp://</a:t>
            </a:r>
            <a:r>
              <a:rPr lang="pt-BR" sz="1000" smtClean="0">
                <a:hlinkClick r:id="rId4"/>
              </a:rPr>
              <a:t>ftp.ibge.gov.br/Trabalho_e_Rendimento/Pesquisa_Nacional_por_Amostra_de_Domicilios_anual/2012/tabelas_pdf/sintese_ind_7_2_5.pdf</a:t>
            </a:r>
            <a:endParaRPr lang="pt-BR" sz="1000" smtClean="0"/>
          </a:p>
          <a:p>
            <a:pPr eaLnBrk="1" hangingPunct="1"/>
            <a:r>
              <a:rPr lang="pt-BR" sz="1000" smtClean="0">
                <a:hlinkClick r:id="rId5"/>
              </a:rPr>
              <a:t>http</a:t>
            </a:r>
            <a:r>
              <a:rPr lang="pt-BR" sz="1000">
                <a:hlinkClick r:id="rId5"/>
              </a:rPr>
              <a:t>://www.ibge.gov.br/home/estatistica/populacao/trabalhoerendimento/pnad2009/pnad_sintese_2009.pdf</a:t>
            </a:r>
            <a:r>
              <a:rPr lang="pt-BR" sz="1000"/>
              <a:t> </a:t>
            </a:r>
            <a:r>
              <a:rPr lang="pt-BR" sz="1000" smtClean="0"/>
              <a:t> </a:t>
            </a:r>
            <a:r>
              <a:rPr lang="pt-BR" sz="1000" smtClean="0">
                <a:solidFill>
                  <a:schemeClr val="tx1"/>
                </a:solidFill>
              </a:rPr>
              <a:t>- pág  271</a:t>
            </a:r>
            <a:endParaRPr lang="pt-BR" sz="1000">
              <a:solidFill>
                <a:schemeClr val="tx1"/>
              </a:solidFill>
            </a:endParaRPr>
          </a:p>
          <a:p>
            <a:pPr eaLnBrk="1" hangingPunct="1"/>
            <a:endParaRPr lang="pt-BR" sz="1000"/>
          </a:p>
          <a:p>
            <a:pPr eaLnBrk="1" hangingPunct="1"/>
            <a:endParaRPr lang="pt-BR" sz="1000"/>
          </a:p>
          <a:p>
            <a:pPr eaLnBrk="1" hangingPunct="1"/>
            <a:r>
              <a:rPr lang="pt-BR" sz="2000">
                <a:solidFill>
                  <a:srgbClr val="92D050"/>
                </a:solidFill>
                <a:latin typeface="Tahoma" charset="0"/>
                <a:cs typeface="Tahoma" charset="0"/>
              </a:rPr>
              <a:t>Média anual da renda no governo FHC: 	R$ </a:t>
            </a:r>
            <a:r>
              <a:rPr lang="pt-BR" sz="2000" smtClean="0">
                <a:solidFill>
                  <a:srgbClr val="92D050"/>
                </a:solidFill>
                <a:latin typeface="Tahoma" charset="0"/>
                <a:cs typeface="Tahoma" charset="0"/>
              </a:rPr>
              <a:t>1.286</a:t>
            </a:r>
            <a:endParaRPr lang="pt-BR" sz="20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 sz="2000">
                <a:solidFill>
                  <a:srgbClr val="92D050"/>
                </a:solidFill>
                <a:latin typeface="Tahoma" charset="0"/>
                <a:cs typeface="Tahoma" charset="0"/>
              </a:rPr>
              <a:t>Média anual da renda no governo do PT: 	R$ </a:t>
            </a:r>
            <a:r>
              <a:rPr lang="pt-BR" sz="2000" smtClean="0">
                <a:solidFill>
                  <a:srgbClr val="92D050"/>
                </a:solidFill>
                <a:latin typeface="Tahoma" charset="0"/>
                <a:cs typeface="Tahoma" charset="0"/>
              </a:rPr>
              <a:t>1.266</a:t>
            </a:r>
            <a:endParaRPr lang="pt-BR" sz="200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cxnSp>
        <p:nvCxnSpPr>
          <p:cNvPr id="17411" name="Conector de seta reta 3"/>
          <p:cNvCxnSpPr>
            <a:cxnSpLocks noChangeShapeType="1"/>
          </p:cNvCxnSpPr>
          <p:nvPr/>
        </p:nvCxnSpPr>
        <p:spPr bwMode="auto">
          <a:xfrm>
            <a:off x="4808984" y="1989138"/>
            <a:ext cx="0" cy="1584325"/>
          </a:xfrm>
          <a:prstGeom prst="straightConnector1">
            <a:avLst/>
          </a:prstGeom>
          <a:noFill/>
          <a:ln w="28575" cap="sq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2" name="CaixaDeTexto 5"/>
          <p:cNvSpPr txBox="1">
            <a:spLocks noChangeArrowheads="1"/>
          </p:cNvSpPr>
          <p:nvPr/>
        </p:nvSpPr>
        <p:spPr bwMode="auto">
          <a:xfrm>
            <a:off x="3081338" y="3501008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pt-BR">
                <a:solidFill>
                  <a:schemeClr val="bg2"/>
                </a:solidFill>
              </a:rPr>
              <a:t>Início do governo do PT</a:t>
            </a:r>
          </a:p>
        </p:txBody>
      </p:sp>
    </p:spTree>
    <p:extLst>
      <p:ext uri="{BB962C8B-B14F-4D97-AF65-F5344CB8AC3E}">
        <p14:creationId xmlns:p14="http://schemas.microsoft.com/office/powerpoint/2010/main" val="2893474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344488" y="260350"/>
            <a:ext cx="9440862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FIM </a:t>
            </a:r>
            <a:r>
              <a:rPr lang="pt-BR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DA </a:t>
            </a: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MISÉRIA</a:t>
            </a:r>
            <a:r>
              <a:rPr lang="pt-BR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? </a:t>
            </a:r>
            <a:endParaRPr lang="pt-BR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Critério utilizado: renda acima de </a:t>
            </a:r>
            <a:r>
              <a:rPr lang="pt-BR" sz="28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$ 70 mensais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Governo entrega valor suficiente para se atingir esta “meta”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“</a:t>
            </a:r>
            <a:r>
              <a:rPr lang="pt-BR" altLang="ja-JP" sz="2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O número de miseráveis reconhecidos em cadastro pelo governo subiria de zero para ao menos 22,3 milhões caso a renda usada oficialmente para definir a indigência fosse corrigida pela inflaçã</a:t>
            </a:r>
            <a:r>
              <a:rPr lang="pt-BR" altLang="ja-JP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o.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  <a:endParaRPr lang="pt-BR" altLang="ja-JP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Fonte: Folha de São Paulo, 20 de maio de 2013</a:t>
            </a:r>
          </a:p>
        </p:txBody>
      </p:sp>
    </p:spTree>
    <p:extLst>
      <p:ext uri="{BB962C8B-B14F-4D97-AF65-F5344CB8AC3E}">
        <p14:creationId xmlns:p14="http://schemas.microsoft.com/office/powerpoint/2010/main" val="4184210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44488" y="42636"/>
            <a:ext cx="9440862" cy="243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pitchFamily="18" charset="0"/>
              <a:buNone/>
            </a:pPr>
            <a:r>
              <a:rPr lang="pt-BR" alt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ESTAMOS EM PLENO EMPREGO?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0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Governo </a:t>
            </a: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utiliza dados do IBGE, segundo o qual o desemprego foi de 5,4% em 2013, o menor da série histórica.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0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Já o DIEESE utiliza metodologia mais apropriada ao contexto brasileiro, pois considera como desempregadas as pessoas que estão em postos de trabalho precários, ou desistiram de procurar emprego:</a:t>
            </a:r>
            <a:endParaRPr lang="pt-BR" altLang="pt-BR" sz="20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640012"/>
            <a:ext cx="9018588" cy="42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5C00"/>
                  </a:outerShdw>
                </a:effectLst>
              </a14:hiddenEffects>
            </a:ext>
          </a:extLst>
        </p:spPr>
      </p:pic>
      <p:sp>
        <p:nvSpPr>
          <p:cNvPr id="4100" name="Elipse 1"/>
          <p:cNvSpPr>
            <a:spLocks noChangeArrowheads="1"/>
          </p:cNvSpPr>
          <p:nvPr/>
        </p:nvSpPr>
        <p:spPr bwMode="auto">
          <a:xfrm>
            <a:off x="8408988" y="4293096"/>
            <a:ext cx="792162" cy="215900"/>
          </a:xfrm>
          <a:prstGeom prst="ellipse">
            <a:avLst/>
          </a:prstGeom>
          <a:noFill/>
          <a:ln w="28575" cap="sq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cxnSp>
        <p:nvCxnSpPr>
          <p:cNvPr id="4101" name="Conector de seta reta 7"/>
          <p:cNvCxnSpPr>
            <a:cxnSpLocks noChangeShapeType="1"/>
          </p:cNvCxnSpPr>
          <p:nvPr/>
        </p:nvCxnSpPr>
        <p:spPr bwMode="auto">
          <a:xfrm>
            <a:off x="7626464" y="3213596"/>
            <a:ext cx="1008062" cy="107950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15619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61950" y="620713"/>
            <a:ext cx="9440863" cy="61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O SALÁRIO MÍNIMO ESTÁ CRESCENDO COMO NUNCA?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Crescimento médio real anual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Governo FHC (1995 – 2002):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4,3%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Governo Lula / Dilma (2003 – 2014):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4,6%</a:t>
            </a: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Hoje, o salário mínimo é 4 vezes inferior ao salário mínimo estabelecido na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Constituição </a:t>
            </a:r>
            <a:r>
              <a:rPr lang="pt-BR" sz="2000" b="0" dirty="0">
                <a:solidFill>
                  <a:srgbClr val="92D050"/>
                </a:solidFill>
                <a:latin typeface="Tahoma" charset="0"/>
                <a:cs typeface="Tahoma" charset="0"/>
              </a:rPr>
              <a:t>(Fonte: DIEESE)</a:t>
            </a: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4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361950" y="620713"/>
            <a:ext cx="9440863" cy="52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A ECONOMIA ESTÁ CRESCENDO?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Crescimento médio real anual do PIB</a:t>
            </a: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Governo FHC (1995 – 2002): 2,30%</a:t>
            </a: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endParaRPr lang="pt-BR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Governo Dilma (2011 – </a:t>
            </a:r>
            <a:r>
              <a:rPr lang="pt-BR" smtClean="0">
                <a:solidFill>
                  <a:srgbClr val="FFFFFF"/>
                </a:solidFill>
                <a:latin typeface="Tahoma" charset="0"/>
                <a:cs typeface="Tahoma" charset="0"/>
              </a:rPr>
              <a:t>2013): 2,01%</a:t>
            </a: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endParaRPr lang="pt-BR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9900"/>
              </a:buClr>
            </a:pPr>
            <a:r>
              <a:rPr lang="pt-BR" sz="1600" smtClean="0">
                <a:solidFill>
                  <a:srgbClr val="FFFFFF"/>
                </a:solidFill>
                <a:latin typeface="Tahoma" charset="0"/>
                <a:cs typeface="Tahoma" charset="0"/>
              </a:rPr>
              <a:t>Fonte: </a:t>
            </a:r>
            <a:r>
              <a:rPr lang="pt-BR" sz="1600" smtClean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www.ipeadata.gov.br</a:t>
            </a:r>
            <a:r>
              <a:rPr lang="pt-BR" sz="160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sz="16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13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28464" y="260350"/>
            <a:ext cx="9777536" cy="677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 smtClean="0">
                <a:solidFill>
                  <a:srgbClr val="92D050"/>
                </a:solidFill>
                <a:latin typeface="Tahoma" charset="0"/>
                <a:cs typeface="Tahoma" charset="0"/>
              </a:rPr>
              <a:t>A POPULAÇÃO </a:t>
            </a:r>
            <a:r>
              <a:rPr lang="pt-BR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REPROVA A POLÍTICA ECONÔMICA E SOCIAL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Apenas 18% </a:t>
            </a:r>
            <a:r>
              <a:rPr lang="pt-BR" sz="2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aprovam a política de </a:t>
            </a:r>
            <a:r>
              <a:rPr lang="pt-BR" sz="2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impostos </a:t>
            </a:r>
            <a:endParaRPr lang="pt-BR" sz="2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Apenas 21% </a:t>
            </a:r>
            <a:r>
              <a:rPr lang="pt-BR" sz="2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aprovam a política de </a:t>
            </a:r>
            <a:r>
              <a:rPr lang="pt-BR" sz="2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</a:t>
            </a:r>
            <a:endParaRPr lang="pt-BR" sz="2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Apenas 24% </a:t>
            </a:r>
            <a:r>
              <a:rPr lang="pt-BR" sz="2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aprovam a política de combate à </a:t>
            </a:r>
            <a:r>
              <a:rPr lang="pt-BR" sz="2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  <a:endParaRPr lang="pt-BR" sz="2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Apenas 32% </a:t>
            </a:r>
            <a:r>
              <a:rPr lang="pt-BR" sz="2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aprovam a política de </a:t>
            </a:r>
            <a:r>
              <a:rPr lang="pt-BR" sz="2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educação</a:t>
            </a:r>
            <a:endParaRPr lang="pt-BR" sz="2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Apenas 21% </a:t>
            </a:r>
            <a:r>
              <a:rPr lang="pt-BR" sz="2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aprovam a política de </a:t>
            </a:r>
            <a:r>
              <a:rPr lang="pt-BR" sz="2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saúde</a:t>
            </a:r>
            <a:endParaRPr lang="pt-BR" sz="2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Apenas 22% </a:t>
            </a:r>
            <a:r>
              <a:rPr lang="pt-BR" sz="2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aprovam a política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de </a:t>
            </a: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segurança</a:t>
            </a:r>
          </a:p>
          <a:p>
            <a:pPr marL="457200" indent="-457200" algn="just">
              <a:spcBef>
                <a:spcPts val="6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Apenas 48% aprovam a política de combate à fome / pobreza</a:t>
            </a:r>
          </a:p>
          <a:p>
            <a:pPr marL="457200" indent="-457200" algn="just">
              <a:spcBef>
                <a:spcPts val="6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Apenas 40% aprovam a política de combate ao desemprego</a:t>
            </a:r>
            <a:endParaRPr lang="pt-BR" sz="2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sz="1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Fonte: CNI / IBOPE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– </a:t>
            </a:r>
            <a:r>
              <a:rPr lang="pt-BR" b="0" smtClean="0">
                <a:solidFill>
                  <a:srgbClr val="92D050"/>
                </a:solidFill>
                <a:latin typeface="Tahoma" charset="0"/>
                <a:cs typeface="Tahoma" charset="0"/>
              </a:rPr>
              <a:t>Mar/2014</a:t>
            </a:r>
          </a:p>
          <a:p>
            <a:pPr algn="just">
              <a:spcBef>
                <a:spcPts val="600"/>
              </a:spcBef>
              <a:buClr>
                <a:srgbClr val="FF9900"/>
              </a:buClr>
            </a:pPr>
            <a:r>
              <a:rPr lang="pt-BR" sz="1500" b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http://</a:t>
            </a:r>
            <a:r>
              <a:rPr lang="pt-BR" sz="1500" b="0" smtClean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arquivos.portaldaindustria.com.br/app/conteudo_24/2014/03/27/52/20140327120133549563i.pdf</a:t>
            </a:r>
            <a:r>
              <a:rPr lang="pt-BR" sz="1500" b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endParaRPr lang="pt-BR" sz="15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40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80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PROPOSTAS ALTERNATIVAS AO MODELO ECONÔMICO EQUIVOCADO</a:t>
            </a: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TRIBUTÁRIO </a:t>
            </a: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Respeitar os princípios tributários: capacidade contributiva; progressividade; isonomia; universalidade; essencialidade</a:t>
            </a: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Rever as injustiças e distorções. Tributar fortunas, heranças, latifúndios, rentistas, distribuição de lucros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 remessas para o exterior, bens supérfluos e de luxo, exportações. MP para acabar com a dedução dos juros sobre o capital próprio e retornar a tributação progressiva do IRPJ, com adicionais.</a:t>
            </a: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Fortalecer a Administração Tributária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3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3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DA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</a:t>
            </a: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 da dívida interna e externa</a:t>
            </a: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dos juros</a:t>
            </a: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Revisão do cálculo das dívidas dos estados refinanciada pela União</a:t>
            </a: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Determinação de investigação dos indícios de ilegalidades apurados na CPI da Dívida </a:t>
            </a: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Enfrentamento do indício de fraude no art. 166 da Constituição</a:t>
            </a:r>
          </a:p>
        </p:txBody>
      </p:sp>
    </p:spTree>
    <p:extLst>
      <p:ext uri="{BB962C8B-B14F-4D97-AF65-F5344CB8AC3E}">
        <p14:creationId xmlns:p14="http://schemas.microsoft.com/office/powerpoint/2010/main" val="4153347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7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PROPOSTAS ALTERNATIVAS AO MODELO ECONÔMICO EQUIVOCADO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SUBSTITUIR AS 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Fim do Superávit Primário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inflacionário mediante redução de tarifas e preços administrados e redução do preço de alimentos mediante revisão da política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agrícola</a:t>
            </a:r>
          </a:p>
          <a:p>
            <a:pPr lvl="1" indent="0" algn="just">
              <a:spcBef>
                <a:spcPts val="400"/>
              </a:spcBef>
              <a:buClr>
                <a:srgbClr val="FF9900"/>
              </a:buClr>
            </a:pPr>
            <a:endParaRPr lang="pt-BR" sz="2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INTRODUZIR METAS CONCRETAS </a:t>
            </a:r>
          </a:p>
          <a:p>
            <a:pPr marL="1085850" lvl="1" indent="-342900">
              <a:buFont typeface="Wingdings" charset="2"/>
              <a:buChar char="Ø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Atendimento prioritário às urgentes necessidades do povo brasileiro em serviços de SAÚDE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, EDUCAÇÃO, MORADIA, SEGURANÇA, ASSISTÊNCIA,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EMPREGO, TRANSPORTE</a:t>
            </a:r>
            <a:endParaRPr lang="pt-BR" sz="2000" b="0" dirty="0">
              <a:solidFill>
                <a:srgbClr val="FFFFFF"/>
              </a:solidFill>
              <a:latin typeface="Tahoma" charset="0"/>
              <a:ea typeface="MS PGothic" charset="0"/>
              <a:cs typeface="Tahoma" charset="0"/>
            </a:endParaRPr>
          </a:p>
          <a:p>
            <a:pPr marL="1085850" lvl="1" indent="-342900">
              <a:buFont typeface="Wingdings" charset="2"/>
              <a:buChar char="Ø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Pagamento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da dívida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social</a:t>
            </a:r>
            <a:endParaRPr lang="pt-BR" sz="2000" b="0" dirty="0">
              <a:solidFill>
                <a:srgbClr val="FFFFFF"/>
              </a:solidFill>
              <a:latin typeface="Tahoma" charset="0"/>
              <a:ea typeface="MS PGothic" charset="0"/>
              <a:cs typeface="Tahoma" charset="0"/>
            </a:endParaRPr>
          </a:p>
          <a:p>
            <a:pPr marL="1085850" lvl="1" indent="-342900">
              <a:buFont typeface="Wingdings" charset="2"/>
              <a:buChar char="Ø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Aumento dos investimentos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produtivos e em tecnologia,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gerando oferta de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produtos e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serviços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que atendam às demandas sociais, e criando oportunidades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de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empreg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</a:t>
            </a:r>
          </a:p>
          <a:p>
            <a:pPr marL="1085850" lvl="1" indent="-342900">
              <a:buFont typeface="Wingdings" charset="2"/>
              <a:buChar char="Ø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MS PGothic" charset="0"/>
                <a:cs typeface="Tahoma" charset="0"/>
              </a:rPr>
              <a:t>Incentivo à agricultura familiar e à economia solidária</a:t>
            </a:r>
          </a:p>
          <a:p>
            <a:pPr marL="1085850" lvl="1" indent="-342900">
              <a:buFont typeface="Wingdings" charset="2"/>
              <a:buChar char="Ø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Investimentos concretos em transporte ferroviário e energia limpa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65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710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PROPOSTAS ALTERNATIVAS AO MODELO ECONÔMICO EQUIVOCADO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MOVIMENTAÇÃO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DE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stabelecer mecanismos de controle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Tributar remessas de lucros e demais ganhos ao exterior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Proibir operações com paraísos fiscais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Proibir negociação de produtos financeiros sem lastro 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DESTRAVAR O DESENVOLVIMENTO SOCIOECONÔMICO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Priorizar investimentos em educação, saúde, transporte, ciência e tecnologia, saneamento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Recuperar os ganhos dos aposentados e pensionistas, e o patamar do salário mínimo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Realizar a necessária reforma agrária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Cobrar os investimentos que deixaram de ser cumpridos em energia, comunicações e demais setores privatizados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37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15577" y="760413"/>
            <a:ext cx="9705975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ALTERNATIVAS AO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MODELO ECONÔMICO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EQUIVOCADO - ÂMBITO INTERNACIONAL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Aumentar a articulação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dos países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latino-americanos pondo fim à atuação sub-imperialista que beneficia somente a grandes empresas privadas brasileiras, onerando o BNDES e gerando dívidas ilegais e ilegítimas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COMBATE AO SISTEMA DA DÍVIDA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em âmbito regional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Reforçar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implantação do Banco do Sul 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demais providencias inseridas no projeto de Nova Arquitetura Financeira Regional – NAFR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Aprofundar o debate sobre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criação de Tribunais Internacionais Justos e Transparentes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Rever a utilização do dólar das transações internacionais. </a:t>
            </a:r>
          </a:p>
          <a:p>
            <a:pPr marL="342900" indent="-342900">
              <a:spcBef>
                <a:spcPts val="3000"/>
              </a:spcBef>
              <a:buFont typeface="Arial"/>
              <a:buChar char="•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>
              <a:spcBef>
                <a:spcPct val="2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4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79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</a:t>
            </a:r>
            <a:r>
              <a:rPr lang="pt-BR" sz="2800" smtClean="0">
                <a:solidFill>
                  <a:srgbClr val="92D050"/>
                </a:solidFill>
                <a:latin typeface="Tahoma" charset="0"/>
                <a:cs typeface="Tahoma" charset="0"/>
              </a:rPr>
              <a:t>ECONÔMICO </a:t>
            </a:r>
            <a:r>
              <a:rPr lang="pt-BR" sz="2800" smtClean="0">
                <a:solidFill>
                  <a:srgbClr val="92D050"/>
                </a:solidFill>
                <a:latin typeface="Tahoma" charset="0"/>
                <a:cs typeface="Tahoma" charset="0"/>
              </a:rPr>
              <a:t>EQUIVOCADO</a:t>
            </a: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TRIBUTÁRIO INJUSTO E REGRESSIVO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Carga tributária concentrada em tributos incidentes sobre o consumo e a renda do trabalho, enquanto as grandes rendas e riquezas são aliviadas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Pessoas Físicas: Ausência de Progressividade; defasagem na atualização da tabela do IRPF; impossibilidade de deduções relativas a pagamentos de outros tributos, medicamentos, moradia etc.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Pessoas Jurídicas: Dedução de “Juros sobre o Capital Próprio”: ficção e privilégio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Isenção de Imposto de Renda sobre a distribuição de lucros e remessas ao exterior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Isenção de Imposto de Renda sobre os ganhos dos estrangeiros com títulos da dívida interna e isenção de IOF para rentistas estrangeiros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Isenção de ICMS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e outros tributos para os exportadores (danos aos estados com a Lei Kandir), além de incentivos fiscais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Não regulamentação do Imposto sobre Grandes Fortunas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Não incidência do IPVA sobre helicópteros, jatinhos, lanchas e iates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Tributação reduzida sobre heranças e doações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Reduzida tributação do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ITR, beneficiando a acumulação de terras e latifúndios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Incentivos fiscais equivocados: obras da Copa e obras no exterior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Benesses tributárias e anistias a multinacionais, seguradoras e bancos (MP-615 MP-627)</a:t>
            </a:r>
          </a:p>
          <a:p>
            <a:pPr marL="342900" indent="-342900" algn="just">
              <a:spcBef>
                <a:spcPts val="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Desoneração do INSS</a:t>
            </a:r>
          </a:p>
        </p:txBody>
      </p:sp>
    </p:spTree>
    <p:extLst>
      <p:ext uri="{BB962C8B-B14F-4D97-AF65-F5344CB8AC3E}">
        <p14:creationId xmlns:p14="http://schemas.microsoft.com/office/powerpoint/2010/main" val="4043425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31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sz="2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6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464" y="188913"/>
            <a:ext cx="9777535" cy="576262"/>
          </a:xfrm>
          <a:prstGeom prst="rect">
            <a:avLst/>
          </a:prstGeom>
        </p:spPr>
        <p:txBody>
          <a:bodyPr/>
          <a:lstStyle/>
          <a:p>
            <a:r>
              <a:rPr lang="pt-BR" sz="2800" b="1" kern="1200" dirty="0" smtClean="0">
                <a:solidFill>
                  <a:srgbClr val="92D050"/>
                </a:solidFill>
                <a:latin typeface="Tahoma" charset="0"/>
                <a:ea typeface="ＭＳ Ｐゴシック" charset="0"/>
                <a:cs typeface="Tahoma" charset="0"/>
              </a:rPr>
              <a:t>MODELO TRIBUTÁRIO - Quem financia o Estado</a:t>
            </a:r>
            <a:r>
              <a:rPr lang="en-GB" sz="2800" b="1" kern="1200" dirty="0" smtClean="0">
                <a:solidFill>
                  <a:srgbClr val="92D050"/>
                </a:solidFill>
                <a:latin typeface="Tahoma" charset="0"/>
                <a:ea typeface="ＭＳ Ｐゴシック" charset="0"/>
                <a:cs typeface="Tahoma" charset="0"/>
              </a:rPr>
              <a:t>?</a:t>
            </a:r>
            <a:endParaRPr lang="pt-BR" sz="2800" b="1" kern="1200" dirty="0">
              <a:solidFill>
                <a:srgbClr val="92D05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381000" y="928688"/>
            <a:ext cx="9167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Carga tributária por tipo de tributo </a:t>
            </a:r>
            <a:r>
              <a:rPr lang="pt-BR" sz="2000">
                <a:solidFill>
                  <a:schemeClr val="tx1"/>
                </a:solidFill>
                <a:latin typeface="Tahoma"/>
                <a:cs typeface="Tahoma"/>
              </a:rPr>
              <a:t>– </a:t>
            </a:r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2012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(Total</a:t>
            </a:r>
            <a:r>
              <a:rPr lang="pt-BR" sz="200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34,54%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do </a:t>
            </a:r>
            <a:r>
              <a:rPr lang="pt-BR" sz="2000">
                <a:solidFill>
                  <a:schemeClr val="tx1"/>
                </a:solidFill>
                <a:latin typeface="Tahoma"/>
                <a:cs typeface="Tahoma"/>
              </a:rPr>
              <a:t>PIB</a:t>
            </a:r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algn="ctr"/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Esferas Federal, Estadual e Municipal</a:t>
            </a:r>
            <a:endParaRPr lang="pt-BR" sz="2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452438" y="6519863"/>
            <a:ext cx="9167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Fonte: Secretaria da Receita Federal e CONFAZ. Elaboração: Auditoria Cidadã da Dívida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74" y="1636574"/>
            <a:ext cx="7176282" cy="488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484784"/>
            <a:ext cx="9195015" cy="4981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488" y="188641"/>
            <a:ext cx="95615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MODELO ECONÔMICO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EQUIVOCADO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Carga Tributária elevada e pouco retorno à sociedade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504" y="6021288"/>
            <a:ext cx="941749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14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14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Fonte</a:t>
            </a:r>
            <a:r>
              <a:rPr lang="pt-BR" sz="1400" b="0" dirty="0">
                <a:solidFill>
                  <a:schemeClr val="tx1"/>
                </a:solidFill>
                <a:latin typeface="Tahoma" charset="0"/>
                <a:cs typeface="Tahoma" charset="0"/>
              </a:rPr>
              <a:t>: </a:t>
            </a:r>
            <a:r>
              <a:rPr lang="pt-BR" sz="1400" b="0" dirty="0" err="1">
                <a:solidFill>
                  <a:schemeClr val="tx1"/>
                </a:solidFill>
                <a:latin typeface="Tahoma" charset="0"/>
                <a:cs typeface="Tahoma" charset="0"/>
              </a:rPr>
              <a:t>http</a:t>
            </a:r>
            <a:r>
              <a:rPr lang="pt-BR" sz="1400" b="0" dirty="0">
                <a:solidFill>
                  <a:schemeClr val="tx1"/>
                </a:solidFill>
                <a:latin typeface="Tahoma" charset="0"/>
                <a:cs typeface="Tahoma" charset="0"/>
              </a:rPr>
              <a:t>://</a:t>
            </a:r>
            <a:r>
              <a:rPr lang="pt-BR" sz="1400" b="0" dirty="0" err="1">
                <a:solidFill>
                  <a:schemeClr val="tx1"/>
                </a:solidFill>
                <a:latin typeface="Tahoma" charset="0"/>
                <a:cs typeface="Tahoma" charset="0"/>
              </a:rPr>
              <a:t>www.quantocustaobrasil.com.br</a:t>
            </a:r>
            <a:r>
              <a:rPr lang="pt-BR" sz="1400" b="0" dirty="0">
                <a:solidFill>
                  <a:schemeClr val="tx1"/>
                </a:solidFill>
                <a:latin typeface="Tahoma" charset="0"/>
                <a:cs typeface="Tahoma" charset="0"/>
              </a:rPr>
              <a:t>/artigos/</a:t>
            </a:r>
            <a:r>
              <a:rPr lang="pt-BR" sz="1400" b="0" dirty="0" err="1">
                <a:solidFill>
                  <a:schemeClr val="tx1"/>
                </a:solidFill>
                <a:latin typeface="Tahoma" charset="0"/>
                <a:cs typeface="Tahoma" charset="0"/>
              </a:rPr>
              <a:t>sonegacao</a:t>
            </a:r>
            <a:r>
              <a:rPr lang="pt-BR" sz="1400" b="0" dirty="0">
                <a:solidFill>
                  <a:schemeClr val="tx1"/>
                </a:solidFill>
                <a:latin typeface="Tahoma" charset="0"/>
                <a:cs typeface="Tahoma" charset="0"/>
              </a:rPr>
              <a:t>-no-brasil-uma-estimativa-do-desvio-da-</a:t>
            </a:r>
            <a:r>
              <a:rPr lang="pt-BR" sz="1400" b="0" dirty="0" err="1">
                <a:solidFill>
                  <a:schemeClr val="tx1"/>
                </a:solidFill>
                <a:latin typeface="Tahoma" charset="0"/>
                <a:cs typeface="Tahoma" charset="0"/>
              </a:rPr>
              <a:t>arrecadacao</a:t>
            </a:r>
            <a:endParaRPr lang="pt-BR" sz="14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3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6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MODELO ECONÔMICO EQUIVOCADO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Sistema da Dívida”</a:t>
            </a:r>
          </a:p>
          <a:p>
            <a:pPr marL="377825" indent="-342900" algn="ctr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44" y="4188488"/>
            <a:ext cx="4536504" cy="24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84264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412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"/>
            <a:ext cx="9865866" cy="69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ECONÔMICO EQUIVOCADO</a:t>
            </a:r>
          </a:p>
          <a:p>
            <a:pPr algn="ctr"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4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“SISTEMA </a:t>
            </a:r>
            <a:r>
              <a:rPr lang="pt-BR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DA </a:t>
            </a: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DÍVIDA”</a:t>
            </a: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na destinação de recursos para a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dívida: </a:t>
            </a:r>
          </a:p>
          <a:p>
            <a:pPr marL="1485900" lvl="2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§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</a:t>
            </a:r>
          </a:p>
          <a:p>
            <a:pPr marL="1485900" lvl="2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§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das estatais</a:t>
            </a:r>
          </a:p>
          <a:p>
            <a:pPr marL="1485900" lvl="2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§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Resultado de privatizações</a:t>
            </a:r>
          </a:p>
          <a:p>
            <a:pPr marL="1485900" lvl="2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§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DRU – Desvinculação das Receitas da União</a:t>
            </a:r>
          </a:p>
          <a:p>
            <a:pPr marL="1485900" lvl="2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§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Desvinculação de recursos específicos de outras áreas  (MP 435 e 450)  </a:t>
            </a: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Exigência de contínuas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eformas neoliberais e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(empresas estatais e estrutura de Estado – portos, aeroportos, estradas, petróleo); </a:t>
            </a: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Primário: cortes de gastos e investimentos sociais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contingenciamentos, congelamentos salariais, etc., para priorizar o pagamento dos juros da dívida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inflacionário equivocado, baseado em política de juros elevados e enxugamento da base monetária. Pouca ou nenhuma atenção à revisão dos preços administrados ou ao combate à inflação de alimentos via Reforma Agrária, Economia Solidária e fim dos monopólios do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varejo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Chantagem de agências de risco e instituições financeiras internacionais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60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78509"/>
              </p:ext>
            </p:extLst>
          </p:nvPr>
        </p:nvGraphicFramePr>
        <p:xfrm>
          <a:off x="4940300" y="3414713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r:id="rId3" imgW="9000" imgH="9000" progId="PBrush">
                  <p:embed/>
                </p:oleObj>
              </mc:Choice>
              <mc:Fallback>
                <p:oleObj r:id="rId3" imgW="9000" imgH="9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14713"/>
                        <a:ext cx="25400" cy="2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20060"/>
              </p:ext>
            </p:extLst>
          </p:nvPr>
        </p:nvGraphicFramePr>
        <p:xfrm>
          <a:off x="416496" y="258285"/>
          <a:ext cx="9489504" cy="646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Document" r:id="rId6" imgW="4691029" imgH="3958948" progId="Word.Document.12">
                  <p:embed/>
                </p:oleObj>
              </mc:Choice>
              <mc:Fallback>
                <p:oleObj name="Document" r:id="rId6" imgW="4691029" imgH="395894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258285"/>
                        <a:ext cx="9489504" cy="64674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4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25609</TotalTime>
  <Words>2158</Words>
  <Application>Microsoft Office PowerPoint</Application>
  <PresentationFormat>Papel A4 (210 x 297 mm)</PresentationFormat>
  <Paragraphs>480</Paragraphs>
  <Slides>32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Pulso</vt:lpstr>
      <vt:lpstr>Document</vt:lpstr>
      <vt:lpstr>Apresentação do PowerPoint</vt:lpstr>
      <vt:lpstr>Apresentação do PowerPoint</vt:lpstr>
      <vt:lpstr>Apresentação do PowerPoint</vt:lpstr>
      <vt:lpstr>MODELO TRIBUTÁRIO - Quem financia o Estado?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1703</cp:revision>
  <cp:lastPrinted>2008-11-20T19:12:03Z</cp:lastPrinted>
  <dcterms:created xsi:type="dcterms:W3CDTF">2001-11-19T18:24:28Z</dcterms:created>
  <dcterms:modified xsi:type="dcterms:W3CDTF">2014-04-27T23:09:52Z</dcterms:modified>
</cp:coreProperties>
</file>