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27"/>
  </p:notesMasterIdLst>
  <p:handoutMasterIdLst>
    <p:handoutMasterId r:id="rId28"/>
  </p:handoutMasterIdLst>
  <p:sldIdLst>
    <p:sldId id="693" r:id="rId2"/>
    <p:sldId id="1353" r:id="rId3"/>
    <p:sldId id="1350" r:id="rId4"/>
    <p:sldId id="1334" r:id="rId5"/>
    <p:sldId id="1336" r:id="rId6"/>
    <p:sldId id="1279" r:id="rId7"/>
    <p:sldId id="1345" r:id="rId8"/>
    <p:sldId id="1346" r:id="rId9"/>
    <p:sldId id="1292" r:id="rId10"/>
    <p:sldId id="1293" r:id="rId11"/>
    <p:sldId id="1275" r:id="rId12"/>
    <p:sldId id="1248" r:id="rId13"/>
    <p:sldId id="1249" r:id="rId14"/>
    <p:sldId id="1245" r:id="rId15"/>
    <p:sldId id="1268" r:id="rId16"/>
    <p:sldId id="1303" r:id="rId17"/>
    <p:sldId id="1329" r:id="rId18"/>
    <p:sldId id="1219" r:id="rId19"/>
    <p:sldId id="1220" r:id="rId20"/>
    <p:sldId id="1285" r:id="rId21"/>
    <p:sldId id="1308" r:id="rId22"/>
    <p:sldId id="1349" r:id="rId23"/>
    <p:sldId id="1339" r:id="rId24"/>
    <p:sldId id="1340" r:id="rId25"/>
    <p:sldId id="1333" r:id="rId26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58" y="-21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</a:t>
          </a:r>
          <a:r>
            <a:rPr lang="en-US" sz="18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da </a:t>
          </a:r>
          <a:r>
            <a:rPr lang="en-US" sz="1800" dirty="0" err="1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Dívida</a:t>
          </a:r>
          <a:endParaRPr lang="en-US" sz="18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605E9BC4-FF59-204E-B869-D8EF590C0AE9}" type="presOf" srcId="{67399531-B4AD-494A-92F2-504158F3E707}" destId="{CD68683C-D877-F146-989D-683FF92CCE28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B8501259-9893-394B-B0BD-D5F01F5C48D3}" type="presOf" srcId="{86D17B7E-E696-8941-8E58-7886025557FE}" destId="{C1B0984E-E3E0-C943-AF18-A37F5C5D8942}" srcOrd="0" destOrd="0" presId="urn:microsoft.com/office/officeart/2009/3/layout/CircleRelationship"/>
    <dgm:cxn modelId="{F1D76CE6-43E3-D342-B6C8-F36F265A0C47}" type="presOf" srcId="{6F5795CA-FCF7-3D49-92E8-4F066CD012F3}" destId="{2C4EA2EF-7032-994A-8CDA-D08E93AE0AB3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782D3486-F702-7E40-ADBE-FB8134D39E33}" type="presOf" srcId="{20780591-29E4-CF48-87F7-3F6B004E709A}" destId="{5C929E12-B5A9-524E-8637-7BDE97CEB999}" srcOrd="0" destOrd="0" presId="urn:microsoft.com/office/officeart/2009/3/layout/CircleRelationship"/>
    <dgm:cxn modelId="{DE2D39C0-409E-1945-9A82-404243B4490C}" type="presOf" srcId="{91032682-16C8-8746-92ED-AF58BF7EB348}" destId="{12638A83-E4F5-674B-9467-240AA0C5FB0A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B8F4C719-433F-CB45-B82A-1D18D3F601AF}" type="presOf" srcId="{738A3422-D32A-114F-8E34-8A2257CE464B}" destId="{EAA19F38-080A-2445-9C24-BF5FCF5EAE4A}" srcOrd="0" destOrd="0" presId="urn:microsoft.com/office/officeart/2009/3/layout/CircleRelationship"/>
    <dgm:cxn modelId="{B8D068C3-0913-984A-9F8C-29915765D9E8}" type="presOf" srcId="{96ED5622-202F-C947-BC45-A5FA037D119B}" destId="{3B8012C6-BDB5-5E42-AD5B-3E946D617566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CEF06D17-E465-2B4D-A7E9-7B8C45439DCC}" type="presParOf" srcId="{12638A83-E4F5-674B-9467-240AA0C5FB0A}" destId="{CD68683C-D877-F146-989D-683FF92CCE28}" srcOrd="0" destOrd="0" presId="urn:microsoft.com/office/officeart/2009/3/layout/CircleRelationship"/>
    <dgm:cxn modelId="{3E7772AB-5651-4B47-A295-622552E359D2}" type="presParOf" srcId="{12638A83-E4F5-674B-9467-240AA0C5FB0A}" destId="{58D9F01F-9E18-A346-A934-8987F4284017}" srcOrd="1" destOrd="0" presId="urn:microsoft.com/office/officeart/2009/3/layout/CircleRelationship"/>
    <dgm:cxn modelId="{C0FB71FC-44C5-D54B-9B0B-E5020FB02A7F}" type="presParOf" srcId="{12638A83-E4F5-674B-9467-240AA0C5FB0A}" destId="{FEF05A9F-2AAC-074D-BD7A-9196CC8F387E}" srcOrd="2" destOrd="0" presId="urn:microsoft.com/office/officeart/2009/3/layout/CircleRelationship"/>
    <dgm:cxn modelId="{39EBB43E-95FB-0848-AFBF-3C05B5789DC1}" type="presParOf" srcId="{12638A83-E4F5-674B-9467-240AA0C5FB0A}" destId="{3E2BC93E-E0ED-0A4C-904E-34FEB557D6B3}" srcOrd="3" destOrd="0" presId="urn:microsoft.com/office/officeart/2009/3/layout/CircleRelationship"/>
    <dgm:cxn modelId="{17E56D27-77D5-7142-BF37-13CDA95F486C}" type="presParOf" srcId="{12638A83-E4F5-674B-9467-240AA0C5FB0A}" destId="{9AE0C5AB-F05E-C54F-946F-524451D97D6A}" srcOrd="4" destOrd="0" presId="urn:microsoft.com/office/officeart/2009/3/layout/CircleRelationship"/>
    <dgm:cxn modelId="{0212320E-9314-8740-BA19-4029CEF66B21}" type="presParOf" srcId="{12638A83-E4F5-674B-9467-240AA0C5FB0A}" destId="{9B818891-721B-E249-A46D-3F104437D69C}" srcOrd="5" destOrd="0" presId="urn:microsoft.com/office/officeart/2009/3/layout/CircleRelationship"/>
    <dgm:cxn modelId="{1E8A23DF-5D74-3F4C-9EBA-B6D7131C97D2}" type="presParOf" srcId="{12638A83-E4F5-674B-9467-240AA0C5FB0A}" destId="{3B8012C6-BDB5-5E42-AD5B-3E946D617566}" srcOrd="6" destOrd="0" presId="urn:microsoft.com/office/officeart/2009/3/layout/CircleRelationship"/>
    <dgm:cxn modelId="{3F1F3FD8-865D-074E-B8EF-DE018D069973}" type="presParOf" srcId="{12638A83-E4F5-674B-9467-240AA0C5FB0A}" destId="{BB4D3749-C5A6-1F42-BA2E-174FCD75366C}" srcOrd="7" destOrd="0" presId="urn:microsoft.com/office/officeart/2009/3/layout/CircleRelationship"/>
    <dgm:cxn modelId="{A9A2580B-7741-8C4E-9AA4-6E16CD6D8A88}" type="presParOf" srcId="{BB4D3749-C5A6-1F42-BA2E-174FCD75366C}" destId="{307D2AE0-B61B-3F49-AF65-492CC44B7E00}" srcOrd="0" destOrd="0" presId="urn:microsoft.com/office/officeart/2009/3/layout/CircleRelationship"/>
    <dgm:cxn modelId="{A4F14947-7313-A245-94E5-A3E94C7C2030}" type="presParOf" srcId="{12638A83-E4F5-674B-9467-240AA0C5FB0A}" destId="{6B05C13D-FEEA-C64C-B5AB-429A48D8019E}" srcOrd="8" destOrd="0" presId="urn:microsoft.com/office/officeart/2009/3/layout/CircleRelationship"/>
    <dgm:cxn modelId="{B2F80126-3363-BC4C-A093-1CC91B1AAD1A}" type="presParOf" srcId="{6B05C13D-FEEA-C64C-B5AB-429A48D8019E}" destId="{B46D02DE-DFD9-264A-9122-1B111364DA6D}" srcOrd="0" destOrd="0" presId="urn:microsoft.com/office/officeart/2009/3/layout/CircleRelationship"/>
    <dgm:cxn modelId="{E39B5254-9582-F446-AF2D-B503FC9294E8}" type="presParOf" srcId="{12638A83-E4F5-674B-9467-240AA0C5FB0A}" destId="{5C929E12-B5A9-524E-8637-7BDE97CEB999}" srcOrd="9" destOrd="0" presId="urn:microsoft.com/office/officeart/2009/3/layout/CircleRelationship"/>
    <dgm:cxn modelId="{DBC74E56-7B15-2049-8F6C-096DC83E9C69}" type="presParOf" srcId="{12638A83-E4F5-674B-9467-240AA0C5FB0A}" destId="{A458321B-FFC0-BD4F-9287-F448D405C256}" srcOrd="10" destOrd="0" presId="urn:microsoft.com/office/officeart/2009/3/layout/CircleRelationship"/>
    <dgm:cxn modelId="{DDA91ED4-7010-1549-884F-0B5846737024}" type="presParOf" srcId="{A458321B-FFC0-BD4F-9287-F448D405C256}" destId="{CBAE351A-2575-EB4E-BDFE-AC8C89AB19F6}" srcOrd="0" destOrd="0" presId="urn:microsoft.com/office/officeart/2009/3/layout/CircleRelationship"/>
    <dgm:cxn modelId="{41A9BCD0-0302-004C-AC6B-24BC7ED851D6}" type="presParOf" srcId="{12638A83-E4F5-674B-9467-240AA0C5FB0A}" destId="{A5B4C08C-AA14-F94A-9115-1C7612570EC3}" srcOrd="11" destOrd="0" presId="urn:microsoft.com/office/officeart/2009/3/layout/CircleRelationship"/>
    <dgm:cxn modelId="{020F40D4-06E3-D74C-8FE3-E43291BD1A7D}" type="presParOf" srcId="{A5B4C08C-AA14-F94A-9115-1C7612570EC3}" destId="{E87B16E0-7609-B741-ADEC-7ED3166C467B}" srcOrd="0" destOrd="0" presId="urn:microsoft.com/office/officeart/2009/3/layout/CircleRelationship"/>
    <dgm:cxn modelId="{EE336CCE-7E6C-5F42-ABC4-FCFD72CBC001}" type="presParOf" srcId="{12638A83-E4F5-674B-9467-240AA0C5FB0A}" destId="{04321634-7EAA-C442-9E3C-6235F031E2D1}" srcOrd="12" destOrd="0" presId="urn:microsoft.com/office/officeart/2009/3/layout/CircleRelationship"/>
    <dgm:cxn modelId="{DE3B41B0-E542-BF4B-9233-B2CEEBD3BB43}" type="presParOf" srcId="{04321634-7EAA-C442-9E3C-6235F031E2D1}" destId="{A27AE5E0-C77F-1548-B6AC-19A721F18551}" srcOrd="0" destOrd="0" presId="urn:microsoft.com/office/officeart/2009/3/layout/CircleRelationship"/>
    <dgm:cxn modelId="{2072060F-E192-844E-B827-75CCA7B34F34}" type="presParOf" srcId="{12638A83-E4F5-674B-9467-240AA0C5FB0A}" destId="{2C4EA2EF-7032-994A-8CDA-D08E93AE0AB3}" srcOrd="13" destOrd="0" presId="urn:microsoft.com/office/officeart/2009/3/layout/CircleRelationship"/>
    <dgm:cxn modelId="{4A97EA30-BDB2-B646-90B2-52E59483F760}" type="presParOf" srcId="{12638A83-E4F5-674B-9467-240AA0C5FB0A}" destId="{20931715-7EAE-D343-813D-4E75C341ED7C}" srcOrd="14" destOrd="0" presId="urn:microsoft.com/office/officeart/2009/3/layout/CircleRelationship"/>
    <dgm:cxn modelId="{28A1D030-3432-464E-908C-4A598CF3B7E6}" type="presParOf" srcId="{20931715-7EAE-D343-813D-4E75C341ED7C}" destId="{233E81BF-6756-1A46-9ADA-2C3EBEC9678C}" srcOrd="0" destOrd="0" presId="urn:microsoft.com/office/officeart/2009/3/layout/CircleRelationship"/>
    <dgm:cxn modelId="{76F68CFE-880B-704F-B48B-F8DDC2A49615}" type="presParOf" srcId="{12638A83-E4F5-674B-9467-240AA0C5FB0A}" destId="{EAA19F38-080A-2445-9C24-BF5FCF5EAE4A}" srcOrd="15" destOrd="0" presId="urn:microsoft.com/office/officeart/2009/3/layout/CircleRelationship"/>
    <dgm:cxn modelId="{671EDE66-9F34-B648-AF2B-155D7EC1C76D}" type="presParOf" srcId="{12638A83-E4F5-674B-9467-240AA0C5FB0A}" destId="{4E3A32DE-4BB9-3148-B3A6-B205618EB141}" srcOrd="16" destOrd="0" presId="urn:microsoft.com/office/officeart/2009/3/layout/CircleRelationship"/>
    <dgm:cxn modelId="{C025C71C-9A62-7D4D-BD84-06417F6C5954}" type="presParOf" srcId="{4E3A32DE-4BB9-3148-B3A6-B205618EB141}" destId="{3B2A56C1-B96B-2340-9B03-CA89F8A21E79}" srcOrd="0" destOrd="0" presId="urn:microsoft.com/office/officeart/2009/3/layout/CircleRelationship"/>
    <dgm:cxn modelId="{5270690E-DEBD-CD47-863C-3D18B8858641}" type="presParOf" srcId="{12638A83-E4F5-674B-9467-240AA0C5FB0A}" destId="{C1B0984E-E3E0-C943-AF18-A37F5C5D8942}" srcOrd="17" destOrd="0" presId="urn:microsoft.com/office/officeart/2009/3/layout/CircleRelationship"/>
    <dgm:cxn modelId="{F24A189E-26E6-9E4A-B18F-268FF13315DD}" type="presParOf" srcId="{12638A83-E4F5-674B-9467-240AA0C5FB0A}" destId="{9EAD5373-AAF2-584E-A784-9920C80F048E}" srcOrd="18" destOrd="0" presId="urn:microsoft.com/office/officeart/2009/3/layout/CircleRelationship"/>
    <dgm:cxn modelId="{8081BD8C-0A75-504C-9334-75175E2612C3}" type="presParOf" srcId="{9EAD5373-AAF2-584E-A784-9920C80F048E}" destId="{6F43751C-A657-5641-8282-9805A3E00C8B}" srcOrd="0" destOrd="0" presId="urn:microsoft.com/office/officeart/2009/3/layout/CircleRelationship"/>
    <dgm:cxn modelId="{F174B6E9-3914-8440-8C10-B7C12EC9FEEB}" type="presParOf" srcId="{12638A83-E4F5-674B-9467-240AA0C5FB0A}" destId="{D9700332-47BC-454C-8230-0816D8CE441B}" srcOrd="19" destOrd="0" presId="urn:microsoft.com/office/officeart/2009/3/layout/CircleRelationship"/>
    <dgm:cxn modelId="{0CA2C4B0-4193-644B-8291-D28C95164C69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20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22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165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25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17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18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18/04/2014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09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indipetro.org.br/w3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docid=qDgR3_Lbv2T1WM&amp;tbnid=l03JnWfxzcf15M:&amp;ved=0CAUQjRw&amp;url=http://carosamigos.terra.com.br/index/index.php/cotidiano/3302-acontece-hoje-em-sp-ato-contra-o-aumento-da-passagem&amp;ei=So7kUbCTCtbi4AP59YGQBQ&amp;psig=AFQjCNFBPqXcYdEXiWrkKIXyNxK_U4yAHQ&amp;ust=1374019398475868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image" Target="../media/image16.jpeg"/><Relationship Id="rId2" Type="http://schemas.openxmlformats.org/officeDocument/2006/relationships/hyperlink" Target="http://www.google.com.br/url?sa=i&amp;rct=j&amp;q=&amp;esrc=s&amp;frm=1&amp;source=images&amp;cd=&amp;cad=rja&amp;docid=5qXSpwPJK08dhM&amp;tbnid=ZVBP6Jm5sTYDNM:&amp;ved=0CAUQjRw&amp;url=http://veja.abril.com.br/noticia/brasil/manifestacoes-bloqueiam-estradas-de-belo-horizonte-nesta-terca-feira&amp;ei=oYzkUemmAeXj4APxtoHYBw&amp;bvm=bv.48705608,d.aWc&amp;psig=AFQjCNFyseRh04TMZeSZoYmwTbEGZAPOSQ&amp;ust=137401907879481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.br/url?sa=i&amp;rct=j&amp;q=&amp;esrc=s&amp;frm=1&amp;source=images&amp;cd=&amp;cad=rja&amp;docid=5qXSpwPJK08dhM&amp;tbnid=hhtuvVbkRFj7GM:&amp;ved=0CAUQjRw&amp;url=http://veja.abril.com.br/noticia/brasil/manifestacoes-bloqueiam-estradas-de-belo-horizonte-nesta-terca-feira&amp;ei=cI3kUcL3KeTE4APyzoDoBA&amp;bvm=bv.48705608,d.aWc&amp;psig=AFQjCNFyseRh04TMZeSZoYmwTbEGZAPOSQ&amp;ust=1374019078794812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://i1.wp.com/www.sul21.com.br/jornal/wp-content/uploads/2013/06/20130614por-ramiro-furquim-_oaf0339.jpg" TargetMode="External"/><Relationship Id="rId4" Type="http://schemas.openxmlformats.org/officeDocument/2006/relationships/hyperlink" Target="http://www.google.com.br/url?sa=i&amp;rct=j&amp;q=&amp;esrc=s&amp;frm=1&amp;source=images&amp;cd=&amp;cad=rja&amp;docid=F27ph7dI1u2eTM&amp;tbnid=ax8KCG-c0EDfyM:&amp;ved=0CAUQjRw&amp;url=http://blogdafolha.blogspot.com/2013/06/as-manifestacoes-em-sp-rj-bh-e-brasilia.html&amp;ei=6YzkUaT4BdPb4AOtgoH4Ag&amp;bvm=bv.48705608,d.aWc&amp;psig=AFQjCNFyseRh04TMZeSZoYmwTbEGZAPOSQ&amp;ust=1374019078794812" TargetMode="External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google.com.br/url?sa=i&amp;rct=j&amp;q=&amp;esrc=s&amp;frm=1&amp;source=images&amp;cd=&amp;cad=rja&amp;docid=GaYepZX9UHHDjM&amp;tbnid=pG4fdUdRTKix4M:&amp;ved=0CAUQjRw&amp;url=http://oglobo.globo.com/pais/manifestantes-tomam-as-ruas-de-recife-com-bandeiras-cartazes-apitos-8752378&amp;ei=-ZPkUf-iKevA4APz2YG4Dg&amp;psig=AFQjCNGEGD7_c-a43akFmWWz8FbqvikWeg&amp;ust=137402097826549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194" y="-171400"/>
            <a:ext cx="9906000" cy="63555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sz="8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Debate promovido pela Escola Técnica Getúlio Vargas</a:t>
            </a: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Rio Grande, 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12 de </a:t>
            </a:r>
            <a:r>
              <a:rPr lang="en-US" sz="2000" b="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março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 2014</a:t>
            </a:r>
            <a:endParaRPr lang="en-US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560512" y="2565401"/>
            <a:ext cx="9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Dívida Pública em Debate:</a:t>
            </a:r>
          </a:p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Saiba o que ela tem a ver com a sua Vida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Como </a:t>
            </a: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opera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184264"/>
              </p:ext>
            </p:extLst>
          </p:nvPr>
        </p:nvGraphicFramePr>
        <p:xfrm>
          <a:off x="4304928" y="1384602"/>
          <a:ext cx="56010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0412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776288" y="6272213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</a:rPr>
              <a:t>“</a:t>
            </a:r>
            <a:r>
              <a:rPr lang="en-US" altLang="ja-JP" sz="1400" b="0">
                <a:solidFill>
                  <a:srgbClr val="FFFFFF"/>
                </a:solidFill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</a:rPr>
              <a:t>”</a:t>
            </a:r>
            <a:r>
              <a:rPr lang="en-US" altLang="ja-JP" sz="1400" b="0">
                <a:solidFill>
                  <a:srgbClr val="FFFFFF"/>
                </a:solidFill>
              </a:rPr>
              <a:t> da Dívida, </a:t>
            </a:r>
            <a:r>
              <a:rPr lang="pt-BR" altLang="ja-JP" sz="1400" b="0">
                <a:solidFill>
                  <a:srgbClr val="FFFFFF"/>
                </a:solidFill>
              </a:rPr>
              <a:t>pois a CPI da Dívida constatou que boa parte dos juros são contabilizados como tal.</a:t>
            </a: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5C00">
                <a:alpha val="74998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87338"/>
            <a:ext cx="88582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1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03225"/>
            <a:ext cx="7735887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2000250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296817" y="1690688"/>
            <a:ext cx="1440159" cy="286232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529263" y="4979988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443788" y="4221163"/>
            <a:ext cx="0" cy="619125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808984" y="2492896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69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20713"/>
            <a:ext cx="9496425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0250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415786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200472" y="428625"/>
            <a:ext cx="9705528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QUEDA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DA TAXA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SELIC EM 2012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Nacional.</a:t>
            </a:r>
          </a:p>
          <a:p>
            <a:pPr algn="ctr" eaLnBrk="1" hangingPunct="1"/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 dezembro, Selic a 7,25% mas títulos vendidos a 11,72% em média</a:t>
            </a: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420888"/>
            <a:ext cx="8688387" cy="41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1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7173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936625"/>
            <a:ext cx="60356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631825" y="639603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</a:rPr>
              <a:t>Fonte: </a:t>
            </a:r>
            <a:r>
              <a:rPr lang="pt-BR">
                <a:solidFill>
                  <a:srgbClr val="92D050"/>
                </a:solidFill>
                <a:hlinkClick r:id="rId4"/>
              </a:rPr>
              <a:t>http://www4.bcb.gov.br/top50/port/top50.asp</a:t>
            </a:r>
            <a:r>
              <a:rPr lang="pt-BR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3318" name="Retângulo 3"/>
          <p:cNvSpPr>
            <a:spLocks noChangeArrowheads="1"/>
          </p:cNvSpPr>
          <p:nvPr/>
        </p:nvSpPr>
        <p:spPr bwMode="auto">
          <a:xfrm>
            <a:off x="6969125" y="2527300"/>
            <a:ext cx="2936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92D050"/>
                </a:solidFill>
                <a:latin typeface="Verdana" charset="0"/>
              </a:rPr>
              <a:t>Em 2012, o lucro dos 7 maiores bancos aumentou ainda mais, em comparação a 2011</a:t>
            </a:r>
          </a:p>
        </p:txBody>
      </p:sp>
    </p:spTree>
    <p:extLst>
      <p:ext uri="{BB962C8B-B14F-4D97-AF65-F5344CB8AC3E}">
        <p14:creationId xmlns:p14="http://schemas.microsoft.com/office/powerpoint/2010/main" val="116389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66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 DOS ESTADOS E MUNICÍPIOS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 de Ajuste Fiscal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passivos de bancos </a:t>
            </a:r>
            <a:r>
              <a:rPr lang="en-US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 e                                bancos privados internacionais para pagar                             à União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Fraudes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264" y="3212976"/>
            <a:ext cx="23622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2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11438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2000: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votos</a:t>
            </a: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744187"/>
              </p:ext>
            </p:extLst>
          </p:nvPr>
        </p:nvGraphicFramePr>
        <p:xfrm>
          <a:off x="4940300" y="3414713"/>
          <a:ext cx="25400" cy="2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3" imgW="25400" imgH="25400" progId="">
                  <p:embed/>
                </p:oleObj>
              </mc:Choice>
              <mc:Fallback>
                <p:oleObj r:id="rId3" imgW="25400" imgH="25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0300" y="3414713"/>
                        <a:ext cx="25400" cy="2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781056"/>
              </p:ext>
            </p:extLst>
          </p:nvPr>
        </p:nvGraphicFramePr>
        <p:xfrm>
          <a:off x="416496" y="258285"/>
          <a:ext cx="9489504" cy="646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6" imgW="4686300" imgH="3975100" progId="Word.Document.12">
                  <p:embed/>
                </p:oleObj>
              </mc:Choice>
              <mc:Fallback>
                <p:oleObj name="Document" r:id="rId6" imgW="4686300" imgH="397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6496" y="258285"/>
                        <a:ext cx="9489504" cy="6467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63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20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" y="285750"/>
            <a:ext cx="9906000" cy="677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CONCLUSÕES</a:t>
            </a: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Instrumento do endividamento público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usurpado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pelo setor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financeiro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Gestão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políticas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 Estado brasileiro orientadas pela concepção e interesses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privados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Nação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submissa aos interesses do “Mercado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Desenvolvimento socioeconômico travado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Metade dos recursos orçamentários da União transferidos para pagamento da dívida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</a:t>
            </a: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 se reproduzindo no âmbito dos Estados e Municípios  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800100" lvl="1" indent="-342900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Sacrifício Social, Exclusão, Miséria 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Violência</a:t>
            </a:r>
          </a:p>
          <a:p>
            <a:pPr lvl="1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ctr" defTabSz="449263" eaLnBrk="0" hangingPunct="0">
              <a:lnSpc>
                <a:spcPct val="90000"/>
              </a:lnSpc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FALTA DE ÉTICA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dirty="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</a:t>
            </a:r>
            <a:r>
              <a:rPr 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“Sistema da Dívida” e democratizar o conhecimento da realidade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206500"/>
            <a:ext cx="941546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31825" y="333375"/>
            <a:ext cx="885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92D050"/>
                </a:solidFill>
                <a:latin typeface="Tahoma" charset="0"/>
                <a:cs typeface="Tahoma" charset="0"/>
              </a:rPr>
              <a:t>PUBLICAÇÕES DIDÁTICAS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497013" y="630872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solidFill>
                  <a:schemeClr val="tx1"/>
                </a:solidFill>
                <a:latin typeface="Andale Mono" charset="0"/>
                <a:cs typeface="Andale Mono" charset="0"/>
              </a:rPr>
              <a:t>WWW.INOVEEDITORA.COM.BR</a:t>
            </a:r>
          </a:p>
        </p:txBody>
      </p:sp>
    </p:spTree>
    <p:extLst>
      <p:ext uri="{BB962C8B-B14F-4D97-AF65-F5344CB8AC3E}">
        <p14:creationId xmlns:p14="http://schemas.microsoft.com/office/powerpoint/2010/main" val="5402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99" y="1371626"/>
            <a:ext cx="3560397" cy="4577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6976" y="332656"/>
            <a:ext cx="5328592" cy="622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t-BR" b="0" dirty="0" smtClean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 smtClean="0">
                <a:solidFill>
                  <a:srgbClr val="FFFFFF"/>
                </a:solidFill>
              </a:rPr>
              <a:t>Capítulo </a:t>
            </a:r>
            <a:r>
              <a:rPr lang="pt-BR" b="0" dirty="0" err="1">
                <a:solidFill>
                  <a:srgbClr val="FFFFFF"/>
                </a:solidFill>
              </a:rPr>
              <a:t>I</a:t>
            </a:r>
            <a:r>
              <a:rPr lang="pt-BR" b="0" dirty="0">
                <a:solidFill>
                  <a:srgbClr val="FFFFFF"/>
                </a:solidFill>
              </a:rPr>
              <a:t> – Financeirização mundial, crise e endividamento público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II – Sistema da Dívida e mecanismos que geram dívida pública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III - Auditoria cidadã da dívida pública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IV - Experiências de auditoria e investigação da dívida pública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V - Métodos para a execução de uma auditoria cidadã da dívida pública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b="0" dirty="0">
                <a:solidFill>
                  <a:srgbClr val="FFFFFF"/>
                </a:solidFill>
              </a:rPr>
              <a:t>Capítulo VI - Aspectos legais a considerar em uma auditoria da dívida pública </a:t>
            </a:r>
            <a:endParaRPr lang="en-US" b="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496" y="260648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Auditoria </a:t>
            </a:r>
            <a:r>
              <a:rPr lang="en-US" sz="2800" dirty="0" err="1" smtClean="0">
                <a:solidFill>
                  <a:srgbClr val="FFFFFF"/>
                </a:solidFill>
              </a:rPr>
              <a:t>Cidadã</a:t>
            </a:r>
            <a:r>
              <a:rPr lang="en-US" sz="2800" dirty="0" smtClean="0">
                <a:solidFill>
                  <a:srgbClr val="FFFFFF"/>
                </a:solidFill>
              </a:rPr>
              <a:t> da </a:t>
            </a:r>
            <a:r>
              <a:rPr lang="en-US" sz="2800" dirty="0" err="1" smtClean="0">
                <a:solidFill>
                  <a:srgbClr val="FFFFFF"/>
                </a:solidFill>
              </a:rPr>
              <a:t>Dívida</a:t>
            </a:r>
            <a:r>
              <a:rPr lang="en-US" sz="2800" dirty="0" smtClean="0">
                <a:solidFill>
                  <a:srgbClr val="FFFFFF"/>
                </a:solidFill>
              </a:rPr>
              <a:t>: </a:t>
            </a:r>
            <a:r>
              <a:rPr lang="en-US" sz="2800" dirty="0" err="1" smtClean="0">
                <a:solidFill>
                  <a:srgbClr val="FFFFFF"/>
                </a:solidFill>
              </a:rPr>
              <a:t>Experiências</a:t>
            </a:r>
            <a:r>
              <a:rPr lang="en-US" sz="2800" dirty="0" smtClean="0">
                <a:solidFill>
                  <a:srgbClr val="FFFFFF"/>
                </a:solidFill>
              </a:rPr>
              <a:t> e </a:t>
            </a:r>
            <a:r>
              <a:rPr lang="en-US" sz="2800" dirty="0" err="1" smtClean="0">
                <a:solidFill>
                  <a:srgbClr val="FFFFFF"/>
                </a:solidFill>
              </a:rPr>
              <a:t>Métodos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dirty="0" smtClean="0">
                <a:solidFill>
                  <a:srgbClr val="92D050"/>
                </a:solidFill>
                <a:latin typeface="Verdana" charset="0"/>
              </a:rPr>
              <a:t>Obrigada</a:t>
            </a:r>
            <a:endParaRPr lang="pt-BR" sz="28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i="1" dirty="0">
                <a:solidFill>
                  <a:srgbClr val="92D050"/>
                </a:solidFill>
                <a:latin typeface="Verdana" charset="0"/>
              </a:rPr>
              <a:t>Maria Lucia </a:t>
            </a:r>
            <a:r>
              <a:rPr lang="pt-BR" sz="2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30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7776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pt-BR" sz="3600" b="0" i="1" dirty="0" smtClean="0">
                <a:solidFill>
                  <a:srgbClr val="FFFFFF"/>
                </a:solidFill>
                <a:latin typeface="Tahoma"/>
                <a:cs typeface="Tahoma"/>
              </a:rPr>
              <a:t>“A emancipação dos oprimidos será obra deles mesmos.”</a:t>
            </a:r>
          </a:p>
          <a:p>
            <a:pPr algn="ctr"/>
            <a:r>
              <a:rPr lang="pt-BR" sz="3600" b="0" i="1" dirty="0" smtClean="0">
                <a:solidFill>
                  <a:srgbClr val="FFFFFF"/>
                </a:solidFill>
                <a:latin typeface="Tahoma"/>
                <a:cs typeface="Tahoma"/>
              </a:rPr>
              <a:t>Karl </a:t>
            </a:r>
            <a:r>
              <a:rPr lang="pt-BR" sz="3600" b="0" i="1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lang="pt-BR" sz="3600" b="0" i="1" dirty="0" smtClean="0">
                <a:solidFill>
                  <a:srgbClr val="FFFFFF"/>
                </a:solidFill>
                <a:latin typeface="Tahoma"/>
                <a:cs typeface="Tahoma"/>
              </a:rPr>
              <a:t>arx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6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2"/>
          <p:cNvSpPr txBox="1">
            <a:spLocks noChangeArrowheads="1"/>
          </p:cNvSpPr>
          <p:nvPr/>
        </p:nvSpPr>
        <p:spPr bwMode="auto">
          <a:xfrm>
            <a:off x="0" y="764704"/>
            <a:ext cx="1784648" cy="551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BRASIL</a:t>
            </a:r>
          </a:p>
          <a:p>
            <a:pPr algn="ctr" eaLnBrk="1" hangingPunct="1">
              <a:lnSpc>
                <a:spcPct val="130000"/>
              </a:lnSpc>
            </a:pPr>
            <a:endParaRPr lang="en-US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PREVISÃO DE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GASTO com a 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 </a:t>
            </a:r>
            <a:r>
              <a:rPr lang="en-US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</a:t>
            </a: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2014:</a:t>
            </a:r>
          </a:p>
          <a:p>
            <a:pPr algn="ctr" eaLnBrk="1" hangingPunct="1">
              <a:lnSpc>
                <a:spcPct val="130000"/>
              </a:lnSpc>
            </a:pPr>
            <a:endParaRPr lang="en-US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R$ 1,002</a:t>
            </a:r>
          </a:p>
          <a:p>
            <a:pPr algn="ctr" eaLnBrk="1" hangingPunct="1">
              <a:lnSpc>
                <a:spcPct val="130000"/>
              </a:lnSpc>
            </a:pP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TRILHÃO</a:t>
            </a:r>
          </a:p>
        </p:txBody>
      </p:sp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8575"/>
            <a:ext cx="8121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9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00025" y="115888"/>
            <a:ext cx="9937750" cy="717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 BRASIL</a:t>
            </a:r>
            <a:endParaRPr lang="pt-BR" sz="2800" b="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Dívida absorvendo volumes crescentes de recursos</a:t>
            </a:r>
          </a:p>
          <a:p>
            <a:pPr>
              <a:defRPr/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de 2014: </a:t>
            </a:r>
            <a:r>
              <a:rPr lang="pt-BR" dirty="0" err="1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$ 1,002 TRILHÃO</a:t>
            </a:r>
          </a:p>
          <a:p>
            <a:pPr>
              <a:defRPr/>
            </a:pPr>
            <a:endParaRPr lang="pt-BR" sz="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defRPr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Na falta de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recursos para investimentos = País sendo leiloado (Seminário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no auditório do Goldman Sachs em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NY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</a:t>
            </a:r>
          </a:p>
          <a:p>
            <a:pPr>
              <a:defRPr/>
            </a:pPr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defRPr/>
            </a:pPr>
            <a:endParaRPr lang="pt-BR" sz="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PACOTE DE LEILÕES (Programa de Investimento em Logística – PIL)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Aeroportos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Portos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Rodovias		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Ferrovias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Energia	</a:t>
            </a:r>
          </a:p>
          <a:p>
            <a:pPr marL="342900" indent="-342900">
              <a:buFont typeface="Wingdings" charset="2"/>
              <a:buChar char=""/>
              <a:defRPr/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Leilão de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Libra</a:t>
            </a:r>
          </a:p>
          <a:p>
            <a:pPr>
              <a:defRPr/>
            </a:pP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 smtClean="0">
                <a:solidFill>
                  <a:srgbClr val="FFFFFF"/>
                </a:solidFill>
              </a:rPr>
              <a:t>Assistir  </a:t>
            </a:r>
            <a:r>
              <a:rPr lang="pt-BR" sz="2000" b="0" dirty="0">
                <a:solidFill>
                  <a:srgbClr val="FFFFFF"/>
                </a:solidFill>
              </a:rPr>
              <a:t>vídeo da Presidenta Dilma</a:t>
            </a: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</a:rPr>
              <a:t>em </a:t>
            </a:r>
            <a:r>
              <a:rPr lang="pt-BR" sz="2000" b="0" dirty="0">
                <a:solidFill>
                  <a:srgbClr val="FFFFFF"/>
                </a:solidFill>
                <a:hlinkClick r:id="rId2"/>
              </a:rPr>
              <a:t>http://www.sindipetro.org.br/w3/</a:t>
            </a:r>
            <a:r>
              <a:rPr lang="pt-BR" sz="2000" b="0" dirty="0">
                <a:solidFill>
                  <a:srgbClr val="FFFFFF"/>
                </a:solidFill>
              </a:rPr>
              <a:t>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pt-BR" sz="2000" b="0" dirty="0">
                <a:solidFill>
                  <a:srgbClr val="FFFFFF"/>
                </a:solidFill>
              </a:rPr>
              <a:t>Quem é Goldman Sachs:   </a:t>
            </a:r>
            <a:endParaRPr lang="pt-BR" sz="2000" b="0" dirty="0">
              <a:solidFill>
                <a:srgbClr val="FFFFFF"/>
              </a:solidFill>
              <a:hlinkClick r:id=""/>
            </a:endParaRPr>
          </a:p>
          <a:p>
            <a:pPr lvl="2">
              <a:defRPr/>
            </a:pPr>
            <a:r>
              <a:rPr lang="pt-BR" sz="2000" b="0" dirty="0">
                <a:solidFill>
                  <a:srgbClr val="FFFFFF"/>
                </a:solidFill>
                <a:hlinkClick r:id=""/>
              </a:rPr>
              <a:t>http://www.youtube.com/watch?v=eDNWitV5PBg&amp;feature=youtu.be</a:t>
            </a:r>
            <a:endParaRPr lang="pt-BR" sz="2000" b="0" dirty="0">
              <a:solidFill>
                <a:srgbClr val="FFFFFF"/>
              </a:solidFill>
            </a:endParaRPr>
          </a:p>
        </p:txBody>
      </p:sp>
      <p:pic>
        <p:nvPicPr>
          <p:cNvPr id="92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2" y="2852936"/>
            <a:ext cx="455453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7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http://2.bp.blogspot.com/_nN41X1Vj0OQ/TFcthVzvbtI/AAAAAAAAE0w/NoXVPvHWjCo/s1600/Sociedade+ci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182563"/>
            <a:ext cx="149066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4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214438" y="79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AutoShape 16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366838" y="1603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AutoShape 18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519238" y="3127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AutoShape 22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824038" y="6175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2" name="Picture 24" descr="http://4.bp.blogspot.com/-NqT44p7JuAk/TpwblINENRI/AAAAAAAAAqk/_A2sjUhTz3w/s1600/bancos%255B1%25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3" b="4747"/>
          <a:stretch>
            <a:fillRect/>
          </a:stretch>
        </p:blipFill>
        <p:spPr bwMode="auto">
          <a:xfrm>
            <a:off x="920750" y="1919288"/>
            <a:ext cx="19335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ta para baixo 32"/>
          <p:cNvSpPr/>
          <p:nvPr/>
        </p:nvSpPr>
        <p:spPr>
          <a:xfrm>
            <a:off x="7924800" y="2416175"/>
            <a:ext cx="1443038" cy="28130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TRIBUTOS</a:t>
            </a:r>
          </a:p>
        </p:txBody>
      </p:sp>
      <p:grpSp>
        <p:nvGrpSpPr>
          <p:cNvPr id="2" name="Grupo 51"/>
          <p:cNvGrpSpPr>
            <a:grpSpLocks/>
          </p:cNvGrpSpPr>
          <p:nvPr/>
        </p:nvGrpSpPr>
        <p:grpSpPr bwMode="auto">
          <a:xfrm>
            <a:off x="2525713" y="4171950"/>
            <a:ext cx="4413250" cy="1633538"/>
            <a:chOff x="2526392" y="4171608"/>
            <a:chExt cx="4411922" cy="1633656"/>
          </a:xfrm>
        </p:grpSpPr>
        <p:sp>
          <p:nvSpPr>
            <p:cNvPr id="36" name="Seta dobrada 35"/>
            <p:cNvSpPr/>
            <p:nvPr/>
          </p:nvSpPr>
          <p:spPr>
            <a:xfrm flipV="1">
              <a:off x="2526392" y="4171608"/>
              <a:ext cx="4411922" cy="1633656"/>
            </a:xfrm>
            <a:prstGeom prst="bentArrow">
              <a:avLst>
                <a:gd name="adj1" fmla="val 9014"/>
                <a:gd name="adj2" fmla="val 7681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0510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256422" y="5479802"/>
              <a:ext cx="3013755" cy="304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pt-BR" sz="1800" b="0">
                  <a:solidFill>
                    <a:srgbClr val="FFFFFF"/>
                  </a:solidFill>
                  <a:latin typeface="Calibri" charset="0"/>
                </a:rPr>
                <a:t>Compra de títulos públicos</a:t>
              </a:r>
            </a:p>
          </p:txBody>
        </p:sp>
      </p:grpSp>
      <p:sp>
        <p:nvSpPr>
          <p:cNvPr id="38" name="Seta para a esquerda 37"/>
          <p:cNvSpPr/>
          <p:nvPr/>
        </p:nvSpPr>
        <p:spPr>
          <a:xfrm>
            <a:off x="2862263" y="1989138"/>
            <a:ext cx="1897062" cy="2906712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JUROS</a:t>
            </a:r>
          </a:p>
        </p:txBody>
      </p:sp>
      <p:pic>
        <p:nvPicPr>
          <p:cNvPr id="39" name="Picture 26" descr="https://encrypted-tbn1.google.com/images?q=tbn:ANd9GcT-6n1ChO4HCpt343F5luRjT611bk-YHR7Ua8h08kYFrtCYZ_JB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804988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53"/>
          <p:cNvGrpSpPr>
            <a:grpSpLocks/>
          </p:cNvGrpSpPr>
          <p:nvPr/>
        </p:nvGrpSpPr>
        <p:grpSpPr bwMode="auto">
          <a:xfrm>
            <a:off x="1824038" y="1052513"/>
            <a:ext cx="4945062" cy="1343025"/>
            <a:chOff x="1824295" y="1052736"/>
            <a:chExt cx="4945356" cy="1343114"/>
          </a:xfrm>
        </p:grpSpPr>
        <p:sp>
          <p:nvSpPr>
            <p:cNvPr id="26" name="Seta dobrada para cima 25"/>
            <p:cNvSpPr/>
            <p:nvPr/>
          </p:nvSpPr>
          <p:spPr>
            <a:xfrm flipH="1" flipV="1">
              <a:off x="1824295" y="1052736"/>
              <a:ext cx="4945356" cy="1343114"/>
            </a:xfrm>
            <a:prstGeom prst="bentUpArrow">
              <a:avLst>
                <a:gd name="adj1" fmla="val 50000"/>
                <a:gd name="adj2" fmla="val 25000"/>
                <a:gd name="adj3" fmla="val 2500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40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2229131" y="1052736"/>
              <a:ext cx="4257928" cy="595351"/>
            </a:xfrm>
            <a:prstGeom prst="rect">
              <a:avLst/>
            </a:prstGeom>
            <a:noFill/>
            <a:ex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ea typeface="ＭＳ Ｐゴシック" charset="0"/>
                  <a:cs typeface="Calibri" pitchFamily="34" charset="0"/>
                </a:rPr>
                <a:t>SUPERENDIVIDAMENTO e INADIMPLÊNCIA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ea typeface="ＭＳ Ｐゴシック" charset="0"/>
                  <a:cs typeface="Calibri" pitchFamily="34" charset="0"/>
                </a:rPr>
                <a:t>(Maior </a:t>
              </a:r>
              <a:r>
                <a:rPr lang="pt-BR" sz="1800" i="1" kern="0" dirty="0">
                  <a:solidFill>
                    <a:sysClr val="window" lastClr="FFFFFF"/>
                  </a:solidFill>
                  <a:latin typeface="Calibri" pitchFamily="34" charset="0"/>
                  <a:ea typeface="ＭＳ Ｐゴシック" charset="0"/>
                  <a:cs typeface="Calibri" pitchFamily="34" charset="0"/>
                </a:rPr>
                <a:t>SPREAD </a:t>
              </a: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ea typeface="ＭＳ Ｐゴシック" charset="0"/>
                  <a:cs typeface="Calibri" pitchFamily="34" charset="0"/>
                </a:rPr>
                <a:t>do mundo)</a:t>
              </a:r>
            </a:p>
          </p:txBody>
        </p:sp>
      </p:grpSp>
      <p:grpSp>
        <p:nvGrpSpPr>
          <p:cNvPr id="4" name="Grupo 50"/>
          <p:cNvGrpSpPr>
            <a:grpSpLocks/>
          </p:cNvGrpSpPr>
          <p:nvPr/>
        </p:nvGrpSpPr>
        <p:grpSpPr bwMode="auto">
          <a:xfrm>
            <a:off x="1243013" y="115888"/>
            <a:ext cx="5526087" cy="2500312"/>
            <a:chOff x="1242316" y="116631"/>
            <a:chExt cx="5527335" cy="2500362"/>
          </a:xfrm>
        </p:grpSpPr>
        <p:sp>
          <p:nvSpPr>
            <p:cNvPr id="41" name="Seta dobrada 40"/>
            <p:cNvSpPr/>
            <p:nvPr/>
          </p:nvSpPr>
          <p:spPr>
            <a:xfrm>
              <a:off x="1242316" y="161082"/>
              <a:ext cx="5527335" cy="2455911"/>
            </a:xfrm>
            <a:prstGeom prst="bentArrow">
              <a:avLst>
                <a:gd name="adj1" fmla="val 9014"/>
                <a:gd name="adj2" fmla="val 5280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6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1844114" y="116631"/>
              <a:ext cx="4426950" cy="447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pt-BR" sz="1800" b="0">
                  <a:solidFill>
                    <a:srgbClr val="FFFFFF"/>
                  </a:solidFill>
                  <a:latin typeface="Calibri" charset="0"/>
                </a:rPr>
                <a:t>Crédito fácil, sobre o qual são feitas apostas</a:t>
              </a:r>
            </a:p>
          </p:txBody>
        </p:sp>
      </p:grpSp>
      <p:sp>
        <p:nvSpPr>
          <p:cNvPr id="43" name="Seta para baixo 42"/>
          <p:cNvSpPr/>
          <p:nvPr/>
        </p:nvSpPr>
        <p:spPr>
          <a:xfrm>
            <a:off x="1366838" y="4176713"/>
            <a:ext cx="609600" cy="105251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Retângulo 43"/>
          <p:cNvSpPr>
            <a:spLocks noChangeArrowheads="1"/>
          </p:cNvSpPr>
          <p:nvPr/>
        </p:nvSpPr>
        <p:spPr bwMode="auto">
          <a:xfrm>
            <a:off x="992188" y="5373688"/>
            <a:ext cx="1462087" cy="552450"/>
          </a:xfrm>
          <a:prstGeom prst="rect">
            <a:avLst/>
          </a:prstGeom>
          <a:solidFill>
            <a:srgbClr val="4F81BD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800" b="0">
                <a:solidFill>
                  <a:srgbClr val="FFFFFF"/>
                </a:solidFill>
                <a:latin typeface="Calibri" charset="0"/>
              </a:rPr>
              <a:t>Especulação</a:t>
            </a:r>
          </a:p>
          <a:p>
            <a:pPr algn="ctr"/>
            <a:r>
              <a:rPr lang="pt-BR" sz="1800" b="0">
                <a:solidFill>
                  <a:srgbClr val="FFFFFF"/>
                </a:solidFill>
                <a:latin typeface="Calibri" charset="0"/>
              </a:rPr>
              <a:t>e Prejuízos</a:t>
            </a:r>
          </a:p>
        </p:txBody>
      </p:sp>
      <p:grpSp>
        <p:nvGrpSpPr>
          <p:cNvPr id="5" name="Grupo 52"/>
          <p:cNvGrpSpPr>
            <a:grpSpLocks/>
          </p:cNvGrpSpPr>
          <p:nvPr/>
        </p:nvGrpSpPr>
        <p:grpSpPr bwMode="auto">
          <a:xfrm>
            <a:off x="1519238" y="5926138"/>
            <a:ext cx="5419725" cy="887412"/>
            <a:chOff x="1519495" y="5926750"/>
            <a:chExt cx="5418819" cy="886626"/>
          </a:xfrm>
        </p:grpSpPr>
        <p:sp>
          <p:nvSpPr>
            <p:cNvPr id="45" name="Seta dobrada para cima 44"/>
            <p:cNvSpPr/>
            <p:nvPr/>
          </p:nvSpPr>
          <p:spPr>
            <a:xfrm flipH="1">
              <a:off x="1519495" y="5926750"/>
              <a:ext cx="5418819" cy="859663"/>
            </a:xfrm>
            <a:prstGeom prst="bentUpArrow">
              <a:avLst>
                <a:gd name="adj1" fmla="val 22337"/>
                <a:gd name="adj2" fmla="val 25000"/>
                <a:gd name="adj3" fmla="val 34192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4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179742" y="6508846"/>
              <a:ext cx="3014158" cy="304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pt-BR" sz="1800" b="0">
                  <a:solidFill>
                    <a:srgbClr val="FFFFFF"/>
                  </a:solidFill>
                  <a:latin typeface="Calibri" charset="0"/>
                </a:rPr>
                <a:t>Salvamento bancário</a:t>
              </a:r>
            </a:p>
          </p:txBody>
        </p:sp>
      </p:grpSp>
      <p:grpSp>
        <p:nvGrpSpPr>
          <p:cNvPr id="6" name="Grupo 49"/>
          <p:cNvGrpSpPr>
            <a:grpSpLocks/>
          </p:cNvGrpSpPr>
          <p:nvPr/>
        </p:nvGrpSpPr>
        <p:grpSpPr bwMode="auto">
          <a:xfrm>
            <a:off x="5983288" y="3822700"/>
            <a:ext cx="1911350" cy="1406525"/>
            <a:chOff x="5982774" y="3822299"/>
            <a:chExt cx="1911079" cy="1406900"/>
          </a:xfrm>
        </p:grpSpPr>
        <p:sp>
          <p:nvSpPr>
            <p:cNvPr id="34" name="Seta dobrada 33"/>
            <p:cNvSpPr/>
            <p:nvPr/>
          </p:nvSpPr>
          <p:spPr>
            <a:xfrm flipH="1">
              <a:off x="5982774" y="3822299"/>
              <a:ext cx="1911079" cy="1406900"/>
            </a:xfrm>
            <a:prstGeom prst="bentArrow">
              <a:avLst>
                <a:gd name="adj1" fmla="val 50000"/>
                <a:gd name="adj2" fmla="val 25000"/>
                <a:gd name="adj3" fmla="val 35571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0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02" name="CaixaDeTexto 46"/>
            <p:cNvSpPr txBox="1">
              <a:spLocks noChangeArrowheads="1"/>
            </p:cNvSpPr>
            <p:nvPr/>
          </p:nvSpPr>
          <p:spPr bwMode="auto">
            <a:xfrm>
              <a:off x="6127216" y="3933454"/>
              <a:ext cx="1104743" cy="460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0000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pt-BR">
                  <a:solidFill>
                    <a:srgbClr val="FFFFFF"/>
                  </a:solidFill>
                  <a:latin typeface="Calibri" charset="0"/>
                </a:rPr>
                <a:t>DÍVIDA</a:t>
              </a:r>
              <a:endParaRPr lang="pt-BR" b="0">
                <a:solidFill>
                  <a:srgbClr val="000000"/>
                </a:solidFill>
                <a:latin typeface="Calibri" charset="0"/>
              </a:endParaRPr>
            </a:p>
          </p:txBody>
        </p:sp>
      </p:grpSp>
      <p:sp>
        <p:nvSpPr>
          <p:cNvPr id="48" name="AutoShape 2" descr="data:image/jpeg;base64,/9j/4AAQSkZJRgABAQAAAQABAAD/2wCEAAkGBhAPDhIREBQPFA8UFxQVFBAUFRUTFRAXGRAWFxQVFRgXGycgFxkjGRoUHy8gIygpLCwsFR4xNTAqNSYsLCkBCQoKDgwOGg8PGiokHyQqLDEvMCwqKS0sLiwqLC0qLCosLS4sNSwpLCwqLCwvLCwsKSwvLCwvLCksLCksLywsLP/AABEIAMIBBAMBIgACEQEDEQH/xAAcAAEAAgIDAQAAAAAAAAAAAAAABQYEBwECAwj/xABEEAABAwIDBgQDAwkECwAAAAABAAIDBBEFEiEGBxMxQVEiYXGRMoGhQsHRFCNSU4KSseHwYnKisxUXJDM0NTZUdISy/8QAGwEBAAIDAQEAAAAAAAAAAAAAAAEEAgMFBgf/xAAyEQACAQIEAggFBAMAAAAAAAAAAQIDEQQSITETQQUGIlFhcZGhMoGxwdFC4fDxFCNi/9oADAMBAAIRAxEAPwDeKIiAIiIAiIgCIiAIiIAiIgCIiAIiIAiIgCIiAIiIAiIgCIiAIiIAiIgCIiAIiIAiIgCIiAIiIAiIgCIiALhwuFyiAr1Y18byMzsv2TdSWG4hnGVx8Y+q9cQpuJGR1Go9VXweo5914zETq9FYrNFtwlyb9vlyOjBKvTs90WpFi4fV8RlzzGhWUvXUasa0FUhsyhKLi7MKnbXbVujPBgcM1jnfzy6iwab8+d9OoUltdjxpYbMtxX6N/si2rrdfxI9FrQBz3W5ucfck/itGIrW7MStVnbRFn2OpZqmYukfKYWc/EQHOPIeY53t5LYQFlg4JhraenZGOguT3J5n+uyz1vpQyR13NkI5UERFtMwiIgCIiAIiIAiIgCIiAIiIAiIgCIiAIiIAiIgCIiAIiIAVWqqLLI4dL6enRWVQOLD896gLznWGmnQjPul9V/Rcwj7bXgdMOqMkg7O0P3KdmmDGOc74WgknyAuVWVEbX7xqSngdSlzzUlrAWtaHWva99R9m61dW6tSop4eKbaWZff3JxsbdsgMYxN1TM6Rx0uco6Achb1sCszZKh4tZHceFpzHyIaXN+oCpDtsIwPDG8nrcho+RsemqzcE3nvpC8sp2Fzsti6Q+G1+gZre69NT6IxkpqUoc+bX5OLFXldm/QuVpYb86r/toP33D7llw7+XXAfRadXNn5fLha+66b6MxK/T7otZ4m3kWv8P314dI4NkE8J/Se0ZB6uB+5XLDccp6pgfBLHIw8i13NVKmHq0vji0ZJpmciItJIREQBERAEREAREQBERAEREAREQBERAEREARcOdbU8u6pm1e9SioPCDx5uRijIu3zJOlvQrZTpTqvLBXZDdi53UVjG1NHRtzVE0cYPK5uT8gtIYxvQxSvdkhL4mHTJTghx7HifED6ELjBd1mJVjy6VhgP62e7y+3mCT5arqR6NVNZsRNR8Of8APUwz32Lli2/SEC1LBM8m4zSObEG9iAA/N9Fk7D47U11Hx6lwfIXyNBDWtsGusBZoAXlh+4ynbYzzzvPVjbMYfQgB31U/SYNBRtMFM0siaTZpc52pPiN3EleZ61VcJHBKnRXac1r4JP8AbkXMGpOpd9x7rU28XCpnYi6Rkcha9rBmA0JDOWp7A+y2ysHauMmgjPQSkn914+9eZ6s4uWFxkqkVfsP6osY9f6r+JpJuB1P6qQX6m34qQwvYavqs/BjByZb5nZfiJtbQ9irSPnf+SsWwtWWVYjHKS9/2Y3kL30OsFeUkssff8nDjK7szXL93OKgH/ZZDbsW6+iwqnZDEYheSkqGjuQ0/wK+nLJZX10xU5xXuWOGj5OcCL5g9ttDdpFvolNK6N4kic6OQcpGEscPm2xX1TWYbDO3LNHHI39GRjXj2cCqhjO6DDajMY2Ogkdrnic4BvpHfIB8lap9L05aTi17mLpvkVPY3fIYmiHEeI/WzaluUkDQAPbYcuZdclbdo6yOaNskbmvY4Atc03BB5L592s3cVmHnMA6eD9axvwdAHDv6DqvPYTbuXDJmguJo3EcSInSK58T2g/CeZNuawxGBp148XDv5cv2ZKk1oz6NRcNNwuV582hERAEREAREQBERAEREAREQBEUPim0bIiY4mPqKjlwYtS06H8674YhbkX2BWUYuTsgSz5A0EkgAaknQBUnH961LC7g0YfW1R5RU4MgHMaubcHXoNV6y4BiOIG9ZMaWn5ilpnASHU6SzC5OnRhAUtgexNBRa08EbX3vxHXkkvbWz3kuHoCrMVRp61O0+5bfN/j1MdXsa/nwPaLFr8eRtHTuseEDlNrcnBpz63Oj+2qmsE3JYfCBxuJO/T4nFjWnrYRltxfvdbDRZSx1W2WHZX/ADp+4yowsOwanpm5YIooh1EbGsvp1yjU+qzURU223dmRw42Cq735iXdySp7E5ssTu5091ALxvWKtepCkuSv6/wBHRwcdHIWvoOZ0WXtBh5dhz2WGZrWu9MpDnfQFedBDnlaOg1Py/nZT8sIexzXcnAg+hFitnV/DXjOq+ei+5rxsr9g0wPr2WVhFVwqiJ97We258s1nfS66YjSGGaSM6FriPTqPoQschdPWLOFszdTHXAPddlG7PV3HpY3m17WI7EafgpJdlO6uX07q4REUknBC15t1ujgrA6alDYag6ua3wxzdwRya49xbU3N1sRFto1p0ZZoOzIaT3OrBouyItRIREQBERAEREAREQBERAEREBw4XFjyXnDSsYAGAADoF6ogCIiAIiIAiLrI4AEnkOahuyuwQ+Mz3eG/o6+4UeuXPLiXHmTddoYS9waL+fl5r5lia0sXiJTW8np9F7HahFU4W7iUwWCzS49eXopNdY2BoAHIcl2X0PB4dYajGkuS9+ZyKk88nIpO8DCtGTtA0OV/nfk4/QfNUlbjxCjbNE+N3JwI727H5Gx+S1DWUropHxu0c0kH7vpZacTC0s3eUq0bO5c93dcMskJ5gh4He4s63pYe6ui1HgGJfk1SyS9mi4f5t6j3AW2o33APcAqxhp3hbuNlKV42OyIism4IiIAiIgCIiAIiIAiIgCIiAIiIAiIgCIiAIiIAiIgCjsZnszKPtafLqpC6rtdU8R9xyGg/r1uuJ03ilRwzgnrLReXP2+pZw0M079x4KawilyszHm76BRtDS8R9vsjV34KwgWXK6AwWaTxElotF5839vU34uppkRyiIvYHPCpe3eA3H5Sy3hFpB38QDSB31N/QK6LpPCHsc12rXAgjuCLFYVIKcbMxlHMrGlVs3YnEeNSBp+KM5T3I5g/x9lQ8ewh1LO6M3y82O5Zmn+rLP2KxXg1QaT4JfCewI+En/EPmufRlw6lmVabyyszZqIEXTLgREQBERAEREAREQBERAEREAREQBERAEREAREQBERAYWKz5IyOrtB96gg3oOZ0AWXic+eQ9m6fivbB6W5znkPh+9eGxjl0jj+FDZafJbv+eB06dqNLMyQoqXhsA69SslAi9rSpxpQUILRHNbbd2ERFsICIiAr+2OBmphDmAmWO5aP0gbXHroFrUEtd5g/UFbqWu9usG4UwmaAI5NDbo/rf1Frf3SqWJp/rRXrQ/Ui54FizaqBsg58nDlZwaC63lcqRWutgsT4dQYifBINBr8Q5W7aF3sFsVWKM88bm2EsyuERFtMwiIgCIiAIiIAiIgCIiAIiIAiIgCIiAIiIAsXEKrhsv1OgWUsSsw8SkXLhboLfgquL4royVH4uX5M6eXMs2xC00BkeG99Sf4qxxxhosNAsekoGxXtck9SspUOiej3hKbdT43v5d33NterxHpsERF2SuEREAREQBYmKYe2ohdG/k4c+oPQhZaKGr6MPU03LE+nmINw+Nx1sReziLjyNitsYTXCeCOXTxNBNuh+0Pe6wcb2Vhq3te8ua4C122GYdL3B5a+5WRgmDCkjLGve5tyQHW09LDvr81WpU5U5PuNMIOL8CSREVo3BERAEREAREQBERAEREAQlFGbSUElRRzQxOyyvYWtdcjKT1uOSmKu0mCR4re490Eg7j3XzhtRs5iGFcMVFQ5xkDiMksh5DW9+Ssmx+yNfGYMSlqR+RsDpntMsjjka12bQ6G1vourPo+EYZ+IrPbTfwNed3tY3aipX+t/Cf1x/d/mpY7c0Io21jpmtp3HK17tMzuwHdUJYerHeL9DO6J9FTcL3sYdU1EcEbpeJIcrbssCfW6ldo9tKLDgPymQNeRdsY1e4X5gKHh6qkoOLu/AXROoqngm8/DayURRy5ZXGzWSDKXm19NT5+yzMQ27oqeq/JJZLT+HwW/SAI+hR0KqllcXfyF0WBFC4/thSUDo21L8jpPgFr31ssfHtvaGglbFUSZZHNDwLXu0kgH3BURo1JWtF67C6LEiq+EbycNq5mwxTt4rrBrTpnJ6DzXptFvBoMPfw55fzvPhtGZwFtCRdTwKubJld/IXRZF1LwOZHuq5s9vDoK9/Dgl/O6kRvGVxA5kC61JvWrZm41O1skrWhkFmte5oBMQ6Aqxh8FOrUdOXZdr6ohysrm/wVwHg8iFq7dLtTJU0k9HI9zp4mO4Zcbue0g635k5nAakqsbqK2Z2MBr5JXC8oLXPc4aRz9Cf6ss3gJLiXfwe5GfY30igNoduKLD3tZUyBr3guDbXNr2uf66FSWE4vDVwMnhdmieLh3ztqqLpzUVNp2fMyuZqKrY7vLw6ifkklzSagsjGYt1trqOoPsvTB94VDVxySRPdaMOc8ObYtAIBPPzHus/8AHq5c2V28hdFlRROB7U0tbA6eB4dE0kOcdLEC5+ir9XvhwqOQs4j32Ni9jbt9yQkcPVk3FRd1voLouyKJotqaSemfUwysfAwOLnt+zlF3X+SwcD3hYfXTcGnlDpSC4Nta4HOyjg1LN5XpvpsLosiKDoNs6OerlpI5L1ERcHstyyvDHf4iAm0W2dHhxYKqTI59y0WuSBzP8FHCnmUbO4uicRR+CY7BWwCendniJIDvMGxHuo7B9vKGsqHU8EmaZua7bW+E2KcKeuj038BcsKIi1khERAEREBpzf1/vKT+7KrRhP/Szv/DqP8uVdd5mwFRiroDBJEzhh4OfNrflaymKLZuSPBjQlzDKYJYc4vlzPa8A97eILqyrU/8AGpQvqnr7mFndml9jccqqelLYcOpqtpeSZpGZ3NORgyA9tAf2ladttnazEsLoaiKmbHLHxs9HE3Ll4hYA5oOgtw9f7wWbgOwGPUEJhpK2kjjLi8t4Qfdxa1pN3sJ5NaprFMFx91PTcKshFVGZeM/IwNlDsnDs0ty6Wf0+0rdXEQ4ynTcN97y7nvpb0MUtLMpeyG3ccNTBT1tDSRua4NZUNiZHJE7UZnaadrtWNhEP5ftRKyr/ADrY5qlrWv8AEMkc7gxljoWjMdFY4d2mJVtZHUYrURSNjsMrGNDngOLgPC3La5Pms7bHdfLLWNrsOkbDUAl7mnQOeXEl7T+kczr305I6+HU2k0nKLV1dpPzFmVjfNgVPTTwzQNiject4mNDMxzPIks0W+yBdRePVDpcZppH/ABvjonOPm6mhLvqSrSd1eI19WyfFKmNwbYEMaA6zTcBoAyAE8+upUpt5uufWVEVTRyMhlY1rS117OyfAQR1AAHazQsqeJpU8lOU7uzV9bK9iGm9SF35f8RRfP/6Nlh72Kgx45RyBnELI4XCG1+KRUyHJbrfl81KRbtMSrayGfFaiN8cWUZWgBz2h2bJ4AALm9zz15qc2n2CqKvGaOuZJE2Gn4OZhvmdknc82tpyK1U69Klkg5J5YyvvbXkS02a32Zy4jj9O9sVPSBjmScCNmRv5kgkAAaPd9ykt3mHRYjjdW+sY2R1pJeG8XAdx49bciBci3LVWjHt2dS/GG4hSSQRgOjkMbg67ntN3k208RXjj26+sZXurcLnbE97i9zCSPEXZiOzmEgeE3HLRbJYqlNWjK142W+j7m/EWaIPebhkNFjFBJSsbG97mOc2IZLkTxt0DbAFwc4G3O+t1HbbO4m0kJe343YfmY4AjV0WZrhy6kWVswjdlWz17KzFZ2SlhDmxs0u5pBZ8Pha0EA2ba9hde+0u7KpqsZbXMkhEQfTOLHZs1oiwutbTWxUU8TSg4xlK7UGr67trQNMpNdTSYDjzZGh3AMhc2+nEidYSDtpmdbzaF33UEHGmkcnOmcPQxTkLaG8XYj/SlO1sbmMqI3BzJHDS3JzXW1tYk27gKpbObp6+jlfKJ6bOY5GsLc4yudDIwO+RcD8lMcXSqYd53abjb02+pGVpkHM2HGcbrDPI1sDY3RwvcbBpa9uS1vMy+6yN3e0j4cMxOnaRmhBli1JJDiWPt5CzD+2rLsrubp44X/AOkWx1E5eSHtL2tDbDpca3zfRdaDdZJS4qainfAKF4cx9Ocxdw3AZmAnza03WM8Th5RdK+iSt3dnu8/IlJ7ld3I7OUtS6plqI45ZI+GGtkaHtGfOXOyu0LiWjU66HuVsbaHA6anoat0EMUTnRuzcNjWZuVyQ0AX0Gqp53VV9BUOmwmqDGEW4cmulzZpBGV4AsAXXPPupzCtn8ZkhqGV9TDJxI3MYA1rcpOSzjkAFtHe60YmcalXjRqK2mmt/QmOitY1lRVT49l5AwubnqWhxaSDbLGeYV93Y7I0U+CMdLDC983GD3uY1zhaZ8bcriLts1otbrqsnZrdfw8KloKxzXh8nEDoyRlIDcvPzaFCUm77HaSOSlpayIUry7Wwu0O0OUkZmHr4ba3I5rfVr06sZQhNRee99dUQk1qVXdnVvEWJx65HUkhI10IbJY9rnQX8lH4ZTT0dNTYtDqGTuYWi4AyObYOI6POlvJbX2V3YGhoauMyNfVVMb4zILhjQWkMAB6XJJ9Su+z27l0eDy4fVOjcZDI4PYDZhcbtcL9QdVnPH0s0pJ6Nq/irWZGVlV3ezNk2lr5IyHMfx3tcOTgauIghYm0MrMUx+aOZ4bT07J4xmdoHNjczTzMuR37Ksewu7Otw2pkndJTOLoXRsDQ4AOMkbhm/s+ErtsnuaijEpxPhVMjnAsc10gyixzX1FyTY3WMsRQhUlUUtopK2/i/kTZ2sRm5jEzBWVeHl2ZgLnxvvoSx4aQ0eYJd8lEbpP+ey/+x/mOVsZurlpcXirKB8MVMxzbwuzudlLckoBNxq0ut20UXQbqcVpamSopaqlje50liWF5DXvJsczSL6o61CfEaklnit+/XcWasbgRQOyFDXwwvbiE8c8peS17GhoDMrbCwA6h3up5cGccsmk7+RtCIix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671638" y="4651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Seta para cima 34"/>
          <p:cNvSpPr/>
          <p:nvPr/>
        </p:nvSpPr>
        <p:spPr>
          <a:xfrm>
            <a:off x="7336314" y="2343394"/>
            <a:ext cx="734694" cy="1947496"/>
          </a:xfrm>
          <a:prstGeom prst="up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 Serviços Públicos</a:t>
            </a:r>
          </a:p>
        </p:txBody>
      </p:sp>
      <p:pic>
        <p:nvPicPr>
          <p:cNvPr id="20500" name="Picture 2" descr="http://www.femipa.org.br/blog/wp-content/uploads/tesouro-nacion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375275"/>
            <a:ext cx="18780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5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3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Queremos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ÉTICA ?</a:t>
            </a:r>
          </a:p>
          <a:p>
            <a:pPr marL="1257300" lvl="2" indent="-34290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ECONOMIA MUNDIAL</a:t>
            </a:r>
            <a:endParaRPr lang="pt-BR" b="0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3ª Pior distribuição de renda do mundo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85º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Belo Horizonte                     Brasília	                 Rio de Janeiro</a:t>
            </a:r>
          </a:p>
        </p:txBody>
      </p:sp>
      <p:sp>
        <p:nvSpPr>
          <p:cNvPr id="7170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São Paulo                       Porto Alegre	                    Salvador</a:t>
            </a:r>
          </a:p>
        </p:txBody>
      </p:sp>
      <p:sp>
        <p:nvSpPr>
          <p:cNvPr id="7171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Percepção do problema social: </a:t>
            </a:r>
          </a:p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Milhões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de pessoas nas ruas em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centenas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de cidades</a:t>
            </a:r>
          </a:p>
        </p:txBody>
      </p:sp>
      <p:pic>
        <p:nvPicPr>
          <p:cNvPr id="7172" name="Picture 12" descr="http://veja0.abrilm.com.br/assets/images/2013/6/156447/brasil-protesto-belo-horizonte-20130622-11-size-598.jpg?13719307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214563"/>
            <a:ext cx="26606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http://www.cartacapital.com.br/sociedade/ao-vivo-as-manifestacoes-em-sp-rj-bh-e-brasilia-em-17-de-junho-9855.html/congresso-nacional-manifestantes-ninja/image_previe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14563"/>
            <a:ext cx="2519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6" descr="http://veja4.abrilm.com.br/assets/images/2013/6/156146/brasil-protesto-rio-de-janeiro-20130620-75-size-598.jpg?137178795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214563"/>
            <a:ext cx="28432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0" descr="https://encrypted-tbn1.gstatic.com/images?q=tbn:ANd9GcQx_JXg6h2iizQbvxsDDh4OYcTjnrZENEQaccDm6dyle9EHIum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435475"/>
            <a:ext cx="26606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2" descr="Por Ramiro Furquim/Sul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4435475"/>
            <a:ext cx="25177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4" descr="Manifestação (Foto: Lula Bonfim/Arquivo Pessoal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456113"/>
            <a:ext cx="2608262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6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    Vitória                             Fortaleza	                       Recife</a:t>
            </a:r>
          </a:p>
        </p:txBody>
      </p:sp>
      <p:sp>
        <p:nvSpPr>
          <p:cNvPr id="8194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Florianópolis                      Natal	                    Manaus</a:t>
            </a:r>
          </a:p>
        </p:txBody>
      </p:sp>
      <p:sp>
        <p:nvSpPr>
          <p:cNvPr id="8195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Percepção do problema social: </a:t>
            </a:r>
          </a:p>
          <a:p>
            <a:pPr algn="ctr">
              <a:spcBef>
                <a:spcPts val="6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Milhões de pessoas nas ruas em centenas de cidades</a:t>
            </a:r>
          </a:p>
        </p:txBody>
      </p:sp>
      <p:pic>
        <p:nvPicPr>
          <p:cNvPr id="8196" name="Picture 2" descr="Terceira Ponte é tomada por manifestan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233613"/>
            <a:ext cx="24749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www.bahiatododia.com.br/spn-admin/midias/imagens/artigos/32499_Manifestação%20em%20Fortale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251075"/>
            <a:ext cx="24352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oglobo.globo.com/in/8759733-d8c-045/FT500A/2013-623028189-20130620183603350afp.jpg_2013062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233613"/>
            <a:ext cx="2487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Comandante da PM e criador da manifestação explicam por que Florianópolis teve protesto pacífico Gabriela Rovai/Agência RB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581525"/>
            <a:ext cx="23860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#RevoltadoBusão em Natal - protesto bloqueia a BR-101 (Foto: Henrique Dovalle/G1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581525"/>
            <a:ext cx="24352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Manifestação começou no Centro de Manaus e foi até a Arena da Amazônia (Foto: Marcos Dantas/G1 AM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581525"/>
            <a:ext cx="2476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29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não financiamento dos Estados </a:t>
            </a:r>
          </a:p>
          <a:p>
            <a:pPr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ctr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40000"/>
              </a:lnSpc>
              <a:spcBef>
                <a:spcPts val="120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896" y="3645024"/>
            <a:ext cx="5213782" cy="302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25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22603</TotalTime>
  <Words>1031</Words>
  <Application>Microsoft Office PowerPoint</Application>
  <PresentationFormat>Papel A4 (210 x 297 mm)</PresentationFormat>
  <Paragraphs>261</Paragraphs>
  <Slides>25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Pulso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1687</cp:revision>
  <cp:lastPrinted>2008-11-20T19:12:03Z</cp:lastPrinted>
  <dcterms:created xsi:type="dcterms:W3CDTF">2001-11-19T18:24:28Z</dcterms:created>
  <dcterms:modified xsi:type="dcterms:W3CDTF">2014-04-18T21:10:14Z</dcterms:modified>
</cp:coreProperties>
</file>