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693" r:id="rId2"/>
    <p:sldId id="1413" r:id="rId3"/>
    <p:sldId id="1415" r:id="rId4"/>
    <p:sldId id="1406" r:id="rId5"/>
    <p:sldId id="1219" r:id="rId6"/>
    <p:sldId id="1385" r:id="rId7"/>
    <p:sldId id="1386" r:id="rId8"/>
    <p:sldId id="1418" r:id="rId9"/>
    <p:sldId id="1417" r:id="rId10"/>
    <p:sldId id="1377" r:id="rId11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5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295A6-F505-47D4-8E30-996DF2495BD8}" type="slidenum">
              <a:rPr lang="pt-BR" altLang="pt-BR" smtClean="0">
                <a:cs typeface="Arial" charset="0"/>
              </a:rPr>
              <a:pPr>
                <a:spcBef>
                  <a:spcPct val="0"/>
                </a:spcBef>
              </a:pPr>
              <a:t>9</a:t>
            </a:fld>
            <a:endParaRPr lang="pt-BR" alt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10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n.fazenda.gov.br/documents/10180/590564/Anexo_RMD_Abr_2017.zip/4bbfca5a-9de1-4147-a874-e75602078c0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acional2017.com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8464" y="-171400"/>
            <a:ext cx="9777536" cy="61247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32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Esquema Financeiro e Sistema </a:t>
            </a:r>
          </a:p>
          <a:p>
            <a:pPr algn="ctr" eaLnBrk="0" hangingPunct="0"/>
            <a:r>
              <a:rPr lang="en-US" sz="32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da Dívida Pública no Brasil</a:t>
            </a:r>
            <a:endParaRPr lang="en-US" sz="32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500" i="1" u="sng" smtClean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 smtClean="0">
              <a:solidFill>
                <a:schemeClr val="accent1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chemeClr val="accent1"/>
                </a:solidFill>
                <a:latin typeface="Tahoma" charset="0"/>
                <a:cs typeface="Tahoma" charset="0"/>
              </a:rPr>
              <a:t>Recife, </a:t>
            </a:r>
            <a:r>
              <a:rPr lang="en-US" sz="2500" b="0" i="1" smtClean="0">
                <a:solidFill>
                  <a:schemeClr val="accent1"/>
                </a:solidFill>
                <a:latin typeface="Tahoma" charset="0"/>
                <a:cs typeface="Tahoma" charset="0"/>
              </a:rPr>
              <a:t>12</a:t>
            </a:r>
            <a:r>
              <a:rPr lang="en-US" sz="2500" b="0" i="1" smtClean="0">
                <a:solidFill>
                  <a:schemeClr val="accent1"/>
                </a:solidFill>
                <a:latin typeface="Tahoma" charset="0"/>
                <a:cs typeface="Tahoma" charset="0"/>
              </a:rPr>
              <a:t>/12/2017</a:t>
            </a:r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50454"/>
            <a:ext cx="7704856" cy="64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121352" y="669047"/>
            <a:ext cx="192866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para aumentar ainda mais o gasto com a dívida:</a:t>
            </a:r>
          </a:p>
          <a:p>
            <a:pPr algn="ctr"/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do “teto de gastos”</a:t>
            </a: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da Previdência</a:t>
            </a:r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Aumento de arrecadação não significa mais gastos sociais, por 20 anos</a:t>
            </a:r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587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dirty="0">
                <a:solidFill>
                  <a:srgbClr val="92D050"/>
                </a:solidFill>
                <a:latin typeface="Tahoma"/>
                <a:cs typeface="Tahoma"/>
              </a:rPr>
              <a:t>“Sistema da </a:t>
            </a:r>
            <a:r>
              <a:rPr lang="pt-BR" sz="2800">
                <a:solidFill>
                  <a:srgbClr val="92D050"/>
                </a:solidFill>
                <a:latin typeface="Tahoma"/>
                <a:cs typeface="Tahoma"/>
              </a:rPr>
              <a:t>Dívida</a:t>
            </a: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”</a:t>
            </a: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Utilização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 endividamento como mecanismo de subtração de recursos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e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não financiamento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dos Estados </a:t>
            </a:r>
          </a:p>
          <a:p>
            <a:pPr algn="ctr">
              <a:spcBef>
                <a:spcPts val="1200"/>
              </a:spcBef>
              <a:buClr>
                <a:srgbClr val="FF9900"/>
              </a:buClr>
            </a:pP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Dívidas sem contrapartida; juros sobre juros</a:t>
            </a: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Maior beneficiário: Setor financeiro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endParaRPr lang="pt-BR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Instrumento de chantagem para implementação de reformas (Previdência, Trabalhista, Teto de gastos sociais, etc) – </a:t>
            </a:r>
            <a:r>
              <a:rPr lang="pt-BR" u="sng" smtClean="0">
                <a:solidFill>
                  <a:schemeClr val="tx1"/>
                </a:solidFill>
                <a:latin typeface="Tahoma"/>
                <a:cs typeface="Tahoma"/>
              </a:rPr>
              <a:t>REDUÇÃO DO PAPEL DO ESTADO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Prejudicam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principalmente quem precisa mais dos serviços públicos, ou seja, os mais pobres, os trabalhadores, a juventude, as mulheres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.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11846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3744416" cy="2631490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Dívidas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dos estados com a </a:t>
            </a: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União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72480" y="6095238"/>
            <a:ext cx="963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Fonte: 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</a:t>
            </a:r>
            <a:r>
              <a:rPr lang="pt-B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://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www.stn.fazenda.gov.br/documents/10180/590564/Anexo_RMD_Abr_2017.zip/4bbfca5a-9de1-4147-a874-e75602078c0d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 2.7 e 5.4. Inclui as “Operações de Mercado Aberto”, que representam dívida interna do Banco Central junto aos bancos, que também pagam juros altíssimos. O Tesouro Nacional não considera este item da dívida interna, no valor de mais de R$ 1 TRILHÃO. Dado de abril/2017</a:t>
            </a:r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52" y="352474"/>
            <a:ext cx="8077646" cy="577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2849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algn="ctr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democratizar o conhecimento da realidade financeira </a:t>
            </a:r>
            <a:r>
              <a:rPr lang="pt-BR" alt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NÚCLEOS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CONSTRUÇÃO DE CAMPANHA SOBRE CONSULTA NACIONAL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POPULAR, sobre a Auditoria da Dívida, a Reforma da Previdência, Trabalhista, Privatizações e outros temas.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3"/>
              </a:rPr>
              <a:t>www.consultanacional2017.com.br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alt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42423</TotalTime>
  <Words>514</Words>
  <Application>Microsoft Office PowerPoint</Application>
  <PresentationFormat>Papel A4 (210 x 297 mm)</PresentationFormat>
  <Paragraphs>104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1807</cp:revision>
  <cp:lastPrinted>2008-11-20T19:12:03Z</cp:lastPrinted>
  <dcterms:created xsi:type="dcterms:W3CDTF">2001-11-19T18:24:28Z</dcterms:created>
  <dcterms:modified xsi:type="dcterms:W3CDTF">2017-12-12T14:23:50Z</dcterms:modified>
</cp:coreProperties>
</file>