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2"/>
  </p:notesMasterIdLst>
  <p:handoutMasterIdLst>
    <p:handoutMasterId r:id="rId13"/>
  </p:handoutMasterIdLst>
  <p:sldIdLst>
    <p:sldId id="693" r:id="rId2"/>
    <p:sldId id="1413" r:id="rId3"/>
    <p:sldId id="1415" r:id="rId4"/>
    <p:sldId id="1406" r:id="rId5"/>
    <p:sldId id="1219" r:id="rId6"/>
    <p:sldId id="1385" r:id="rId7"/>
    <p:sldId id="1386" r:id="rId8"/>
    <p:sldId id="1416" r:id="rId9"/>
    <p:sldId id="1417" r:id="rId10"/>
    <p:sldId id="1377" r:id="rId11"/>
  </p:sldIdLst>
  <p:sldSz cx="9906000" cy="6858000" type="A4"/>
  <p:notesSz cx="6858000" cy="97107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FFFFFF"/>
    <a:srgbClr val="334F15"/>
    <a:srgbClr val="FF0000"/>
    <a:srgbClr val="FFFF00"/>
    <a:srgbClr val="CC0000"/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28" y="-192"/>
      </p:cViewPr>
      <p:guideLst>
        <p:guide orient="horz" pos="2544"/>
        <p:guide pos="3120"/>
      </p:guideLst>
    </p:cSldViewPr>
  </p:slideViewPr>
  <p:outlineViewPr>
    <p:cViewPr>
      <p:scale>
        <a:sx n="75" d="100"/>
        <a:sy n="75" d="100"/>
      </p:scale>
      <p:origin x="0" y="167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222"/>
    </p:cViewPr>
  </p:sorterViewPr>
  <p:notesViewPr>
    <p:cSldViewPr>
      <p:cViewPr>
        <p:scale>
          <a:sx n="100" d="100"/>
          <a:sy n="100" d="100"/>
        </p:scale>
        <p:origin x="-864" y="1038"/>
      </p:cViewPr>
      <p:guideLst>
        <p:guide orient="horz" pos="305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4963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defRPr sz="1200" b="0" smtClean="0"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F024D98F-44DE-4652-8BDD-FC88CEFFDF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9495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0100" y="728663"/>
            <a:ext cx="5257800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11688"/>
            <a:ext cx="5029200" cy="43703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4963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defRPr sz="1200" b="0" smtClean="0"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782EE3F9-7737-4159-829A-3817412F95D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660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 w="9525"/>
        </p:spPr>
        <p:txBody>
          <a:bodyPr/>
          <a:lstStyle/>
          <a:p>
            <a:fld id="{22CC8550-034B-471F-B1C8-A2B3976FE141}" type="slidenum">
              <a:rPr lang="pt-BR">
                <a:cs typeface="Arial" charset="0"/>
              </a:rPr>
              <a:pPr/>
              <a:t>1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6554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A78C9D80-3D77-4A6E-AC7D-3E21F2FD1D08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4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9"/>
          <p:cNvSpPr txBox="1">
            <a:spLocks noGrp="1" noChangeArrowheads="1"/>
          </p:cNvSpPr>
          <p:nvPr/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4348" tIns="47174" rIns="94348" bIns="47174" anchor="b"/>
          <a:lstStyle>
            <a:lvl1pPr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>
              <a:buFont typeface="Times New Roman" pitchFamily="18" charset="0"/>
              <a:buNone/>
            </a:pPr>
            <a:fld id="{C409C96F-584C-464E-9A4A-A79B0F5F2C23}" type="slidenum">
              <a:rPr lang="en-GB" sz="1200" b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pPr algn="r">
                <a:buFont typeface="Times New Roman" pitchFamily="18" charset="0"/>
                <a:buNone/>
              </a:pPr>
              <a:t>5</a:t>
            </a:fld>
            <a:endParaRPr lang="en-GB" sz="1200" b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1258888" y="728663"/>
            <a:ext cx="4340225" cy="36417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611688"/>
            <a:ext cx="5026025" cy="437038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s-E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s-E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s-E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  <p:sp>
        <p:nvSpPr>
          <p:cNvPr id="2765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A5295A6-F505-47D4-8E30-996DF2495BD8}" type="slidenum">
              <a:rPr lang="pt-BR" altLang="pt-BR" smtClean="0">
                <a:cs typeface="Arial" charset="0"/>
              </a:rPr>
              <a:pPr>
                <a:spcBef>
                  <a:spcPct val="0"/>
                </a:spcBef>
              </a:pPr>
              <a:t>9</a:t>
            </a:fld>
            <a:endParaRPr lang="pt-BR" alt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6370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pt-BR">
              <a:latin typeface="Times New Roman" charset="0"/>
            </a:endParaRPr>
          </a:p>
        </p:txBody>
      </p:sp>
      <p:sp>
        <p:nvSpPr>
          <p:cNvPr id="186371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42975" eaLnBrk="0" hangingPunct="0"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42975" eaLnBrk="0" hangingPunct="0"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42975" eaLnBrk="0" hangingPunct="0"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42975" eaLnBrk="0" hangingPunct="0"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42975" eaLnBrk="0" hangingPunct="0"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1672414-0B41-764B-B1B1-9CA392A2E1F2}" type="slidenum">
              <a:rPr lang="pt-BR" sz="1200" b="0">
                <a:solidFill>
                  <a:schemeClr val="tx1"/>
                </a:solidFill>
              </a:rPr>
              <a:pPr/>
              <a:t>10</a:t>
            </a:fld>
            <a:endParaRPr lang="pt-BR" sz="12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invGray">
          <a:xfrm>
            <a:off x="9542463" y="0"/>
            <a:ext cx="363537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pt-BR">
              <a:ea typeface="+mn-ea"/>
            </a:endParaRPr>
          </a:p>
        </p:txBody>
      </p:sp>
      <p:sp>
        <p:nvSpPr>
          <p:cNvPr id="1027" name="Freeform 8"/>
          <p:cNvSpPr>
            <a:spLocks/>
          </p:cNvSpPr>
          <p:nvPr/>
        </p:nvSpPr>
        <p:spPr bwMode="white">
          <a:xfrm>
            <a:off x="0" y="-20638"/>
            <a:ext cx="9906000" cy="1682751"/>
          </a:xfrm>
          <a:custGeom>
            <a:avLst/>
            <a:gdLst>
              <a:gd name="T0" fmla="*/ 0 w 5760"/>
              <a:gd name="T1" fmla="*/ 2147483647 h 1060"/>
              <a:gd name="T2" fmla="*/ 0 w 5760"/>
              <a:gd name="T3" fmla="*/ 2147483647 h 1060"/>
              <a:gd name="T4" fmla="*/ 2147483647 w 5760"/>
              <a:gd name="T5" fmla="*/ 2147483647 h 1060"/>
              <a:gd name="T6" fmla="*/ 2147483647 w 5760"/>
              <a:gd name="T7" fmla="*/ 0 h 1060"/>
              <a:gd name="T8" fmla="*/ 2147483647 w 5760"/>
              <a:gd name="T9" fmla="*/ 0 h 1060"/>
              <a:gd name="T10" fmla="*/ 2147483647 w 5760"/>
              <a:gd name="T11" fmla="*/ 2147483647 h 1060"/>
              <a:gd name="T12" fmla="*/ 2147483647 w 5760"/>
              <a:gd name="T13" fmla="*/ 2147483647 h 1060"/>
              <a:gd name="T14" fmla="*/ 2147483647 w 5760"/>
              <a:gd name="T15" fmla="*/ 2147483647 h 1060"/>
              <a:gd name="T16" fmla="*/ 2147483647 w 5760"/>
              <a:gd name="T17" fmla="*/ 2147483647 h 1060"/>
              <a:gd name="T18" fmla="*/ 2147483647 w 5760"/>
              <a:gd name="T19" fmla="*/ 2147483647 h 1060"/>
              <a:gd name="T20" fmla="*/ 2147483647 w 5760"/>
              <a:gd name="T21" fmla="*/ 2147483647 h 1060"/>
              <a:gd name="T22" fmla="*/ 2147483647 w 5760"/>
              <a:gd name="T23" fmla="*/ 2147483647 h 1060"/>
              <a:gd name="T24" fmla="*/ 2147483647 w 5760"/>
              <a:gd name="T25" fmla="*/ 2147483647 h 1060"/>
              <a:gd name="T26" fmla="*/ 2147483647 w 5760"/>
              <a:gd name="T27" fmla="*/ 2147483647 h 1060"/>
              <a:gd name="T28" fmla="*/ 2147483647 w 5760"/>
              <a:gd name="T29" fmla="*/ 2147483647 h 1060"/>
              <a:gd name="T30" fmla="*/ 2147483647 w 5760"/>
              <a:gd name="T31" fmla="*/ 2147483647 h 1060"/>
              <a:gd name="T32" fmla="*/ 2147483647 w 5760"/>
              <a:gd name="T33" fmla="*/ 2147483647 h 1060"/>
              <a:gd name="T34" fmla="*/ 2147483647 w 5760"/>
              <a:gd name="T35" fmla="*/ 2147483647 h 1060"/>
              <a:gd name="T36" fmla="*/ 2147483647 w 5760"/>
              <a:gd name="T37" fmla="*/ 2147483647 h 1060"/>
              <a:gd name="T38" fmla="*/ 2147483647 w 5760"/>
              <a:gd name="T39" fmla="*/ 2147483647 h 1060"/>
              <a:gd name="T40" fmla="*/ 2147483647 w 5760"/>
              <a:gd name="T41" fmla="*/ 2147483647 h 1060"/>
              <a:gd name="T42" fmla="*/ 2147483647 w 5760"/>
              <a:gd name="T43" fmla="*/ 2147483647 h 1060"/>
              <a:gd name="T44" fmla="*/ 2147483647 w 5760"/>
              <a:gd name="T45" fmla="*/ 2147483647 h 1060"/>
              <a:gd name="T46" fmla="*/ 2147483647 w 5760"/>
              <a:gd name="T47" fmla="*/ 2147483647 h 1060"/>
              <a:gd name="T48" fmla="*/ 2147483647 w 5760"/>
              <a:gd name="T49" fmla="*/ 2147483647 h 1060"/>
              <a:gd name="T50" fmla="*/ 2147483647 w 5760"/>
              <a:gd name="T51" fmla="*/ 2147483647 h 1060"/>
              <a:gd name="T52" fmla="*/ 2147483647 w 5760"/>
              <a:gd name="T53" fmla="*/ 2147483647 h 1060"/>
              <a:gd name="T54" fmla="*/ 0 w 5760"/>
              <a:gd name="T55" fmla="*/ 2147483647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028" name="Freeform 9"/>
          <p:cNvSpPr>
            <a:spLocks/>
          </p:cNvSpPr>
          <p:nvPr/>
        </p:nvSpPr>
        <p:spPr bwMode="white">
          <a:xfrm>
            <a:off x="0" y="-20638"/>
            <a:ext cx="9086850" cy="1068388"/>
          </a:xfrm>
          <a:custGeom>
            <a:avLst/>
            <a:gdLst>
              <a:gd name="T0" fmla="*/ 0 w 5284"/>
              <a:gd name="T1" fmla="*/ 2147483647 h 673"/>
              <a:gd name="T2" fmla="*/ 0 w 5284"/>
              <a:gd name="T3" fmla="*/ 2147483647 h 673"/>
              <a:gd name="T4" fmla="*/ 2147483647 w 5284"/>
              <a:gd name="T5" fmla="*/ 2147483647 h 673"/>
              <a:gd name="T6" fmla="*/ 2147483647 w 5284"/>
              <a:gd name="T7" fmla="*/ 2147483647 h 673"/>
              <a:gd name="T8" fmla="*/ 2147483647 w 5284"/>
              <a:gd name="T9" fmla="*/ 2147483647 h 673"/>
              <a:gd name="T10" fmla="*/ 2147483647 w 5284"/>
              <a:gd name="T11" fmla="*/ 2147483647 h 673"/>
              <a:gd name="T12" fmla="*/ 2147483647 w 5284"/>
              <a:gd name="T13" fmla="*/ 2147483647 h 673"/>
              <a:gd name="T14" fmla="*/ 2147483647 w 5284"/>
              <a:gd name="T15" fmla="*/ 2147483647 h 673"/>
              <a:gd name="T16" fmla="*/ 2147483647 w 5284"/>
              <a:gd name="T17" fmla="*/ 2147483647 h 673"/>
              <a:gd name="T18" fmla="*/ 2147483647 w 5284"/>
              <a:gd name="T19" fmla="*/ 2147483647 h 673"/>
              <a:gd name="T20" fmla="*/ 2147483647 w 5284"/>
              <a:gd name="T21" fmla="*/ 2147483647 h 673"/>
              <a:gd name="T22" fmla="*/ 2147483647 w 5284"/>
              <a:gd name="T23" fmla="*/ 2147483647 h 673"/>
              <a:gd name="T24" fmla="*/ 2147483647 w 5284"/>
              <a:gd name="T25" fmla="*/ 2147483647 h 673"/>
              <a:gd name="T26" fmla="*/ 2147483647 w 5284"/>
              <a:gd name="T27" fmla="*/ 2147483647 h 673"/>
              <a:gd name="T28" fmla="*/ 2147483647 w 5284"/>
              <a:gd name="T29" fmla="*/ 2147483647 h 673"/>
              <a:gd name="T30" fmla="*/ 2147483647 w 5284"/>
              <a:gd name="T31" fmla="*/ 2147483647 h 673"/>
              <a:gd name="T32" fmla="*/ 2147483647 w 5284"/>
              <a:gd name="T33" fmla="*/ 2147483647 h 673"/>
              <a:gd name="T34" fmla="*/ 2147483647 w 5284"/>
              <a:gd name="T35" fmla="*/ 2147483647 h 673"/>
              <a:gd name="T36" fmla="*/ 2147483647 w 5284"/>
              <a:gd name="T37" fmla="*/ 2147483647 h 673"/>
              <a:gd name="T38" fmla="*/ 2147483647 w 5284"/>
              <a:gd name="T39" fmla="*/ 2147483647 h 673"/>
              <a:gd name="T40" fmla="*/ 2147483647 w 5284"/>
              <a:gd name="T41" fmla="*/ 2147483647 h 673"/>
              <a:gd name="T42" fmla="*/ 2147483647 w 5284"/>
              <a:gd name="T43" fmla="*/ 2147483647 h 673"/>
              <a:gd name="T44" fmla="*/ 2147483647 w 5284"/>
              <a:gd name="T45" fmla="*/ 2147483647 h 673"/>
              <a:gd name="T46" fmla="*/ 2147483647 w 5284"/>
              <a:gd name="T47" fmla="*/ 2147483647 h 673"/>
              <a:gd name="T48" fmla="*/ 2147483647 w 5284"/>
              <a:gd name="T49" fmla="*/ 2147483647 h 673"/>
              <a:gd name="T50" fmla="*/ 2147483647 w 5284"/>
              <a:gd name="T51" fmla="*/ 2147483647 h 673"/>
              <a:gd name="T52" fmla="*/ 2147483647 w 5284"/>
              <a:gd name="T53" fmla="*/ 0 h 673"/>
              <a:gd name="T54" fmla="*/ 2147483647 w 5284"/>
              <a:gd name="T55" fmla="*/ 0 h 673"/>
              <a:gd name="T56" fmla="*/ 2147483647 w 5284"/>
              <a:gd name="T57" fmla="*/ 2147483647 h 673"/>
              <a:gd name="T58" fmla="*/ 2147483647 w 5284"/>
              <a:gd name="T59" fmla="*/ 2147483647 h 673"/>
              <a:gd name="T60" fmla="*/ 2147483647 w 5284"/>
              <a:gd name="T61" fmla="*/ 2147483647 h 673"/>
              <a:gd name="T62" fmla="*/ 2147483647 w 5284"/>
              <a:gd name="T63" fmla="*/ 2147483647 h 673"/>
              <a:gd name="T64" fmla="*/ 2147483647 w 5284"/>
              <a:gd name="T65" fmla="*/ 2147483647 h 673"/>
              <a:gd name="T66" fmla="*/ 2147483647 w 5284"/>
              <a:gd name="T67" fmla="*/ 2147483647 h 673"/>
              <a:gd name="T68" fmla="*/ 2147483647 w 5284"/>
              <a:gd name="T69" fmla="*/ 2147483647 h 673"/>
              <a:gd name="T70" fmla="*/ 2147483647 w 5284"/>
              <a:gd name="T71" fmla="*/ 2147483647 h 673"/>
              <a:gd name="T72" fmla="*/ 2147483647 w 5284"/>
              <a:gd name="T73" fmla="*/ 2147483647 h 673"/>
              <a:gd name="T74" fmla="*/ 2147483647 w 5284"/>
              <a:gd name="T75" fmla="*/ 2147483647 h 673"/>
              <a:gd name="T76" fmla="*/ 2147483647 w 5284"/>
              <a:gd name="T77" fmla="*/ 2147483647 h 673"/>
              <a:gd name="T78" fmla="*/ 2147483647 w 5284"/>
              <a:gd name="T79" fmla="*/ 2147483647 h 673"/>
              <a:gd name="T80" fmla="*/ 2147483647 w 5284"/>
              <a:gd name="T81" fmla="*/ 2147483647 h 673"/>
              <a:gd name="T82" fmla="*/ 2147483647 w 5284"/>
              <a:gd name="T83" fmla="*/ 2147483647 h 673"/>
              <a:gd name="T84" fmla="*/ 2147483647 w 5284"/>
              <a:gd name="T85" fmla="*/ 2147483647 h 673"/>
              <a:gd name="T86" fmla="*/ 0 w 5284"/>
              <a:gd name="T87" fmla="*/ 2147483647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029" name="Freeform 10"/>
          <p:cNvSpPr>
            <a:spLocks/>
          </p:cNvSpPr>
          <p:nvPr/>
        </p:nvSpPr>
        <p:spPr bwMode="white">
          <a:xfrm>
            <a:off x="0" y="-20638"/>
            <a:ext cx="4959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7 h 286"/>
              <a:gd name="T4" fmla="*/ 2147483647 w 2884"/>
              <a:gd name="T5" fmla="*/ 2147483647 h 286"/>
              <a:gd name="T6" fmla="*/ 2147483647 w 2884"/>
              <a:gd name="T7" fmla="*/ 2147483647 h 286"/>
              <a:gd name="T8" fmla="*/ 2147483647 w 2884"/>
              <a:gd name="T9" fmla="*/ 2147483647 h 286"/>
              <a:gd name="T10" fmla="*/ 2147483647 w 2884"/>
              <a:gd name="T11" fmla="*/ 2147483647 h 286"/>
              <a:gd name="T12" fmla="*/ 2147483647 w 2884"/>
              <a:gd name="T13" fmla="*/ 2147483647 h 286"/>
              <a:gd name="T14" fmla="*/ 2147483647 w 2884"/>
              <a:gd name="T15" fmla="*/ 2147483647 h 286"/>
              <a:gd name="T16" fmla="*/ 2147483647 w 2884"/>
              <a:gd name="T17" fmla="*/ 2147483647 h 286"/>
              <a:gd name="T18" fmla="*/ 2147483647 w 2884"/>
              <a:gd name="T19" fmla="*/ 2147483647 h 286"/>
              <a:gd name="T20" fmla="*/ 2147483647 w 2884"/>
              <a:gd name="T21" fmla="*/ 2147483647 h 286"/>
              <a:gd name="T22" fmla="*/ 2147483647 w 2884"/>
              <a:gd name="T23" fmla="*/ 2147483647 h 286"/>
              <a:gd name="T24" fmla="*/ 2147483647 w 2884"/>
              <a:gd name="T25" fmla="*/ 2147483647 h 286"/>
              <a:gd name="T26" fmla="*/ 2147483647 w 2884"/>
              <a:gd name="T27" fmla="*/ 2147483647 h 286"/>
              <a:gd name="T28" fmla="*/ 2147483647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7" name="16 Rectángulo"/>
          <p:cNvSpPr/>
          <p:nvPr userDrawn="1"/>
        </p:nvSpPr>
        <p:spPr bwMode="auto">
          <a:xfrm>
            <a:off x="-15875" y="-65088"/>
            <a:ext cx="10239375" cy="7072313"/>
          </a:xfrm>
          <a:prstGeom prst="rect">
            <a:avLst/>
          </a:prstGeom>
          <a:solidFill>
            <a:schemeClr val="bg2">
              <a:lumMod val="85000"/>
              <a:lumOff val="15000"/>
            </a:schemeClr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es-EC">
              <a:ea typeface="+mn-ea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ditoriacidada.org.br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facebook.com/auditoriacidada.pagin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vida-auditoriacidada.org.b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stn.fazenda.gov.br/documents/10180/590564/Anexo_RMD_Abr_2017.zip/4bbfca5a-9de1-4147-a874-e75602078c0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acional2017.com.b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28464" y="-171400"/>
            <a:ext cx="9777536" cy="56323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 sz="3200" u="sng" dirty="0">
              <a:solidFill>
                <a:srgbClr val="FFFF00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4400" i="1" u="sng" dirty="0" smtClean="0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 u="sng" dirty="0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 u="sng" dirty="0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 u="sng" dirty="0">
              <a:solidFill>
                <a:srgbClr val="FFFF00"/>
              </a:solidFill>
            </a:endParaRPr>
          </a:p>
          <a:p>
            <a:pPr algn="ctr" eaLnBrk="0" hangingPunct="0"/>
            <a:r>
              <a:rPr lang="en-US" sz="3200" b="0" smtClean="0">
                <a:solidFill>
                  <a:srgbClr val="FFFFFF"/>
                </a:solidFill>
                <a:latin typeface="Tahoma" charset="0"/>
                <a:cs typeface="Tahoma" charset="0"/>
              </a:rPr>
              <a:t>Dívida Pública</a:t>
            </a:r>
            <a:endParaRPr lang="en-US" sz="3200" b="0">
              <a:solidFill>
                <a:srgbClr val="FFFFFF"/>
              </a:solidFill>
              <a:latin typeface="Tahoma" charset="0"/>
              <a:cs typeface="Tahoma" charset="0"/>
            </a:endParaRPr>
          </a:p>
          <a:p>
            <a:pPr algn="ctr" eaLnBrk="0" hangingPunct="0"/>
            <a:endParaRPr lang="pt-BR" sz="500" i="1" u="sng" smtClean="0">
              <a:solidFill>
                <a:schemeClr val="accent1"/>
              </a:solidFill>
            </a:endParaRPr>
          </a:p>
          <a:p>
            <a:pPr algn="ctr" eaLnBrk="0" hangingPunct="0"/>
            <a:endParaRPr lang="pt-BR" sz="500" i="1" u="sng">
              <a:solidFill>
                <a:schemeClr val="accent1"/>
              </a:solidFill>
            </a:endParaRPr>
          </a:p>
          <a:p>
            <a:pPr algn="ctr" eaLnBrk="0" hangingPunct="0"/>
            <a:endParaRPr lang="pt-BR" sz="500" i="1" u="sng" dirty="0">
              <a:solidFill>
                <a:schemeClr val="accent1"/>
              </a:solidFill>
            </a:endParaRPr>
          </a:p>
          <a:p>
            <a:pPr algn="ctr"/>
            <a:r>
              <a:rPr lang="en-US" sz="2500" b="0" i="1" smtClean="0">
                <a:solidFill>
                  <a:srgbClr val="FFFFFF"/>
                </a:solidFill>
                <a:latin typeface="Tahoma" charset="0"/>
                <a:cs typeface="Tahoma" charset="0"/>
              </a:rPr>
              <a:t>Rodrigo Avila</a:t>
            </a:r>
          </a:p>
          <a:p>
            <a:pPr algn="ctr"/>
            <a:endParaRPr lang="en-US" sz="2500" b="0" i="1">
              <a:solidFill>
                <a:srgbClr val="FFFFFF"/>
              </a:solidFill>
              <a:latin typeface="Tahoma" charset="0"/>
              <a:cs typeface="Tahoma" charset="0"/>
            </a:endParaRPr>
          </a:p>
          <a:p>
            <a:pPr algn="ctr"/>
            <a:endParaRPr lang="en-US" sz="2500" b="0" i="1">
              <a:solidFill>
                <a:srgbClr val="FFFFFF"/>
              </a:solidFill>
              <a:latin typeface="Tahoma" charset="0"/>
              <a:cs typeface="Tahoma" charset="0"/>
            </a:endParaRPr>
          </a:p>
          <a:p>
            <a:pPr algn="ctr"/>
            <a:endParaRPr lang="en-US" sz="2500" b="0" i="1" smtClean="0">
              <a:solidFill>
                <a:schemeClr val="accent1"/>
              </a:solidFill>
              <a:latin typeface="Tahoma" charset="0"/>
              <a:cs typeface="Tahoma" charset="0"/>
            </a:endParaRPr>
          </a:p>
          <a:p>
            <a:pPr algn="ctr"/>
            <a:r>
              <a:rPr lang="en-US" sz="2500" b="0" i="1" smtClean="0">
                <a:solidFill>
                  <a:schemeClr val="accent1"/>
                </a:solidFill>
                <a:latin typeface="Tahoma" charset="0"/>
                <a:cs typeface="Tahoma" charset="0"/>
              </a:rPr>
              <a:t>Ilheus, 6/12/2017</a:t>
            </a:r>
            <a:endParaRPr lang="pt-BR" b="0" dirty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950" y="214313"/>
            <a:ext cx="54387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Rectangle 2"/>
          <p:cNvSpPr>
            <a:spLocks noChangeArrowheads="1"/>
          </p:cNvSpPr>
          <p:nvPr/>
        </p:nvSpPr>
        <p:spPr bwMode="auto">
          <a:xfrm>
            <a:off x="0" y="1219200"/>
            <a:ext cx="10425608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 sz="3000" dirty="0" smtClean="0">
              <a:solidFill>
                <a:srgbClr val="92D050"/>
              </a:solidFill>
              <a:latin typeface="Verdana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pt-BR" sz="3000" dirty="0">
              <a:solidFill>
                <a:srgbClr val="92D050"/>
              </a:solidFill>
              <a:latin typeface="Verdana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pt-BR" sz="3000" dirty="0" smtClean="0">
              <a:solidFill>
                <a:srgbClr val="92D050"/>
              </a:solidFill>
              <a:latin typeface="Verdana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pt-BR" sz="2800" dirty="0" smtClean="0">
              <a:solidFill>
                <a:srgbClr val="92D050"/>
              </a:solidFill>
              <a:latin typeface="Verdana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3000" b="0" smtClean="0">
                <a:solidFill>
                  <a:srgbClr val="FFFFFF"/>
                </a:solidFill>
                <a:latin typeface="Verdana" charset="0"/>
                <a:hlinkClick r:id="rId3"/>
              </a:rPr>
              <a:t>www.auditoriacidada.org.br</a:t>
            </a:r>
            <a:endParaRPr lang="pt-BR" sz="3000" b="0" dirty="0" smtClean="0">
              <a:solidFill>
                <a:srgbClr val="FFFFFF"/>
              </a:solidFill>
              <a:latin typeface="Verdana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3000" b="0" dirty="0" smtClean="0">
                <a:solidFill>
                  <a:srgbClr val="FFFFFF"/>
                </a:solidFill>
                <a:latin typeface="Verdana" charset="0"/>
                <a:hlinkClick r:id="rId4"/>
              </a:rPr>
              <a:t>www.facebook.com</a:t>
            </a:r>
            <a:r>
              <a:rPr lang="pt-BR" sz="3000" b="0" dirty="0">
                <a:solidFill>
                  <a:srgbClr val="FFFFFF"/>
                </a:solidFill>
                <a:latin typeface="Verdana" charset="0"/>
                <a:hlinkClick r:id="rId4"/>
              </a:rPr>
              <a:t>/</a:t>
            </a:r>
            <a:r>
              <a:rPr lang="pt-BR" sz="3000" b="0" dirty="0" smtClean="0">
                <a:solidFill>
                  <a:srgbClr val="FFFFFF"/>
                </a:solidFill>
                <a:latin typeface="Verdana" charset="0"/>
                <a:hlinkClick r:id="rId4"/>
              </a:rPr>
              <a:t>auditoriacidada.pagina</a:t>
            </a:r>
            <a:endParaRPr lang="pt-BR" sz="3000" b="0" dirty="0" smtClean="0">
              <a:solidFill>
                <a:srgbClr val="FFFFFF"/>
              </a:solidFill>
              <a:latin typeface="Verdan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4528" y="0"/>
            <a:ext cx="9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0" i="1" dirty="0" smtClean="0">
              <a:solidFill>
                <a:srgbClr val="FFFFFF"/>
              </a:solidFill>
              <a:latin typeface="Tahoma"/>
              <a:cs typeface="Tahoma"/>
            </a:endParaRPr>
          </a:p>
          <a:p>
            <a:endParaRPr lang="pt-BR" b="0" i="1" dirty="0">
              <a:solidFill>
                <a:srgbClr val="FFFFFF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2735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5"/>
          <p:cNvSpPr txBox="1">
            <a:spLocks noChangeArrowheads="1"/>
          </p:cNvSpPr>
          <p:nvPr/>
        </p:nvSpPr>
        <p:spPr bwMode="auto">
          <a:xfrm>
            <a:off x="2144688" y="4293095"/>
            <a:ext cx="1729309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400" smtClean="0">
                <a:solidFill>
                  <a:schemeClr val="bg1"/>
                </a:solidFill>
                <a:latin typeface="Arial" charset="0"/>
                <a:cs typeface="Arial" charset="0"/>
              </a:rPr>
              <a:t>R$ 1,13 TRILHÃO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250454"/>
            <a:ext cx="7704856" cy="648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8121352" y="669047"/>
            <a:ext cx="1928664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0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Medidas para aumentar ainda mais o gasto com a dívida</a:t>
            </a:r>
            <a:r>
              <a:rPr lang="pt-BR" sz="190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algn="ctr"/>
            <a:endParaRPr lang="pt-BR" sz="190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pt-BR" sz="1900" smtClean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pt-BR" sz="190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PEC do “teto de gastos”</a:t>
            </a:r>
          </a:p>
          <a:p>
            <a:pPr algn="ctr"/>
            <a:endParaRPr lang="pt-BR" sz="1900" smtClean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pt-BR" sz="190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Reforma da Previdência</a:t>
            </a:r>
            <a:endParaRPr lang="pt-BR" sz="190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pt-BR" sz="190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pt-BR" sz="190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Aumento de arrecadação não significa mais gastos </a:t>
            </a:r>
            <a:r>
              <a:rPr lang="pt-BR" sz="190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sociais, por 20 anos</a:t>
            </a:r>
            <a:endParaRPr lang="pt-BR" sz="200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63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193675" y="188913"/>
            <a:ext cx="9712325" cy="5874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925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lnSpc>
                <a:spcPct val="120000"/>
              </a:lnSpc>
              <a:spcBef>
                <a:spcPts val="1200"/>
              </a:spcBef>
              <a:buClr>
                <a:srgbClr val="FF9900"/>
              </a:buClr>
              <a:buFont typeface="Times New Roman" charset="0"/>
              <a:buNone/>
            </a:pPr>
            <a:r>
              <a:rPr lang="pt-BR" sz="2800" dirty="0">
                <a:solidFill>
                  <a:srgbClr val="92D050"/>
                </a:solidFill>
                <a:latin typeface="Tahoma"/>
                <a:cs typeface="Tahoma"/>
              </a:rPr>
              <a:t>“Sistema da </a:t>
            </a:r>
            <a:r>
              <a:rPr lang="pt-BR" sz="2800">
                <a:solidFill>
                  <a:srgbClr val="92D050"/>
                </a:solidFill>
                <a:latin typeface="Tahoma"/>
                <a:cs typeface="Tahoma"/>
              </a:rPr>
              <a:t>Dívida</a:t>
            </a:r>
            <a:r>
              <a:rPr lang="pt-BR" sz="2800" smtClean="0">
                <a:solidFill>
                  <a:srgbClr val="92D050"/>
                </a:solidFill>
                <a:latin typeface="Tahoma"/>
                <a:cs typeface="Tahoma"/>
              </a:rPr>
              <a:t>”</a:t>
            </a:r>
          </a:p>
          <a:p>
            <a:pPr marL="377825" indent="-342900" algn="ctr">
              <a:spcBef>
                <a:spcPts val="1200"/>
              </a:spcBef>
              <a:buClr>
                <a:srgbClr val="FF9900"/>
              </a:buClr>
              <a:buFont typeface="Arial"/>
              <a:buChar char="•"/>
            </a:pP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Utilização </a:t>
            </a:r>
            <a:r>
              <a:rPr lang="pt-BR" dirty="0">
                <a:solidFill>
                  <a:schemeClr val="tx1"/>
                </a:solidFill>
                <a:latin typeface="Tahoma"/>
                <a:cs typeface="Tahoma"/>
              </a:rPr>
              <a:t>do endividamento como mecanismo de subtração de recursos </a:t>
            </a:r>
            <a:r>
              <a:rPr lang="pt-BR">
                <a:solidFill>
                  <a:schemeClr val="tx1"/>
                </a:solidFill>
                <a:latin typeface="Tahoma"/>
                <a:cs typeface="Tahoma"/>
              </a:rPr>
              <a:t>e </a:t>
            </a: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não financiamento </a:t>
            </a:r>
            <a:r>
              <a:rPr lang="pt-BR" dirty="0">
                <a:solidFill>
                  <a:schemeClr val="tx1"/>
                </a:solidFill>
                <a:latin typeface="Tahoma"/>
                <a:cs typeface="Tahoma"/>
              </a:rPr>
              <a:t>dos Estados </a:t>
            </a:r>
          </a:p>
          <a:p>
            <a:pPr algn="ctr">
              <a:spcBef>
                <a:spcPts val="1200"/>
              </a:spcBef>
              <a:buClr>
                <a:srgbClr val="FF9900"/>
              </a:buClr>
            </a:pPr>
            <a:endParaRPr lang="pt-BR" sz="800" dirty="0" smtClean="0">
              <a:solidFill>
                <a:schemeClr val="tx1"/>
              </a:solidFill>
              <a:latin typeface="Tahoma"/>
              <a:cs typeface="Tahoma"/>
            </a:endParaRPr>
          </a:p>
          <a:p>
            <a:pPr marL="377825" indent="-342900" algn="ctr">
              <a:spcBef>
                <a:spcPts val="1200"/>
              </a:spcBef>
              <a:buClr>
                <a:srgbClr val="FF9900"/>
              </a:buClr>
              <a:buFont typeface="Arial"/>
              <a:buChar char="•"/>
            </a:pP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Dívidas sem contrapartida; juros sobre juros</a:t>
            </a:r>
            <a:endParaRPr lang="pt-BR" sz="800" dirty="0" smtClean="0">
              <a:solidFill>
                <a:schemeClr val="tx1"/>
              </a:solidFill>
              <a:latin typeface="Tahoma"/>
              <a:cs typeface="Tahoma"/>
            </a:endParaRPr>
          </a:p>
          <a:p>
            <a:pPr marL="377825" indent="-342900">
              <a:spcBef>
                <a:spcPts val="1200"/>
              </a:spcBef>
              <a:buClr>
                <a:srgbClr val="FF9900"/>
              </a:buClr>
              <a:buFont typeface="Arial"/>
              <a:buChar char="•"/>
            </a:pP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Maior beneficiário: Setor financeiro</a:t>
            </a:r>
          </a:p>
          <a:p>
            <a:pPr marL="377825" indent="-342900">
              <a:spcBef>
                <a:spcPts val="1200"/>
              </a:spcBef>
              <a:buClr>
                <a:srgbClr val="FF9900"/>
              </a:buClr>
              <a:buFont typeface="Arial"/>
              <a:buChar char="•"/>
            </a:pPr>
            <a:endParaRPr lang="pt-BR" smtClean="0">
              <a:solidFill>
                <a:schemeClr val="tx1"/>
              </a:solidFill>
              <a:latin typeface="Tahoma"/>
              <a:cs typeface="Tahoma"/>
            </a:endParaRPr>
          </a:p>
          <a:p>
            <a:pPr marL="377825" indent="-342900">
              <a:spcBef>
                <a:spcPts val="1200"/>
              </a:spcBef>
              <a:buClr>
                <a:srgbClr val="FF9900"/>
              </a:buClr>
              <a:buFont typeface="Arial"/>
              <a:buChar char="•"/>
            </a:pP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Instrumento de chantagem para implementação de reformas (Previdência, Trabalhista, Teto de gastos sociais, etc) – </a:t>
            </a:r>
            <a:r>
              <a:rPr lang="pt-BR" u="sng" smtClean="0">
                <a:solidFill>
                  <a:schemeClr val="tx1"/>
                </a:solidFill>
                <a:latin typeface="Tahoma"/>
                <a:cs typeface="Tahoma"/>
              </a:rPr>
              <a:t>REDUÇÃO DO PAPEL DO ESTADO</a:t>
            </a:r>
          </a:p>
          <a:p>
            <a:pPr marL="377825" indent="-342900">
              <a:spcBef>
                <a:spcPts val="1200"/>
              </a:spcBef>
              <a:buClr>
                <a:srgbClr val="FF9900"/>
              </a:buClr>
              <a:buFont typeface="Arial"/>
              <a:buChar char="•"/>
            </a:pP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Prejudicam </a:t>
            </a:r>
            <a:r>
              <a:rPr lang="pt-BR">
                <a:solidFill>
                  <a:schemeClr val="tx1"/>
                </a:solidFill>
                <a:latin typeface="Tahoma"/>
                <a:cs typeface="Tahoma"/>
              </a:rPr>
              <a:t>principalmente quem precisa mais dos serviços públicos, ou seja, os mais pobres, os trabalhadores, a juventude, as mulheres</a:t>
            </a: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.</a:t>
            </a:r>
            <a:endParaRPr lang="pt-BR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0118467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26"/>
          <p:cNvSpPr txBox="1">
            <a:spLocks noChangeArrowheads="1"/>
          </p:cNvSpPr>
          <p:nvPr/>
        </p:nvSpPr>
        <p:spPr bwMode="auto">
          <a:xfrm>
            <a:off x="330200" y="214313"/>
            <a:ext cx="95758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3200" dirty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DÍVIDA: impede a vida digna e o atendimento aos direitos humanos</a:t>
            </a:r>
          </a:p>
        </p:txBody>
      </p:sp>
      <p:sp>
        <p:nvSpPr>
          <p:cNvPr id="12291" name="Text Box 1027"/>
          <p:cNvSpPr txBox="1">
            <a:spLocks noChangeArrowheads="1"/>
          </p:cNvSpPr>
          <p:nvPr/>
        </p:nvSpPr>
        <p:spPr bwMode="auto">
          <a:xfrm>
            <a:off x="330200" y="1673225"/>
            <a:ext cx="9575800" cy="478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De onde veio toda essa dívida pública?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Quanto tomamos emprestado e quanto já pagamos?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O que realmente devemos?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Quem contraiu tantos empréstimos?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Onde foram aplicados os recursos?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Quem se beneficiou desse endividamento?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Qual a responsabilidade dos credores e organismos internacionais nesse processo? </a:t>
            </a:r>
          </a:p>
          <a:p>
            <a:pPr algn="ctr">
              <a:spcBef>
                <a:spcPct val="70000"/>
              </a:spcBef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Somente a </a:t>
            </a:r>
            <a:r>
              <a:rPr lang="pt-BR" u="sng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</a:t>
            </a: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responderá essas questões</a:t>
            </a:r>
          </a:p>
        </p:txBody>
      </p:sp>
    </p:spTree>
    <p:extLst>
      <p:ext uri="{BB962C8B-B14F-4D97-AF65-F5344CB8AC3E}">
        <p14:creationId xmlns:p14="http://schemas.microsoft.com/office/powerpoint/2010/main" val="25650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495300" y="0"/>
            <a:ext cx="91630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 eaLnBrk="0" hangingPunct="0">
              <a:spcBef>
                <a:spcPct val="50000"/>
              </a:spcBef>
              <a:buClr>
                <a:srgbClr val="FF9900"/>
              </a:buCl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BRASIL: AUDITORIA </a:t>
            </a:r>
            <a:r>
              <a:rPr lang="en-GB" sz="3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DA DÍVIDA</a:t>
            </a: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381000" y="1143000"/>
            <a:ext cx="9525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8138" indent="-338138" algn="ctr" eaLnBrk="0" hangingPunct="0">
              <a:lnSpc>
                <a:spcPct val="80000"/>
              </a:lnSpc>
              <a:spcBef>
                <a:spcPts val="25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pt-BR" sz="1000" dirty="0" smtClean="0">
              <a:solidFill>
                <a:srgbClr val="FFFF00"/>
              </a:solidFill>
            </a:endParaRPr>
          </a:p>
          <a:p>
            <a:pPr marL="338138" indent="-338138" algn="just" eaLnBrk="0" hangingPunct="0">
              <a:lnSpc>
                <a:spcPct val="80000"/>
              </a:lnSpc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Prevista na Constituição Federal de 1988</a:t>
            </a:r>
          </a:p>
          <a:p>
            <a:pPr marL="338138" indent="-338138" algn="just" eaLnBrk="0" hangingPunct="0">
              <a:lnSpc>
                <a:spcPct val="80000"/>
              </a:lnSpc>
              <a:spcBef>
                <a:spcPts val="375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pt-BR" dirty="0" smtClean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just" eaLnBrk="0" hangingPunct="0"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Plebiscito popular ano 2000: mais de seis milhões de votos</a:t>
            </a:r>
          </a:p>
          <a:p>
            <a:pPr marL="338138" indent="-338138" algn="ctr" eaLnBrk="0" hangingPunct="0">
              <a:lnSpc>
                <a:spcPct val="110000"/>
              </a:lnSpc>
              <a:spcBef>
                <a:spcPts val="2250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pt-BR" sz="800" dirty="0" smtClean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lnSpc>
                <a:spcPct val="110000"/>
              </a:lnSpc>
              <a:spcBef>
                <a:spcPts val="2250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sz="3200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 CIDADÃ DA DÍVIDA</a:t>
            </a:r>
          </a:p>
          <a:p>
            <a:pPr marL="338138" indent="-338138" algn="ctr" eaLnBrk="0" hangingPunct="0">
              <a:lnSpc>
                <a:spcPct val="110000"/>
              </a:lnSpc>
              <a:spcBef>
                <a:spcPts val="225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sz="3200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  <a:hlinkClick r:id="rId3"/>
              </a:rPr>
              <a:t>www.auditoriacidada.org.br</a:t>
            </a:r>
            <a:endParaRPr lang="pt-BR" sz="3200" dirty="0" smtClean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pt-BR" sz="900" dirty="0" smtClean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sz="3200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CPI da Dívida Pública</a:t>
            </a: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b="0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Passo importante, mas ainda não significa o cumprimento da Constituição</a:t>
            </a:r>
            <a:endParaRPr lang="pt-BR" b="0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1856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09" y="360974"/>
            <a:ext cx="9217024" cy="617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7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4098" name="Text Box 12"/>
          <p:cNvSpPr txBox="1">
            <a:spLocks noChangeArrowheads="1"/>
          </p:cNvSpPr>
          <p:nvPr/>
        </p:nvSpPr>
        <p:spPr bwMode="auto">
          <a:xfrm>
            <a:off x="0" y="6581775"/>
            <a:ext cx="9906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200" b="0">
                <a:solidFill>
                  <a:srgbClr val="FFFFFF"/>
                </a:solidFill>
                <a:latin typeface="Tahoma" charset="0"/>
                <a:cs typeface="Arial" charset="0"/>
              </a:rPr>
              <a:t>Fonte: Banco Central - Nota para a Imprensa - Setor Externo - Quadro </a:t>
            </a:r>
            <a:r>
              <a:rPr lang="pt-BR" sz="1200" b="0" smtClean="0">
                <a:solidFill>
                  <a:srgbClr val="FFFFFF"/>
                </a:solidFill>
                <a:latin typeface="Tahoma" charset="0"/>
                <a:cs typeface="Arial" charset="0"/>
              </a:rPr>
              <a:t>“Dívida Externa Bruta” </a:t>
            </a:r>
            <a:r>
              <a:rPr lang="pt-BR" sz="1200" b="0">
                <a:solidFill>
                  <a:srgbClr val="FFFFFF"/>
                </a:solidFill>
                <a:latin typeface="Tahoma" charset="0"/>
                <a:cs typeface="Arial" charset="0"/>
              </a:rPr>
              <a:t>e Séries Temporais - BC</a:t>
            </a: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9999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4101" name="CaixaDeTexto 5"/>
          <p:cNvSpPr txBox="1">
            <a:spLocks noChangeArrowheads="1"/>
          </p:cNvSpPr>
          <p:nvPr/>
        </p:nvSpPr>
        <p:spPr bwMode="auto">
          <a:xfrm>
            <a:off x="1784648" y="1690688"/>
            <a:ext cx="1224558" cy="1615827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800" dirty="0">
                <a:latin typeface="Arial" charset="0"/>
                <a:cs typeface="Arial" charset="0"/>
              </a:rPr>
              <a:t>Década de 70:</a:t>
            </a:r>
          </a:p>
          <a:p>
            <a:pPr algn="ctr">
              <a:spcBef>
                <a:spcPct val="50000"/>
              </a:spcBef>
            </a:pPr>
            <a:r>
              <a:rPr lang="pt-BR" sz="1800" dirty="0">
                <a:solidFill>
                  <a:schemeClr val="bg1"/>
                </a:solidFill>
                <a:latin typeface="Arial" charset="0"/>
                <a:cs typeface="Arial" charset="0"/>
              </a:rPr>
              <a:t> dívida da ditadura</a:t>
            </a:r>
          </a:p>
        </p:txBody>
      </p:sp>
      <p:sp>
        <p:nvSpPr>
          <p:cNvPr id="4102" name="CaixaDeTexto 5"/>
          <p:cNvSpPr txBox="1">
            <a:spLocks noChangeArrowheads="1"/>
          </p:cNvSpPr>
          <p:nvPr/>
        </p:nvSpPr>
        <p:spPr bwMode="auto">
          <a:xfrm>
            <a:off x="3152801" y="1690688"/>
            <a:ext cx="1800200" cy="2308324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800" dirty="0">
                <a:latin typeface="Arial" charset="0"/>
                <a:cs typeface="Arial" charset="0"/>
              </a:rPr>
              <a:t>Década de 80:</a:t>
            </a:r>
          </a:p>
          <a:p>
            <a:pPr algn="ctr">
              <a:spcBef>
                <a:spcPct val="50000"/>
              </a:spcBef>
            </a:pPr>
            <a:r>
              <a:rPr lang="pt-BR" sz="1800" dirty="0">
                <a:solidFill>
                  <a:schemeClr val="bg1"/>
                </a:solidFill>
                <a:latin typeface="Arial" charset="0"/>
                <a:cs typeface="Arial" charset="0"/>
              </a:rPr>
              <a:t> Elevação ilegal das taxas de juros</a:t>
            </a:r>
          </a:p>
          <a:p>
            <a:pPr algn="ctr">
              <a:spcBef>
                <a:spcPct val="50000"/>
              </a:spcBef>
            </a:pPr>
            <a:r>
              <a:rPr lang="pt-BR" sz="1800" dirty="0">
                <a:solidFill>
                  <a:schemeClr val="bg1"/>
                </a:solidFill>
                <a:latin typeface="Arial" charset="0"/>
                <a:cs typeface="Arial" charset="0"/>
              </a:rPr>
              <a:t>Estatização de dívidas privadas</a:t>
            </a:r>
          </a:p>
        </p:txBody>
      </p:sp>
      <p:sp>
        <p:nvSpPr>
          <p:cNvPr id="4103" name="CaixaDeTexto 5"/>
          <p:cNvSpPr txBox="1">
            <a:spLocks noChangeArrowheads="1"/>
          </p:cNvSpPr>
          <p:nvPr/>
        </p:nvSpPr>
        <p:spPr bwMode="auto">
          <a:xfrm>
            <a:off x="4232921" y="4986923"/>
            <a:ext cx="5256584" cy="70788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600">
                <a:solidFill>
                  <a:schemeClr val="bg1"/>
                </a:solidFill>
                <a:latin typeface="Arial" charset="0"/>
                <a:cs typeface="Arial" charset="0"/>
              </a:rPr>
              <a:t>Pagamento antecipado ao FMI e resgates com </a:t>
            </a:r>
            <a:r>
              <a:rPr lang="pt-BR" sz="1600" smtClean="0">
                <a:solidFill>
                  <a:schemeClr val="bg1"/>
                </a:solidFill>
                <a:latin typeface="Arial" charset="0"/>
                <a:cs typeface="Arial" charset="0"/>
              </a:rPr>
              <a:t>ágio</a:t>
            </a:r>
          </a:p>
          <a:p>
            <a:pPr algn="ctr">
              <a:spcBef>
                <a:spcPct val="50000"/>
              </a:spcBef>
            </a:pPr>
            <a:r>
              <a:rPr lang="pt-BR" sz="1600" smtClean="0">
                <a:solidFill>
                  <a:schemeClr val="bg1"/>
                </a:solidFill>
                <a:latin typeface="Arial" charset="0"/>
                <a:cs typeface="Arial" charset="0"/>
              </a:rPr>
              <a:t>Troca de dívida externa por dívida interna</a:t>
            </a:r>
          </a:p>
        </p:txBody>
      </p:sp>
      <p:cxnSp>
        <p:nvCxnSpPr>
          <p:cNvPr id="4104" name="Conector de seta reta 7"/>
          <p:cNvCxnSpPr>
            <a:cxnSpLocks noChangeShapeType="1"/>
          </p:cNvCxnSpPr>
          <p:nvPr/>
        </p:nvCxnSpPr>
        <p:spPr bwMode="auto">
          <a:xfrm flipV="1">
            <a:off x="7506086" y="4454747"/>
            <a:ext cx="0" cy="532176"/>
          </a:xfrm>
          <a:prstGeom prst="straightConnector1">
            <a:avLst/>
          </a:prstGeom>
          <a:noFill/>
          <a:ln w="41275" cap="sq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5099422" y="1697058"/>
            <a:ext cx="1368152" cy="134344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ts val="0"/>
              </a:spcBef>
            </a:pPr>
            <a:r>
              <a:rPr lang="pt-BR" sz="1800" dirty="0">
                <a:latin typeface="Arial" charset="0"/>
                <a:ea typeface="MS PGothic" charset="0"/>
                <a:cs typeface="Arial" charset="0"/>
              </a:rPr>
              <a:t>Década de </a:t>
            </a:r>
            <a:r>
              <a:rPr lang="pt-BR" sz="1800" dirty="0" smtClean="0">
                <a:latin typeface="Arial" charset="0"/>
                <a:ea typeface="MS PGothic" charset="0"/>
                <a:cs typeface="Arial" charset="0"/>
              </a:rPr>
              <a:t>90:</a:t>
            </a:r>
          </a:p>
          <a:p>
            <a:pPr algn="ctr" eaLnBrk="0" hangingPunct="0">
              <a:lnSpc>
                <a:spcPct val="90000"/>
              </a:lnSpc>
              <a:spcBef>
                <a:spcPts val="0"/>
              </a:spcBef>
            </a:pPr>
            <a:endParaRPr lang="pt-BR" sz="1800" dirty="0">
              <a:solidFill>
                <a:schemeClr val="bg1"/>
              </a:solidFill>
              <a:latin typeface="Arial" charset="0"/>
              <a:ea typeface="MS PGothic" charset="0"/>
              <a:cs typeface="Arial" charset="0"/>
            </a:endParaRPr>
          </a:p>
          <a:p>
            <a:pPr algn="ctr" eaLnBrk="0" hangingPunct="0">
              <a:lnSpc>
                <a:spcPct val="90000"/>
              </a:lnSpc>
              <a:spcBef>
                <a:spcPts val="0"/>
              </a:spcBef>
            </a:pPr>
            <a:r>
              <a:rPr lang="pt-BR" sz="1800" dirty="0" smtClean="0">
                <a:solidFill>
                  <a:schemeClr val="bg1"/>
                </a:solidFill>
                <a:latin typeface="Arial" charset="0"/>
                <a:ea typeface="MS PGothic" charset="0"/>
                <a:cs typeface="Arial" charset="0"/>
              </a:rPr>
              <a:t>Plano</a:t>
            </a:r>
          </a:p>
          <a:p>
            <a:pPr algn="ctr" eaLnBrk="0" hangingPunct="0">
              <a:lnSpc>
                <a:spcPct val="90000"/>
              </a:lnSpc>
              <a:spcBef>
                <a:spcPts val="0"/>
              </a:spcBef>
            </a:pPr>
            <a:r>
              <a:rPr lang="pt-BR" sz="1800" dirty="0" smtClean="0">
                <a:solidFill>
                  <a:schemeClr val="bg1"/>
                </a:solidFill>
                <a:latin typeface="Arial" charset="0"/>
                <a:ea typeface="MS PGothic" charset="0"/>
                <a:cs typeface="Arial" charset="0"/>
              </a:rPr>
              <a:t>Brady</a:t>
            </a:r>
            <a:endParaRPr lang="en-US" sz="1800" dirty="0">
              <a:solidFill>
                <a:schemeClr val="bg1"/>
              </a:solidFill>
              <a:latin typeface="Arial" charset="0"/>
              <a:ea typeface="MS PGothic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0479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81" y="420539"/>
            <a:ext cx="9369055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6146" name="Text Box 12"/>
          <p:cNvSpPr txBox="1">
            <a:spLocks noChangeArrowheads="1"/>
          </p:cNvSpPr>
          <p:nvPr/>
        </p:nvSpPr>
        <p:spPr bwMode="auto">
          <a:xfrm>
            <a:off x="0" y="6572250"/>
            <a:ext cx="9906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400" b="0">
                <a:solidFill>
                  <a:srgbClr val="FFFFFF"/>
                </a:solidFill>
                <a:cs typeface="Arial" charset="0"/>
              </a:rPr>
              <a:t>Fonte: Banco Central - Nota para a Imprensa - Política Fiscal - Quadro </a:t>
            </a:r>
            <a:r>
              <a:rPr lang="pt-BR" sz="1400" b="0" smtClean="0">
                <a:solidFill>
                  <a:srgbClr val="FFFFFF"/>
                </a:solidFill>
                <a:cs typeface="Arial" charset="0"/>
              </a:rPr>
              <a:t>“Títulos Públicos Federais”.</a:t>
            </a:r>
            <a:endParaRPr lang="pt-BR" sz="1400" b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147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9999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6149" name="CaixaDeTexto 5"/>
          <p:cNvSpPr txBox="1">
            <a:spLocks noChangeArrowheads="1"/>
          </p:cNvSpPr>
          <p:nvPr/>
        </p:nvSpPr>
        <p:spPr bwMode="auto">
          <a:xfrm>
            <a:off x="2000672" y="1484784"/>
            <a:ext cx="3744416" cy="3208571"/>
          </a:xfrm>
          <a:prstGeom prst="rect">
            <a:avLst/>
          </a:prstGeom>
          <a:solidFill>
            <a:srgbClr val="FFFFFF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500" smtClean="0">
                <a:solidFill>
                  <a:srgbClr val="C00000"/>
                </a:solidFill>
                <a:latin typeface="Arial" charset="0"/>
                <a:cs typeface="Arial" charset="0"/>
              </a:rPr>
              <a:t>Juros </a:t>
            </a:r>
            <a:r>
              <a:rPr lang="pt-BR" sz="1500">
                <a:solidFill>
                  <a:srgbClr val="C00000"/>
                </a:solidFill>
                <a:latin typeface="Arial" charset="0"/>
                <a:cs typeface="Arial" charset="0"/>
              </a:rPr>
              <a:t>sobre juros</a:t>
            </a:r>
          </a:p>
          <a:p>
            <a:pPr algn="ctr">
              <a:spcBef>
                <a:spcPct val="50000"/>
              </a:spcBef>
            </a:pPr>
            <a:r>
              <a:rPr lang="pt-BR" sz="1500" smtClean="0">
                <a:solidFill>
                  <a:srgbClr val="C00000"/>
                </a:solidFill>
                <a:latin typeface="Arial" charset="0"/>
                <a:cs typeface="Arial" charset="0"/>
              </a:rPr>
              <a:t>Regime de Metas de Inflação </a:t>
            </a:r>
          </a:p>
          <a:p>
            <a:pPr algn="ctr">
              <a:spcBef>
                <a:spcPct val="50000"/>
              </a:spcBef>
            </a:pPr>
            <a:r>
              <a:rPr lang="pt-BR" sz="1500" smtClean="0">
                <a:solidFill>
                  <a:srgbClr val="C00000"/>
                </a:solidFill>
                <a:latin typeface="Arial" charset="0"/>
                <a:cs typeface="Arial" charset="0"/>
              </a:rPr>
              <a:t>Reuniões do BC com banqueiros: Conflito </a:t>
            </a:r>
            <a:r>
              <a:rPr lang="pt-BR" sz="1500">
                <a:solidFill>
                  <a:srgbClr val="C00000"/>
                </a:solidFill>
                <a:latin typeface="Arial" charset="0"/>
                <a:cs typeface="Arial" charset="0"/>
              </a:rPr>
              <a:t>de interesses</a:t>
            </a:r>
          </a:p>
          <a:p>
            <a:pPr algn="ctr">
              <a:spcBef>
                <a:spcPct val="50000"/>
              </a:spcBef>
            </a:pPr>
            <a:r>
              <a:rPr lang="pt-BR" sz="1500">
                <a:solidFill>
                  <a:srgbClr val="C00000"/>
                </a:solidFill>
                <a:latin typeface="Arial" charset="0"/>
                <a:cs typeface="Arial" charset="0"/>
              </a:rPr>
              <a:t>Falta de </a:t>
            </a:r>
            <a:r>
              <a:rPr lang="pt-BR" sz="1500" smtClean="0">
                <a:solidFill>
                  <a:srgbClr val="C00000"/>
                </a:solidFill>
                <a:latin typeface="Arial" charset="0"/>
                <a:cs typeface="Arial" charset="0"/>
              </a:rPr>
              <a:t>transparência (quem são os detentores de títulos?)</a:t>
            </a:r>
          </a:p>
          <a:p>
            <a:pPr algn="ctr">
              <a:spcBef>
                <a:spcPct val="50000"/>
              </a:spcBef>
            </a:pPr>
            <a:r>
              <a:rPr lang="pt-BR" sz="1500">
                <a:solidFill>
                  <a:srgbClr val="C00000"/>
                </a:solidFill>
                <a:latin typeface="Arial" charset="0"/>
                <a:cs typeface="Arial" charset="0"/>
              </a:rPr>
              <a:t>Dívidas dos estados com a </a:t>
            </a:r>
            <a:r>
              <a:rPr lang="pt-BR" sz="1500" smtClean="0">
                <a:solidFill>
                  <a:srgbClr val="C00000"/>
                </a:solidFill>
                <a:latin typeface="Arial" charset="0"/>
                <a:cs typeface="Arial" charset="0"/>
              </a:rPr>
              <a:t>União</a:t>
            </a:r>
          </a:p>
          <a:p>
            <a:pPr algn="ctr">
              <a:spcBef>
                <a:spcPct val="50000"/>
              </a:spcBef>
            </a:pPr>
            <a:r>
              <a:rPr lang="pt-BR" sz="1500" smtClean="0">
                <a:solidFill>
                  <a:srgbClr val="C00000"/>
                </a:solidFill>
                <a:latin typeface="Arial" charset="0"/>
                <a:cs typeface="Arial" charset="0"/>
              </a:rPr>
              <a:t>Acumulação de Reservas Cambiais</a:t>
            </a:r>
          </a:p>
          <a:p>
            <a:pPr algn="ctr">
              <a:spcBef>
                <a:spcPct val="50000"/>
              </a:spcBef>
            </a:pPr>
            <a:r>
              <a:rPr lang="pt-BR" sz="1500" smtClean="0">
                <a:solidFill>
                  <a:srgbClr val="C00000"/>
                </a:solidFill>
                <a:latin typeface="Arial" charset="0"/>
                <a:cs typeface="Arial" charset="0"/>
              </a:rPr>
              <a:t>“Operações de Mercado Aberto”</a:t>
            </a:r>
          </a:p>
          <a:p>
            <a:pPr algn="ctr">
              <a:spcBef>
                <a:spcPct val="50000"/>
              </a:spcBef>
            </a:pPr>
            <a:r>
              <a:rPr lang="pt-BR" sz="1500" smtClean="0">
                <a:solidFill>
                  <a:srgbClr val="C00000"/>
                </a:solidFill>
                <a:latin typeface="Arial" charset="0"/>
                <a:cs typeface="Arial" charset="0"/>
              </a:rPr>
              <a:t>Empréstimos ao BNDES</a:t>
            </a:r>
          </a:p>
        </p:txBody>
      </p:sp>
    </p:spTree>
    <p:extLst>
      <p:ext uri="{BB962C8B-B14F-4D97-AF65-F5344CB8AC3E}">
        <p14:creationId xmlns:p14="http://schemas.microsoft.com/office/powerpoint/2010/main" val="27577969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6147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9999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216" y="404664"/>
            <a:ext cx="7921568" cy="5661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72480" y="6095238"/>
            <a:ext cx="96335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Fonte: </a:t>
            </a:r>
            <a:r>
              <a:rPr lang="pt-BR" sz="10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http</a:t>
            </a:r>
            <a:r>
              <a:rPr lang="pt-BR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://</a:t>
            </a:r>
            <a:r>
              <a:rPr lang="pt-BR" sz="10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www.stn.fazenda.gov.br/documents/10180/590564/Anexo_RMD_Abr_2017.zip/4bbfca5a-9de1-4147-a874-e75602078c0d</a:t>
            </a:r>
            <a:r>
              <a:rPr lang="pt-BR" sz="10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pt-BR" sz="10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Tabelas 2.7 e 5.4. Inclui as “Operações de Mercado Aberto”, que representam dívida interna do Banco Central junto aos bancos, que também pagam juros altíssimos. O Tesouro Nacional não considera este item da dívida interna, no valor de mais de R$ 1 TRILHÃO. Dado de abril/2017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0653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60400" y="214313"/>
            <a:ext cx="8701088" cy="6294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1" algn="ctr">
              <a:spcBef>
                <a:spcPts val="3000"/>
              </a:spcBef>
              <a:buClr>
                <a:srgbClr val="FF9900"/>
              </a:buClr>
            </a:pPr>
            <a:r>
              <a:rPr lang="pt-BR" altLang="pt-BR" sz="2800">
                <a:solidFill>
                  <a:srgbClr val="92D050"/>
                </a:solidFill>
                <a:latin typeface="Verdana" pitchFamily="34" charset="0"/>
                <a:cs typeface="Tahoma" pitchFamily="34" charset="0"/>
              </a:rPr>
              <a:t>ESTRATÉGIAS DE AÇÃO</a:t>
            </a:r>
          </a:p>
          <a:p>
            <a:pPr lvl="1" algn="just">
              <a:spcBef>
                <a:spcPts val="1800"/>
              </a:spcBef>
              <a:buClr>
                <a:srgbClr val="FF9900"/>
              </a:buClr>
            </a:pPr>
            <a:r>
              <a:rPr lang="pt-BR" alt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CONHECIMENTO DA REALIDADE </a:t>
            </a:r>
          </a:p>
          <a:p>
            <a:pPr lvl="1" algn="just">
              <a:spcBef>
                <a:spcPts val="1800"/>
              </a:spcBef>
              <a:buClr>
                <a:srgbClr val="FF9900"/>
              </a:buClr>
            </a:pPr>
            <a:r>
              <a:rPr lang="pt-BR" alt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MOBILIZAÇÃO SOCIAL CONSCIENTE</a:t>
            </a:r>
          </a:p>
          <a:p>
            <a:pPr lvl="1" algn="just">
              <a:spcBef>
                <a:spcPts val="1800"/>
              </a:spcBef>
              <a:buClr>
                <a:srgbClr val="FF9900"/>
              </a:buClr>
            </a:pPr>
            <a:r>
              <a:rPr lang="pt-BR" alt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AÇOES CONCRETAS</a:t>
            </a:r>
          </a:p>
          <a:p>
            <a:pPr lvl="4" algn="just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</a:pPr>
            <a:r>
              <a:rPr lang="pt-BR" alt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alt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Auditoria da Dívida Pública para desmascarar o </a:t>
            </a:r>
            <a:r>
              <a:rPr lang="pt-BR" altLang="en-US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pt-BR" alt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Sistema da Dívida</a:t>
            </a:r>
            <a:r>
              <a:rPr lang="pt-BR" altLang="en-US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”</a:t>
            </a:r>
            <a:r>
              <a:rPr lang="pt-BR" alt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e democratizar o conhecimento da realidade financeira </a:t>
            </a:r>
            <a:r>
              <a:rPr lang="pt-BR" altLang="pt-BR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NÚCLEOS</a:t>
            </a:r>
          </a:p>
          <a:p>
            <a:pPr lvl="4" algn="just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</a:pPr>
            <a:endParaRPr lang="pt-BR" alt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lvl="4" algn="just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</a:pPr>
            <a:r>
              <a:rPr lang="pt-BR" alt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CONSTRUÇÃO DE CAMPANHA SOBRE CONSULTA NACIONAL </a:t>
            </a:r>
            <a:r>
              <a:rPr lang="pt-BR" altLang="pt-BR" b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POPULAR, sobre a Auditoria da Dívida, a Reforma da Previdência, Trabalhista, Privatizações e outros temas.</a:t>
            </a:r>
          </a:p>
          <a:p>
            <a:pPr lvl="4" algn="just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</a:pPr>
            <a:r>
              <a:rPr lang="pt-BR" alt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altLang="pt-BR" b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hlinkClick r:id="rId3"/>
              </a:rPr>
              <a:t>www.consultanacional2017.com.br</a:t>
            </a:r>
            <a:r>
              <a:rPr lang="pt-BR" altLang="pt-BR" b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pt-BR" altLang="pt-BR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5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lso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Puls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o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42392</TotalTime>
  <Words>518</Words>
  <Application>Microsoft Office PowerPoint</Application>
  <PresentationFormat>Papel A4 (210 x 297 mm)</PresentationFormat>
  <Paragraphs>104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Pulso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Maria Lúcia F. Carneiro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Maria Lucia Fattorelli</dc:creator>
  <cp:lastModifiedBy>RODRIGO</cp:lastModifiedBy>
  <cp:revision>1805</cp:revision>
  <cp:lastPrinted>2008-11-20T19:12:03Z</cp:lastPrinted>
  <dcterms:created xsi:type="dcterms:W3CDTF">2001-11-19T18:24:28Z</dcterms:created>
  <dcterms:modified xsi:type="dcterms:W3CDTF">2017-12-06T22:09:14Z</dcterms:modified>
</cp:coreProperties>
</file>