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693" r:id="rId2"/>
    <p:sldId id="1413" r:id="rId3"/>
    <p:sldId id="1406" r:id="rId4"/>
    <p:sldId id="1219" r:id="rId5"/>
    <p:sldId id="1385" r:id="rId6"/>
    <p:sldId id="1386" r:id="rId7"/>
    <p:sldId id="1416" r:id="rId8"/>
    <p:sldId id="1377" r:id="rId9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2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4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>
              <a:latin typeface="Times New Roman" charset="0"/>
            </a:endParaRPr>
          </a:p>
        </p:txBody>
      </p:sp>
      <p:sp>
        <p:nvSpPr>
          <p:cNvPr id="1863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672414-0B41-764B-B1B1-9CA392A2E1F2}" type="slidenum">
              <a:rPr lang="pt-BR" sz="1200" b="0">
                <a:solidFill>
                  <a:schemeClr val="tx1"/>
                </a:solidFill>
              </a:rPr>
              <a:pPr/>
              <a:t>8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n.fazenda.gov.br/documents/10180/590564/Anexo_RMD_Abr_2017.zip/4bbfca5a-9de1-4147-a874-e75602078c0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auditoriacidada.pagi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8464" y="-171400"/>
            <a:ext cx="9777536" cy="56323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 dirty="0" smtClean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32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Dívida Pública</a:t>
            </a:r>
            <a:endParaRPr lang="en-US" sz="3200" b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0" hangingPunct="0"/>
            <a:endParaRPr lang="pt-BR" sz="500" i="1" u="sng" smtClean="0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Rodrigo Avila</a:t>
            </a: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 smtClean="0">
              <a:solidFill>
                <a:schemeClr val="accent1"/>
              </a:solidFill>
              <a:latin typeface="Tahoma" charset="0"/>
              <a:cs typeface="Tahoma" charset="0"/>
            </a:endParaRPr>
          </a:p>
          <a:p>
            <a:pPr algn="ctr"/>
            <a:r>
              <a:rPr lang="en-US" sz="2500" b="0" i="1" smtClean="0">
                <a:solidFill>
                  <a:schemeClr val="accent1"/>
                </a:solidFill>
                <a:latin typeface="Tahoma" charset="0"/>
                <a:cs typeface="Tahoma" charset="0"/>
              </a:rPr>
              <a:t>Brasília, 23/11/2017</a:t>
            </a:r>
            <a:endParaRPr lang="pt-BR" b="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14313"/>
            <a:ext cx="5438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2144688" y="4293095"/>
            <a:ext cx="1729309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smtClean="0">
                <a:solidFill>
                  <a:schemeClr val="bg1"/>
                </a:solidFill>
                <a:latin typeface="Arial" charset="0"/>
                <a:cs typeface="Arial" charset="0"/>
              </a:rPr>
              <a:t>R$ 1,13 TRILHÃO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50454"/>
            <a:ext cx="7704856" cy="648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121352" y="1692404"/>
            <a:ext cx="19286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Medidas para </a:t>
            </a:r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priorizar</a:t>
            </a:r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ainda mais o gasto com a dívida:</a:t>
            </a:r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do “teto de gastos”</a:t>
            </a: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da Previdência</a:t>
            </a:r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256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BRASIL: AUDITORIA </a:t>
            </a: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1000" dirty="0" smtClean="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8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www.auditoriacidada.org.br</a:t>
            </a:r>
            <a:endParaRPr lang="pt-BR" sz="32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9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b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  <a:endParaRPr lang="pt-BR" b="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9" y="360974"/>
            <a:ext cx="9217024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Fonte: Banco Central - Nota para a Imprensa - Setor Externo - Quadro </a:t>
            </a:r>
            <a:r>
              <a:rPr lang="pt-BR" sz="1200" b="0" smtClean="0">
                <a:solidFill>
                  <a:srgbClr val="FFFFFF"/>
                </a:solidFill>
                <a:latin typeface="Tahoma" charset="0"/>
                <a:cs typeface="Arial" charset="0"/>
              </a:rPr>
              <a:t>“Dívida Externa Bruta” </a:t>
            </a: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e Séries Temporais - BC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1784648" y="1690688"/>
            <a:ext cx="1224558" cy="161582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70: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dívida da ditadura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3152801" y="1690688"/>
            <a:ext cx="1800200" cy="2308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80: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Elevação ilegal das taxas de juros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Estatização de dívidas privadas</a:t>
            </a:r>
          </a:p>
        </p:txBody>
      </p:sp>
      <p:sp>
        <p:nvSpPr>
          <p:cNvPr id="4103" name="CaixaDeTexto 5"/>
          <p:cNvSpPr txBox="1">
            <a:spLocks noChangeArrowheads="1"/>
          </p:cNvSpPr>
          <p:nvPr/>
        </p:nvSpPr>
        <p:spPr bwMode="auto">
          <a:xfrm>
            <a:off x="4232921" y="4986923"/>
            <a:ext cx="5256584" cy="70788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1"/>
                </a:solidFill>
                <a:latin typeface="Arial" charset="0"/>
                <a:cs typeface="Arial" charset="0"/>
              </a:rPr>
              <a:t>Pagamento antecipado ao FMI e resgates com </a:t>
            </a: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ágio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Troca de dívida externa por dívida interna</a:t>
            </a:r>
          </a:p>
        </p:txBody>
      </p:sp>
      <p:cxnSp>
        <p:nvCxnSpPr>
          <p:cNvPr id="4104" name="Conector de seta reta 7"/>
          <p:cNvCxnSpPr>
            <a:cxnSpLocks noChangeShapeType="1"/>
          </p:cNvCxnSpPr>
          <p:nvPr/>
        </p:nvCxnSpPr>
        <p:spPr bwMode="auto">
          <a:xfrm flipV="1">
            <a:off x="7506086" y="4454747"/>
            <a:ext cx="0" cy="532176"/>
          </a:xfrm>
          <a:prstGeom prst="straightConnector1">
            <a:avLst/>
          </a:prstGeom>
          <a:noFill/>
          <a:ln w="41275" cap="sq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099422" y="1697058"/>
            <a:ext cx="1368152" cy="13434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>
                <a:latin typeface="Arial" charset="0"/>
                <a:ea typeface="MS PGothic" charset="0"/>
                <a:cs typeface="Arial" charset="0"/>
              </a:rPr>
              <a:t>Década de </a:t>
            </a:r>
            <a:r>
              <a:rPr lang="pt-BR" sz="1800" dirty="0" smtClean="0">
                <a:latin typeface="Arial" charset="0"/>
                <a:ea typeface="MS PGothic" charset="0"/>
                <a:cs typeface="Arial" charset="0"/>
              </a:rPr>
              <a:t>90: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endParaRPr lang="pt-BR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Plano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Brady</a:t>
            </a:r>
            <a:endParaRPr lang="en-US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4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1" y="420539"/>
            <a:ext cx="936905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cs typeface="Arial" charset="0"/>
              </a:rPr>
              <a:t>Fonte: Banco Central - Nota para a Imprensa - Política Fiscal - Quadro </a:t>
            </a:r>
            <a:r>
              <a:rPr lang="pt-BR" sz="1400" b="0" smtClean="0">
                <a:solidFill>
                  <a:srgbClr val="FFFFFF"/>
                </a:solidFill>
                <a:cs typeface="Arial" charset="0"/>
              </a:rPr>
              <a:t>“Títulos Públicos Federais”.</a:t>
            </a:r>
            <a:endParaRPr lang="pt-BR" sz="14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2000672" y="1484784"/>
            <a:ext cx="3744416" cy="3208571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Juros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sobre juros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Regime de Metas de Inflação 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Reuniões do BC com banqueiros: Conflito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de interesses</a:t>
            </a:r>
          </a:p>
          <a:p>
            <a:pPr algn="ctr">
              <a:spcBef>
                <a:spcPct val="50000"/>
              </a:spcBef>
            </a:pP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Falta de </a:t>
            </a: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transparência (quem são os detentores de títulos?)</a:t>
            </a:r>
          </a:p>
          <a:p>
            <a:pPr algn="ctr">
              <a:spcBef>
                <a:spcPct val="50000"/>
              </a:spcBef>
            </a:pP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Dívidas dos estados com a </a:t>
            </a: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União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Acumulação de Reservas Cambiais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“Operações de Mercado Aberto”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Empréstimos ao BNDES</a:t>
            </a:r>
          </a:p>
        </p:txBody>
      </p:sp>
    </p:spTree>
    <p:extLst>
      <p:ext uri="{BB962C8B-B14F-4D97-AF65-F5344CB8AC3E}">
        <p14:creationId xmlns:p14="http://schemas.microsoft.com/office/powerpoint/2010/main" val="2757796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72480" y="6095238"/>
            <a:ext cx="963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Fonte: 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</a:t>
            </a:r>
            <a:r>
              <a:rPr lang="pt-B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://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www.stn.fazenda.gov.br/documents/10180/590564/Anexo_RMD_Abr_2017.zip/4bbfca5a-9de1-4147-a874-e75602078c0d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 2.7 e 5.4. Inclui as “Operações de Mercado Aberto”, que representam dívida interna do Banco Central junto aos bancos, que também pagam juros altíssimos. O Tesouro Nacional não considera este item da dívida interna, no valor de mais de R$ 1 TRILHÃO. Dado de abril/2017</a:t>
            </a:r>
            <a:endParaRPr lang="pt-B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52" y="352474"/>
            <a:ext cx="8077646" cy="577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065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ChangeArrowheads="1"/>
          </p:cNvSpPr>
          <p:nvPr/>
        </p:nvSpPr>
        <p:spPr bwMode="auto">
          <a:xfrm>
            <a:off x="0" y="1219200"/>
            <a:ext cx="1042560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8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smtClean="0">
                <a:solidFill>
                  <a:srgbClr val="FFFFFF"/>
                </a:solidFill>
                <a:latin typeface="Verdana" charset="0"/>
                <a:hlinkClick r:id="rId3"/>
              </a:rPr>
              <a:t>www.auditoriacidada.org.br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www.facebook.com</a:t>
            </a:r>
            <a:r>
              <a:rPr lang="pt-BR" sz="3000" b="0" dirty="0">
                <a:solidFill>
                  <a:srgbClr val="FFFFFF"/>
                </a:solidFill>
                <a:latin typeface="Verdana" charset="0"/>
                <a:hlinkClick r:id="rId4"/>
              </a:rPr>
              <a:t>/</a:t>
            </a: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auditoriacidada.pagina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0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i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b="0" i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42391</TotalTime>
  <Words>349</Words>
  <Application>Microsoft Office PowerPoint</Application>
  <PresentationFormat>Papel A4 (210 x 297 mm)</PresentationFormat>
  <Paragraphs>73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Pulso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1804</cp:revision>
  <cp:lastPrinted>2008-11-20T19:12:03Z</cp:lastPrinted>
  <dcterms:created xsi:type="dcterms:W3CDTF">2001-11-19T18:24:28Z</dcterms:created>
  <dcterms:modified xsi:type="dcterms:W3CDTF">2017-11-23T12:55:57Z</dcterms:modified>
</cp:coreProperties>
</file>