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8"/>
  </p:notesMasterIdLst>
  <p:handoutMasterIdLst>
    <p:handoutMasterId r:id="rId19"/>
  </p:handoutMasterIdLst>
  <p:sldIdLst>
    <p:sldId id="693" r:id="rId2"/>
    <p:sldId id="1415" r:id="rId3"/>
    <p:sldId id="1432" r:id="rId4"/>
    <p:sldId id="1429" r:id="rId5"/>
    <p:sldId id="1430" r:id="rId6"/>
    <p:sldId id="1431" r:id="rId7"/>
    <p:sldId id="1433" r:id="rId8"/>
    <p:sldId id="1424" r:id="rId9"/>
    <p:sldId id="1292" r:id="rId10"/>
    <p:sldId id="1406" r:id="rId11"/>
    <p:sldId id="1219" r:id="rId12"/>
    <p:sldId id="1385" r:id="rId13"/>
    <p:sldId id="1386" r:id="rId14"/>
    <p:sldId id="1427" r:id="rId15"/>
    <p:sldId id="1405" r:id="rId16"/>
    <p:sldId id="1377" r:id="rId17"/>
  </p:sldIdLst>
  <p:sldSz cx="9906000" cy="6858000" type="A4"/>
  <p:notesSz cx="6858000" cy="9710738"/>
  <p:defaultTextStyle>
    <a:defPPr>
      <a:defRPr lang="en-US"/>
    </a:defPPr>
    <a:lvl1pPr algn="l" rtl="0" fontAlgn="base">
      <a:spcBef>
        <a:spcPct val="0"/>
      </a:spcBef>
      <a:spcAft>
        <a:spcPct val="0"/>
      </a:spcAft>
      <a:defRPr sz="2400" b="1" kern="1200">
        <a:solidFill>
          <a:srgbClr val="FF0000"/>
        </a:solidFill>
        <a:latin typeface="Times New Roman" pitchFamily="18" charset="0"/>
        <a:ea typeface="MS PGothic" pitchFamily="34" charset="-128"/>
        <a:cs typeface="+mn-cs"/>
      </a:defRPr>
    </a:lvl1pPr>
    <a:lvl2pPr marL="457200" algn="l" rtl="0" fontAlgn="base">
      <a:spcBef>
        <a:spcPct val="0"/>
      </a:spcBef>
      <a:spcAft>
        <a:spcPct val="0"/>
      </a:spcAft>
      <a:defRPr sz="2400" b="1" kern="1200">
        <a:solidFill>
          <a:srgbClr val="FF0000"/>
        </a:solidFill>
        <a:latin typeface="Times New Roman" pitchFamily="18" charset="0"/>
        <a:ea typeface="MS PGothic" pitchFamily="34" charset="-128"/>
        <a:cs typeface="+mn-cs"/>
      </a:defRPr>
    </a:lvl2pPr>
    <a:lvl3pPr marL="914400" algn="l" rtl="0" fontAlgn="base">
      <a:spcBef>
        <a:spcPct val="0"/>
      </a:spcBef>
      <a:spcAft>
        <a:spcPct val="0"/>
      </a:spcAft>
      <a:defRPr sz="2400" b="1" kern="1200">
        <a:solidFill>
          <a:srgbClr val="FF0000"/>
        </a:solidFill>
        <a:latin typeface="Times New Roman" pitchFamily="18" charset="0"/>
        <a:ea typeface="MS PGothic" pitchFamily="34" charset="-128"/>
        <a:cs typeface="+mn-cs"/>
      </a:defRPr>
    </a:lvl3pPr>
    <a:lvl4pPr marL="1371600" algn="l" rtl="0" fontAlgn="base">
      <a:spcBef>
        <a:spcPct val="0"/>
      </a:spcBef>
      <a:spcAft>
        <a:spcPct val="0"/>
      </a:spcAft>
      <a:defRPr sz="2400" b="1" kern="1200">
        <a:solidFill>
          <a:srgbClr val="FF0000"/>
        </a:solidFill>
        <a:latin typeface="Times New Roman" pitchFamily="18" charset="0"/>
        <a:ea typeface="MS PGothic" pitchFamily="34" charset="-128"/>
        <a:cs typeface="+mn-cs"/>
      </a:defRPr>
    </a:lvl4pPr>
    <a:lvl5pPr marL="1828800" algn="l" rtl="0" fontAlgn="base">
      <a:spcBef>
        <a:spcPct val="0"/>
      </a:spcBef>
      <a:spcAft>
        <a:spcPct val="0"/>
      </a:spcAft>
      <a:defRPr sz="2400" b="1" kern="1200">
        <a:solidFill>
          <a:srgbClr val="FF0000"/>
        </a:solidFill>
        <a:latin typeface="Times New Roman" pitchFamily="18" charset="0"/>
        <a:ea typeface="MS PGothic" pitchFamily="34" charset="-128"/>
        <a:cs typeface="+mn-cs"/>
      </a:defRPr>
    </a:lvl5pPr>
    <a:lvl6pPr marL="2286000" algn="l" defTabSz="914400" rtl="0" eaLnBrk="1" latinLnBrk="0" hangingPunct="1">
      <a:defRPr sz="2400" b="1" kern="1200">
        <a:solidFill>
          <a:srgbClr val="FF0000"/>
        </a:solidFill>
        <a:latin typeface="Times New Roman" pitchFamily="18" charset="0"/>
        <a:ea typeface="MS PGothic" pitchFamily="34" charset="-128"/>
        <a:cs typeface="+mn-cs"/>
      </a:defRPr>
    </a:lvl6pPr>
    <a:lvl7pPr marL="2743200" algn="l" defTabSz="914400" rtl="0" eaLnBrk="1" latinLnBrk="0" hangingPunct="1">
      <a:defRPr sz="2400" b="1" kern="1200">
        <a:solidFill>
          <a:srgbClr val="FF0000"/>
        </a:solidFill>
        <a:latin typeface="Times New Roman" pitchFamily="18" charset="0"/>
        <a:ea typeface="MS PGothic" pitchFamily="34" charset="-128"/>
        <a:cs typeface="+mn-cs"/>
      </a:defRPr>
    </a:lvl7pPr>
    <a:lvl8pPr marL="3200400" algn="l" defTabSz="914400" rtl="0" eaLnBrk="1" latinLnBrk="0" hangingPunct="1">
      <a:defRPr sz="2400" b="1" kern="1200">
        <a:solidFill>
          <a:srgbClr val="FF0000"/>
        </a:solidFill>
        <a:latin typeface="Times New Roman" pitchFamily="18" charset="0"/>
        <a:ea typeface="MS PGothic" pitchFamily="34" charset="-128"/>
        <a:cs typeface="+mn-cs"/>
      </a:defRPr>
    </a:lvl8pPr>
    <a:lvl9pPr marL="3657600" algn="l" defTabSz="914400" rtl="0" eaLnBrk="1" latinLnBrk="0" hangingPunct="1">
      <a:defRPr sz="2400" b="1" kern="1200">
        <a:solidFill>
          <a:srgbClr val="FF0000"/>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FFFF"/>
    <a:srgbClr val="334F15"/>
    <a:srgbClr val="FF0000"/>
    <a:srgbClr val="FFFF00"/>
    <a:srgbClr val="CC0000"/>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p:cViewPr>
        <p:scale>
          <a:sx n="50" d="100"/>
          <a:sy n="50" d="100"/>
        </p:scale>
        <p:origin x="-1848" y="-414"/>
      </p:cViewPr>
      <p:guideLst>
        <p:guide orient="horz" pos="2544"/>
        <p:guide pos="3120"/>
      </p:guideLst>
    </p:cSldViewPr>
  </p:slideViewPr>
  <p:outlineViewPr>
    <p:cViewPr>
      <p:scale>
        <a:sx n="75" d="100"/>
        <a:sy n="75" d="100"/>
      </p:scale>
      <p:origin x="0" y="16740"/>
    </p:cViewPr>
  </p:outlineViewPr>
  <p:notesTextViewPr>
    <p:cViewPr>
      <p:scale>
        <a:sx n="100" d="100"/>
        <a:sy n="100" d="100"/>
      </p:scale>
      <p:origin x="0" y="0"/>
    </p:cViewPr>
  </p:notesTextViewPr>
  <p:sorterViewPr>
    <p:cViewPr>
      <p:scale>
        <a:sx n="89" d="100"/>
        <a:sy n="89" d="100"/>
      </p:scale>
      <p:origin x="0" y="222"/>
    </p:cViewPr>
  </p:sorterViewPr>
  <p:notesViewPr>
    <p:cSldViewPr>
      <p:cViewPr>
        <p:scale>
          <a:sx n="100" d="100"/>
          <a:sy n="100" d="100"/>
        </p:scale>
        <p:origin x="-864" y="1038"/>
      </p:cViewPr>
      <p:guideLst>
        <p:guide orient="horz" pos="3059"/>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66563" name="Rectangle 3"/>
          <p:cNvSpPr>
            <a:spLocks noGrp="1" noChangeArrowheads="1"/>
          </p:cNvSpPr>
          <p:nvPr>
            <p:ph type="dt" sz="quarter"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66564" name="Rectangle 4"/>
          <p:cNvSpPr>
            <a:spLocks noGrp="1" noChangeArrowheads="1"/>
          </p:cNvSpPr>
          <p:nvPr>
            <p:ph type="ftr" sz="quarter" idx="2"/>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66565" name="Rectangle 5"/>
          <p:cNvSpPr>
            <a:spLocks noGrp="1" noChangeArrowheads="1"/>
          </p:cNvSpPr>
          <p:nvPr>
            <p:ph type="sldNum" sz="quarter" idx="3"/>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eaLnBrk="0" hangingPunct="0">
              <a:defRPr sz="1200" b="0" smtClean="0">
                <a:solidFill>
                  <a:schemeClr val="tx1"/>
                </a:solidFill>
                <a:cs typeface="Arial" pitchFamily="34" charset="0"/>
              </a:defRPr>
            </a:lvl1pPr>
          </a:lstStyle>
          <a:p>
            <a:pPr>
              <a:defRPr/>
            </a:pPr>
            <a:fld id="{F024D98F-44DE-4652-8BDD-FC88CEFFDF44}" type="slidenum">
              <a:rPr lang="pt-BR"/>
              <a:pPr>
                <a:defRPr/>
              </a:pPr>
              <a:t>‹nº›</a:t>
            </a:fld>
            <a:endParaRPr lang="pt-BR"/>
          </a:p>
        </p:txBody>
      </p:sp>
    </p:spTree>
    <p:extLst>
      <p:ext uri="{BB962C8B-B14F-4D97-AF65-F5344CB8AC3E}">
        <p14:creationId xmlns:p14="http://schemas.microsoft.com/office/powerpoint/2010/main" val="3309495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65539" name="Rectangle 3"/>
          <p:cNvSpPr>
            <a:spLocks noGrp="1" noChangeArrowheads="1"/>
          </p:cNvSpPr>
          <p:nvPr>
            <p:ph type="dt"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34820" name="Rectangle 4"/>
          <p:cNvSpPr>
            <a:spLocks noGrp="1" noRot="1" noChangeAspect="1" noChangeArrowheads="1" noTextEdit="1"/>
          </p:cNvSpPr>
          <p:nvPr>
            <p:ph type="sldImg" idx="2"/>
          </p:nvPr>
        </p:nvSpPr>
        <p:spPr bwMode="auto">
          <a:xfrm>
            <a:off x="800100" y="728663"/>
            <a:ext cx="5257800" cy="3641725"/>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914400" y="4611688"/>
            <a:ext cx="5029200" cy="4370387"/>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5542" name="Rectangle 6"/>
          <p:cNvSpPr>
            <a:spLocks noGrp="1" noChangeArrowheads="1"/>
          </p:cNvSpPr>
          <p:nvPr>
            <p:ph type="ftr" sz="quarter" idx="4"/>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eaLnBrk="0" hangingPunct="0">
              <a:spcBef>
                <a:spcPct val="0"/>
              </a:spcBef>
              <a:defRPr sz="1200" b="0">
                <a:solidFill>
                  <a:schemeClr val="tx1"/>
                </a:solidFill>
                <a:latin typeface="Times New Roman" pitchFamily="18" charset="0"/>
                <a:ea typeface="+mn-ea"/>
                <a:cs typeface="+mn-cs"/>
              </a:defRPr>
            </a:lvl1pPr>
          </a:lstStyle>
          <a:p>
            <a:pPr>
              <a:defRPr/>
            </a:pPr>
            <a:endParaRPr lang="pt-BR"/>
          </a:p>
        </p:txBody>
      </p:sp>
      <p:sp>
        <p:nvSpPr>
          <p:cNvPr id="65543" name="Rectangle 7"/>
          <p:cNvSpPr>
            <a:spLocks noGrp="1" noChangeArrowheads="1"/>
          </p:cNvSpPr>
          <p:nvPr>
            <p:ph type="sldNum" sz="quarter" idx="5"/>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eaLnBrk="0" hangingPunct="0">
              <a:defRPr sz="1200" b="0" smtClean="0">
                <a:solidFill>
                  <a:schemeClr val="tx1"/>
                </a:solidFill>
                <a:cs typeface="Arial" pitchFamily="34" charset="0"/>
              </a:defRPr>
            </a:lvl1pPr>
          </a:lstStyle>
          <a:p>
            <a:pPr>
              <a:defRPr/>
            </a:pPr>
            <a:fld id="{782EE3F9-7737-4159-829A-3817412F95DB}" type="slidenum">
              <a:rPr lang="pt-BR"/>
              <a:pPr>
                <a:defRPr/>
              </a:pPr>
              <a:t>‹nº›</a:t>
            </a:fld>
            <a:endParaRPr lang="pt-BR"/>
          </a:p>
        </p:txBody>
      </p:sp>
    </p:spTree>
    <p:extLst>
      <p:ext uri="{BB962C8B-B14F-4D97-AF65-F5344CB8AC3E}">
        <p14:creationId xmlns:p14="http://schemas.microsoft.com/office/powerpoint/2010/main" val="1273660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ço Reservado para Imagem de Slide 1"/>
          <p:cNvSpPr>
            <a:spLocks noGrp="1" noRot="1" noChangeAspect="1" noTextEdit="1"/>
          </p:cNvSpPr>
          <p:nvPr>
            <p:ph type="sldImg"/>
          </p:nvPr>
        </p:nvSpPr>
        <p:spPr>
          <a:ln/>
        </p:spPr>
      </p:sp>
      <p:sp>
        <p:nvSpPr>
          <p:cNvPr id="35843" name="Espaço Reservado para Número de Slide 3"/>
          <p:cNvSpPr>
            <a:spLocks noGrp="1"/>
          </p:cNvSpPr>
          <p:nvPr>
            <p:ph type="sldNum" sz="quarter" idx="5"/>
          </p:nvPr>
        </p:nvSpPr>
        <p:spPr>
          <a:noFill/>
          <a:ln w="9525"/>
        </p:spPr>
        <p:txBody>
          <a:bodyPr/>
          <a:lstStyle/>
          <a:p>
            <a:fld id="{22CC8550-034B-471F-B1C8-A2B3976FE141}" type="slidenum">
              <a:rPr lang="pt-BR">
                <a:cs typeface="Arial" charset="0"/>
              </a:rPr>
              <a:pPr/>
              <a:t>1</a:t>
            </a:fld>
            <a:endParaRPr lang="pt-BR">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9"/>
          <p:cNvSpPr txBox="1">
            <a:spLocks noGrp="1" noChangeArrowheads="1"/>
          </p:cNvSpPr>
          <p:nvPr/>
        </p:nvSpPr>
        <p:spPr bwMode="auto">
          <a:xfrm>
            <a:off x="3887788" y="9224963"/>
            <a:ext cx="2970212"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4348" tIns="47174" rIns="94348" bIns="47174" anchor="b"/>
          <a:lstStyle>
            <a:lvl1pPr defTabSz="942975" eaLnBrk="0" hangingPunct="0">
              <a:defRPr sz="2400" b="1">
                <a:solidFill>
                  <a:srgbClr val="FF0000"/>
                </a:solidFill>
                <a:latin typeface="Times New Roman" pitchFamily="18" charset="0"/>
                <a:cs typeface="Arial" charset="0"/>
              </a:defRPr>
            </a:lvl1pPr>
            <a:lvl2pPr marL="742950" indent="-285750" defTabSz="942975" eaLnBrk="0" hangingPunct="0">
              <a:defRPr sz="2400" b="1">
                <a:solidFill>
                  <a:srgbClr val="FF0000"/>
                </a:solidFill>
                <a:latin typeface="Times New Roman" pitchFamily="18" charset="0"/>
                <a:cs typeface="Arial" charset="0"/>
              </a:defRPr>
            </a:lvl2pPr>
            <a:lvl3pPr marL="1143000" indent="-228600" defTabSz="942975" eaLnBrk="0" hangingPunct="0">
              <a:defRPr sz="2400" b="1">
                <a:solidFill>
                  <a:srgbClr val="FF0000"/>
                </a:solidFill>
                <a:latin typeface="Times New Roman" pitchFamily="18" charset="0"/>
                <a:cs typeface="Arial" charset="0"/>
              </a:defRPr>
            </a:lvl3pPr>
            <a:lvl4pPr marL="1600200" indent="-228600" defTabSz="942975" eaLnBrk="0" hangingPunct="0">
              <a:defRPr sz="2400" b="1">
                <a:solidFill>
                  <a:srgbClr val="FF0000"/>
                </a:solidFill>
                <a:latin typeface="Times New Roman" pitchFamily="18" charset="0"/>
                <a:cs typeface="Arial" charset="0"/>
              </a:defRPr>
            </a:lvl4pPr>
            <a:lvl5pPr marL="2057400" indent="-228600" defTabSz="942975" eaLnBrk="0" hangingPunct="0">
              <a:defRPr sz="2400" b="1">
                <a:solidFill>
                  <a:srgbClr val="FF0000"/>
                </a:solidFill>
                <a:latin typeface="Times New Roman" pitchFamily="18" charset="0"/>
                <a:cs typeface="Arial" charset="0"/>
              </a:defRPr>
            </a:lvl5pPr>
            <a:lvl6pPr marL="2514600" indent="-228600" defTabSz="942975" eaLnBrk="0" fontAlgn="base" hangingPunct="0">
              <a:spcBef>
                <a:spcPct val="0"/>
              </a:spcBef>
              <a:spcAft>
                <a:spcPct val="0"/>
              </a:spcAft>
              <a:defRPr sz="2400" b="1">
                <a:solidFill>
                  <a:srgbClr val="FF0000"/>
                </a:solidFill>
                <a:latin typeface="Times New Roman" pitchFamily="18" charset="0"/>
                <a:cs typeface="Arial" charset="0"/>
              </a:defRPr>
            </a:lvl6pPr>
            <a:lvl7pPr marL="2971800" indent="-228600" defTabSz="942975" eaLnBrk="0" fontAlgn="base" hangingPunct="0">
              <a:spcBef>
                <a:spcPct val="0"/>
              </a:spcBef>
              <a:spcAft>
                <a:spcPct val="0"/>
              </a:spcAft>
              <a:defRPr sz="2400" b="1">
                <a:solidFill>
                  <a:srgbClr val="FF0000"/>
                </a:solidFill>
                <a:latin typeface="Times New Roman" pitchFamily="18" charset="0"/>
                <a:cs typeface="Arial" charset="0"/>
              </a:defRPr>
            </a:lvl7pPr>
            <a:lvl8pPr marL="3429000" indent="-228600" defTabSz="942975" eaLnBrk="0" fontAlgn="base" hangingPunct="0">
              <a:spcBef>
                <a:spcPct val="0"/>
              </a:spcBef>
              <a:spcAft>
                <a:spcPct val="0"/>
              </a:spcAft>
              <a:defRPr sz="2400" b="1">
                <a:solidFill>
                  <a:srgbClr val="FF0000"/>
                </a:solidFill>
                <a:latin typeface="Times New Roman" pitchFamily="18" charset="0"/>
                <a:cs typeface="Arial" charset="0"/>
              </a:defRPr>
            </a:lvl8pPr>
            <a:lvl9pPr marL="3886200" indent="-228600" defTabSz="942975" eaLnBrk="0" fontAlgn="base" hangingPunct="0">
              <a:spcBef>
                <a:spcPct val="0"/>
              </a:spcBef>
              <a:spcAft>
                <a:spcPct val="0"/>
              </a:spcAft>
              <a:defRPr sz="2400" b="1">
                <a:solidFill>
                  <a:srgbClr val="FF0000"/>
                </a:solidFill>
                <a:latin typeface="Times New Roman" pitchFamily="18" charset="0"/>
                <a:cs typeface="Arial" charset="0"/>
              </a:defRPr>
            </a:lvl9pPr>
          </a:lstStyle>
          <a:p>
            <a:pPr algn="r">
              <a:buFont typeface="Times New Roman" pitchFamily="18" charset="0"/>
              <a:buNone/>
            </a:pPr>
            <a:fld id="{C409C96F-584C-464E-9A4A-A79B0F5F2C23}" type="slidenum">
              <a:rPr lang="en-GB" sz="1200" b="0">
                <a:solidFill>
                  <a:schemeClr val="tx1"/>
                </a:solidFill>
                <a:ea typeface="Arial Unicode MS" pitchFamily="34" charset="-128"/>
                <a:cs typeface="Arial Unicode MS" pitchFamily="34" charset="-128"/>
              </a:rPr>
              <a:pPr algn="r">
                <a:buFont typeface="Times New Roman" pitchFamily="18" charset="0"/>
                <a:buNone/>
              </a:pPr>
              <a:t>11</a:t>
            </a:fld>
            <a:endParaRPr lang="en-GB" sz="1200" b="0">
              <a:solidFill>
                <a:schemeClr val="tx1"/>
              </a:solidFill>
              <a:ea typeface="Arial Unicode MS" pitchFamily="34" charset="-128"/>
              <a:cs typeface="Arial Unicode MS" pitchFamily="34" charset="-128"/>
            </a:endParaRPr>
          </a:p>
        </p:txBody>
      </p:sp>
      <p:sp>
        <p:nvSpPr>
          <p:cNvPr id="35843" name="Text Box 1"/>
          <p:cNvSpPr txBox="1">
            <a:spLocks noChangeArrowheads="1"/>
          </p:cNvSpPr>
          <p:nvPr/>
        </p:nvSpPr>
        <p:spPr bwMode="auto">
          <a:xfrm>
            <a:off x="1258888" y="728663"/>
            <a:ext cx="4340225" cy="3641725"/>
          </a:xfrm>
          <a:prstGeom prst="rect">
            <a:avLst/>
          </a:prstGeom>
          <a:solidFill>
            <a:srgbClr val="FFFFFF"/>
          </a:solidFill>
          <a:ln w="9360">
            <a:solidFill>
              <a:srgbClr val="000000"/>
            </a:solidFill>
            <a:miter lim="800000"/>
            <a:headEnd/>
            <a:tailEnd/>
          </a:ln>
        </p:spPr>
        <p:txBody>
          <a:bodyPr wrap="none" anchor="ctr"/>
          <a:lstStyle>
            <a:lvl1pPr eaLnBrk="0" hangingPunct="0">
              <a:defRPr sz="2400" b="1">
                <a:solidFill>
                  <a:srgbClr val="FF0000"/>
                </a:solidFill>
                <a:latin typeface="Times New Roman" pitchFamily="18" charset="0"/>
                <a:cs typeface="Arial" charset="0"/>
              </a:defRPr>
            </a:lvl1pPr>
            <a:lvl2pPr marL="742950" indent="-285750" eaLnBrk="0" hangingPunct="0">
              <a:defRPr sz="2400" b="1">
                <a:solidFill>
                  <a:srgbClr val="FF0000"/>
                </a:solidFill>
                <a:latin typeface="Times New Roman" pitchFamily="18" charset="0"/>
                <a:cs typeface="Arial" charset="0"/>
              </a:defRPr>
            </a:lvl2pPr>
            <a:lvl3pPr marL="1143000" indent="-228600" eaLnBrk="0" hangingPunct="0">
              <a:defRPr sz="2400" b="1">
                <a:solidFill>
                  <a:srgbClr val="FF0000"/>
                </a:solidFill>
                <a:latin typeface="Times New Roman" pitchFamily="18" charset="0"/>
                <a:cs typeface="Arial" charset="0"/>
              </a:defRPr>
            </a:lvl3pPr>
            <a:lvl4pPr marL="1600200" indent="-228600" eaLnBrk="0" hangingPunct="0">
              <a:defRPr sz="2400" b="1">
                <a:solidFill>
                  <a:srgbClr val="FF0000"/>
                </a:solidFill>
                <a:latin typeface="Times New Roman" pitchFamily="18" charset="0"/>
                <a:cs typeface="Arial" charset="0"/>
              </a:defRPr>
            </a:lvl4pPr>
            <a:lvl5pPr marL="2057400" indent="-228600" eaLnBrk="0" hangingPunct="0">
              <a:defRPr sz="2400" b="1">
                <a:solidFill>
                  <a:srgbClr val="FF0000"/>
                </a:solidFill>
                <a:latin typeface="Times New Roman" pitchFamily="18" charset="0"/>
                <a:cs typeface="Arial" charset="0"/>
              </a:defRPr>
            </a:lvl5pPr>
            <a:lvl6pPr marL="2514600" indent="-228600" eaLnBrk="0" fontAlgn="base" hangingPunct="0">
              <a:spcBef>
                <a:spcPct val="0"/>
              </a:spcBef>
              <a:spcAft>
                <a:spcPct val="0"/>
              </a:spcAft>
              <a:defRPr sz="2400" b="1">
                <a:solidFill>
                  <a:srgbClr val="FF0000"/>
                </a:solidFill>
                <a:latin typeface="Times New Roman" pitchFamily="18" charset="0"/>
                <a:cs typeface="Arial" charset="0"/>
              </a:defRPr>
            </a:lvl6pPr>
            <a:lvl7pPr marL="2971800" indent="-228600" eaLnBrk="0" fontAlgn="base" hangingPunct="0">
              <a:spcBef>
                <a:spcPct val="0"/>
              </a:spcBef>
              <a:spcAft>
                <a:spcPct val="0"/>
              </a:spcAft>
              <a:defRPr sz="2400" b="1">
                <a:solidFill>
                  <a:srgbClr val="FF0000"/>
                </a:solidFill>
                <a:latin typeface="Times New Roman" pitchFamily="18" charset="0"/>
                <a:cs typeface="Arial" charset="0"/>
              </a:defRPr>
            </a:lvl7pPr>
            <a:lvl8pPr marL="3429000" indent="-228600" eaLnBrk="0" fontAlgn="base" hangingPunct="0">
              <a:spcBef>
                <a:spcPct val="0"/>
              </a:spcBef>
              <a:spcAft>
                <a:spcPct val="0"/>
              </a:spcAft>
              <a:defRPr sz="2400" b="1">
                <a:solidFill>
                  <a:srgbClr val="FF0000"/>
                </a:solidFill>
                <a:latin typeface="Times New Roman" pitchFamily="18" charset="0"/>
                <a:cs typeface="Arial" charset="0"/>
              </a:defRPr>
            </a:lvl8pPr>
            <a:lvl9pPr marL="3886200" indent="-228600" eaLnBrk="0" fontAlgn="base" hangingPunct="0">
              <a:spcBef>
                <a:spcPct val="0"/>
              </a:spcBef>
              <a:spcAft>
                <a:spcPct val="0"/>
              </a:spcAft>
              <a:defRPr sz="2400" b="1">
                <a:solidFill>
                  <a:srgbClr val="FF0000"/>
                </a:solidFill>
                <a:latin typeface="Times New Roman" pitchFamily="18" charset="0"/>
                <a:cs typeface="Arial" charset="0"/>
              </a:defRPr>
            </a:lvl9pPr>
          </a:lstStyle>
          <a:p>
            <a:pPr algn="ctr">
              <a:spcBef>
                <a:spcPct val="50000"/>
              </a:spcBef>
            </a:pPr>
            <a:endParaRPr lang="pt-BR"/>
          </a:p>
        </p:txBody>
      </p:sp>
      <p:sp>
        <p:nvSpPr>
          <p:cNvPr id="35844" name="Rectangle 2"/>
          <p:cNvSpPr>
            <a:spLocks noGrp="1" noChangeArrowheads="1"/>
          </p:cNvSpPr>
          <p:nvPr>
            <p:ph type="body"/>
          </p:nvPr>
        </p:nvSpPr>
        <p:spPr>
          <a:xfrm>
            <a:off x="914400" y="4611688"/>
            <a:ext cx="5026025" cy="4370387"/>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wrap="none" anchor="ctr"/>
          <a:lstStyle/>
          <a:p>
            <a:endParaRPr 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 uri="{FAA26D3D-D897-4be2-8F04-BA451C77F1D7}">
              <ma14:placeholderFlag xmlns="" xmlns:ma14="http://schemas.microsoft.com/office/mac/drawingml/2011/main" val="1"/>
            </a:ext>
          </a:extLst>
        </p:spPr>
        <p:txBody>
          <a:bodyPr wrap="none" anchor="ctr"/>
          <a:lstStyle/>
          <a:p>
            <a:endParaRPr lang="es-ES">
              <a:latin typeface="Times New Roman" charset="0"/>
              <a:ea typeface="MS PGothic"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 uri="{FAA26D3D-D897-4be2-8F04-BA451C77F1D7}">
              <ma14:placeholderFlag xmlns="" xmlns:ma14="http://schemas.microsoft.com/office/mac/drawingml/2011/main" val="1"/>
            </a:ext>
          </a:extLst>
        </p:spPr>
        <p:txBody>
          <a:bodyPr wrap="none" anchor="ctr"/>
          <a:lstStyle/>
          <a:p>
            <a:endParaRPr lang="es-ES">
              <a:latin typeface="Times New Roman" charset="0"/>
              <a:ea typeface="MS PGothic"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 uri="{FAA26D3D-D897-4be2-8F04-BA451C77F1D7}">
              <ma14:placeholderFlag xmlns="" xmlns:ma14="http://schemas.microsoft.com/office/mac/drawingml/2011/main" val="1"/>
            </a:ext>
          </a:extLst>
        </p:spPr>
        <p:txBody>
          <a:bodyPr wrap="none" anchor="ctr"/>
          <a:lstStyle/>
          <a:p>
            <a:endParaRPr lang="es-ES">
              <a:latin typeface="Times New Roman" charset="0"/>
              <a:ea typeface="MS PGothic"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Imagem de Slide 1"/>
          <p:cNvSpPr>
            <a:spLocks noGrp="1" noRot="1" noChangeAspect="1" noTextEdit="1"/>
          </p:cNvSpPr>
          <p:nvPr>
            <p:ph type="sldImg"/>
          </p:nvPr>
        </p:nvSpPr>
        <p:spPr>
          <a:ln/>
        </p:spPr>
      </p:sp>
      <p:sp>
        <p:nvSpPr>
          <p:cNvPr id="27651" name="Espaço Reservado para Anotaçõ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t-BR" altLang="pt-BR" smtClean="0"/>
          </a:p>
        </p:txBody>
      </p:sp>
      <p:sp>
        <p:nvSpPr>
          <p:cNvPr id="27652" name="Espaço Reservado para Número de Slide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lvl1pPr defTabSz="942975" eaLnBrk="0" hangingPunct="0">
              <a:spcBef>
                <a:spcPct val="30000"/>
              </a:spcBef>
              <a:defRPr sz="1200">
                <a:solidFill>
                  <a:schemeClr val="tx1"/>
                </a:solidFill>
                <a:latin typeface="Times New Roman" pitchFamily="18" charset="0"/>
                <a:ea typeface="MS PGothic" pitchFamily="34" charset="-128"/>
              </a:defRPr>
            </a:lvl1pPr>
            <a:lvl2pPr marL="742950" indent="-285750" defTabSz="942975" eaLnBrk="0" hangingPunct="0">
              <a:spcBef>
                <a:spcPct val="30000"/>
              </a:spcBef>
              <a:defRPr sz="1200">
                <a:solidFill>
                  <a:schemeClr val="tx1"/>
                </a:solidFill>
                <a:latin typeface="Times New Roman" pitchFamily="18" charset="0"/>
                <a:ea typeface="MS PGothic" pitchFamily="34" charset="-128"/>
              </a:defRPr>
            </a:lvl2pPr>
            <a:lvl3pPr marL="1143000" indent="-228600" defTabSz="942975" eaLnBrk="0" hangingPunct="0">
              <a:spcBef>
                <a:spcPct val="30000"/>
              </a:spcBef>
              <a:defRPr sz="1200">
                <a:solidFill>
                  <a:schemeClr val="tx1"/>
                </a:solidFill>
                <a:latin typeface="Times New Roman" pitchFamily="18" charset="0"/>
                <a:ea typeface="MS PGothic" pitchFamily="34" charset="-128"/>
              </a:defRPr>
            </a:lvl3pPr>
            <a:lvl4pPr marL="1600200" indent="-228600" defTabSz="942975" eaLnBrk="0" hangingPunct="0">
              <a:spcBef>
                <a:spcPct val="30000"/>
              </a:spcBef>
              <a:defRPr sz="1200">
                <a:solidFill>
                  <a:schemeClr val="tx1"/>
                </a:solidFill>
                <a:latin typeface="Times New Roman" pitchFamily="18" charset="0"/>
                <a:ea typeface="MS PGothic" pitchFamily="34" charset="-128"/>
              </a:defRPr>
            </a:lvl4pPr>
            <a:lvl5pPr marL="2057400" indent="-228600" defTabSz="942975" eaLnBrk="0" hangingPunct="0">
              <a:spcBef>
                <a:spcPct val="30000"/>
              </a:spcBef>
              <a:defRPr sz="1200">
                <a:solidFill>
                  <a:schemeClr val="tx1"/>
                </a:solidFill>
                <a:latin typeface="Times New Roman" pitchFamily="18" charset="0"/>
                <a:ea typeface="MS PGothic" pitchFamily="34" charset="-128"/>
              </a:defRPr>
            </a:lvl5pPr>
            <a:lvl6pPr marL="2514600" indent="-228600" defTabSz="942975" eaLnBrk="0" fontAlgn="base" hangingPunct="0">
              <a:spcBef>
                <a:spcPct val="30000"/>
              </a:spcBef>
              <a:spcAft>
                <a:spcPct val="0"/>
              </a:spcAft>
              <a:defRPr sz="1200">
                <a:solidFill>
                  <a:schemeClr val="tx1"/>
                </a:solidFill>
                <a:latin typeface="Times New Roman" pitchFamily="18" charset="0"/>
                <a:ea typeface="MS PGothic" pitchFamily="34" charset="-128"/>
              </a:defRPr>
            </a:lvl6pPr>
            <a:lvl7pPr marL="2971800" indent="-228600" defTabSz="942975" eaLnBrk="0" fontAlgn="base" hangingPunct="0">
              <a:spcBef>
                <a:spcPct val="30000"/>
              </a:spcBef>
              <a:spcAft>
                <a:spcPct val="0"/>
              </a:spcAft>
              <a:defRPr sz="1200">
                <a:solidFill>
                  <a:schemeClr val="tx1"/>
                </a:solidFill>
                <a:latin typeface="Times New Roman" pitchFamily="18" charset="0"/>
                <a:ea typeface="MS PGothic" pitchFamily="34" charset="-128"/>
              </a:defRPr>
            </a:lvl7pPr>
            <a:lvl8pPr marL="3429000" indent="-228600" defTabSz="942975" eaLnBrk="0" fontAlgn="base" hangingPunct="0">
              <a:spcBef>
                <a:spcPct val="30000"/>
              </a:spcBef>
              <a:spcAft>
                <a:spcPct val="0"/>
              </a:spcAft>
              <a:defRPr sz="1200">
                <a:solidFill>
                  <a:schemeClr val="tx1"/>
                </a:solidFill>
                <a:latin typeface="Times New Roman" pitchFamily="18" charset="0"/>
                <a:ea typeface="MS PGothic" pitchFamily="34" charset="-128"/>
              </a:defRPr>
            </a:lvl8pPr>
            <a:lvl9pPr marL="3886200" indent="-228600" defTabSz="942975" eaLnBrk="0" fontAlgn="base" hangingPunct="0">
              <a:spcBef>
                <a:spcPct val="30000"/>
              </a:spcBef>
              <a:spcAft>
                <a:spcPct val="0"/>
              </a:spcAft>
              <a:defRPr sz="1200">
                <a:solidFill>
                  <a:schemeClr val="tx1"/>
                </a:solidFill>
                <a:latin typeface="Times New Roman" pitchFamily="18" charset="0"/>
                <a:ea typeface="MS PGothic" pitchFamily="34" charset="-128"/>
              </a:defRPr>
            </a:lvl9pPr>
          </a:lstStyle>
          <a:p>
            <a:pPr>
              <a:spcBef>
                <a:spcPct val="0"/>
              </a:spcBef>
            </a:pPr>
            <a:fld id="{2A5295A6-F505-47D4-8E30-996DF2495BD8}" type="slidenum">
              <a:rPr lang="pt-BR" altLang="pt-BR" smtClean="0">
                <a:cs typeface="Arial" charset="0"/>
              </a:rPr>
              <a:pPr>
                <a:spcBef>
                  <a:spcPct val="0"/>
                </a:spcBef>
              </a:pPr>
              <a:t>15</a:t>
            </a:fld>
            <a:endParaRPr lang="pt-BR" altLang="pt-BR"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Espaço Reservado para Imagem de Slide 1"/>
          <p:cNvSpPr>
            <a:spLocks noGrp="1" noRot="1" noChangeAspect="1" noTextEdit="1"/>
          </p:cNvSpPr>
          <p:nvPr>
            <p:ph type="sldImg"/>
          </p:nvPr>
        </p:nvSpPr>
        <p:spPr>
          <a:ln/>
        </p:spPr>
      </p:sp>
      <p:sp>
        <p:nvSpPr>
          <p:cNvPr id="186370" name="Espaço Reservado para Anotaçõ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 uri="{FAA26D3D-D897-4be2-8F04-BA451C77F1D7}">
              <ma14:placeholderFlag xmlns="" xmlns:ma14="http://schemas.microsoft.com/office/mac/drawingml/2011/main" val="1"/>
            </a:ext>
          </a:extLst>
        </p:spPr>
        <p:txBody>
          <a:bodyPr/>
          <a:lstStyle/>
          <a:p>
            <a:endParaRPr lang="pt-BR">
              <a:latin typeface="Times New Roman" charset="0"/>
            </a:endParaRPr>
          </a:p>
        </p:txBody>
      </p:sp>
      <p:sp>
        <p:nvSpPr>
          <p:cNvPr id="186371" name="Espaço Reservado para Número de Slide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lvl1pPr defTabSz="942975" eaLnBrk="0" hangingPunct="0">
              <a:defRPr sz="2400" b="1">
                <a:solidFill>
                  <a:srgbClr val="FF0000"/>
                </a:solidFill>
                <a:latin typeface="Times New Roman" charset="0"/>
                <a:ea typeface="ＭＳ Ｐゴシック" charset="0"/>
                <a:cs typeface="ＭＳ Ｐゴシック" charset="0"/>
              </a:defRPr>
            </a:lvl1pPr>
            <a:lvl2pPr marL="742950" indent="-285750" defTabSz="942975" eaLnBrk="0" hangingPunct="0">
              <a:defRPr sz="2400" b="1">
                <a:solidFill>
                  <a:srgbClr val="FF0000"/>
                </a:solidFill>
                <a:latin typeface="Times New Roman" charset="0"/>
                <a:ea typeface="ＭＳ Ｐゴシック" charset="0"/>
              </a:defRPr>
            </a:lvl2pPr>
            <a:lvl3pPr marL="1143000" indent="-228600" defTabSz="942975" eaLnBrk="0" hangingPunct="0">
              <a:defRPr sz="2400" b="1">
                <a:solidFill>
                  <a:srgbClr val="FF0000"/>
                </a:solidFill>
                <a:latin typeface="Times New Roman" charset="0"/>
                <a:ea typeface="ＭＳ Ｐゴシック" charset="0"/>
              </a:defRPr>
            </a:lvl3pPr>
            <a:lvl4pPr marL="1600200" indent="-228600" defTabSz="942975" eaLnBrk="0" hangingPunct="0">
              <a:defRPr sz="2400" b="1">
                <a:solidFill>
                  <a:srgbClr val="FF0000"/>
                </a:solidFill>
                <a:latin typeface="Times New Roman" charset="0"/>
                <a:ea typeface="ＭＳ Ｐゴシック" charset="0"/>
              </a:defRPr>
            </a:lvl4pPr>
            <a:lvl5pPr marL="2057400" indent="-228600" defTabSz="942975" eaLnBrk="0" hangingPunct="0">
              <a:defRPr sz="2400" b="1">
                <a:solidFill>
                  <a:srgbClr val="FF0000"/>
                </a:solidFill>
                <a:latin typeface="Times New Roman" charset="0"/>
                <a:ea typeface="ＭＳ Ｐゴシック" charset="0"/>
              </a:defRPr>
            </a:lvl5pPr>
            <a:lvl6pPr marL="2514600" indent="-228600" defTabSz="942975" eaLnBrk="0" fontAlgn="base" hangingPunct="0">
              <a:spcBef>
                <a:spcPct val="0"/>
              </a:spcBef>
              <a:spcAft>
                <a:spcPct val="0"/>
              </a:spcAft>
              <a:defRPr sz="2400" b="1">
                <a:solidFill>
                  <a:srgbClr val="FF0000"/>
                </a:solidFill>
                <a:latin typeface="Times New Roman" charset="0"/>
                <a:ea typeface="ＭＳ Ｐゴシック" charset="0"/>
              </a:defRPr>
            </a:lvl6pPr>
            <a:lvl7pPr marL="2971800" indent="-228600" defTabSz="942975" eaLnBrk="0" fontAlgn="base" hangingPunct="0">
              <a:spcBef>
                <a:spcPct val="0"/>
              </a:spcBef>
              <a:spcAft>
                <a:spcPct val="0"/>
              </a:spcAft>
              <a:defRPr sz="2400" b="1">
                <a:solidFill>
                  <a:srgbClr val="FF0000"/>
                </a:solidFill>
                <a:latin typeface="Times New Roman" charset="0"/>
                <a:ea typeface="ＭＳ Ｐゴシック" charset="0"/>
              </a:defRPr>
            </a:lvl7pPr>
            <a:lvl8pPr marL="3429000" indent="-228600" defTabSz="942975" eaLnBrk="0" fontAlgn="base" hangingPunct="0">
              <a:spcBef>
                <a:spcPct val="0"/>
              </a:spcBef>
              <a:spcAft>
                <a:spcPct val="0"/>
              </a:spcAft>
              <a:defRPr sz="2400" b="1">
                <a:solidFill>
                  <a:srgbClr val="FF0000"/>
                </a:solidFill>
                <a:latin typeface="Times New Roman" charset="0"/>
                <a:ea typeface="ＭＳ Ｐゴシック" charset="0"/>
              </a:defRPr>
            </a:lvl8pPr>
            <a:lvl9pPr marL="3886200" indent="-228600" defTabSz="942975" eaLnBrk="0" fontAlgn="base" hangingPunct="0">
              <a:spcBef>
                <a:spcPct val="0"/>
              </a:spcBef>
              <a:spcAft>
                <a:spcPct val="0"/>
              </a:spcAft>
              <a:defRPr sz="2400" b="1">
                <a:solidFill>
                  <a:srgbClr val="FF0000"/>
                </a:solidFill>
                <a:latin typeface="Times New Roman" charset="0"/>
                <a:ea typeface="ＭＳ Ｐゴシック" charset="0"/>
              </a:defRPr>
            </a:lvl9pPr>
          </a:lstStyle>
          <a:p>
            <a:fld id="{81672414-0B41-764B-B1B1-9CA392A2E1F2}" type="slidenum">
              <a:rPr lang="pt-BR" sz="1200" b="0">
                <a:solidFill>
                  <a:schemeClr val="tx1"/>
                </a:solidFill>
              </a:rPr>
              <a:pPr/>
              <a:t>16</a:t>
            </a:fld>
            <a:endParaRPr lang="pt-BR" sz="1200" b="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Imagem de Slide 1"/>
          <p:cNvSpPr>
            <a:spLocks noGrp="1" noRot="1" noChangeAspect="1" noTextEdit="1"/>
          </p:cNvSpPr>
          <p:nvPr>
            <p:ph type="sldImg"/>
          </p:nvPr>
        </p:nvSpPr>
        <p:spPr>
          <a:ln/>
        </p:spPr>
      </p:sp>
      <p:sp>
        <p:nvSpPr>
          <p:cNvPr id="34819" name="Espaço Reservado para Anotaçõ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A78C9D80-3D77-4A6E-AC7D-3E21F2FD1D08}" type="slidenum">
              <a:rPr lang="pt-BR" sz="1200" b="0" smtClean="0">
                <a:solidFill>
                  <a:schemeClr val="tx1"/>
                </a:solidFill>
              </a:rPr>
              <a:pPr algn="r">
                <a:spcBef>
                  <a:spcPct val="0"/>
                </a:spcBef>
                <a:defRPr/>
              </a:pPr>
              <a:t>3</a:t>
            </a:fld>
            <a:endParaRPr lang="pt-BR" sz="1200" b="0" smtClean="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CaixaDeTexto 3"/>
          <p:cNvSpPr txBox="1">
            <a:spLocks noChangeArrowheads="1"/>
          </p:cNvSpPr>
          <p:nvPr/>
        </p:nvSpPr>
        <p:spPr bwMode="auto">
          <a:xfrm>
            <a:off x="714375" y="4568825"/>
            <a:ext cx="5357813" cy="40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a:solidFill>
                  <a:schemeClr val="tx1"/>
                </a:solidFill>
              </a:rPr>
              <a:t>Suspensão pagamento encargos aos rentistas (Bonos Global 2012 e 2030) desde novembro/2008</a:t>
            </a:r>
          </a:p>
          <a:p>
            <a:pPr algn="ctr">
              <a:spcBef>
                <a:spcPct val="50000"/>
              </a:spcBef>
            </a:pPr>
            <a:r>
              <a:rPr lang="pt-BR" sz="1200">
                <a:solidFill>
                  <a:schemeClr val="tx1"/>
                </a:solidFill>
              </a:rPr>
              <a:t> </a:t>
            </a:r>
          </a:p>
          <a:p>
            <a:pPr algn="ctr">
              <a:spcBef>
                <a:spcPct val="50000"/>
              </a:spcBef>
            </a:pPr>
            <a:r>
              <a:rPr lang="pt-BR" sz="1200">
                <a:solidFill>
                  <a:schemeClr val="tx1"/>
                </a:solidFill>
              </a:rPr>
              <a:t> Proposta soberana de recompra do restante da dívida por no máximo 30% de seu valor nominal</a:t>
            </a:r>
          </a:p>
          <a:p>
            <a:pPr algn="ctr">
              <a:spcBef>
                <a:spcPct val="50000"/>
              </a:spcBef>
            </a:pPr>
            <a:r>
              <a:rPr lang="pt-BR" sz="1200">
                <a:solidFill>
                  <a:schemeClr val="tx1"/>
                </a:solidFill>
              </a:rPr>
              <a:t> </a:t>
            </a:r>
          </a:p>
          <a:p>
            <a:pPr algn="ctr">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a:spcBef>
                <a:spcPct val="50000"/>
              </a:spcBef>
            </a:pPr>
            <a:endParaRPr lang="pt-BR" sz="1200" i="1">
              <a:solidFill>
                <a:schemeClr val="tx1"/>
              </a:solidFill>
            </a:endParaRPr>
          </a:p>
          <a:p>
            <a:pPr algn="ctr">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a:spcBef>
                <a:spcPct val="50000"/>
              </a:spcBef>
            </a:pPr>
            <a:endParaRPr lang="pt-BR" sz="1200" i="1">
              <a:solidFill>
                <a:schemeClr val="tx1"/>
              </a:solidFill>
            </a:endParaRPr>
          </a:p>
          <a:p>
            <a:pPr algn="ctr">
              <a:spcBef>
                <a:spcPct val="50000"/>
              </a:spcBef>
            </a:pPr>
            <a:r>
              <a:rPr lang="pt-BR" sz="1200" i="1">
                <a:solidFill>
                  <a:schemeClr val="tx1"/>
                </a:solidFill>
              </a:rPr>
              <a:t>ENQUANTO ISSO, O GOVERNO BRASILEIRO RECOMPRA TÍTULOS DA DÍVIDA EXTERNA A 130% DO VALOR DE FACE, EM MÉDIA</a:t>
            </a:r>
          </a:p>
          <a:p>
            <a:pPr algn="ctr">
              <a:spcBef>
                <a:spcPct val="50000"/>
              </a:spcBef>
            </a:pPr>
            <a:endParaRPr lang="pt-BR" sz="1200" i="1">
              <a:solidFill>
                <a:schemeClr val="tx1"/>
              </a:solidFill>
            </a:endParaRPr>
          </a:p>
          <a:p>
            <a:pPr algn="ctr">
              <a:spcBef>
                <a:spcPct val="50000"/>
              </a:spcBef>
            </a:pPr>
            <a:r>
              <a:rPr lang="pt-BR" sz="1200">
                <a:solidFill>
                  <a:schemeClr val="tx1"/>
                </a:solidFill>
              </a:rPr>
              <a:t> </a:t>
            </a:r>
          </a:p>
          <a:p>
            <a:pPr algn="ctr">
              <a:spcBef>
                <a:spcPct val="50000"/>
              </a:spcBef>
            </a:pPr>
            <a:endParaRPr lang="pt-B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ço Reservado para Imagem de Slide 1"/>
          <p:cNvSpPr>
            <a:spLocks noGrp="1" noRot="1" noChangeAspect="1" noTextEdit="1"/>
          </p:cNvSpPr>
          <p:nvPr>
            <p:ph type="sldImg"/>
          </p:nvPr>
        </p:nvSpPr>
        <p:spPr>
          <a:ln/>
        </p:spPr>
      </p:sp>
      <p:sp>
        <p:nvSpPr>
          <p:cNvPr id="34819" name="Espaço Reservado para Anotaçõ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A78C9D80-3D77-4A6E-AC7D-3E21F2FD1D08}" type="slidenum">
              <a:rPr lang="pt-BR" sz="1200" b="0" smtClean="0">
                <a:solidFill>
                  <a:schemeClr val="tx1"/>
                </a:solidFill>
              </a:rPr>
              <a:pPr algn="r">
                <a:spcBef>
                  <a:spcPct val="0"/>
                </a:spcBef>
                <a:defRPr/>
              </a:pPr>
              <a:t>10</a:t>
            </a:fld>
            <a:endParaRPr lang="pt-BR" sz="1200" b="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invGray">
          <a:xfrm>
            <a:off x="9542463" y="0"/>
            <a:ext cx="363537"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lgn="ctr" eaLnBrk="0" hangingPunct="0">
              <a:spcBef>
                <a:spcPct val="50000"/>
              </a:spcBef>
              <a:defRPr/>
            </a:pPr>
            <a:endParaRPr lang="pt-BR">
              <a:ea typeface="+mn-ea"/>
            </a:endParaRPr>
          </a:p>
        </p:txBody>
      </p:sp>
      <p:sp>
        <p:nvSpPr>
          <p:cNvPr id="1027" name="Freeform 8"/>
          <p:cNvSpPr>
            <a:spLocks/>
          </p:cNvSpPr>
          <p:nvPr/>
        </p:nvSpPr>
        <p:spPr bwMode="white">
          <a:xfrm>
            <a:off x="0" y="-20638"/>
            <a:ext cx="9906000" cy="168275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endParaRPr lang="es-EC"/>
          </a:p>
        </p:txBody>
      </p:sp>
      <p:sp>
        <p:nvSpPr>
          <p:cNvPr id="1028" name="Freeform 9"/>
          <p:cNvSpPr>
            <a:spLocks/>
          </p:cNvSpPr>
          <p:nvPr/>
        </p:nvSpPr>
        <p:spPr bwMode="white">
          <a:xfrm>
            <a:off x="0" y="-20638"/>
            <a:ext cx="9086850" cy="1068388"/>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endParaRPr lang="es-EC"/>
          </a:p>
        </p:txBody>
      </p:sp>
      <p:sp>
        <p:nvSpPr>
          <p:cNvPr id="1029" name="Freeform 10"/>
          <p:cNvSpPr>
            <a:spLocks/>
          </p:cNvSpPr>
          <p:nvPr/>
        </p:nvSpPr>
        <p:spPr bwMode="white">
          <a:xfrm>
            <a:off x="0" y="-20638"/>
            <a:ext cx="4959350" cy="45402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p:spPr>
        <p:txBody>
          <a:bodyPr/>
          <a:lstStyle/>
          <a:p>
            <a:endParaRPr lang="es-EC"/>
          </a:p>
        </p:txBody>
      </p:sp>
      <p:sp>
        <p:nvSpPr>
          <p:cNvPr id="17" name="16 Rectángulo"/>
          <p:cNvSpPr/>
          <p:nvPr userDrawn="1"/>
        </p:nvSpPr>
        <p:spPr bwMode="auto">
          <a:xfrm>
            <a:off x="-15875" y="-65088"/>
            <a:ext cx="10239375" cy="7072313"/>
          </a:xfrm>
          <a:prstGeom prst="rect">
            <a:avLst/>
          </a:prstGeom>
          <a:solidFill>
            <a:schemeClr val="bg2">
              <a:lumMod val="85000"/>
              <a:lumOff val="15000"/>
            </a:schemeClr>
          </a:solidFill>
          <a:ln w="12700" cap="sq" cmpd="sng" algn="ctr">
            <a:solidFill>
              <a:schemeClr val="bg2"/>
            </a:solidFill>
            <a:prstDash val="solid"/>
            <a:round/>
            <a:headEnd type="none" w="med" len="med"/>
            <a:tailEnd type="none" w="med" len="med"/>
          </a:ln>
          <a:effectLst/>
        </p:spPr>
        <p:txBody>
          <a:bodyPr>
            <a:spAutoFit/>
          </a:bodyPr>
          <a:lstStyle/>
          <a:p>
            <a:pPr algn="ctr" eaLnBrk="0" hangingPunct="0">
              <a:spcBef>
                <a:spcPct val="50000"/>
              </a:spcBef>
              <a:defRPr/>
            </a:pPr>
            <a:endParaRPr lang="es-EC">
              <a:ea typeface="+mn-ea"/>
            </a:endParaRPr>
          </a:p>
        </p:txBody>
      </p:sp>
    </p:spTree>
  </p:cSld>
  <p:clrMap bg1="dk2" tx1="lt1" bg2="dk1" tx2="lt2" accent1="accent1" accent2="accent2" accent3="accent3" accent4="accent4" accent5="accent5" accent6="accent6" hlink="hlink" folHlink="folHlink"/>
  <p:sldLayoutIdLst>
    <p:sldLayoutId id="2147483718" r:id="rId1"/>
    <p:sldLayoutId id="2147483719" r:id="rId2"/>
    <p:sldLayoutId id="2147483720" r:id="rId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17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txStyles>
    <p:titleStyle>
      <a:lvl1pPr algn="ctr"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divida-auditoriacidada.org.br/"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www.stn.fazenda.gov.br/documents/10180/590564/Anexo_RMD_Abr_2017.zip/4bbfca5a-9de1-4147-a874-e75602078c0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onsultanacional2017.com.br/"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auditoriacidada.org.br"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www.facebook.com/auditoriacidada.pagin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anfip.org.br/doc/publicacoes/20161013104353_Analise-da-Seguridade-Social-2015_13-10-2016_Anlise-Seguridade-2015.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idg.receita.fazenda.gov.br/dados/receitadata/estudos-e-tributarios-e-aduaneiros/estudos-e-estatisticas/11-08-2014-grandes-numeros-dirpf/tabelas-gn-irpf-ac-2015-excel.xls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idg.receita.fazenda.gov.br/dados/receitadata/estudos-e-tributarios-e-aduaneiros/estudos-e-estatisticas/11-08-2014-grandes-numeros-dirpf/tabelas-gn-irpf-ac-2015-excel.xls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237654" y="-171400"/>
            <a:ext cx="9777536" cy="6924973"/>
          </a:xfrm>
          <a:prstGeom prst="rect">
            <a:avLst/>
          </a:prstGeom>
          <a:noFill/>
          <a:ln w="12700" cap="sq">
            <a:noFill/>
            <a:miter lim="800000"/>
            <a:headEnd type="none" w="sm" len="sm"/>
            <a:tailEnd type="none" w="sm" len="sm"/>
          </a:ln>
        </p:spPr>
        <p:txBody>
          <a:bodyPr wrap="square">
            <a:spAutoFit/>
          </a:bodyPr>
          <a:lstStyle/>
          <a:p>
            <a:pPr algn="ctr" eaLnBrk="0" hangingPunct="0">
              <a:spcBef>
                <a:spcPct val="50000"/>
              </a:spcBef>
            </a:pPr>
            <a:endParaRPr lang="pt-BR" sz="3200" u="sng" dirty="0">
              <a:solidFill>
                <a:srgbClr val="FFFF00"/>
              </a:solidFill>
            </a:endParaRPr>
          </a:p>
          <a:p>
            <a:pPr algn="ctr" eaLnBrk="0" hangingPunct="0">
              <a:spcBef>
                <a:spcPct val="50000"/>
              </a:spcBef>
            </a:pPr>
            <a:endParaRPr lang="pt-BR" sz="4400" i="1" u="sng" dirty="0" smtClean="0">
              <a:solidFill>
                <a:srgbClr val="FFFF00"/>
              </a:solidFill>
            </a:endParaRPr>
          </a:p>
          <a:p>
            <a:pPr algn="ctr" eaLnBrk="0" hangingPunct="0"/>
            <a:endParaRPr lang="pt-BR" sz="3000" b="0" i="1" u="sng" dirty="0">
              <a:solidFill>
                <a:srgbClr val="FFFF00"/>
              </a:solidFill>
            </a:endParaRPr>
          </a:p>
          <a:p>
            <a:pPr algn="ctr" eaLnBrk="0" hangingPunct="0"/>
            <a:endParaRPr lang="pt-BR" sz="3000" b="0" i="1" u="sng" dirty="0">
              <a:solidFill>
                <a:srgbClr val="FFFF00"/>
              </a:solidFill>
            </a:endParaRPr>
          </a:p>
          <a:p>
            <a:pPr algn="ctr" eaLnBrk="0" hangingPunct="0"/>
            <a:endParaRPr lang="pt-BR" sz="3000" b="0" i="1" u="sng" dirty="0">
              <a:solidFill>
                <a:srgbClr val="FFFF00"/>
              </a:solidFill>
            </a:endParaRPr>
          </a:p>
          <a:p>
            <a:pPr algn="ctr" eaLnBrk="0" hangingPunct="0"/>
            <a:r>
              <a:rPr lang="en-US" sz="3200" b="0" smtClean="0">
                <a:solidFill>
                  <a:srgbClr val="FFFFFF"/>
                </a:solidFill>
                <a:latin typeface="Tahoma" charset="0"/>
                <a:cs typeface="Tahoma" charset="0"/>
              </a:rPr>
              <a:t>Os impactos da renúncia fiscal no financiamento das políticas sociais e o papel do controle social</a:t>
            </a:r>
            <a:endParaRPr lang="en-US" sz="3200" b="0">
              <a:solidFill>
                <a:srgbClr val="FFFFFF"/>
              </a:solidFill>
              <a:latin typeface="Tahoma" charset="0"/>
              <a:cs typeface="Tahoma" charset="0"/>
            </a:endParaRPr>
          </a:p>
          <a:p>
            <a:pPr algn="ctr" eaLnBrk="0" hangingPunct="0"/>
            <a:endParaRPr lang="pt-BR" sz="2700" u="sng" dirty="0">
              <a:solidFill>
                <a:srgbClr val="FFFF00"/>
              </a:solidFill>
            </a:endParaRPr>
          </a:p>
          <a:p>
            <a:pPr algn="ctr" eaLnBrk="0" hangingPunct="0"/>
            <a:endParaRPr lang="pt-BR" sz="500" i="1" u="sng" dirty="0">
              <a:solidFill>
                <a:schemeClr val="accent1"/>
              </a:solidFill>
            </a:endParaRPr>
          </a:p>
          <a:p>
            <a:pPr algn="ctr" eaLnBrk="0" hangingPunct="0"/>
            <a:endParaRPr lang="pt-BR" sz="500" i="1" u="sng" dirty="0">
              <a:solidFill>
                <a:schemeClr val="accent1"/>
              </a:solidFill>
            </a:endParaRPr>
          </a:p>
          <a:p>
            <a:pPr algn="ctr" eaLnBrk="0" hangingPunct="0"/>
            <a:endParaRPr lang="pt-BR" sz="500" b="0" i="1" u="sng" dirty="0">
              <a:solidFill>
                <a:srgbClr val="92D050"/>
              </a:solidFill>
              <a:latin typeface="Tahoma" pitchFamily="34" charset="0"/>
              <a:cs typeface="Tahoma" pitchFamily="34" charset="0"/>
            </a:endParaRPr>
          </a:p>
          <a:p>
            <a:pPr algn="ctr"/>
            <a:r>
              <a:rPr lang="en-US" sz="2500" b="0" i="1" smtClean="0">
                <a:solidFill>
                  <a:schemeClr val="accent1"/>
                </a:solidFill>
                <a:latin typeface="Tahoma" charset="0"/>
                <a:cs typeface="Tahoma" charset="0"/>
              </a:rPr>
              <a:t>Rodrigo Avila</a:t>
            </a:r>
          </a:p>
          <a:p>
            <a:pPr algn="ctr"/>
            <a:endParaRPr lang="en-US" sz="2500" b="0" i="1">
              <a:solidFill>
                <a:srgbClr val="FFFFFF"/>
              </a:solidFill>
              <a:latin typeface="Tahoma" charset="0"/>
              <a:cs typeface="Tahoma" charset="0"/>
            </a:endParaRPr>
          </a:p>
          <a:p>
            <a:pPr algn="ctr"/>
            <a:endParaRPr lang="en-US" sz="2500" b="0" i="1">
              <a:solidFill>
                <a:srgbClr val="FFFFFF"/>
              </a:solidFill>
              <a:latin typeface="Tahoma" charset="0"/>
              <a:cs typeface="Tahoma" charset="0"/>
            </a:endParaRPr>
          </a:p>
          <a:p>
            <a:pPr algn="ctr"/>
            <a:r>
              <a:rPr lang="en-US" sz="2500" b="0" i="1" smtClean="0">
                <a:solidFill>
                  <a:srgbClr val="FFFFFF"/>
                </a:solidFill>
                <a:latin typeface="Tahoma" charset="0"/>
                <a:cs typeface="Tahoma" charset="0"/>
              </a:rPr>
              <a:t>III Simpósio Orçamento Público e Políticas Sociais</a:t>
            </a:r>
            <a:endParaRPr lang="en-US" sz="2500" b="0" i="1">
              <a:solidFill>
                <a:srgbClr val="FFFFFF"/>
              </a:solidFill>
              <a:latin typeface="Tahoma" charset="0"/>
              <a:cs typeface="Tahoma" charset="0"/>
            </a:endParaRPr>
          </a:p>
          <a:p>
            <a:pPr algn="ctr"/>
            <a:endParaRPr lang="en-US" sz="2500" b="0" i="1" smtClean="0">
              <a:solidFill>
                <a:srgbClr val="FFFFFF"/>
              </a:solidFill>
              <a:latin typeface="Tahoma" charset="0"/>
              <a:cs typeface="Tahoma" charset="0"/>
            </a:endParaRPr>
          </a:p>
          <a:p>
            <a:pPr algn="ctr"/>
            <a:r>
              <a:rPr lang="pt-BR" sz="2500" b="0" i="1" smtClean="0">
                <a:solidFill>
                  <a:srgbClr val="FFFFFF"/>
                </a:solidFill>
                <a:latin typeface="Tahoma" charset="0"/>
                <a:cs typeface="Tahoma" charset="0"/>
              </a:rPr>
              <a:t>UEL, 18 de outubro de 2017</a:t>
            </a:r>
            <a:endParaRPr lang="pt-BR" b="0" dirty="0">
              <a:solidFill>
                <a:srgbClr val="92D050"/>
              </a:solidFill>
              <a:latin typeface="Tahoma" pitchFamily="34" charset="0"/>
              <a:cs typeface="Tahoma" pitchFamily="34" charset="0"/>
            </a:endParaRPr>
          </a:p>
        </p:txBody>
      </p:sp>
      <p:pic>
        <p:nvPicPr>
          <p:cNvPr id="5" name="Picture 5"/>
          <p:cNvPicPr>
            <a:picLocks noChangeAspect="1" noChangeArrowheads="1"/>
          </p:cNvPicPr>
          <p:nvPr/>
        </p:nvPicPr>
        <p:blipFill>
          <a:blip r:embed="rId3"/>
          <a:srcRect/>
          <a:stretch>
            <a:fillRect/>
          </a:stretch>
        </p:blipFill>
        <p:spPr bwMode="auto">
          <a:xfrm>
            <a:off x="234950" y="214313"/>
            <a:ext cx="5438775" cy="1857375"/>
          </a:xfrm>
          <a:prstGeom prst="rect">
            <a:avLst/>
          </a:prstGeom>
          <a:noFill/>
          <a:ln w="9525">
            <a:noFill/>
            <a:miter lim="800000"/>
            <a:headEnd/>
            <a:tailEnd/>
          </a:ln>
          <a:effectLst>
            <a:prstShdw prst="shdw17" dist="17961" dir="2700000">
              <a:schemeClr val="accent1">
                <a:gamma/>
                <a:shade val="60000"/>
                <a:invGamma/>
              </a:schemeClr>
            </a:prstShdw>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051"/>
                                        </p:tgtEl>
                                        <p:attrNameLst>
                                          <p:attrName>style.visibility</p:attrName>
                                        </p:attrNameLst>
                                      </p:cBhvr>
                                      <p:to>
                                        <p:strVal val="visible"/>
                                      </p:to>
                                    </p:set>
                                    <p:animEffect transition="in" filter="dissolve">
                                      <p:cBhvr>
                                        <p:cTn id="7" dur="75"/>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026"/>
          <p:cNvSpPr txBox="1">
            <a:spLocks noChangeArrowheads="1"/>
          </p:cNvSpPr>
          <p:nvPr/>
        </p:nvSpPr>
        <p:spPr bwMode="auto">
          <a:xfrm>
            <a:off x="330200" y="214313"/>
            <a:ext cx="95758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Times New Roman" pitchFamily="18" charset="0"/>
                <a:cs typeface="Arial" charset="0"/>
              </a:defRPr>
            </a:lvl1pPr>
            <a:lvl2pPr marL="742950" indent="-285750" eaLnBrk="0" hangingPunct="0">
              <a:defRPr sz="2400" b="1">
                <a:solidFill>
                  <a:srgbClr val="FF0000"/>
                </a:solidFill>
                <a:latin typeface="Times New Roman" pitchFamily="18" charset="0"/>
                <a:cs typeface="Arial" charset="0"/>
              </a:defRPr>
            </a:lvl2pPr>
            <a:lvl3pPr marL="1143000" indent="-228600" eaLnBrk="0" hangingPunct="0">
              <a:defRPr sz="2400" b="1">
                <a:solidFill>
                  <a:srgbClr val="FF0000"/>
                </a:solidFill>
                <a:latin typeface="Times New Roman" pitchFamily="18" charset="0"/>
                <a:cs typeface="Arial" charset="0"/>
              </a:defRPr>
            </a:lvl3pPr>
            <a:lvl4pPr marL="1600200" indent="-228600" eaLnBrk="0" hangingPunct="0">
              <a:defRPr sz="2400" b="1">
                <a:solidFill>
                  <a:srgbClr val="FF0000"/>
                </a:solidFill>
                <a:latin typeface="Times New Roman" pitchFamily="18" charset="0"/>
                <a:cs typeface="Arial" charset="0"/>
              </a:defRPr>
            </a:lvl4pPr>
            <a:lvl5pPr marL="2057400" indent="-228600" eaLnBrk="0" hangingPunct="0">
              <a:defRPr sz="2400" b="1">
                <a:solidFill>
                  <a:srgbClr val="FF0000"/>
                </a:solidFill>
                <a:latin typeface="Times New Roman" pitchFamily="18" charset="0"/>
                <a:cs typeface="Arial" charset="0"/>
              </a:defRPr>
            </a:lvl5pPr>
            <a:lvl6pPr marL="2514600" indent="-228600" eaLnBrk="0" fontAlgn="base" hangingPunct="0">
              <a:spcBef>
                <a:spcPct val="0"/>
              </a:spcBef>
              <a:spcAft>
                <a:spcPct val="0"/>
              </a:spcAft>
              <a:defRPr sz="2400" b="1">
                <a:solidFill>
                  <a:srgbClr val="FF0000"/>
                </a:solidFill>
                <a:latin typeface="Times New Roman" pitchFamily="18" charset="0"/>
                <a:cs typeface="Arial" charset="0"/>
              </a:defRPr>
            </a:lvl6pPr>
            <a:lvl7pPr marL="2971800" indent="-228600" eaLnBrk="0" fontAlgn="base" hangingPunct="0">
              <a:spcBef>
                <a:spcPct val="0"/>
              </a:spcBef>
              <a:spcAft>
                <a:spcPct val="0"/>
              </a:spcAft>
              <a:defRPr sz="2400" b="1">
                <a:solidFill>
                  <a:srgbClr val="FF0000"/>
                </a:solidFill>
                <a:latin typeface="Times New Roman" pitchFamily="18" charset="0"/>
                <a:cs typeface="Arial" charset="0"/>
              </a:defRPr>
            </a:lvl7pPr>
            <a:lvl8pPr marL="3429000" indent="-228600" eaLnBrk="0" fontAlgn="base" hangingPunct="0">
              <a:spcBef>
                <a:spcPct val="0"/>
              </a:spcBef>
              <a:spcAft>
                <a:spcPct val="0"/>
              </a:spcAft>
              <a:defRPr sz="2400" b="1">
                <a:solidFill>
                  <a:srgbClr val="FF0000"/>
                </a:solidFill>
                <a:latin typeface="Times New Roman" pitchFamily="18" charset="0"/>
                <a:cs typeface="Arial" charset="0"/>
              </a:defRPr>
            </a:lvl8pPr>
            <a:lvl9pPr marL="3886200" indent="-228600" eaLnBrk="0" fontAlgn="base" hangingPunct="0">
              <a:spcBef>
                <a:spcPct val="0"/>
              </a:spcBef>
              <a:spcAft>
                <a:spcPct val="0"/>
              </a:spcAft>
              <a:defRPr sz="2400" b="1">
                <a:solidFill>
                  <a:srgbClr val="FF0000"/>
                </a:solidFill>
                <a:latin typeface="Times New Roman" pitchFamily="18" charset="0"/>
                <a:cs typeface="Arial" charset="0"/>
              </a:defRPr>
            </a:lvl9pPr>
          </a:lstStyle>
          <a:p>
            <a:pPr algn="ctr">
              <a:spcBef>
                <a:spcPct val="50000"/>
              </a:spcBef>
            </a:pPr>
            <a:r>
              <a:rPr lang="pt-BR" sz="3200" dirty="0">
                <a:solidFill>
                  <a:srgbClr val="92D050"/>
                </a:solidFill>
                <a:latin typeface="Tahoma" pitchFamily="34" charset="0"/>
                <a:cs typeface="Tahoma" pitchFamily="34" charset="0"/>
              </a:rPr>
              <a:t>DÍVIDA: impede a vida digna e o atendimento aos direitos humanos</a:t>
            </a:r>
          </a:p>
        </p:txBody>
      </p:sp>
      <p:sp>
        <p:nvSpPr>
          <p:cNvPr id="12291" name="Text Box 1027"/>
          <p:cNvSpPr txBox="1">
            <a:spLocks noChangeArrowheads="1"/>
          </p:cNvSpPr>
          <p:nvPr/>
        </p:nvSpPr>
        <p:spPr bwMode="auto">
          <a:xfrm>
            <a:off x="330200" y="1673225"/>
            <a:ext cx="957580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b="1">
                <a:solidFill>
                  <a:srgbClr val="FF0000"/>
                </a:solidFill>
                <a:latin typeface="Times New Roman" pitchFamily="18" charset="0"/>
                <a:cs typeface="Arial" charset="0"/>
              </a:defRPr>
            </a:lvl1pPr>
            <a:lvl2pPr marL="742950" indent="-285750" eaLnBrk="0" hangingPunct="0">
              <a:defRPr sz="2400" b="1">
                <a:solidFill>
                  <a:srgbClr val="FF0000"/>
                </a:solidFill>
                <a:latin typeface="Times New Roman" pitchFamily="18" charset="0"/>
                <a:cs typeface="Arial" charset="0"/>
              </a:defRPr>
            </a:lvl2pPr>
            <a:lvl3pPr marL="1143000" indent="-228600" eaLnBrk="0" hangingPunct="0">
              <a:defRPr sz="2400" b="1">
                <a:solidFill>
                  <a:srgbClr val="FF0000"/>
                </a:solidFill>
                <a:latin typeface="Times New Roman" pitchFamily="18" charset="0"/>
                <a:cs typeface="Arial" charset="0"/>
              </a:defRPr>
            </a:lvl3pPr>
            <a:lvl4pPr marL="1600200" indent="-228600" eaLnBrk="0" hangingPunct="0">
              <a:defRPr sz="2400" b="1">
                <a:solidFill>
                  <a:srgbClr val="FF0000"/>
                </a:solidFill>
                <a:latin typeface="Times New Roman" pitchFamily="18" charset="0"/>
                <a:cs typeface="Arial" charset="0"/>
              </a:defRPr>
            </a:lvl4pPr>
            <a:lvl5pPr marL="2057400" indent="-228600" eaLnBrk="0" hangingPunct="0">
              <a:defRPr sz="2400" b="1">
                <a:solidFill>
                  <a:srgbClr val="FF0000"/>
                </a:solidFill>
                <a:latin typeface="Times New Roman" pitchFamily="18" charset="0"/>
                <a:cs typeface="Arial" charset="0"/>
              </a:defRPr>
            </a:lvl5pPr>
            <a:lvl6pPr marL="2514600" indent="-228600" eaLnBrk="0" fontAlgn="base" hangingPunct="0">
              <a:spcBef>
                <a:spcPct val="0"/>
              </a:spcBef>
              <a:spcAft>
                <a:spcPct val="0"/>
              </a:spcAft>
              <a:defRPr sz="2400" b="1">
                <a:solidFill>
                  <a:srgbClr val="FF0000"/>
                </a:solidFill>
                <a:latin typeface="Times New Roman" pitchFamily="18" charset="0"/>
                <a:cs typeface="Arial" charset="0"/>
              </a:defRPr>
            </a:lvl6pPr>
            <a:lvl7pPr marL="2971800" indent="-228600" eaLnBrk="0" fontAlgn="base" hangingPunct="0">
              <a:spcBef>
                <a:spcPct val="0"/>
              </a:spcBef>
              <a:spcAft>
                <a:spcPct val="0"/>
              </a:spcAft>
              <a:defRPr sz="2400" b="1">
                <a:solidFill>
                  <a:srgbClr val="FF0000"/>
                </a:solidFill>
                <a:latin typeface="Times New Roman" pitchFamily="18" charset="0"/>
                <a:cs typeface="Arial" charset="0"/>
              </a:defRPr>
            </a:lvl7pPr>
            <a:lvl8pPr marL="3429000" indent="-228600" eaLnBrk="0" fontAlgn="base" hangingPunct="0">
              <a:spcBef>
                <a:spcPct val="0"/>
              </a:spcBef>
              <a:spcAft>
                <a:spcPct val="0"/>
              </a:spcAft>
              <a:defRPr sz="2400" b="1">
                <a:solidFill>
                  <a:srgbClr val="FF0000"/>
                </a:solidFill>
                <a:latin typeface="Times New Roman" pitchFamily="18" charset="0"/>
                <a:cs typeface="Arial" charset="0"/>
              </a:defRPr>
            </a:lvl8pPr>
            <a:lvl9pPr marL="3886200" indent="-228600" eaLnBrk="0" fontAlgn="base" hangingPunct="0">
              <a:spcBef>
                <a:spcPct val="0"/>
              </a:spcBef>
              <a:spcAft>
                <a:spcPct val="0"/>
              </a:spcAft>
              <a:defRPr sz="2400" b="1">
                <a:solidFill>
                  <a:srgbClr val="FF0000"/>
                </a:solidFill>
                <a:latin typeface="Times New Roman" pitchFamily="18" charset="0"/>
                <a:cs typeface="Arial" charset="0"/>
              </a:defRPr>
            </a:lvl9pPr>
          </a:lstStyle>
          <a:p>
            <a:pPr algn="ctr">
              <a:spcBef>
                <a:spcPct val="50000"/>
              </a:spcBef>
            </a:pPr>
            <a:r>
              <a:rPr lang="pt-BR" b="0">
                <a:solidFill>
                  <a:srgbClr val="FFFFFF"/>
                </a:solidFill>
                <a:latin typeface="Tahoma" pitchFamily="34" charset="0"/>
                <a:cs typeface="Tahoma" pitchFamily="34" charset="0"/>
              </a:rPr>
              <a:t> De onde veio toda essa dívida pública? </a:t>
            </a:r>
          </a:p>
          <a:p>
            <a:pPr algn="ctr">
              <a:spcBef>
                <a:spcPct val="50000"/>
              </a:spcBef>
            </a:pPr>
            <a:r>
              <a:rPr lang="pt-BR" b="0">
                <a:solidFill>
                  <a:srgbClr val="FFFFFF"/>
                </a:solidFill>
                <a:latin typeface="Tahoma" pitchFamily="34" charset="0"/>
                <a:cs typeface="Tahoma" pitchFamily="34" charset="0"/>
              </a:rPr>
              <a:t> Quanto tomamos emprestado e quanto já pagamos? </a:t>
            </a:r>
          </a:p>
          <a:p>
            <a:pPr algn="ctr">
              <a:spcBef>
                <a:spcPct val="50000"/>
              </a:spcBef>
            </a:pPr>
            <a:r>
              <a:rPr lang="pt-BR" b="0">
                <a:solidFill>
                  <a:srgbClr val="FFFFFF"/>
                </a:solidFill>
                <a:latin typeface="Tahoma" pitchFamily="34" charset="0"/>
                <a:cs typeface="Tahoma" pitchFamily="34" charset="0"/>
              </a:rPr>
              <a:t> O que realmente devemos? </a:t>
            </a:r>
          </a:p>
          <a:p>
            <a:pPr algn="ctr">
              <a:spcBef>
                <a:spcPct val="50000"/>
              </a:spcBef>
            </a:pPr>
            <a:r>
              <a:rPr lang="pt-BR" b="0">
                <a:solidFill>
                  <a:srgbClr val="FFFFFF"/>
                </a:solidFill>
                <a:latin typeface="Tahoma" pitchFamily="34" charset="0"/>
                <a:cs typeface="Tahoma" pitchFamily="34" charset="0"/>
              </a:rPr>
              <a:t> Quem contraiu tantos empréstimos? </a:t>
            </a:r>
          </a:p>
          <a:p>
            <a:pPr algn="ctr">
              <a:spcBef>
                <a:spcPct val="50000"/>
              </a:spcBef>
            </a:pPr>
            <a:r>
              <a:rPr lang="pt-BR" b="0">
                <a:solidFill>
                  <a:srgbClr val="FFFFFF"/>
                </a:solidFill>
                <a:latin typeface="Tahoma" pitchFamily="34" charset="0"/>
                <a:cs typeface="Tahoma" pitchFamily="34" charset="0"/>
              </a:rPr>
              <a:t> Onde foram aplicados os recursos? </a:t>
            </a:r>
          </a:p>
          <a:p>
            <a:pPr algn="ctr">
              <a:spcBef>
                <a:spcPct val="50000"/>
              </a:spcBef>
            </a:pPr>
            <a:r>
              <a:rPr lang="pt-BR" b="0">
                <a:solidFill>
                  <a:srgbClr val="FFFFFF"/>
                </a:solidFill>
                <a:latin typeface="Tahoma" pitchFamily="34" charset="0"/>
                <a:cs typeface="Tahoma" pitchFamily="34" charset="0"/>
              </a:rPr>
              <a:t> Quem se beneficiou desse endividamento? </a:t>
            </a:r>
          </a:p>
          <a:p>
            <a:pPr algn="ctr">
              <a:spcBef>
                <a:spcPct val="50000"/>
              </a:spcBef>
            </a:pPr>
            <a:r>
              <a:rPr lang="pt-BR" b="0">
                <a:solidFill>
                  <a:srgbClr val="FFFFFF"/>
                </a:solidFill>
                <a:latin typeface="Tahoma" pitchFamily="34" charset="0"/>
                <a:cs typeface="Tahoma" pitchFamily="34" charset="0"/>
              </a:rPr>
              <a:t> Qual a responsabilidade dos credores e organismos internacionais nesse processo? </a:t>
            </a:r>
          </a:p>
          <a:p>
            <a:pPr algn="ctr">
              <a:spcBef>
                <a:spcPct val="70000"/>
              </a:spcBef>
            </a:pPr>
            <a:r>
              <a:rPr lang="pt-BR">
                <a:solidFill>
                  <a:srgbClr val="92D050"/>
                </a:solidFill>
                <a:latin typeface="Tahoma" pitchFamily="34" charset="0"/>
                <a:cs typeface="Tahoma" pitchFamily="34" charset="0"/>
              </a:rPr>
              <a:t>Somente a </a:t>
            </a:r>
            <a:r>
              <a:rPr lang="pt-BR" u="sng">
                <a:solidFill>
                  <a:srgbClr val="92D050"/>
                </a:solidFill>
                <a:latin typeface="Tahoma" pitchFamily="34" charset="0"/>
                <a:cs typeface="Tahoma" pitchFamily="34" charset="0"/>
              </a:rPr>
              <a:t>AUDITORIA</a:t>
            </a:r>
            <a:r>
              <a:rPr lang="pt-BR">
                <a:solidFill>
                  <a:srgbClr val="92D050"/>
                </a:solidFill>
                <a:latin typeface="Tahoma" pitchFamily="34" charset="0"/>
                <a:cs typeface="Tahoma" pitchFamily="34" charset="0"/>
              </a:rPr>
              <a:t> responderá essas questões</a:t>
            </a:r>
          </a:p>
        </p:txBody>
      </p:sp>
    </p:spTree>
    <p:extLst>
      <p:ext uri="{BB962C8B-B14F-4D97-AF65-F5344CB8AC3E}">
        <p14:creationId xmlns:p14="http://schemas.microsoft.com/office/powerpoint/2010/main" val="256500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495300" y="0"/>
            <a:ext cx="91630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p>
            <a:pPr algn="ctr" eaLnBrk="0" hangingPunct="0">
              <a:spcBef>
                <a:spcPct val="50000"/>
              </a:spcBef>
              <a:buClr>
                <a:srgbClr val="FF9900"/>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smtClean="0">
                <a:solidFill>
                  <a:srgbClr val="92D050"/>
                </a:solidFill>
                <a:latin typeface="Tahoma" pitchFamily="34" charset="0"/>
                <a:cs typeface="Tahoma" pitchFamily="34" charset="0"/>
              </a:rPr>
              <a:t>BRASIL: AUDITORIA </a:t>
            </a:r>
            <a:r>
              <a:rPr lang="en-GB" sz="3600">
                <a:solidFill>
                  <a:srgbClr val="92D050"/>
                </a:solidFill>
                <a:latin typeface="Tahoma" pitchFamily="34" charset="0"/>
                <a:cs typeface="Tahoma" pitchFamily="34" charset="0"/>
              </a:rPr>
              <a:t>DA DÍVIDA</a:t>
            </a:r>
          </a:p>
        </p:txBody>
      </p:sp>
      <p:sp>
        <p:nvSpPr>
          <p:cNvPr id="13315" name="Rectangle 2"/>
          <p:cNvSpPr>
            <a:spLocks noChangeArrowheads="1"/>
          </p:cNvSpPr>
          <p:nvPr/>
        </p:nvSpPr>
        <p:spPr bwMode="auto">
          <a:xfrm>
            <a:off x="381000" y="1143000"/>
            <a:ext cx="9525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marL="338138" indent="-338138" algn="ctr" eaLnBrk="0" hangingPunct="0">
              <a:lnSpc>
                <a:spcPct val="80000"/>
              </a:lnSpc>
              <a:spcBef>
                <a:spcPts val="2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pt-BR" sz="1000" dirty="0" smtClean="0">
              <a:solidFill>
                <a:srgbClr val="FFFF00"/>
              </a:solidFill>
            </a:endParaRPr>
          </a:p>
          <a:p>
            <a:pPr marL="338138" indent="-338138" algn="just" eaLnBrk="0" hangingPunct="0">
              <a:lnSpc>
                <a:spcPct val="80000"/>
              </a:lnSpc>
              <a:spcBef>
                <a:spcPts val="8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dirty="0" smtClean="0">
                <a:solidFill>
                  <a:srgbClr val="92D050"/>
                </a:solidFill>
                <a:latin typeface="Tahoma" pitchFamily="34" charset="0"/>
                <a:cs typeface="Tahoma" pitchFamily="34" charset="0"/>
              </a:rPr>
              <a:t> </a:t>
            </a:r>
            <a:r>
              <a:rPr lang="pt-BR" dirty="0" smtClean="0">
                <a:solidFill>
                  <a:srgbClr val="FFFFFF"/>
                </a:solidFill>
                <a:latin typeface="Tahoma" pitchFamily="34" charset="0"/>
                <a:cs typeface="Tahoma" pitchFamily="34" charset="0"/>
              </a:rPr>
              <a:t>Prevista na Constituição Federal de 1988</a:t>
            </a:r>
          </a:p>
          <a:p>
            <a:pPr marL="338138" indent="-338138" algn="just" eaLnBrk="0" hangingPunct="0">
              <a:lnSpc>
                <a:spcPct val="80000"/>
              </a:lnSpc>
              <a:spcBef>
                <a:spcPts val="375"/>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pt-BR" dirty="0" smtClean="0">
              <a:solidFill>
                <a:srgbClr val="FFFFFF"/>
              </a:solidFill>
              <a:latin typeface="Tahoma" pitchFamily="34" charset="0"/>
              <a:cs typeface="Tahoma" pitchFamily="34" charset="0"/>
            </a:endParaRPr>
          </a:p>
          <a:p>
            <a:pPr marL="338138" indent="-338138" algn="just" eaLnBrk="0" hangingPunct="0">
              <a:spcBef>
                <a:spcPts val="8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dirty="0" smtClean="0">
                <a:solidFill>
                  <a:srgbClr val="FFFFFF"/>
                </a:solidFill>
                <a:latin typeface="Tahoma" pitchFamily="34" charset="0"/>
                <a:cs typeface="Tahoma" pitchFamily="34" charset="0"/>
              </a:rPr>
              <a:t> Plebiscito popular ano 2000: mais de seis milhões de votos</a:t>
            </a:r>
          </a:p>
          <a:p>
            <a:pPr marL="338138" indent="-338138" algn="ctr" eaLnBrk="0" hangingPunct="0">
              <a:lnSpc>
                <a:spcPct val="110000"/>
              </a:lnSpc>
              <a:spcBef>
                <a:spcPts val="2250"/>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pt-BR" sz="800" dirty="0" smtClean="0">
              <a:solidFill>
                <a:srgbClr val="92D050"/>
              </a:solidFill>
              <a:latin typeface="Tahoma" pitchFamily="34" charset="0"/>
              <a:cs typeface="Tahoma" pitchFamily="34" charset="0"/>
            </a:endParaRPr>
          </a:p>
          <a:p>
            <a:pPr marL="338138" indent="-338138" algn="ctr" eaLnBrk="0" hangingPunct="0">
              <a:lnSpc>
                <a:spcPct val="110000"/>
              </a:lnSpc>
              <a:spcBef>
                <a:spcPts val="2250"/>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sz="3200" dirty="0" smtClean="0">
                <a:solidFill>
                  <a:srgbClr val="92D050"/>
                </a:solidFill>
                <a:latin typeface="Tahoma" pitchFamily="34" charset="0"/>
                <a:cs typeface="Tahoma" pitchFamily="34" charset="0"/>
              </a:rPr>
              <a:t>AUDITORIA CIDADÃ DA DÍVIDA</a:t>
            </a:r>
          </a:p>
          <a:p>
            <a:pPr marL="338138" indent="-338138" algn="ctr" eaLnBrk="0" hangingPunct="0">
              <a:lnSpc>
                <a:spcPct val="110000"/>
              </a:lnSpc>
              <a:spcBef>
                <a:spcPts val="225"/>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sz="3200" dirty="0" smtClean="0">
                <a:solidFill>
                  <a:srgbClr val="92D050"/>
                </a:solidFill>
                <a:latin typeface="Tahoma" pitchFamily="34" charset="0"/>
                <a:cs typeface="Tahoma" pitchFamily="34" charset="0"/>
                <a:hlinkClick r:id="rId3"/>
              </a:rPr>
              <a:t>www.auditoriacidada.org.br</a:t>
            </a:r>
            <a:endParaRPr lang="pt-BR" sz="3200" dirty="0" smtClean="0">
              <a:solidFill>
                <a:srgbClr val="92D050"/>
              </a:solidFill>
              <a:latin typeface="Tahoma" pitchFamily="34" charset="0"/>
              <a:cs typeface="Tahoma" pitchFamily="34" charset="0"/>
            </a:endParaRP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pt-BR" sz="900" dirty="0" smtClean="0">
              <a:solidFill>
                <a:srgbClr val="92D050"/>
              </a:solidFill>
              <a:latin typeface="Tahoma" pitchFamily="34" charset="0"/>
              <a:cs typeface="Tahoma" pitchFamily="34" charset="0"/>
            </a:endParaRP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sz="3200" dirty="0" smtClean="0">
                <a:solidFill>
                  <a:srgbClr val="92D050"/>
                </a:solidFill>
                <a:latin typeface="Tahoma" pitchFamily="34" charset="0"/>
                <a:cs typeface="Tahoma" pitchFamily="34" charset="0"/>
              </a:rPr>
              <a:t>CPI da Dívida Pública</a:t>
            </a: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pt-BR" b="0" dirty="0" smtClean="0">
                <a:solidFill>
                  <a:srgbClr val="FFFFFF"/>
                </a:solidFill>
                <a:latin typeface="Tahoma" pitchFamily="34" charset="0"/>
                <a:cs typeface="Tahoma" pitchFamily="34" charset="0"/>
              </a:rPr>
              <a:t>Passo importante, mas ainda não significa o cumprimento da Constituição</a:t>
            </a:r>
            <a:endParaRPr lang="pt-BR" b="0" dirty="0">
              <a:solidFill>
                <a:srgbClr val="FFFFFF"/>
              </a:solidFill>
              <a:latin typeface="Tahoma" pitchFamily="34" charset="0"/>
              <a:cs typeface="Tahoma" pitchFamily="34" charset="0"/>
            </a:endParaRPr>
          </a:p>
        </p:txBody>
      </p:sp>
    </p:spTree>
    <p:extLst>
      <p:ext uri="{BB962C8B-B14F-4D97-AF65-F5344CB8AC3E}">
        <p14:creationId xmlns:p14="http://schemas.microsoft.com/office/powerpoint/2010/main" val="7701856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709" y="360974"/>
            <a:ext cx="9217024" cy="617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7" name="Rectangle 4"/>
          <p:cNvSpPr>
            <a:spLocks noChangeArrowheads="1"/>
          </p:cNvSpPr>
          <p:nvPr/>
        </p:nvSpPr>
        <p:spPr bwMode="auto">
          <a:xfrm>
            <a:off x="4860925" y="-2301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sp>
        <p:nvSpPr>
          <p:cNvPr id="4098" name="Text Box 12"/>
          <p:cNvSpPr txBox="1">
            <a:spLocks noChangeArrowheads="1"/>
          </p:cNvSpPr>
          <p:nvPr/>
        </p:nvSpPr>
        <p:spPr bwMode="auto">
          <a:xfrm>
            <a:off x="0" y="6581775"/>
            <a:ext cx="9906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200" b="0">
                <a:solidFill>
                  <a:srgbClr val="FFFFFF"/>
                </a:solidFill>
                <a:latin typeface="Tahoma" charset="0"/>
                <a:cs typeface="Arial" charset="0"/>
              </a:rPr>
              <a:t>Fonte: Banco Central - Nota para a Imprensa - Setor Externo - Quadro </a:t>
            </a:r>
            <a:r>
              <a:rPr lang="pt-BR" sz="1200" b="0" smtClean="0">
                <a:solidFill>
                  <a:srgbClr val="FFFFFF"/>
                </a:solidFill>
                <a:latin typeface="Tahoma" charset="0"/>
                <a:cs typeface="Arial" charset="0"/>
              </a:rPr>
              <a:t>“Dívida Externa Bruta” </a:t>
            </a:r>
            <a:r>
              <a:rPr lang="pt-BR" sz="1200" b="0">
                <a:solidFill>
                  <a:srgbClr val="FFFFFF"/>
                </a:solidFill>
                <a:latin typeface="Tahoma" charset="0"/>
                <a:cs typeface="Arial" charset="0"/>
              </a:rPr>
              <a:t>e Séries Temporais - BC</a:t>
            </a:r>
          </a:p>
        </p:txBody>
      </p:sp>
      <p:sp>
        <p:nvSpPr>
          <p:cNvPr id="4099" name="Rectangle 10"/>
          <p:cNvSpPr>
            <a:spLocks noChangeArrowheads="1"/>
          </p:cNvSpPr>
          <p:nvPr/>
        </p:nvSpPr>
        <p:spPr bwMode="auto">
          <a:xfrm>
            <a:off x="0" y="0"/>
            <a:ext cx="9906000" cy="0"/>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sp>
        <p:nvSpPr>
          <p:cNvPr id="4101" name="CaixaDeTexto 5"/>
          <p:cNvSpPr txBox="1">
            <a:spLocks noChangeArrowheads="1"/>
          </p:cNvSpPr>
          <p:nvPr/>
        </p:nvSpPr>
        <p:spPr bwMode="auto">
          <a:xfrm>
            <a:off x="1784648" y="1690688"/>
            <a:ext cx="1224558" cy="1615827"/>
          </a:xfrm>
          <a:prstGeom prst="rect">
            <a:avLst/>
          </a:prstGeom>
          <a:solidFill>
            <a:srgbClr val="FFFFFF"/>
          </a:solidFill>
          <a:ln w="9525">
            <a:solidFill>
              <a:schemeClr val="bg1"/>
            </a:solidFill>
            <a:miter lim="800000"/>
            <a:headEnd/>
            <a:tailEnd/>
          </a:ln>
        </p:spPr>
        <p:txBody>
          <a:bodyPr wrap="square">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800" dirty="0">
                <a:latin typeface="Arial" charset="0"/>
                <a:cs typeface="Arial" charset="0"/>
              </a:rPr>
              <a:t>Década de 70:</a:t>
            </a:r>
          </a:p>
          <a:p>
            <a:pPr algn="ctr">
              <a:spcBef>
                <a:spcPct val="50000"/>
              </a:spcBef>
            </a:pPr>
            <a:r>
              <a:rPr lang="pt-BR" sz="1800" dirty="0">
                <a:solidFill>
                  <a:schemeClr val="bg1"/>
                </a:solidFill>
                <a:latin typeface="Arial" charset="0"/>
                <a:cs typeface="Arial" charset="0"/>
              </a:rPr>
              <a:t> dívida da ditadura</a:t>
            </a:r>
          </a:p>
        </p:txBody>
      </p:sp>
      <p:sp>
        <p:nvSpPr>
          <p:cNvPr id="4102" name="CaixaDeTexto 5"/>
          <p:cNvSpPr txBox="1">
            <a:spLocks noChangeArrowheads="1"/>
          </p:cNvSpPr>
          <p:nvPr/>
        </p:nvSpPr>
        <p:spPr bwMode="auto">
          <a:xfrm>
            <a:off x="3152801" y="1690688"/>
            <a:ext cx="1800200" cy="2308324"/>
          </a:xfrm>
          <a:prstGeom prst="rect">
            <a:avLst/>
          </a:prstGeom>
          <a:solidFill>
            <a:srgbClr val="FFFFFF"/>
          </a:solidFill>
          <a:ln w="9525">
            <a:solidFill>
              <a:schemeClr val="bg1"/>
            </a:solidFill>
            <a:miter lim="800000"/>
            <a:headEnd/>
            <a:tailEnd/>
          </a:ln>
        </p:spPr>
        <p:txBody>
          <a:bodyPr wrap="square">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800" dirty="0">
                <a:latin typeface="Arial" charset="0"/>
                <a:cs typeface="Arial" charset="0"/>
              </a:rPr>
              <a:t>Década de 80:</a:t>
            </a:r>
          </a:p>
          <a:p>
            <a:pPr algn="ctr">
              <a:spcBef>
                <a:spcPct val="50000"/>
              </a:spcBef>
            </a:pPr>
            <a:r>
              <a:rPr lang="pt-BR" sz="1800" dirty="0">
                <a:solidFill>
                  <a:schemeClr val="bg1"/>
                </a:solidFill>
                <a:latin typeface="Arial" charset="0"/>
                <a:cs typeface="Arial" charset="0"/>
              </a:rPr>
              <a:t> Elevação ilegal das taxas de juros</a:t>
            </a:r>
          </a:p>
          <a:p>
            <a:pPr algn="ctr">
              <a:spcBef>
                <a:spcPct val="50000"/>
              </a:spcBef>
            </a:pPr>
            <a:r>
              <a:rPr lang="pt-BR" sz="1800" dirty="0">
                <a:solidFill>
                  <a:schemeClr val="bg1"/>
                </a:solidFill>
                <a:latin typeface="Arial" charset="0"/>
                <a:cs typeface="Arial" charset="0"/>
              </a:rPr>
              <a:t>Estatização de dívidas privadas</a:t>
            </a:r>
          </a:p>
        </p:txBody>
      </p:sp>
      <p:sp>
        <p:nvSpPr>
          <p:cNvPr id="4103" name="CaixaDeTexto 5"/>
          <p:cNvSpPr txBox="1">
            <a:spLocks noChangeArrowheads="1"/>
          </p:cNvSpPr>
          <p:nvPr/>
        </p:nvSpPr>
        <p:spPr bwMode="auto">
          <a:xfrm>
            <a:off x="4232921" y="4986923"/>
            <a:ext cx="5256584" cy="707886"/>
          </a:xfrm>
          <a:prstGeom prst="rect">
            <a:avLst/>
          </a:prstGeom>
          <a:solidFill>
            <a:srgbClr val="FFFFFF"/>
          </a:solidFill>
          <a:ln w="9525">
            <a:solidFill>
              <a:schemeClr val="bg1"/>
            </a:solidFill>
            <a:miter lim="800000"/>
            <a:headEnd/>
            <a:tailEnd/>
          </a:ln>
        </p:spPr>
        <p:txBody>
          <a:bodyPr wrap="square">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600">
                <a:solidFill>
                  <a:schemeClr val="bg1"/>
                </a:solidFill>
                <a:latin typeface="Arial" charset="0"/>
                <a:cs typeface="Arial" charset="0"/>
              </a:rPr>
              <a:t>Pagamento antecipado ao FMI e resgates com </a:t>
            </a:r>
            <a:r>
              <a:rPr lang="pt-BR" sz="1600" smtClean="0">
                <a:solidFill>
                  <a:schemeClr val="bg1"/>
                </a:solidFill>
                <a:latin typeface="Arial" charset="0"/>
                <a:cs typeface="Arial" charset="0"/>
              </a:rPr>
              <a:t>ágio</a:t>
            </a:r>
          </a:p>
          <a:p>
            <a:pPr algn="ctr">
              <a:spcBef>
                <a:spcPct val="50000"/>
              </a:spcBef>
            </a:pPr>
            <a:r>
              <a:rPr lang="pt-BR" sz="1600" smtClean="0">
                <a:solidFill>
                  <a:schemeClr val="bg1"/>
                </a:solidFill>
                <a:latin typeface="Arial" charset="0"/>
                <a:cs typeface="Arial" charset="0"/>
              </a:rPr>
              <a:t>Troca de dívida externa por dívida interna</a:t>
            </a:r>
          </a:p>
        </p:txBody>
      </p:sp>
      <p:cxnSp>
        <p:nvCxnSpPr>
          <p:cNvPr id="4104" name="Conector de seta reta 7"/>
          <p:cNvCxnSpPr>
            <a:cxnSpLocks noChangeShapeType="1"/>
          </p:cNvCxnSpPr>
          <p:nvPr/>
        </p:nvCxnSpPr>
        <p:spPr bwMode="auto">
          <a:xfrm flipV="1">
            <a:off x="7506086" y="4454747"/>
            <a:ext cx="0" cy="532176"/>
          </a:xfrm>
          <a:prstGeom prst="straightConnector1">
            <a:avLst/>
          </a:prstGeom>
          <a:noFill/>
          <a:ln w="41275" cap="sq">
            <a:solidFill>
              <a:schemeClr val="bg1"/>
            </a:solidFill>
            <a:round/>
            <a:headEnd/>
            <a:tailEnd type="arrow" w="med" len="med"/>
          </a:ln>
          <a:extLst>
            <a:ext uri="{909E8E84-426E-40DD-AFC4-6F175D3DCCD1}">
              <a14:hiddenFill xmlns:a14="http://schemas.microsoft.com/office/drawing/2010/main">
                <a:noFill/>
              </a14:hiddenFill>
            </a:ext>
          </a:extLst>
        </p:spPr>
      </p:cxnSp>
      <p:sp>
        <p:nvSpPr>
          <p:cNvPr id="2" name="TextBox 1"/>
          <p:cNvSpPr txBox="1"/>
          <p:nvPr/>
        </p:nvSpPr>
        <p:spPr>
          <a:xfrm>
            <a:off x="5099422" y="1697058"/>
            <a:ext cx="1368152" cy="1343445"/>
          </a:xfrm>
          <a:prstGeom prst="rect">
            <a:avLst/>
          </a:prstGeom>
          <a:solidFill>
            <a:schemeClr val="tx1"/>
          </a:solidFill>
        </p:spPr>
        <p:txBody>
          <a:bodyPr wrap="square" rtlCol="0">
            <a:spAutoFit/>
          </a:bodyPr>
          <a:lstStyle/>
          <a:p>
            <a:pPr algn="ctr" eaLnBrk="0" hangingPunct="0">
              <a:lnSpc>
                <a:spcPct val="90000"/>
              </a:lnSpc>
              <a:spcBef>
                <a:spcPts val="0"/>
              </a:spcBef>
            </a:pPr>
            <a:r>
              <a:rPr lang="pt-BR" sz="1800" dirty="0">
                <a:latin typeface="Arial" charset="0"/>
                <a:ea typeface="MS PGothic" charset="0"/>
                <a:cs typeface="Arial" charset="0"/>
              </a:rPr>
              <a:t>Década de </a:t>
            </a:r>
            <a:r>
              <a:rPr lang="pt-BR" sz="1800" dirty="0" smtClean="0">
                <a:latin typeface="Arial" charset="0"/>
                <a:ea typeface="MS PGothic" charset="0"/>
                <a:cs typeface="Arial" charset="0"/>
              </a:rPr>
              <a:t>90:</a:t>
            </a:r>
          </a:p>
          <a:p>
            <a:pPr algn="ctr" eaLnBrk="0" hangingPunct="0">
              <a:lnSpc>
                <a:spcPct val="90000"/>
              </a:lnSpc>
              <a:spcBef>
                <a:spcPts val="0"/>
              </a:spcBef>
            </a:pPr>
            <a:endParaRPr lang="pt-BR" sz="1800" dirty="0">
              <a:solidFill>
                <a:schemeClr val="bg1"/>
              </a:solidFill>
              <a:latin typeface="Arial" charset="0"/>
              <a:ea typeface="MS PGothic" charset="0"/>
              <a:cs typeface="Arial" charset="0"/>
            </a:endParaRPr>
          </a:p>
          <a:p>
            <a:pPr algn="ctr" eaLnBrk="0" hangingPunct="0">
              <a:lnSpc>
                <a:spcPct val="90000"/>
              </a:lnSpc>
              <a:spcBef>
                <a:spcPts val="0"/>
              </a:spcBef>
            </a:pPr>
            <a:r>
              <a:rPr lang="pt-BR" sz="1800" dirty="0" smtClean="0">
                <a:solidFill>
                  <a:schemeClr val="bg1"/>
                </a:solidFill>
                <a:latin typeface="Arial" charset="0"/>
                <a:ea typeface="MS PGothic" charset="0"/>
                <a:cs typeface="Arial" charset="0"/>
              </a:rPr>
              <a:t>Plano</a:t>
            </a:r>
          </a:p>
          <a:p>
            <a:pPr algn="ctr" eaLnBrk="0" hangingPunct="0">
              <a:lnSpc>
                <a:spcPct val="90000"/>
              </a:lnSpc>
              <a:spcBef>
                <a:spcPts val="0"/>
              </a:spcBef>
            </a:pPr>
            <a:r>
              <a:rPr lang="pt-BR" sz="1800" dirty="0" smtClean="0">
                <a:solidFill>
                  <a:schemeClr val="bg1"/>
                </a:solidFill>
                <a:latin typeface="Arial" charset="0"/>
                <a:ea typeface="MS PGothic" charset="0"/>
                <a:cs typeface="Arial" charset="0"/>
              </a:rPr>
              <a:t>Brady</a:t>
            </a:r>
            <a:endParaRPr lang="en-US" sz="1800" dirty="0">
              <a:solidFill>
                <a:schemeClr val="bg1"/>
              </a:solidFill>
              <a:latin typeface="Arial" charset="0"/>
              <a:ea typeface="MS PGothic" charset="0"/>
              <a:cs typeface="Arial" charset="0"/>
            </a:endParaRPr>
          </a:p>
        </p:txBody>
      </p:sp>
    </p:spTree>
    <p:extLst>
      <p:ext uri="{BB962C8B-B14F-4D97-AF65-F5344CB8AC3E}">
        <p14:creationId xmlns:p14="http://schemas.microsoft.com/office/powerpoint/2010/main" val="305504792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481" y="420539"/>
            <a:ext cx="9369055"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5" name="Rectangle 4"/>
          <p:cNvSpPr>
            <a:spLocks noChangeArrowheads="1"/>
          </p:cNvSpPr>
          <p:nvPr/>
        </p:nvSpPr>
        <p:spPr bwMode="auto">
          <a:xfrm>
            <a:off x="4860925" y="-2301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sp>
        <p:nvSpPr>
          <p:cNvPr id="6146" name="Text Box 12"/>
          <p:cNvSpPr txBox="1">
            <a:spLocks noChangeArrowheads="1"/>
          </p:cNvSpPr>
          <p:nvPr/>
        </p:nvSpPr>
        <p:spPr bwMode="auto">
          <a:xfrm>
            <a:off x="0" y="6572250"/>
            <a:ext cx="9906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400" b="0">
                <a:solidFill>
                  <a:srgbClr val="FFFFFF"/>
                </a:solidFill>
                <a:cs typeface="Arial" charset="0"/>
              </a:rPr>
              <a:t>Fonte: Banco Central - Nota para a Imprensa - Política Fiscal - Quadro </a:t>
            </a:r>
            <a:r>
              <a:rPr lang="pt-BR" sz="1400" b="0" smtClean="0">
                <a:solidFill>
                  <a:srgbClr val="FFFFFF"/>
                </a:solidFill>
                <a:cs typeface="Arial" charset="0"/>
              </a:rPr>
              <a:t>“Títulos Públicos Federais”.</a:t>
            </a:r>
            <a:endParaRPr lang="pt-BR" sz="1400" b="0">
              <a:solidFill>
                <a:srgbClr val="FFFFFF"/>
              </a:solidFill>
              <a:cs typeface="Arial" charset="0"/>
            </a:endParaRPr>
          </a:p>
        </p:txBody>
      </p:sp>
      <p:sp>
        <p:nvSpPr>
          <p:cNvPr id="6147" name="Rectangle 10"/>
          <p:cNvSpPr>
            <a:spLocks noChangeArrowheads="1"/>
          </p:cNvSpPr>
          <p:nvPr/>
        </p:nvSpPr>
        <p:spPr bwMode="auto">
          <a:xfrm>
            <a:off x="0" y="0"/>
            <a:ext cx="9906000" cy="0"/>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sp>
        <p:nvSpPr>
          <p:cNvPr id="6149" name="CaixaDeTexto 5"/>
          <p:cNvSpPr txBox="1">
            <a:spLocks noChangeArrowheads="1"/>
          </p:cNvSpPr>
          <p:nvPr/>
        </p:nvSpPr>
        <p:spPr bwMode="auto">
          <a:xfrm>
            <a:off x="2000672" y="1484784"/>
            <a:ext cx="4032250" cy="3046988"/>
          </a:xfrm>
          <a:prstGeom prst="rect">
            <a:avLst/>
          </a:prstGeom>
          <a:solidFill>
            <a:srgbClr val="FFFFFF"/>
          </a:solidFill>
          <a:ln w="9525">
            <a:solidFill>
              <a:srgbClr val="CC0000"/>
            </a:solidFill>
            <a:miter lim="800000"/>
            <a:headEnd/>
            <a:tailEnd/>
          </a:ln>
        </p:spPr>
        <p:txBody>
          <a:bodyPr>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600" smtClean="0">
                <a:solidFill>
                  <a:srgbClr val="C00000"/>
                </a:solidFill>
                <a:latin typeface="Arial" charset="0"/>
                <a:cs typeface="Arial" charset="0"/>
              </a:rPr>
              <a:t>Juros </a:t>
            </a:r>
            <a:r>
              <a:rPr lang="pt-BR" sz="1600">
                <a:solidFill>
                  <a:srgbClr val="C00000"/>
                </a:solidFill>
                <a:latin typeface="Arial" charset="0"/>
                <a:cs typeface="Arial" charset="0"/>
              </a:rPr>
              <a:t>sobre juros</a:t>
            </a:r>
          </a:p>
          <a:p>
            <a:pPr algn="ctr">
              <a:spcBef>
                <a:spcPct val="50000"/>
              </a:spcBef>
            </a:pPr>
            <a:r>
              <a:rPr lang="pt-BR" sz="1600" smtClean="0">
                <a:solidFill>
                  <a:srgbClr val="C00000"/>
                </a:solidFill>
                <a:latin typeface="Arial" charset="0"/>
                <a:cs typeface="Arial" charset="0"/>
              </a:rPr>
              <a:t>Regime de Metas de Inflação </a:t>
            </a:r>
          </a:p>
          <a:p>
            <a:pPr algn="ctr">
              <a:spcBef>
                <a:spcPct val="50000"/>
              </a:spcBef>
            </a:pPr>
            <a:r>
              <a:rPr lang="pt-BR" sz="1600" smtClean="0">
                <a:solidFill>
                  <a:srgbClr val="C00000"/>
                </a:solidFill>
                <a:latin typeface="Arial" charset="0"/>
                <a:cs typeface="Arial" charset="0"/>
              </a:rPr>
              <a:t>Reuniões do BC com banqueiros: Conflito </a:t>
            </a:r>
            <a:r>
              <a:rPr lang="pt-BR" sz="1600">
                <a:solidFill>
                  <a:srgbClr val="C00000"/>
                </a:solidFill>
                <a:latin typeface="Arial" charset="0"/>
                <a:cs typeface="Arial" charset="0"/>
              </a:rPr>
              <a:t>de interesses</a:t>
            </a:r>
          </a:p>
          <a:p>
            <a:pPr algn="ctr">
              <a:spcBef>
                <a:spcPct val="50000"/>
              </a:spcBef>
            </a:pPr>
            <a:r>
              <a:rPr lang="pt-BR" sz="1600">
                <a:solidFill>
                  <a:srgbClr val="C00000"/>
                </a:solidFill>
                <a:latin typeface="Arial" charset="0"/>
                <a:cs typeface="Arial" charset="0"/>
              </a:rPr>
              <a:t>Falta de </a:t>
            </a:r>
            <a:r>
              <a:rPr lang="pt-BR" sz="1600" smtClean="0">
                <a:solidFill>
                  <a:srgbClr val="C00000"/>
                </a:solidFill>
                <a:latin typeface="Arial" charset="0"/>
                <a:cs typeface="Arial" charset="0"/>
              </a:rPr>
              <a:t>transparência (quem são os detentores de títulos?)</a:t>
            </a:r>
          </a:p>
          <a:p>
            <a:pPr algn="ctr">
              <a:spcBef>
                <a:spcPct val="50000"/>
              </a:spcBef>
            </a:pPr>
            <a:r>
              <a:rPr lang="pt-BR" sz="1600" smtClean="0">
                <a:solidFill>
                  <a:srgbClr val="C00000"/>
                </a:solidFill>
                <a:latin typeface="Arial" charset="0"/>
                <a:cs typeface="Arial" charset="0"/>
              </a:rPr>
              <a:t>Acumulação de Reservas Cambiais</a:t>
            </a:r>
          </a:p>
          <a:p>
            <a:pPr algn="ctr">
              <a:spcBef>
                <a:spcPct val="50000"/>
              </a:spcBef>
            </a:pPr>
            <a:r>
              <a:rPr lang="pt-BR" sz="1600" smtClean="0">
                <a:solidFill>
                  <a:srgbClr val="C00000"/>
                </a:solidFill>
                <a:latin typeface="Arial" charset="0"/>
                <a:cs typeface="Arial" charset="0"/>
              </a:rPr>
              <a:t>“Operações de Mercado Aberto”</a:t>
            </a:r>
          </a:p>
          <a:p>
            <a:pPr algn="ctr">
              <a:spcBef>
                <a:spcPct val="50000"/>
              </a:spcBef>
            </a:pPr>
            <a:r>
              <a:rPr lang="pt-BR" sz="1600" smtClean="0">
                <a:solidFill>
                  <a:srgbClr val="C00000"/>
                </a:solidFill>
                <a:latin typeface="Arial" charset="0"/>
                <a:cs typeface="Arial" charset="0"/>
              </a:rPr>
              <a:t>Empréstimos ao BNDES</a:t>
            </a:r>
            <a:endParaRPr lang="pt-BR" sz="1600">
              <a:solidFill>
                <a:srgbClr val="C00000"/>
              </a:solidFill>
              <a:latin typeface="Arial" charset="0"/>
              <a:cs typeface="Arial" charset="0"/>
            </a:endParaRPr>
          </a:p>
        </p:txBody>
      </p:sp>
    </p:spTree>
    <p:extLst>
      <p:ext uri="{BB962C8B-B14F-4D97-AF65-F5344CB8AC3E}">
        <p14:creationId xmlns:p14="http://schemas.microsoft.com/office/powerpoint/2010/main" val="275779695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4"/>
          <p:cNvSpPr>
            <a:spLocks noChangeArrowheads="1"/>
          </p:cNvSpPr>
          <p:nvPr/>
        </p:nvSpPr>
        <p:spPr bwMode="auto">
          <a:xfrm>
            <a:off x="4860925" y="-230188"/>
            <a:ext cx="184150" cy="460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sp>
        <p:nvSpPr>
          <p:cNvPr id="6147" name="Rectangle 10"/>
          <p:cNvSpPr>
            <a:spLocks noChangeArrowheads="1"/>
          </p:cNvSpPr>
          <p:nvPr/>
        </p:nvSpPr>
        <p:spPr bwMode="auto">
          <a:xfrm>
            <a:off x="0" y="0"/>
            <a:ext cx="9906000" cy="0"/>
          </a:xfrm>
          <a:prstGeom prst="rect">
            <a:avLst/>
          </a:prstGeom>
          <a:noFill/>
          <a:ln>
            <a:noFill/>
          </a:ln>
          <a:effectLst>
            <a:prstShdw prst="shdw17" dist="17961" dir="2700000">
              <a:srgbClr val="999999">
                <a:alpha val="74997"/>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spcBef>
                <a:spcPct val="50000"/>
              </a:spcBef>
            </a:pPr>
            <a:endParaRPr lang="pt-B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216" y="404664"/>
            <a:ext cx="7921568" cy="5661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272480" y="6095238"/>
            <a:ext cx="9633520" cy="553998"/>
          </a:xfrm>
          <a:prstGeom prst="rect">
            <a:avLst/>
          </a:prstGeom>
          <a:noFill/>
        </p:spPr>
        <p:txBody>
          <a:bodyPr wrap="square" rtlCol="0">
            <a:spAutoFit/>
          </a:bodyPr>
          <a:lstStyle/>
          <a:p>
            <a:r>
              <a:rPr lang="pt-BR" sz="1000" smtClean="0">
                <a:solidFill>
                  <a:schemeClr val="tx1"/>
                </a:solidFill>
                <a:latin typeface="Tahoma" panose="020B0604030504040204" pitchFamily="34" charset="0"/>
                <a:ea typeface="Tahoma" panose="020B0604030504040204" pitchFamily="34" charset="0"/>
                <a:cs typeface="Tahoma" panose="020B0604030504040204" pitchFamily="34" charset="0"/>
              </a:rPr>
              <a:t>Fonte: </a:t>
            </a:r>
            <a:r>
              <a:rPr lang="pt-BR" sz="1000" smtClean="0">
                <a:solidFill>
                  <a:schemeClr val="tx1"/>
                </a:solidFill>
                <a:latin typeface="Tahoma" panose="020B0604030504040204" pitchFamily="34" charset="0"/>
                <a:ea typeface="Tahoma" panose="020B0604030504040204" pitchFamily="34" charset="0"/>
                <a:cs typeface="Tahoma" panose="020B0604030504040204" pitchFamily="34" charset="0"/>
                <a:hlinkClick r:id="rId4"/>
              </a:rPr>
              <a:t>http</a:t>
            </a:r>
            <a:r>
              <a:rPr lang="pt-BR" sz="1000">
                <a:solidFill>
                  <a:schemeClr val="tx1"/>
                </a:solidFill>
                <a:latin typeface="Tahoma" panose="020B0604030504040204" pitchFamily="34" charset="0"/>
                <a:ea typeface="Tahoma" panose="020B0604030504040204" pitchFamily="34" charset="0"/>
                <a:cs typeface="Tahoma" panose="020B0604030504040204" pitchFamily="34" charset="0"/>
                <a:hlinkClick r:id="rId4"/>
              </a:rPr>
              <a:t>://</a:t>
            </a:r>
            <a:r>
              <a:rPr lang="pt-BR" sz="1000" smtClean="0">
                <a:solidFill>
                  <a:schemeClr val="tx1"/>
                </a:solidFill>
                <a:latin typeface="Tahoma" panose="020B0604030504040204" pitchFamily="34" charset="0"/>
                <a:ea typeface="Tahoma" panose="020B0604030504040204" pitchFamily="34" charset="0"/>
                <a:cs typeface="Tahoma" panose="020B0604030504040204" pitchFamily="34" charset="0"/>
                <a:hlinkClick r:id="rId4"/>
              </a:rPr>
              <a:t>www.stn.fazenda.gov.br/documents/10180/590564/Anexo_RMD_Abr_2017.zip/4bbfca5a-9de1-4147-a874-e75602078c0d</a:t>
            </a:r>
            <a:r>
              <a:rPr lang="pt-BR" sz="1000" smtClean="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pt-BR" sz="1000" smtClean="0">
                <a:solidFill>
                  <a:schemeClr val="tx1"/>
                </a:solidFill>
                <a:latin typeface="Tahoma" panose="020B0604030504040204" pitchFamily="34" charset="0"/>
                <a:ea typeface="Tahoma" panose="020B0604030504040204" pitchFamily="34" charset="0"/>
                <a:cs typeface="Tahoma" panose="020B0604030504040204" pitchFamily="34" charset="0"/>
              </a:rPr>
              <a:t>Tabelas 2.7 e 5.4. Inclui as “Operações de Mercado Aberto”, que representam dívida interna do Banco Central junto aos bancos, que também pagam juros altíssimos. O Tesouro Nacional não considera este item da dívida interna, no valor de mais de R$ 1 TRILHÃO. Dado de abril/2017</a:t>
            </a:r>
            <a:endParaRPr lang="pt-BR"/>
          </a:p>
        </p:txBody>
      </p:sp>
    </p:spTree>
    <p:extLst>
      <p:ext uri="{BB962C8B-B14F-4D97-AF65-F5344CB8AC3E}">
        <p14:creationId xmlns:p14="http://schemas.microsoft.com/office/powerpoint/2010/main" val="241078511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60400" y="214313"/>
            <a:ext cx="8701088" cy="629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1pPr>
            <a:lvl2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4pPr>
            <a:lvl5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5pPr>
            <a:lvl6pPr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6pPr>
            <a:lvl7pPr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7pPr>
            <a:lvl8pPr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8pPr>
            <a:lvl9pPr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pitchFamily="18" charset="0"/>
                <a:ea typeface="MS PGothic" pitchFamily="34" charset="-128"/>
              </a:defRPr>
            </a:lvl9pPr>
          </a:lstStyle>
          <a:p>
            <a:pPr lvl="1" algn="ctr">
              <a:spcBef>
                <a:spcPts val="3000"/>
              </a:spcBef>
              <a:buClr>
                <a:srgbClr val="FF9900"/>
              </a:buClr>
            </a:pPr>
            <a:r>
              <a:rPr lang="pt-BR" altLang="pt-BR" sz="2800">
                <a:solidFill>
                  <a:srgbClr val="92D050"/>
                </a:solidFill>
                <a:latin typeface="Verdana" pitchFamily="34" charset="0"/>
                <a:cs typeface="Tahoma" pitchFamily="34" charset="0"/>
              </a:rPr>
              <a:t>ESTRATÉGIAS DE AÇÃO</a:t>
            </a:r>
          </a:p>
          <a:p>
            <a:pPr lvl="1" algn="just">
              <a:spcBef>
                <a:spcPts val="1800"/>
              </a:spcBef>
              <a:buClr>
                <a:srgbClr val="FF9900"/>
              </a:buClr>
            </a:pPr>
            <a:r>
              <a:rPr lang="pt-BR" altLang="pt-BR" sz="2800" b="0">
                <a:solidFill>
                  <a:srgbClr val="92D050"/>
                </a:solidFill>
                <a:latin typeface="Tahoma" pitchFamily="34" charset="0"/>
                <a:cs typeface="Tahoma" pitchFamily="34" charset="0"/>
              </a:rPr>
              <a:t>CONHECIMENTO DA REALIDADE </a:t>
            </a:r>
          </a:p>
          <a:p>
            <a:pPr lvl="1" algn="just">
              <a:spcBef>
                <a:spcPts val="1800"/>
              </a:spcBef>
              <a:buClr>
                <a:srgbClr val="FF9900"/>
              </a:buClr>
            </a:pPr>
            <a:r>
              <a:rPr lang="pt-BR" altLang="pt-BR" sz="2800" b="0">
                <a:solidFill>
                  <a:srgbClr val="92D050"/>
                </a:solidFill>
                <a:latin typeface="Tahoma" pitchFamily="34" charset="0"/>
                <a:cs typeface="Tahoma" pitchFamily="34" charset="0"/>
              </a:rPr>
              <a:t>MOBILIZAÇÃO SOCIAL CONSCIENTE</a:t>
            </a:r>
          </a:p>
          <a:p>
            <a:pPr lvl="1" algn="just">
              <a:spcBef>
                <a:spcPts val="1800"/>
              </a:spcBef>
              <a:buClr>
                <a:srgbClr val="FF9900"/>
              </a:buClr>
            </a:pPr>
            <a:r>
              <a:rPr lang="pt-BR" altLang="pt-BR" sz="2800" b="0">
                <a:solidFill>
                  <a:srgbClr val="92D050"/>
                </a:solidFill>
                <a:latin typeface="Tahoma" pitchFamily="34" charset="0"/>
                <a:cs typeface="Tahoma" pitchFamily="34" charset="0"/>
              </a:rPr>
              <a:t>AÇOES CONCRETAS</a:t>
            </a:r>
          </a:p>
          <a:p>
            <a:pPr lvl="4" algn="just">
              <a:spcBef>
                <a:spcPts val="900"/>
              </a:spcBef>
              <a:buClr>
                <a:srgbClr val="FF9900"/>
              </a:buClr>
              <a:buFont typeface="Arial" charset="0"/>
              <a:buChar char="•"/>
            </a:pPr>
            <a:r>
              <a:rPr lang="pt-BR" altLang="pt-BR" sz="2000" b="0">
                <a:solidFill>
                  <a:srgbClr val="FFFFFF"/>
                </a:solidFill>
                <a:latin typeface="Tahoma" pitchFamily="34" charset="0"/>
                <a:cs typeface="Tahoma" pitchFamily="34" charset="0"/>
              </a:rPr>
              <a:t> </a:t>
            </a:r>
            <a:r>
              <a:rPr lang="pt-BR" altLang="pt-BR" b="0">
                <a:solidFill>
                  <a:srgbClr val="FFFFFF"/>
                </a:solidFill>
                <a:latin typeface="Tahoma" pitchFamily="34" charset="0"/>
                <a:cs typeface="Tahoma" pitchFamily="34" charset="0"/>
              </a:rPr>
              <a:t>Auditoria da Dívida Pública para desmascarar o </a:t>
            </a:r>
            <a:r>
              <a:rPr lang="pt-BR" altLang="en-US" b="0">
                <a:solidFill>
                  <a:srgbClr val="FFFFFF"/>
                </a:solidFill>
                <a:latin typeface="Tahoma" pitchFamily="34" charset="0"/>
                <a:cs typeface="Tahoma" pitchFamily="34" charset="0"/>
              </a:rPr>
              <a:t>“</a:t>
            </a:r>
            <a:r>
              <a:rPr lang="pt-BR" altLang="pt-BR" b="0">
                <a:solidFill>
                  <a:srgbClr val="FFFFFF"/>
                </a:solidFill>
                <a:latin typeface="Tahoma" pitchFamily="34" charset="0"/>
                <a:cs typeface="Tahoma" pitchFamily="34" charset="0"/>
              </a:rPr>
              <a:t>Sistema da Dívida</a:t>
            </a:r>
            <a:r>
              <a:rPr lang="pt-BR" altLang="en-US" b="0">
                <a:solidFill>
                  <a:srgbClr val="FFFFFF"/>
                </a:solidFill>
                <a:latin typeface="Tahoma" pitchFamily="34" charset="0"/>
                <a:cs typeface="Tahoma" pitchFamily="34" charset="0"/>
              </a:rPr>
              <a:t>”</a:t>
            </a:r>
            <a:r>
              <a:rPr lang="pt-BR" altLang="pt-BR" b="0">
                <a:solidFill>
                  <a:srgbClr val="FFFFFF"/>
                </a:solidFill>
                <a:latin typeface="Tahoma" pitchFamily="34" charset="0"/>
                <a:cs typeface="Tahoma" pitchFamily="34" charset="0"/>
              </a:rPr>
              <a:t> e democratizar o conhecimento da realidade financeira </a:t>
            </a:r>
            <a:r>
              <a:rPr lang="pt-BR" altLang="pt-BR" smtClean="0">
                <a:solidFill>
                  <a:srgbClr val="92D050"/>
                </a:solidFill>
                <a:latin typeface="Tahoma" pitchFamily="34" charset="0"/>
                <a:cs typeface="Tahoma" pitchFamily="34" charset="0"/>
              </a:rPr>
              <a:t>NÚCLEOS</a:t>
            </a:r>
          </a:p>
          <a:p>
            <a:pPr lvl="4" algn="just">
              <a:spcBef>
                <a:spcPts val="900"/>
              </a:spcBef>
              <a:buClr>
                <a:srgbClr val="FF9900"/>
              </a:buClr>
              <a:buFont typeface="Arial" charset="0"/>
              <a:buChar char="•"/>
            </a:pPr>
            <a:endParaRPr lang="pt-BR" altLang="pt-BR" b="0">
              <a:solidFill>
                <a:srgbClr val="FFFFFF"/>
              </a:solidFill>
              <a:latin typeface="Tahoma" pitchFamily="34" charset="0"/>
              <a:cs typeface="Tahoma" pitchFamily="34" charset="0"/>
            </a:endParaRPr>
          </a:p>
          <a:p>
            <a:pPr lvl="4" algn="just">
              <a:spcBef>
                <a:spcPts val="900"/>
              </a:spcBef>
              <a:buClr>
                <a:srgbClr val="FF9900"/>
              </a:buClr>
              <a:buFont typeface="Arial" charset="0"/>
              <a:buChar char="•"/>
            </a:pPr>
            <a:r>
              <a:rPr lang="pt-BR" altLang="pt-BR" b="0">
                <a:solidFill>
                  <a:srgbClr val="FFFFFF"/>
                </a:solidFill>
                <a:latin typeface="Tahoma" pitchFamily="34" charset="0"/>
                <a:cs typeface="Tahoma" pitchFamily="34" charset="0"/>
              </a:rPr>
              <a:t> CONSTRUÇÃO DE CAMPANHA SOBRE CONSULTA NACIONAL </a:t>
            </a:r>
            <a:r>
              <a:rPr lang="pt-BR" altLang="pt-BR" b="0" smtClean="0">
                <a:solidFill>
                  <a:srgbClr val="FFFFFF"/>
                </a:solidFill>
                <a:latin typeface="Tahoma" pitchFamily="34" charset="0"/>
                <a:cs typeface="Tahoma" pitchFamily="34" charset="0"/>
              </a:rPr>
              <a:t>POPULAR, sobre a Auditoria da Dívida, a Reforma da Previdência, Trabalhista, Privatizações e outros temas.</a:t>
            </a:r>
          </a:p>
          <a:p>
            <a:pPr lvl="4" algn="just">
              <a:spcBef>
                <a:spcPts val="900"/>
              </a:spcBef>
              <a:buClr>
                <a:srgbClr val="FF9900"/>
              </a:buClr>
              <a:buFont typeface="Arial" charset="0"/>
              <a:buChar char="•"/>
            </a:pPr>
            <a:r>
              <a:rPr lang="pt-BR" altLang="pt-BR" b="0">
                <a:solidFill>
                  <a:srgbClr val="FFFFFF"/>
                </a:solidFill>
                <a:latin typeface="Tahoma" pitchFamily="34" charset="0"/>
                <a:cs typeface="Tahoma" pitchFamily="34" charset="0"/>
              </a:rPr>
              <a:t> </a:t>
            </a:r>
            <a:r>
              <a:rPr lang="pt-BR" altLang="pt-BR" b="0" smtClean="0">
                <a:solidFill>
                  <a:srgbClr val="FFFFFF"/>
                </a:solidFill>
                <a:latin typeface="Tahoma" pitchFamily="34" charset="0"/>
                <a:cs typeface="Tahoma" pitchFamily="34" charset="0"/>
                <a:hlinkClick r:id="rId3"/>
              </a:rPr>
              <a:t>www.consultanacional2017.com.br</a:t>
            </a:r>
            <a:r>
              <a:rPr lang="pt-BR" altLang="pt-BR" b="0" smtClean="0">
                <a:solidFill>
                  <a:srgbClr val="FFFFFF"/>
                </a:solidFill>
                <a:latin typeface="Tahoma" pitchFamily="34" charset="0"/>
                <a:cs typeface="Tahoma" pitchFamily="34" charset="0"/>
              </a:rPr>
              <a:t> </a:t>
            </a:r>
            <a:endParaRPr lang="pt-BR" altLang="pt-BR">
              <a:solidFill>
                <a:srgbClr val="FFFFFF"/>
              </a:solidFill>
              <a:latin typeface="Verdana" pitchFamily="34" charset="0"/>
            </a:endParaRPr>
          </a:p>
        </p:txBody>
      </p:sp>
    </p:spTree>
    <p:extLst>
      <p:ext uri="{BB962C8B-B14F-4D97-AF65-F5344CB8AC3E}">
        <p14:creationId xmlns:p14="http://schemas.microsoft.com/office/powerpoint/2010/main" val="1977004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ChangeArrowheads="1"/>
          </p:cNvSpPr>
          <p:nvPr/>
        </p:nvSpPr>
        <p:spPr bwMode="auto">
          <a:xfrm>
            <a:off x="0" y="1219200"/>
            <a:ext cx="1042560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p>
            <a:pPr algn="ctr" eaLnBrk="0" hangingPunct="0">
              <a:spcBef>
                <a:spcPct val="50000"/>
              </a:spcBef>
            </a:pPr>
            <a:endParaRPr lang="pt-BR" sz="3000" dirty="0" smtClean="0">
              <a:solidFill>
                <a:srgbClr val="92D050"/>
              </a:solidFill>
              <a:latin typeface="Verdana" charset="0"/>
            </a:endParaRPr>
          </a:p>
          <a:p>
            <a:pPr algn="ctr" eaLnBrk="0" hangingPunct="0">
              <a:spcBef>
                <a:spcPct val="50000"/>
              </a:spcBef>
            </a:pPr>
            <a:endParaRPr lang="pt-BR" sz="3000" dirty="0">
              <a:solidFill>
                <a:srgbClr val="92D050"/>
              </a:solidFill>
              <a:latin typeface="Verdana" charset="0"/>
            </a:endParaRPr>
          </a:p>
          <a:p>
            <a:pPr algn="ctr" eaLnBrk="0" hangingPunct="0">
              <a:spcBef>
                <a:spcPct val="50000"/>
              </a:spcBef>
            </a:pPr>
            <a:endParaRPr lang="pt-BR" sz="3000" dirty="0" smtClean="0">
              <a:solidFill>
                <a:srgbClr val="92D050"/>
              </a:solidFill>
              <a:latin typeface="Verdana" charset="0"/>
            </a:endParaRPr>
          </a:p>
          <a:p>
            <a:pPr algn="ctr" eaLnBrk="0" hangingPunct="0">
              <a:spcBef>
                <a:spcPct val="50000"/>
              </a:spcBef>
            </a:pPr>
            <a:endParaRPr lang="pt-BR" sz="2800" dirty="0" smtClean="0">
              <a:solidFill>
                <a:srgbClr val="92D050"/>
              </a:solidFill>
              <a:latin typeface="Verdana" charset="0"/>
            </a:endParaRPr>
          </a:p>
          <a:p>
            <a:pPr algn="ctr" eaLnBrk="0" hangingPunct="0">
              <a:spcBef>
                <a:spcPct val="50000"/>
              </a:spcBef>
            </a:pPr>
            <a:r>
              <a:rPr lang="pt-BR" sz="3000" b="0" smtClean="0">
                <a:solidFill>
                  <a:srgbClr val="FFFFFF"/>
                </a:solidFill>
                <a:latin typeface="Verdana" charset="0"/>
                <a:hlinkClick r:id="rId3"/>
              </a:rPr>
              <a:t>www.auditoriacidada.org.br</a:t>
            </a:r>
            <a:endParaRPr lang="pt-BR" sz="3000" b="0" dirty="0" smtClean="0">
              <a:solidFill>
                <a:srgbClr val="FFFFFF"/>
              </a:solidFill>
              <a:latin typeface="Verdana" charset="0"/>
            </a:endParaRPr>
          </a:p>
          <a:p>
            <a:pPr algn="ctr" eaLnBrk="0" hangingPunct="0">
              <a:spcBef>
                <a:spcPct val="50000"/>
              </a:spcBef>
            </a:pPr>
            <a:r>
              <a:rPr lang="pt-BR" sz="3000" b="0" dirty="0" smtClean="0">
                <a:solidFill>
                  <a:srgbClr val="FFFFFF"/>
                </a:solidFill>
                <a:latin typeface="Verdana" charset="0"/>
                <a:hlinkClick r:id="rId4"/>
              </a:rPr>
              <a:t>www.facebook.com</a:t>
            </a:r>
            <a:r>
              <a:rPr lang="pt-BR" sz="3000" b="0" dirty="0">
                <a:solidFill>
                  <a:srgbClr val="FFFFFF"/>
                </a:solidFill>
                <a:latin typeface="Verdana" charset="0"/>
                <a:hlinkClick r:id="rId4"/>
              </a:rPr>
              <a:t>/</a:t>
            </a:r>
            <a:r>
              <a:rPr lang="pt-BR" sz="3000" b="0" dirty="0" smtClean="0">
                <a:solidFill>
                  <a:srgbClr val="FFFFFF"/>
                </a:solidFill>
                <a:latin typeface="Verdana" charset="0"/>
                <a:hlinkClick r:id="rId4"/>
              </a:rPr>
              <a:t>auditoriacidada.pagina</a:t>
            </a:r>
            <a:endParaRPr lang="pt-BR" sz="3000" b="0" dirty="0" smtClean="0">
              <a:solidFill>
                <a:srgbClr val="FFFFFF"/>
              </a:solidFill>
              <a:latin typeface="Verdana" charset="0"/>
            </a:endParaRPr>
          </a:p>
        </p:txBody>
      </p:sp>
      <p:sp>
        <p:nvSpPr>
          <p:cNvPr id="3" name="TextBox 2"/>
          <p:cNvSpPr txBox="1"/>
          <p:nvPr/>
        </p:nvSpPr>
        <p:spPr>
          <a:xfrm>
            <a:off x="704528" y="0"/>
            <a:ext cx="9001000" cy="830997"/>
          </a:xfrm>
          <a:prstGeom prst="rect">
            <a:avLst/>
          </a:prstGeom>
          <a:noFill/>
        </p:spPr>
        <p:txBody>
          <a:bodyPr wrap="square" rtlCol="0">
            <a:spAutoFit/>
          </a:bodyPr>
          <a:lstStyle/>
          <a:p>
            <a:endParaRPr lang="pt-BR" b="0" i="1" dirty="0" smtClean="0">
              <a:solidFill>
                <a:srgbClr val="FFFFFF"/>
              </a:solidFill>
              <a:latin typeface="Tahoma"/>
              <a:cs typeface="Tahoma"/>
            </a:endParaRPr>
          </a:p>
          <a:p>
            <a:endParaRPr lang="pt-BR" b="0" i="1" dirty="0">
              <a:solidFill>
                <a:srgbClr val="FFFFFF"/>
              </a:solidFill>
              <a:latin typeface="Tahoma"/>
              <a:cs typeface="Tahoma"/>
            </a:endParaRPr>
          </a:p>
        </p:txBody>
      </p:sp>
    </p:spTree>
    <p:extLst>
      <p:ext uri="{BB962C8B-B14F-4D97-AF65-F5344CB8AC3E}">
        <p14:creationId xmlns:p14="http://schemas.microsoft.com/office/powerpoint/2010/main" val="2127350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6483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smtClean="0">
                <a:solidFill>
                  <a:srgbClr val="92D050"/>
                </a:solidFill>
                <a:latin typeface="Tahoma"/>
                <a:cs typeface="Tahoma"/>
              </a:rPr>
              <a:t>O Conceito de “Renúncia Fiscal”</a:t>
            </a:r>
          </a:p>
          <a:p>
            <a:pPr algn="ctr">
              <a:lnSpc>
                <a:spcPct val="120000"/>
              </a:lnSpc>
              <a:spcBef>
                <a:spcPts val="1200"/>
              </a:spcBef>
              <a:buClr>
                <a:srgbClr val="FF9900"/>
              </a:buClr>
              <a:buFont typeface="Times New Roman" charset="0"/>
              <a:buNone/>
            </a:pPr>
            <a:endParaRPr lang="pt-BR" sz="2800" smtClean="0">
              <a:solidFill>
                <a:srgbClr val="92D050"/>
              </a:solidFill>
              <a:latin typeface="Tahoma"/>
              <a:cs typeface="Tahoma"/>
            </a:endParaRPr>
          </a:p>
          <a:p>
            <a:pPr algn="ctr">
              <a:lnSpc>
                <a:spcPct val="120000"/>
              </a:lnSpc>
              <a:spcBef>
                <a:spcPts val="1200"/>
              </a:spcBef>
              <a:buClr>
                <a:srgbClr val="FF9900"/>
              </a:buClr>
              <a:buFont typeface="Times New Roman" charset="0"/>
              <a:buNone/>
            </a:pPr>
            <a:r>
              <a:rPr lang="pt-BR" sz="2000">
                <a:solidFill>
                  <a:schemeClr val="tx1"/>
                </a:solidFill>
                <a:latin typeface="Tahoma"/>
                <a:cs typeface="Tahoma"/>
              </a:rPr>
              <a:t>LRF – Art. 14 §</a:t>
            </a:r>
            <a:r>
              <a:rPr lang="pt-BR" sz="2000" smtClean="0">
                <a:solidFill>
                  <a:schemeClr val="tx1"/>
                </a:solidFill>
                <a:latin typeface="Tahoma"/>
                <a:cs typeface="Tahoma"/>
              </a:rPr>
              <a:t>1º  - A </a:t>
            </a:r>
            <a:r>
              <a:rPr lang="pt-BR" sz="2000">
                <a:solidFill>
                  <a:schemeClr val="tx1"/>
                </a:solidFill>
                <a:latin typeface="Tahoma"/>
                <a:cs typeface="Tahoma"/>
              </a:rPr>
              <a:t>renúncia compreende anistia, remissão, subsídio, crédito presumido, concessão de isenção em caráter não geral, alteração de alíquota ou modificação de base de cálculo que implique redução discriminada de tributos ou contribuições, e outros benefícios que correspondam a tratamento diferenciado</a:t>
            </a:r>
            <a:r>
              <a:rPr lang="pt-BR" sz="2000" smtClean="0">
                <a:solidFill>
                  <a:schemeClr val="tx1"/>
                </a:solidFill>
                <a:latin typeface="Tahoma"/>
                <a:cs typeface="Tahoma"/>
              </a:rPr>
              <a:t>.</a:t>
            </a:r>
          </a:p>
          <a:p>
            <a:pPr algn="ctr">
              <a:lnSpc>
                <a:spcPct val="120000"/>
              </a:lnSpc>
              <a:spcBef>
                <a:spcPts val="1200"/>
              </a:spcBef>
              <a:buClr>
                <a:srgbClr val="FF9900"/>
              </a:buClr>
              <a:buFont typeface="Times New Roman" charset="0"/>
              <a:buNone/>
            </a:pPr>
            <a:endParaRPr lang="pt-BR" sz="2000">
              <a:solidFill>
                <a:schemeClr val="tx1"/>
              </a:solidFill>
              <a:latin typeface="Tahoma"/>
              <a:cs typeface="Tahoma"/>
            </a:endParaRPr>
          </a:p>
          <a:p>
            <a:pPr algn="ctr">
              <a:lnSpc>
                <a:spcPct val="120000"/>
              </a:lnSpc>
              <a:spcBef>
                <a:spcPts val="1200"/>
              </a:spcBef>
              <a:buClr>
                <a:srgbClr val="FF9900"/>
              </a:buClr>
              <a:buFont typeface="Times New Roman" charset="0"/>
              <a:buNone/>
            </a:pPr>
            <a:r>
              <a:rPr lang="pt-BR" sz="2000" smtClean="0">
                <a:solidFill>
                  <a:schemeClr val="accent1"/>
                </a:solidFill>
                <a:latin typeface="Tahoma"/>
                <a:cs typeface="Tahoma"/>
              </a:rPr>
              <a:t>RECEITA FEDERAL: ESTIMATIVA DE GASTOS TRIBUTÁRIOS – 2017</a:t>
            </a:r>
          </a:p>
          <a:p>
            <a:pPr algn="ctr">
              <a:lnSpc>
                <a:spcPct val="120000"/>
              </a:lnSpc>
              <a:spcBef>
                <a:spcPts val="1200"/>
              </a:spcBef>
              <a:buClr>
                <a:srgbClr val="FF9900"/>
              </a:buClr>
              <a:buFont typeface="Times New Roman" charset="0"/>
              <a:buNone/>
            </a:pPr>
            <a:r>
              <a:rPr lang="pt-BR" sz="2000" smtClean="0">
                <a:solidFill>
                  <a:schemeClr val="tx1"/>
                </a:solidFill>
                <a:latin typeface="Tahoma"/>
                <a:cs typeface="Tahoma"/>
              </a:rPr>
              <a:t>R$ 284,8 BILHÕES</a:t>
            </a:r>
          </a:p>
          <a:p>
            <a:pPr algn="ctr">
              <a:lnSpc>
                <a:spcPct val="120000"/>
              </a:lnSpc>
              <a:spcBef>
                <a:spcPts val="1200"/>
              </a:spcBef>
              <a:buClr>
                <a:srgbClr val="FF9900"/>
              </a:buClr>
              <a:buFont typeface="Times New Roman" charset="0"/>
              <a:buNone/>
            </a:pPr>
            <a:r>
              <a:rPr lang="pt-BR" sz="2000" smtClean="0">
                <a:solidFill>
                  <a:schemeClr val="tx1"/>
                </a:solidFill>
                <a:latin typeface="Tahoma"/>
                <a:cs typeface="Tahoma"/>
              </a:rPr>
              <a:t>Porém, mais da metade disso corresponde ao “Simples Nacional”, Zona Franca de Manaus e outras áreas de livre comércio, isenção de IRPF para idosos, aposentadorias por moléstia grave e acidente de trabalho, deduções com gastos com saúde e educação.</a:t>
            </a:r>
            <a:endParaRPr lang="pt-BR" sz="1000" smtClean="0">
              <a:solidFill>
                <a:srgbClr val="92D050"/>
              </a:solidFill>
              <a:latin typeface="Tahoma"/>
              <a:cs typeface="Tahoma"/>
            </a:endParaRPr>
          </a:p>
        </p:txBody>
      </p:sp>
    </p:spTree>
    <p:extLst>
      <p:ext uri="{BB962C8B-B14F-4D97-AF65-F5344CB8AC3E}">
        <p14:creationId xmlns:p14="http://schemas.microsoft.com/office/powerpoint/2010/main" val="2971859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026"/>
          <p:cNvSpPr txBox="1">
            <a:spLocks noChangeArrowheads="1"/>
          </p:cNvSpPr>
          <p:nvPr/>
        </p:nvSpPr>
        <p:spPr bwMode="auto">
          <a:xfrm>
            <a:off x="128464" y="0"/>
            <a:ext cx="9777536" cy="683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400" b="1">
                <a:solidFill>
                  <a:srgbClr val="FF0000"/>
                </a:solidFill>
                <a:latin typeface="Times New Roman" pitchFamily="18" charset="0"/>
                <a:cs typeface="Arial" charset="0"/>
              </a:defRPr>
            </a:lvl1pPr>
            <a:lvl2pPr marL="742950" indent="-285750" eaLnBrk="0" hangingPunct="0">
              <a:defRPr sz="2400" b="1">
                <a:solidFill>
                  <a:srgbClr val="FF0000"/>
                </a:solidFill>
                <a:latin typeface="Times New Roman" pitchFamily="18" charset="0"/>
                <a:cs typeface="Arial" charset="0"/>
              </a:defRPr>
            </a:lvl2pPr>
            <a:lvl3pPr marL="1143000" indent="-228600" eaLnBrk="0" hangingPunct="0">
              <a:defRPr sz="2400" b="1">
                <a:solidFill>
                  <a:srgbClr val="FF0000"/>
                </a:solidFill>
                <a:latin typeface="Times New Roman" pitchFamily="18" charset="0"/>
                <a:cs typeface="Arial" charset="0"/>
              </a:defRPr>
            </a:lvl3pPr>
            <a:lvl4pPr marL="1600200" indent="-228600" eaLnBrk="0" hangingPunct="0">
              <a:defRPr sz="2400" b="1">
                <a:solidFill>
                  <a:srgbClr val="FF0000"/>
                </a:solidFill>
                <a:latin typeface="Times New Roman" pitchFamily="18" charset="0"/>
                <a:cs typeface="Arial" charset="0"/>
              </a:defRPr>
            </a:lvl4pPr>
            <a:lvl5pPr marL="2057400" indent="-228600" eaLnBrk="0" hangingPunct="0">
              <a:defRPr sz="2400" b="1">
                <a:solidFill>
                  <a:srgbClr val="FF0000"/>
                </a:solidFill>
                <a:latin typeface="Times New Roman" pitchFamily="18" charset="0"/>
                <a:cs typeface="Arial" charset="0"/>
              </a:defRPr>
            </a:lvl5pPr>
            <a:lvl6pPr marL="2514600" indent="-228600" eaLnBrk="0" fontAlgn="base" hangingPunct="0">
              <a:spcBef>
                <a:spcPct val="0"/>
              </a:spcBef>
              <a:spcAft>
                <a:spcPct val="0"/>
              </a:spcAft>
              <a:defRPr sz="2400" b="1">
                <a:solidFill>
                  <a:srgbClr val="FF0000"/>
                </a:solidFill>
                <a:latin typeface="Times New Roman" pitchFamily="18" charset="0"/>
                <a:cs typeface="Arial" charset="0"/>
              </a:defRPr>
            </a:lvl6pPr>
            <a:lvl7pPr marL="2971800" indent="-228600" eaLnBrk="0" fontAlgn="base" hangingPunct="0">
              <a:spcBef>
                <a:spcPct val="0"/>
              </a:spcBef>
              <a:spcAft>
                <a:spcPct val="0"/>
              </a:spcAft>
              <a:defRPr sz="2400" b="1">
                <a:solidFill>
                  <a:srgbClr val="FF0000"/>
                </a:solidFill>
                <a:latin typeface="Times New Roman" pitchFamily="18" charset="0"/>
                <a:cs typeface="Arial" charset="0"/>
              </a:defRPr>
            </a:lvl7pPr>
            <a:lvl8pPr marL="3429000" indent="-228600" eaLnBrk="0" fontAlgn="base" hangingPunct="0">
              <a:spcBef>
                <a:spcPct val="0"/>
              </a:spcBef>
              <a:spcAft>
                <a:spcPct val="0"/>
              </a:spcAft>
              <a:defRPr sz="2400" b="1">
                <a:solidFill>
                  <a:srgbClr val="FF0000"/>
                </a:solidFill>
                <a:latin typeface="Times New Roman" pitchFamily="18" charset="0"/>
                <a:cs typeface="Arial" charset="0"/>
              </a:defRPr>
            </a:lvl8pPr>
            <a:lvl9pPr marL="3886200" indent="-228600" eaLnBrk="0" fontAlgn="base" hangingPunct="0">
              <a:spcBef>
                <a:spcPct val="0"/>
              </a:spcBef>
              <a:spcAft>
                <a:spcPct val="0"/>
              </a:spcAft>
              <a:defRPr sz="2400" b="1">
                <a:solidFill>
                  <a:srgbClr val="FF0000"/>
                </a:solidFill>
                <a:latin typeface="Times New Roman" pitchFamily="18" charset="0"/>
                <a:cs typeface="Arial" charset="0"/>
              </a:defRPr>
            </a:lvl9pPr>
          </a:lstStyle>
          <a:p>
            <a:pPr algn="ctr">
              <a:spcBef>
                <a:spcPct val="50000"/>
              </a:spcBef>
            </a:pPr>
            <a:r>
              <a:rPr lang="pt-BR" sz="3200" smtClean="0">
                <a:solidFill>
                  <a:srgbClr val="92D050"/>
                </a:solidFill>
                <a:latin typeface="Tahoma" pitchFamily="34" charset="0"/>
                <a:cs typeface="Tahoma" pitchFamily="34" charset="0"/>
              </a:rPr>
              <a:t>Renúncias Fiscais da Seguridade Social</a:t>
            </a:r>
          </a:p>
          <a:p>
            <a:pPr algn="ctr">
              <a:spcBef>
                <a:spcPct val="50000"/>
              </a:spcBef>
            </a:pPr>
            <a:endParaRPr lang="pt-BR" sz="3200">
              <a:solidFill>
                <a:srgbClr val="92D050"/>
              </a:solidFill>
              <a:latin typeface="Tahoma" pitchFamily="34" charset="0"/>
              <a:cs typeface="Tahoma" pitchFamily="34" charset="0"/>
            </a:endParaRPr>
          </a:p>
          <a:p>
            <a:pPr algn="ctr">
              <a:spcBef>
                <a:spcPct val="50000"/>
              </a:spcBef>
            </a:pPr>
            <a:endParaRPr lang="pt-BR" sz="3200" smtClean="0">
              <a:solidFill>
                <a:srgbClr val="92D050"/>
              </a:solidFill>
              <a:latin typeface="Tahoma" pitchFamily="34" charset="0"/>
              <a:cs typeface="Tahoma" pitchFamily="34" charset="0"/>
            </a:endParaRPr>
          </a:p>
          <a:p>
            <a:pPr algn="ctr">
              <a:spcBef>
                <a:spcPct val="50000"/>
              </a:spcBef>
            </a:pPr>
            <a:endParaRPr lang="pt-BR" sz="3200">
              <a:solidFill>
                <a:srgbClr val="92D050"/>
              </a:solidFill>
              <a:latin typeface="Tahoma" pitchFamily="34" charset="0"/>
              <a:cs typeface="Tahoma" pitchFamily="34" charset="0"/>
            </a:endParaRPr>
          </a:p>
          <a:p>
            <a:pPr algn="ctr">
              <a:spcBef>
                <a:spcPct val="50000"/>
              </a:spcBef>
            </a:pPr>
            <a:endParaRPr lang="pt-BR" sz="3200" smtClean="0">
              <a:solidFill>
                <a:srgbClr val="92D050"/>
              </a:solidFill>
              <a:latin typeface="Tahoma" pitchFamily="34" charset="0"/>
              <a:cs typeface="Tahoma" pitchFamily="34" charset="0"/>
            </a:endParaRPr>
          </a:p>
          <a:p>
            <a:pPr algn="ctr">
              <a:spcBef>
                <a:spcPct val="50000"/>
              </a:spcBef>
            </a:pPr>
            <a:endParaRPr lang="pt-BR" sz="3200">
              <a:solidFill>
                <a:srgbClr val="92D050"/>
              </a:solidFill>
              <a:latin typeface="Tahoma" pitchFamily="34" charset="0"/>
              <a:cs typeface="Tahoma" pitchFamily="34" charset="0"/>
            </a:endParaRPr>
          </a:p>
          <a:p>
            <a:pPr algn="ctr">
              <a:spcBef>
                <a:spcPct val="50000"/>
              </a:spcBef>
            </a:pPr>
            <a:endParaRPr lang="pt-BR" sz="3200" smtClean="0">
              <a:solidFill>
                <a:srgbClr val="92D050"/>
              </a:solidFill>
              <a:latin typeface="Tahoma" pitchFamily="34" charset="0"/>
              <a:cs typeface="Tahoma" pitchFamily="34" charset="0"/>
            </a:endParaRPr>
          </a:p>
          <a:p>
            <a:pPr algn="ctr">
              <a:spcBef>
                <a:spcPct val="50000"/>
              </a:spcBef>
            </a:pPr>
            <a:endParaRPr lang="pt-BR" sz="3200">
              <a:solidFill>
                <a:srgbClr val="92D050"/>
              </a:solidFill>
              <a:latin typeface="Tahoma" pitchFamily="34" charset="0"/>
              <a:cs typeface="Tahoma" pitchFamily="34" charset="0"/>
            </a:endParaRPr>
          </a:p>
          <a:p>
            <a:pPr algn="ctr">
              <a:spcBef>
                <a:spcPct val="50000"/>
              </a:spcBef>
            </a:pPr>
            <a:endParaRPr lang="pt-BR" sz="2200" smtClean="0">
              <a:solidFill>
                <a:srgbClr val="92D050"/>
              </a:solidFill>
              <a:latin typeface="Tahoma" pitchFamily="34" charset="0"/>
              <a:cs typeface="Tahoma" pitchFamily="34" charset="0"/>
            </a:endParaRPr>
          </a:p>
          <a:p>
            <a:pPr algn="ctr">
              <a:spcBef>
                <a:spcPct val="50000"/>
              </a:spcBef>
            </a:pPr>
            <a:r>
              <a:rPr lang="pt-BR" sz="1600">
                <a:solidFill>
                  <a:schemeClr val="tx1"/>
                </a:solidFill>
              </a:rPr>
              <a:t>Quadro obtido em </a:t>
            </a:r>
            <a:r>
              <a:rPr lang="pt-BR" sz="1600" u="sng">
                <a:solidFill>
                  <a:schemeClr val="tx1"/>
                </a:solidFill>
                <a:hlinkClick r:id="rId3"/>
              </a:rPr>
              <a:t>http://www.anfip.org.br/doc/publicacoes/20161013104353_Analise-da-Seguridade-Social-2015_13-10-2016_Anlise-Seguridade-2015.pdf</a:t>
            </a:r>
            <a:r>
              <a:rPr lang="pt-BR" sz="1600">
                <a:solidFill>
                  <a:schemeClr val="tx1"/>
                </a:solidFill>
              </a:rPr>
              <a:t> , </a:t>
            </a:r>
            <a:r>
              <a:rPr lang="pt-BR" sz="1600" smtClean="0">
                <a:solidFill>
                  <a:schemeClr val="tx1"/>
                </a:solidFill>
              </a:rPr>
              <a:t>pág 50</a:t>
            </a:r>
            <a:endParaRPr lang="pt-BR" sz="1600" dirty="0">
              <a:solidFill>
                <a:srgbClr val="92D050"/>
              </a:solidFill>
              <a:latin typeface="Tahoma" pitchFamily="34" charset="0"/>
              <a:cs typeface="Tahoma" pitchFamily="34" charset="0"/>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488" y="596846"/>
            <a:ext cx="6275769" cy="5638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ixaDeTexto 1"/>
          <p:cNvSpPr txBox="1"/>
          <p:nvPr/>
        </p:nvSpPr>
        <p:spPr>
          <a:xfrm>
            <a:off x="6825208" y="754052"/>
            <a:ext cx="2952328" cy="5324535"/>
          </a:xfrm>
          <a:prstGeom prst="rect">
            <a:avLst/>
          </a:prstGeom>
          <a:noFill/>
        </p:spPr>
        <p:txBody>
          <a:bodyPr wrap="square" rtlCol="0">
            <a:spAutoFit/>
          </a:bodyPr>
          <a:lstStyle/>
          <a:p>
            <a:pPr algn="just"/>
            <a:r>
              <a:rPr lang="pt-BR" sz="2000" smtClean="0">
                <a:solidFill>
                  <a:schemeClr val="tx1"/>
                </a:solidFill>
              </a:rPr>
              <a:t>Na crise econômica (a partir de 2008), ao invés de mudar a política econômica, os governos preferiram desonerar contribuições para a Seguridade Social, </a:t>
            </a:r>
            <a:r>
              <a:rPr lang="pt-BR" sz="2000" u="sng" smtClean="0">
                <a:solidFill>
                  <a:schemeClr val="tx1"/>
                </a:solidFill>
              </a:rPr>
              <a:t>sem acompanhamento social dos resultados dessa política.</a:t>
            </a:r>
            <a:r>
              <a:rPr lang="pt-BR" sz="2000">
                <a:solidFill>
                  <a:schemeClr val="tx1"/>
                </a:solidFill>
              </a:rPr>
              <a:t> </a:t>
            </a:r>
            <a:r>
              <a:rPr lang="pt-BR" sz="2000" smtClean="0">
                <a:solidFill>
                  <a:schemeClr val="tx1"/>
                </a:solidFill>
              </a:rPr>
              <a:t>Agora, se utilizam da queda na arrecadação (decorrente da crise e das desonerações) para propalar um suposto déficit para justificar a reforma da previdência.</a:t>
            </a:r>
            <a:endParaRPr lang="pt-BR" sz="2000">
              <a:solidFill>
                <a:schemeClr val="tx1"/>
              </a:solidFill>
            </a:endParaRPr>
          </a:p>
        </p:txBody>
      </p:sp>
    </p:spTree>
    <p:extLst>
      <p:ext uri="{BB962C8B-B14F-4D97-AF65-F5344CB8AC3E}">
        <p14:creationId xmlns:p14="http://schemas.microsoft.com/office/powerpoint/2010/main" val="135711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641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smtClean="0">
                <a:solidFill>
                  <a:srgbClr val="92D050"/>
                </a:solidFill>
                <a:latin typeface="Tahoma"/>
                <a:cs typeface="Tahoma"/>
              </a:rPr>
              <a:t>As verdadeiras “Renúncias Fiscais”</a:t>
            </a:r>
          </a:p>
          <a:p>
            <a:pPr algn="ctr">
              <a:lnSpc>
                <a:spcPct val="120000"/>
              </a:lnSpc>
              <a:spcBef>
                <a:spcPts val="1200"/>
              </a:spcBef>
              <a:buClr>
                <a:srgbClr val="FF9900"/>
              </a:buClr>
            </a:pPr>
            <a:r>
              <a:rPr lang="pt-BR" sz="2800" smtClean="0">
                <a:solidFill>
                  <a:srgbClr val="92D050"/>
                </a:solidFill>
                <a:latin typeface="Tahoma"/>
                <a:cs typeface="Tahoma"/>
              </a:rPr>
              <a:t>Não-regulamentação do Imposto sobre Grandes Fortunas</a:t>
            </a:r>
          </a:p>
          <a:p>
            <a:pPr algn="ctr">
              <a:lnSpc>
                <a:spcPct val="120000"/>
              </a:lnSpc>
              <a:spcBef>
                <a:spcPts val="1200"/>
              </a:spcBef>
              <a:buClr>
                <a:srgbClr val="FF9900"/>
              </a:buClr>
            </a:pPr>
            <a:endParaRPr lang="pt-BR" sz="2800">
              <a:solidFill>
                <a:srgbClr val="92D050"/>
              </a:solidFill>
              <a:latin typeface="Tahoma"/>
              <a:cs typeface="Tahoma"/>
            </a:endParaRPr>
          </a:p>
          <a:p>
            <a:pPr algn="just">
              <a:lnSpc>
                <a:spcPct val="120000"/>
              </a:lnSpc>
              <a:spcBef>
                <a:spcPts val="1200"/>
              </a:spcBef>
              <a:buClr>
                <a:srgbClr val="FF9900"/>
              </a:buClr>
            </a:pPr>
            <a:r>
              <a:rPr lang="pt-BR" sz="2000">
                <a:solidFill>
                  <a:schemeClr val="tx1"/>
                </a:solidFill>
                <a:latin typeface="Tahoma"/>
                <a:cs typeface="Tahoma"/>
              </a:rPr>
              <a:t>Segundo </a:t>
            </a:r>
            <a:r>
              <a:rPr lang="pt-BR" sz="2000" smtClean="0">
                <a:solidFill>
                  <a:schemeClr val="tx1"/>
                </a:solidFill>
                <a:latin typeface="Tahoma"/>
                <a:cs typeface="Tahoma"/>
              </a:rPr>
              <a:t>os “Grandes </a:t>
            </a:r>
            <a:r>
              <a:rPr lang="pt-BR" sz="2000">
                <a:solidFill>
                  <a:schemeClr val="tx1"/>
                </a:solidFill>
                <a:latin typeface="Tahoma"/>
                <a:cs typeface="Tahoma"/>
              </a:rPr>
              <a:t>Números das Declarações do Imposto de Renda das Pessoas Físicas - </a:t>
            </a:r>
            <a:r>
              <a:rPr lang="pt-BR" sz="2000" smtClean="0">
                <a:solidFill>
                  <a:schemeClr val="tx1"/>
                </a:solidFill>
                <a:latin typeface="Tahoma"/>
                <a:cs typeface="Tahoma"/>
              </a:rPr>
              <a:t>2015”, </a:t>
            </a:r>
            <a:r>
              <a:rPr lang="pt-BR" sz="2000">
                <a:solidFill>
                  <a:schemeClr val="tx1"/>
                </a:solidFill>
                <a:latin typeface="Tahoma"/>
                <a:cs typeface="Tahoma"/>
              </a:rPr>
              <a:t>divulgados pela Receita Federal, os declarantes com renda acima de 30 salários mínimos </a:t>
            </a:r>
            <a:r>
              <a:rPr lang="pt-BR" sz="2000" smtClean="0">
                <a:solidFill>
                  <a:schemeClr val="tx1"/>
                </a:solidFill>
                <a:latin typeface="Tahoma"/>
                <a:cs typeface="Tahoma"/>
              </a:rPr>
              <a:t>mensais são 4,5% </a:t>
            </a:r>
            <a:r>
              <a:rPr lang="pt-BR" sz="2000">
                <a:solidFill>
                  <a:schemeClr val="tx1"/>
                </a:solidFill>
                <a:latin typeface="Tahoma"/>
                <a:cs typeface="Tahoma"/>
              </a:rPr>
              <a:t>dos declarantes, mas respondem por  </a:t>
            </a:r>
            <a:r>
              <a:rPr lang="pt-BR" sz="2000" smtClean="0">
                <a:solidFill>
                  <a:schemeClr val="tx1"/>
                </a:solidFill>
                <a:latin typeface="Tahoma"/>
                <a:cs typeface="Tahoma"/>
              </a:rPr>
              <a:t>48,28% </a:t>
            </a:r>
            <a:r>
              <a:rPr lang="pt-BR" sz="2000">
                <a:solidFill>
                  <a:schemeClr val="tx1"/>
                </a:solidFill>
                <a:latin typeface="Tahoma"/>
                <a:cs typeface="Tahoma"/>
              </a:rPr>
              <a:t>do patrimônio declarado, </a:t>
            </a:r>
            <a:r>
              <a:rPr lang="pt-BR" sz="2000" smtClean="0">
                <a:solidFill>
                  <a:schemeClr val="tx1"/>
                </a:solidFill>
                <a:latin typeface="Tahoma"/>
                <a:cs typeface="Tahoma"/>
              </a:rPr>
              <a:t>ou seja, R$ 3,473 trilhões.</a:t>
            </a:r>
          </a:p>
          <a:p>
            <a:pPr algn="just">
              <a:lnSpc>
                <a:spcPct val="120000"/>
              </a:lnSpc>
              <a:spcBef>
                <a:spcPts val="1200"/>
              </a:spcBef>
              <a:buClr>
                <a:srgbClr val="FF9900"/>
              </a:buClr>
            </a:pPr>
            <a:r>
              <a:rPr lang="pt-BR" sz="2000" smtClean="0">
                <a:solidFill>
                  <a:schemeClr val="tx1"/>
                </a:solidFill>
                <a:latin typeface="Tahoma"/>
                <a:cs typeface="Tahoma"/>
              </a:rPr>
              <a:t>Caso esta riqueza seja tributada, em média, em 5% ao ano, teríamos uma arrecadação de R$ 173 bilhões anuais.</a:t>
            </a:r>
          </a:p>
          <a:p>
            <a:pPr algn="just">
              <a:lnSpc>
                <a:spcPct val="120000"/>
              </a:lnSpc>
              <a:spcBef>
                <a:spcPts val="1200"/>
              </a:spcBef>
              <a:buClr>
                <a:srgbClr val="FF9900"/>
              </a:buClr>
            </a:pPr>
            <a:r>
              <a:rPr lang="pt-BR" sz="2000" smtClean="0">
                <a:solidFill>
                  <a:schemeClr val="tx1"/>
                </a:solidFill>
                <a:latin typeface="Tahoma"/>
                <a:cs typeface="Tahoma"/>
              </a:rPr>
              <a:t>Fonte:</a:t>
            </a:r>
          </a:p>
          <a:p>
            <a:pPr algn="just">
              <a:lnSpc>
                <a:spcPct val="120000"/>
              </a:lnSpc>
              <a:spcBef>
                <a:spcPts val="1200"/>
              </a:spcBef>
              <a:buClr>
                <a:srgbClr val="FF9900"/>
              </a:buClr>
            </a:pPr>
            <a:r>
              <a:rPr lang="pt-BR" sz="1000">
                <a:solidFill>
                  <a:srgbClr val="92D050"/>
                </a:solidFill>
                <a:latin typeface="Tahoma"/>
                <a:cs typeface="Tahoma"/>
                <a:hlinkClick r:id="rId3"/>
              </a:rPr>
              <a:t>http://</a:t>
            </a:r>
            <a:r>
              <a:rPr lang="pt-BR" sz="1000" smtClean="0">
                <a:solidFill>
                  <a:srgbClr val="92D050"/>
                </a:solidFill>
                <a:latin typeface="Tahoma"/>
                <a:cs typeface="Tahoma"/>
                <a:hlinkClick r:id="rId3"/>
              </a:rPr>
              <a:t>idg.receita.fazenda.gov.br/dados/receitadata/estudos-e-tributarios-e-aduaneiros/estudos-e-estatisticas/11-08-2014-grandes-numeros-dirpf/tabelas-gn-irpf-ac-2015-excel.xlsx</a:t>
            </a:r>
            <a:r>
              <a:rPr lang="pt-BR" sz="1000" smtClean="0">
                <a:solidFill>
                  <a:srgbClr val="92D050"/>
                </a:solidFill>
                <a:latin typeface="Tahoma"/>
                <a:cs typeface="Tahoma"/>
              </a:rPr>
              <a:t> </a:t>
            </a:r>
          </a:p>
        </p:txBody>
      </p:sp>
    </p:spTree>
    <p:extLst>
      <p:ext uri="{BB962C8B-B14F-4D97-AF65-F5344CB8AC3E}">
        <p14:creationId xmlns:p14="http://schemas.microsoft.com/office/powerpoint/2010/main" val="3736579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693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smtClean="0">
                <a:solidFill>
                  <a:srgbClr val="92D050"/>
                </a:solidFill>
                <a:latin typeface="Tahoma"/>
                <a:cs typeface="Tahoma"/>
              </a:rPr>
              <a:t>As verdadeiras “Renúncias Fiscais”</a:t>
            </a:r>
          </a:p>
          <a:p>
            <a:pPr algn="ctr">
              <a:lnSpc>
                <a:spcPct val="120000"/>
              </a:lnSpc>
              <a:spcBef>
                <a:spcPts val="1200"/>
              </a:spcBef>
              <a:buClr>
                <a:srgbClr val="FF9900"/>
              </a:buClr>
            </a:pPr>
            <a:r>
              <a:rPr lang="pt-BR" sz="2800" smtClean="0">
                <a:solidFill>
                  <a:srgbClr val="92D050"/>
                </a:solidFill>
                <a:latin typeface="Tahoma"/>
                <a:cs typeface="Tahoma"/>
              </a:rPr>
              <a:t>Isenção de Imposto de Renda – Pessoa Física</a:t>
            </a:r>
          </a:p>
          <a:p>
            <a:pPr algn="ctr">
              <a:lnSpc>
                <a:spcPct val="120000"/>
              </a:lnSpc>
              <a:spcBef>
                <a:spcPts val="1200"/>
              </a:spcBef>
              <a:buClr>
                <a:srgbClr val="FF9900"/>
              </a:buClr>
            </a:pPr>
            <a:r>
              <a:rPr lang="pt-BR" sz="2800">
                <a:solidFill>
                  <a:srgbClr val="92D050"/>
                </a:solidFill>
                <a:latin typeface="Tahoma"/>
                <a:cs typeface="Tahoma"/>
              </a:rPr>
              <a:t>p</a:t>
            </a:r>
            <a:r>
              <a:rPr lang="pt-BR" sz="2800" smtClean="0">
                <a:solidFill>
                  <a:srgbClr val="92D050"/>
                </a:solidFill>
                <a:latin typeface="Tahoma"/>
                <a:cs typeface="Tahoma"/>
              </a:rPr>
              <a:t>ara os rendimentos do capital</a:t>
            </a:r>
          </a:p>
          <a:p>
            <a:pPr algn="ctr">
              <a:lnSpc>
                <a:spcPct val="120000"/>
              </a:lnSpc>
              <a:spcBef>
                <a:spcPts val="1200"/>
              </a:spcBef>
              <a:buClr>
                <a:srgbClr val="FF9900"/>
              </a:buClr>
            </a:pPr>
            <a:endParaRPr lang="pt-BR" sz="2800">
              <a:solidFill>
                <a:srgbClr val="92D050"/>
              </a:solidFill>
              <a:latin typeface="Tahoma"/>
              <a:cs typeface="Tahoma"/>
            </a:endParaRPr>
          </a:p>
          <a:p>
            <a:pPr algn="just">
              <a:lnSpc>
                <a:spcPct val="120000"/>
              </a:lnSpc>
              <a:spcBef>
                <a:spcPts val="1200"/>
              </a:spcBef>
              <a:buClr>
                <a:srgbClr val="FF9900"/>
              </a:buClr>
            </a:pPr>
            <a:r>
              <a:rPr lang="pt-BR" sz="2000">
                <a:solidFill>
                  <a:schemeClr val="tx1"/>
                </a:solidFill>
                <a:latin typeface="Tahoma"/>
                <a:cs typeface="Tahoma"/>
              </a:rPr>
              <a:t>Segundo </a:t>
            </a:r>
            <a:r>
              <a:rPr lang="pt-BR" sz="2000" smtClean="0">
                <a:solidFill>
                  <a:schemeClr val="tx1"/>
                </a:solidFill>
                <a:latin typeface="Tahoma"/>
                <a:cs typeface="Tahoma"/>
              </a:rPr>
              <a:t>os “Grandes </a:t>
            </a:r>
            <a:r>
              <a:rPr lang="pt-BR" sz="2000">
                <a:solidFill>
                  <a:schemeClr val="tx1"/>
                </a:solidFill>
                <a:latin typeface="Tahoma"/>
                <a:cs typeface="Tahoma"/>
              </a:rPr>
              <a:t>Números das Declarações do Imposto de Renda das Pessoas Físicas - </a:t>
            </a:r>
            <a:r>
              <a:rPr lang="pt-BR" sz="2000" smtClean="0">
                <a:solidFill>
                  <a:schemeClr val="tx1"/>
                </a:solidFill>
                <a:latin typeface="Tahoma"/>
                <a:cs typeface="Tahoma"/>
              </a:rPr>
              <a:t>2015”, </a:t>
            </a:r>
            <a:r>
              <a:rPr lang="pt-BR" sz="2000">
                <a:solidFill>
                  <a:schemeClr val="tx1"/>
                </a:solidFill>
                <a:latin typeface="Tahoma"/>
                <a:cs typeface="Tahoma"/>
              </a:rPr>
              <a:t>divulgados pela Receita Federal, os </a:t>
            </a:r>
            <a:r>
              <a:rPr lang="pt-BR" sz="2000" smtClean="0">
                <a:solidFill>
                  <a:schemeClr val="tx1"/>
                </a:solidFill>
                <a:latin typeface="Tahoma"/>
                <a:cs typeface="Tahoma"/>
              </a:rPr>
              <a:t>que declararam recebimento de lucros e dividendos, e que tiveram renda mensal superior a 30 </a:t>
            </a:r>
            <a:r>
              <a:rPr lang="pt-BR" sz="2000">
                <a:solidFill>
                  <a:schemeClr val="tx1"/>
                </a:solidFill>
                <a:latin typeface="Tahoma"/>
                <a:cs typeface="Tahoma"/>
              </a:rPr>
              <a:t>salários mínimos </a:t>
            </a:r>
            <a:r>
              <a:rPr lang="pt-BR" sz="2000" smtClean="0">
                <a:solidFill>
                  <a:schemeClr val="tx1"/>
                </a:solidFill>
                <a:latin typeface="Tahoma"/>
                <a:cs typeface="Tahoma"/>
              </a:rPr>
              <a:t>tiveram rendimentos isentos de R$ 376 bilhões em 2015.</a:t>
            </a:r>
          </a:p>
          <a:p>
            <a:pPr algn="just">
              <a:lnSpc>
                <a:spcPct val="120000"/>
              </a:lnSpc>
              <a:spcBef>
                <a:spcPts val="1200"/>
              </a:spcBef>
              <a:buClr>
                <a:srgbClr val="FF9900"/>
              </a:buClr>
            </a:pPr>
            <a:r>
              <a:rPr lang="pt-BR" sz="2000" smtClean="0">
                <a:solidFill>
                  <a:schemeClr val="tx1"/>
                </a:solidFill>
                <a:latin typeface="Tahoma"/>
                <a:cs typeface="Tahoma"/>
              </a:rPr>
              <a:t>Caso esta riqueza seja tributada, em média, em 27,5% ao ano (a alíquota máxima incidente sobre os trabalhadores), teríamos uma arrecadação de R$ 103,624 bilhões anuais.</a:t>
            </a:r>
          </a:p>
          <a:p>
            <a:pPr algn="just">
              <a:lnSpc>
                <a:spcPct val="120000"/>
              </a:lnSpc>
              <a:spcBef>
                <a:spcPts val="1200"/>
              </a:spcBef>
              <a:buClr>
                <a:srgbClr val="FF9900"/>
              </a:buClr>
            </a:pPr>
            <a:r>
              <a:rPr lang="pt-BR" sz="2000" smtClean="0">
                <a:solidFill>
                  <a:schemeClr val="tx1"/>
                </a:solidFill>
                <a:latin typeface="Tahoma"/>
                <a:cs typeface="Tahoma"/>
              </a:rPr>
              <a:t>Fonte:</a:t>
            </a:r>
          </a:p>
          <a:p>
            <a:pPr algn="just">
              <a:lnSpc>
                <a:spcPct val="120000"/>
              </a:lnSpc>
              <a:spcBef>
                <a:spcPts val="1200"/>
              </a:spcBef>
              <a:buClr>
                <a:srgbClr val="FF9900"/>
              </a:buClr>
            </a:pPr>
            <a:r>
              <a:rPr lang="pt-BR" sz="1000">
                <a:solidFill>
                  <a:srgbClr val="92D050"/>
                </a:solidFill>
                <a:latin typeface="Tahoma"/>
                <a:cs typeface="Tahoma"/>
                <a:hlinkClick r:id="rId3"/>
              </a:rPr>
              <a:t>http://</a:t>
            </a:r>
            <a:r>
              <a:rPr lang="pt-BR" sz="1000" smtClean="0">
                <a:solidFill>
                  <a:srgbClr val="92D050"/>
                </a:solidFill>
                <a:latin typeface="Tahoma"/>
                <a:cs typeface="Tahoma"/>
                <a:hlinkClick r:id="rId3"/>
              </a:rPr>
              <a:t>idg.receita.fazenda.gov.br/dados/receitadata/estudos-e-tributarios-e-aduaneiros/estudos-e-estatisticas/11-08-2014-grandes-numeros-dirpf/tabelas-gn-irpf-ac-2015-excel.xlsx</a:t>
            </a:r>
            <a:r>
              <a:rPr lang="pt-BR" sz="1000" smtClean="0">
                <a:solidFill>
                  <a:srgbClr val="92D050"/>
                </a:solidFill>
                <a:latin typeface="Tahoma"/>
                <a:cs typeface="Tahoma"/>
              </a:rPr>
              <a:t> </a:t>
            </a:r>
          </a:p>
        </p:txBody>
      </p:sp>
    </p:spTree>
    <p:extLst>
      <p:ext uri="{BB962C8B-B14F-4D97-AF65-F5344CB8AC3E}">
        <p14:creationId xmlns:p14="http://schemas.microsoft.com/office/powerpoint/2010/main" val="35622531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6348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smtClean="0">
                <a:solidFill>
                  <a:srgbClr val="92D050"/>
                </a:solidFill>
                <a:latin typeface="Tahoma"/>
                <a:cs typeface="Tahoma"/>
              </a:rPr>
              <a:t>As verdadeiras “Renúncias Fiscais”</a:t>
            </a:r>
          </a:p>
          <a:p>
            <a:pPr algn="ctr">
              <a:lnSpc>
                <a:spcPct val="120000"/>
              </a:lnSpc>
              <a:spcBef>
                <a:spcPts val="1200"/>
              </a:spcBef>
              <a:buClr>
                <a:srgbClr val="FF9900"/>
              </a:buClr>
            </a:pPr>
            <a:endParaRPr lang="pt-BR" sz="2800" smtClean="0">
              <a:solidFill>
                <a:srgbClr val="92D050"/>
              </a:solidFill>
              <a:latin typeface="Tahoma"/>
              <a:cs typeface="Tahoma"/>
            </a:endParaRPr>
          </a:p>
          <a:p>
            <a:pPr algn="ctr">
              <a:lnSpc>
                <a:spcPct val="120000"/>
              </a:lnSpc>
              <a:spcBef>
                <a:spcPts val="1200"/>
              </a:spcBef>
              <a:buClr>
                <a:srgbClr val="FF9900"/>
              </a:buClr>
            </a:pPr>
            <a:r>
              <a:rPr lang="pt-BR" smtClean="0">
                <a:solidFill>
                  <a:schemeClr val="tx1"/>
                </a:solidFill>
                <a:latin typeface="Tahoma"/>
                <a:cs typeface="Tahoma"/>
              </a:rPr>
              <a:t>- Lei Kandir (perdas de dezenas de bilhões de reais anuais para os estados)</a:t>
            </a:r>
          </a:p>
          <a:p>
            <a:pPr algn="ctr">
              <a:lnSpc>
                <a:spcPct val="120000"/>
              </a:lnSpc>
              <a:spcBef>
                <a:spcPts val="1200"/>
              </a:spcBef>
              <a:buClr>
                <a:srgbClr val="FF9900"/>
              </a:buClr>
            </a:pPr>
            <a:r>
              <a:rPr lang="pt-BR" smtClean="0">
                <a:solidFill>
                  <a:schemeClr val="tx1"/>
                </a:solidFill>
                <a:latin typeface="Tahoma"/>
                <a:cs typeface="Tahoma"/>
              </a:rPr>
              <a:t>- Sucessivos “REFIS”</a:t>
            </a:r>
          </a:p>
          <a:p>
            <a:pPr algn="ctr">
              <a:lnSpc>
                <a:spcPct val="120000"/>
              </a:lnSpc>
              <a:spcBef>
                <a:spcPts val="1200"/>
              </a:spcBef>
              <a:buClr>
                <a:srgbClr val="FF9900"/>
              </a:buClr>
            </a:pPr>
            <a:r>
              <a:rPr lang="pt-BR" smtClean="0">
                <a:solidFill>
                  <a:schemeClr val="tx1"/>
                </a:solidFill>
                <a:latin typeface="Tahoma"/>
                <a:cs typeface="Tahoma"/>
              </a:rPr>
              <a:t>- Isenção de Imposto de Renda para os ganhos dos estrangeiros com a “dívida interna”</a:t>
            </a:r>
          </a:p>
          <a:p>
            <a:pPr algn="ctr">
              <a:lnSpc>
                <a:spcPct val="120000"/>
              </a:lnSpc>
              <a:spcBef>
                <a:spcPts val="1200"/>
              </a:spcBef>
              <a:buClr>
                <a:srgbClr val="FF9900"/>
              </a:buClr>
            </a:pPr>
            <a:r>
              <a:rPr lang="pt-BR" smtClean="0">
                <a:solidFill>
                  <a:schemeClr val="tx1"/>
                </a:solidFill>
                <a:latin typeface="Tahoma"/>
                <a:cs typeface="Tahoma"/>
              </a:rPr>
              <a:t>- ITR que arrecada somente cerca de R$ 1 bilhão/ano</a:t>
            </a:r>
          </a:p>
          <a:p>
            <a:pPr algn="ctr">
              <a:lnSpc>
                <a:spcPct val="120000"/>
              </a:lnSpc>
              <a:spcBef>
                <a:spcPts val="1200"/>
              </a:spcBef>
              <a:buClr>
                <a:srgbClr val="FF9900"/>
              </a:buClr>
            </a:pPr>
            <a:r>
              <a:rPr lang="pt-BR" smtClean="0">
                <a:solidFill>
                  <a:schemeClr val="tx1"/>
                </a:solidFill>
                <a:latin typeface="Tahoma"/>
                <a:cs typeface="Tahoma"/>
              </a:rPr>
              <a:t>- “Dedução de Juros sobre Capital Próprio”</a:t>
            </a:r>
          </a:p>
          <a:p>
            <a:pPr algn="ctr">
              <a:lnSpc>
                <a:spcPct val="120000"/>
              </a:lnSpc>
              <a:spcBef>
                <a:spcPts val="1200"/>
              </a:spcBef>
              <a:buClr>
                <a:srgbClr val="FF9900"/>
              </a:buClr>
            </a:pPr>
            <a:r>
              <a:rPr lang="pt-BR" smtClean="0">
                <a:solidFill>
                  <a:schemeClr val="tx1"/>
                </a:solidFill>
                <a:latin typeface="Tahoma"/>
                <a:cs typeface="Tahoma"/>
              </a:rPr>
              <a:t>- Não-pagamento de IPVA sobre jatinhos e barcos de luxo</a:t>
            </a:r>
          </a:p>
          <a:p>
            <a:pPr algn="ctr">
              <a:lnSpc>
                <a:spcPct val="120000"/>
              </a:lnSpc>
              <a:spcBef>
                <a:spcPts val="1200"/>
              </a:spcBef>
              <a:buClr>
                <a:srgbClr val="FF9900"/>
              </a:buClr>
            </a:pPr>
            <a:r>
              <a:rPr lang="pt-BR" smtClean="0">
                <a:solidFill>
                  <a:schemeClr val="tx1"/>
                </a:solidFill>
                <a:latin typeface="Tahoma"/>
                <a:cs typeface="Tahoma"/>
              </a:rPr>
              <a:t>- IPTU não progressivo</a:t>
            </a:r>
          </a:p>
        </p:txBody>
      </p:sp>
    </p:spTree>
    <p:extLst>
      <p:ext uri="{BB962C8B-B14F-4D97-AF65-F5344CB8AC3E}">
        <p14:creationId xmlns:p14="http://schemas.microsoft.com/office/powerpoint/2010/main" val="1399284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541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smtClean="0">
                <a:solidFill>
                  <a:srgbClr val="92D050"/>
                </a:solidFill>
                <a:latin typeface="Tahoma"/>
                <a:cs typeface="Tahoma"/>
              </a:rPr>
              <a:t>De onde vem tanta concentração de renda?</a:t>
            </a:r>
          </a:p>
          <a:p>
            <a:pPr algn="ctr">
              <a:lnSpc>
                <a:spcPct val="120000"/>
              </a:lnSpc>
              <a:spcBef>
                <a:spcPts val="1200"/>
              </a:spcBef>
              <a:buClr>
                <a:srgbClr val="FF9900"/>
              </a:buClr>
            </a:pPr>
            <a:endParaRPr lang="pt-BR" sz="2800" smtClean="0">
              <a:solidFill>
                <a:srgbClr val="92D050"/>
              </a:solidFill>
              <a:latin typeface="Tahoma"/>
              <a:cs typeface="Tahoma"/>
            </a:endParaRPr>
          </a:p>
          <a:p>
            <a:pPr algn="ctr">
              <a:lnSpc>
                <a:spcPct val="120000"/>
              </a:lnSpc>
              <a:spcBef>
                <a:spcPts val="1200"/>
              </a:spcBef>
              <a:buClr>
                <a:srgbClr val="FF9900"/>
              </a:buClr>
            </a:pPr>
            <a:r>
              <a:rPr lang="pt-BR" sz="2600" smtClean="0">
                <a:solidFill>
                  <a:schemeClr val="tx1"/>
                </a:solidFill>
                <a:latin typeface="Tahoma"/>
                <a:cs typeface="Tahoma"/>
              </a:rPr>
              <a:t>- Estrutura tributária injusta</a:t>
            </a:r>
          </a:p>
          <a:p>
            <a:pPr marL="606425" indent="-571500" algn="ctr">
              <a:lnSpc>
                <a:spcPct val="120000"/>
              </a:lnSpc>
              <a:spcBef>
                <a:spcPts val="1200"/>
              </a:spcBef>
              <a:buClr>
                <a:srgbClr val="FF9900"/>
              </a:buClr>
              <a:buFontTx/>
              <a:buChar char="-"/>
            </a:pPr>
            <a:endParaRPr lang="pt-BR" sz="2600" smtClean="0">
              <a:solidFill>
                <a:schemeClr val="tx1"/>
              </a:solidFill>
              <a:latin typeface="Tahoma"/>
              <a:cs typeface="Tahoma"/>
            </a:endParaRPr>
          </a:p>
          <a:p>
            <a:pPr algn="ctr">
              <a:lnSpc>
                <a:spcPct val="120000"/>
              </a:lnSpc>
              <a:spcBef>
                <a:spcPts val="1200"/>
              </a:spcBef>
              <a:buClr>
                <a:srgbClr val="FF9900"/>
              </a:buClr>
            </a:pPr>
            <a:r>
              <a:rPr lang="pt-BR" sz="2600" smtClean="0">
                <a:solidFill>
                  <a:schemeClr val="tx1"/>
                </a:solidFill>
                <a:latin typeface="Tahoma"/>
                <a:cs typeface="Tahoma"/>
              </a:rPr>
              <a:t>- Sistema da Dívida Pública</a:t>
            </a:r>
          </a:p>
          <a:p>
            <a:pPr algn="ctr">
              <a:lnSpc>
                <a:spcPct val="120000"/>
              </a:lnSpc>
              <a:spcBef>
                <a:spcPts val="1200"/>
              </a:spcBef>
              <a:buClr>
                <a:srgbClr val="FF9900"/>
              </a:buClr>
            </a:pPr>
            <a:endParaRPr lang="pt-BR" sz="2600">
              <a:solidFill>
                <a:schemeClr val="accent1"/>
              </a:solidFill>
              <a:latin typeface="Tahoma"/>
              <a:cs typeface="Tahoma"/>
            </a:endParaRPr>
          </a:p>
          <a:p>
            <a:pPr algn="ctr">
              <a:lnSpc>
                <a:spcPct val="120000"/>
              </a:lnSpc>
              <a:spcBef>
                <a:spcPts val="1200"/>
              </a:spcBef>
              <a:buClr>
                <a:srgbClr val="FF9900"/>
              </a:buClr>
            </a:pPr>
            <a:r>
              <a:rPr lang="pt-BR" sz="2600" smtClean="0">
                <a:solidFill>
                  <a:schemeClr val="accent1"/>
                </a:solidFill>
                <a:latin typeface="Tahoma"/>
                <a:cs typeface="Tahoma"/>
              </a:rPr>
              <a:t>não adianta acabar com as injustiças tributárias e continuar destinando a maior parte do orçamento para o pagamento de uma questionável dívida pública.</a:t>
            </a:r>
          </a:p>
        </p:txBody>
      </p:sp>
    </p:spTree>
    <p:extLst>
      <p:ext uri="{BB962C8B-B14F-4D97-AF65-F5344CB8AC3E}">
        <p14:creationId xmlns:p14="http://schemas.microsoft.com/office/powerpoint/2010/main" val="4005760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5"/>
          <p:cNvSpPr txBox="1">
            <a:spLocks noChangeArrowheads="1"/>
          </p:cNvSpPr>
          <p:nvPr/>
        </p:nvSpPr>
        <p:spPr bwMode="auto">
          <a:xfrm>
            <a:off x="2144688" y="4293095"/>
            <a:ext cx="1729309" cy="307777"/>
          </a:xfrm>
          <a:prstGeom prst="rect">
            <a:avLst/>
          </a:prstGeom>
          <a:solidFill>
            <a:srgbClr val="FFFFFF"/>
          </a:solidFill>
          <a:ln w="9525">
            <a:solidFill>
              <a:schemeClr val="bg1"/>
            </a:solidFill>
            <a:miter lim="800000"/>
            <a:headEnd/>
            <a:tailEnd/>
          </a:ln>
        </p:spPr>
        <p:txBody>
          <a:bodyPr wrap="square">
            <a:spAutoFit/>
          </a:bodyPr>
          <a:lstStyle>
            <a:lvl1pPr eaLnBrk="0" hangingPunct="0">
              <a:defRPr sz="2400" b="1">
                <a:solidFill>
                  <a:srgbClr val="FF0000"/>
                </a:solidFill>
                <a:latin typeface="Times New Roman" charset="0"/>
                <a:ea typeface="MS PGothic" charset="0"/>
                <a:cs typeface="MS PGothic" charset="0"/>
              </a:defRPr>
            </a:lvl1pPr>
            <a:lvl2pPr marL="742950" indent="-285750" eaLnBrk="0" hangingPunct="0">
              <a:defRPr sz="2400" b="1">
                <a:solidFill>
                  <a:srgbClr val="FF0000"/>
                </a:solidFill>
                <a:latin typeface="Times New Roman" charset="0"/>
                <a:ea typeface="MS PGothic" charset="0"/>
                <a:cs typeface="MS PGothic" charset="0"/>
              </a:defRPr>
            </a:lvl2pPr>
            <a:lvl3pPr marL="1143000" indent="-228600" eaLnBrk="0" hangingPunct="0">
              <a:defRPr sz="2400" b="1">
                <a:solidFill>
                  <a:srgbClr val="FF0000"/>
                </a:solidFill>
                <a:latin typeface="Times New Roman" charset="0"/>
                <a:ea typeface="MS PGothic" charset="0"/>
                <a:cs typeface="MS PGothic" charset="0"/>
              </a:defRPr>
            </a:lvl3pPr>
            <a:lvl4pPr marL="1600200" indent="-228600" eaLnBrk="0" hangingPunct="0">
              <a:defRPr sz="2400" b="1">
                <a:solidFill>
                  <a:srgbClr val="FF0000"/>
                </a:solidFill>
                <a:latin typeface="Times New Roman" charset="0"/>
                <a:ea typeface="MS PGothic" charset="0"/>
                <a:cs typeface="MS PGothic" charset="0"/>
              </a:defRPr>
            </a:lvl4pPr>
            <a:lvl5pPr marL="2057400" indent="-228600" eaLnBrk="0" hangingPunct="0">
              <a:defRPr sz="2400" b="1">
                <a:solidFill>
                  <a:srgbClr val="FF0000"/>
                </a:solidFill>
                <a:latin typeface="Times New Roman" charset="0"/>
                <a:ea typeface="MS PGothic" charset="0"/>
                <a:cs typeface="MS PGothic" charset="0"/>
              </a:defRPr>
            </a:lvl5pPr>
            <a:lvl6pPr marL="25146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6pPr>
            <a:lvl7pPr marL="29718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7pPr>
            <a:lvl8pPr marL="34290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8pPr>
            <a:lvl9pPr marL="3886200" indent="-228600" eaLnBrk="0" fontAlgn="base" hangingPunct="0">
              <a:spcBef>
                <a:spcPct val="0"/>
              </a:spcBef>
              <a:spcAft>
                <a:spcPct val="0"/>
              </a:spcAft>
              <a:defRPr sz="2400" b="1">
                <a:solidFill>
                  <a:srgbClr val="FF0000"/>
                </a:solidFill>
                <a:latin typeface="Times New Roman" charset="0"/>
                <a:ea typeface="MS PGothic" charset="0"/>
                <a:cs typeface="MS PGothic" charset="0"/>
              </a:defRPr>
            </a:lvl9pPr>
          </a:lstStyle>
          <a:p>
            <a:pPr algn="ctr">
              <a:spcBef>
                <a:spcPct val="50000"/>
              </a:spcBef>
            </a:pPr>
            <a:r>
              <a:rPr lang="pt-BR" sz="1400" smtClean="0">
                <a:solidFill>
                  <a:schemeClr val="bg1"/>
                </a:solidFill>
                <a:latin typeface="Arial" charset="0"/>
                <a:cs typeface="Arial" charset="0"/>
              </a:rPr>
              <a:t>R$ 1,13 TRILHÃO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80" y="250454"/>
            <a:ext cx="7704856" cy="648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ixaDeTexto 2"/>
          <p:cNvSpPr txBox="1"/>
          <p:nvPr/>
        </p:nvSpPr>
        <p:spPr>
          <a:xfrm>
            <a:off x="7977336" y="1340768"/>
            <a:ext cx="1928664" cy="4708981"/>
          </a:xfrm>
          <a:prstGeom prst="rect">
            <a:avLst/>
          </a:prstGeom>
          <a:noFill/>
        </p:spPr>
        <p:txBody>
          <a:bodyPr wrap="square" rtlCol="0">
            <a:spAutoFit/>
          </a:bodyPr>
          <a:lstStyle/>
          <a:p>
            <a:pPr algn="ctr"/>
            <a:r>
              <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rPr>
              <a:t>Medidas para aumentar ainda mais o gasto com a dívida:</a:t>
            </a:r>
          </a:p>
          <a:p>
            <a:pPr algn="ctr"/>
            <a:endParaRPr lang="pt-BR" sz="200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endPar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r>
              <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rPr>
              <a:t>PEC do “teto de gastos”</a:t>
            </a:r>
          </a:p>
          <a:p>
            <a:pPr algn="ctr"/>
            <a:endPar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endPar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r>
              <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rPr>
              <a:t>Reforma da Previdência</a:t>
            </a:r>
          </a:p>
          <a:p>
            <a:pPr algn="ctr"/>
            <a:endParaRPr lang="pt-BR" sz="2000" smtClean="0">
              <a:solidFill>
                <a:schemeClr val="accent1"/>
              </a:solidFill>
              <a:latin typeface="Tahoma" panose="020B0604030504040204" pitchFamily="34" charset="0"/>
              <a:ea typeface="Tahoma" panose="020B0604030504040204" pitchFamily="34" charset="0"/>
              <a:cs typeface="Tahoma" panose="020B0604030504040204" pitchFamily="34" charset="0"/>
            </a:endParaRPr>
          </a:p>
          <a:p>
            <a:pPr algn="ctr"/>
            <a:endParaRPr lang="pt-BR" sz="200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3561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193675" y="188913"/>
            <a:ext cx="9712325" cy="5874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34925"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FF0000"/>
                </a:solidFill>
                <a:latin typeface="Times New Roman" charset="0"/>
                <a:ea typeface="MS PGothic" charset="0"/>
                <a:cs typeface="MS PGothic" charset="0"/>
              </a:defRPr>
            </a:lvl9pPr>
          </a:lstStyle>
          <a:p>
            <a:pPr algn="ctr">
              <a:lnSpc>
                <a:spcPct val="120000"/>
              </a:lnSpc>
              <a:spcBef>
                <a:spcPts val="1200"/>
              </a:spcBef>
              <a:buClr>
                <a:srgbClr val="FF9900"/>
              </a:buClr>
              <a:buFont typeface="Times New Roman" charset="0"/>
              <a:buNone/>
            </a:pPr>
            <a:r>
              <a:rPr lang="pt-BR" sz="2800" dirty="0">
                <a:solidFill>
                  <a:srgbClr val="92D050"/>
                </a:solidFill>
                <a:latin typeface="Tahoma"/>
                <a:cs typeface="Tahoma"/>
              </a:rPr>
              <a:t>“Sistema da </a:t>
            </a:r>
            <a:r>
              <a:rPr lang="pt-BR" sz="2800">
                <a:solidFill>
                  <a:srgbClr val="92D050"/>
                </a:solidFill>
                <a:latin typeface="Tahoma"/>
                <a:cs typeface="Tahoma"/>
              </a:rPr>
              <a:t>Dívida</a:t>
            </a:r>
            <a:r>
              <a:rPr lang="pt-BR" sz="2800" smtClean="0">
                <a:solidFill>
                  <a:srgbClr val="92D050"/>
                </a:solidFill>
                <a:latin typeface="Tahoma"/>
                <a:cs typeface="Tahoma"/>
              </a:rPr>
              <a:t>”</a:t>
            </a:r>
          </a:p>
          <a:p>
            <a:pPr marL="377825" indent="-342900" algn="ctr">
              <a:spcBef>
                <a:spcPts val="1200"/>
              </a:spcBef>
              <a:buClr>
                <a:srgbClr val="FF9900"/>
              </a:buClr>
              <a:buFont typeface="Arial"/>
              <a:buChar char="•"/>
            </a:pPr>
            <a:r>
              <a:rPr lang="pt-BR" smtClean="0">
                <a:solidFill>
                  <a:schemeClr val="tx1"/>
                </a:solidFill>
                <a:latin typeface="Tahoma"/>
                <a:cs typeface="Tahoma"/>
              </a:rPr>
              <a:t>Utilização </a:t>
            </a:r>
            <a:r>
              <a:rPr lang="pt-BR" dirty="0">
                <a:solidFill>
                  <a:schemeClr val="tx1"/>
                </a:solidFill>
                <a:latin typeface="Tahoma"/>
                <a:cs typeface="Tahoma"/>
              </a:rPr>
              <a:t>do endividamento como mecanismo de subtração de recursos </a:t>
            </a:r>
            <a:r>
              <a:rPr lang="pt-BR">
                <a:solidFill>
                  <a:schemeClr val="tx1"/>
                </a:solidFill>
                <a:latin typeface="Tahoma"/>
                <a:cs typeface="Tahoma"/>
              </a:rPr>
              <a:t>e </a:t>
            </a:r>
            <a:r>
              <a:rPr lang="pt-BR" smtClean="0">
                <a:solidFill>
                  <a:schemeClr val="tx1"/>
                </a:solidFill>
                <a:latin typeface="Tahoma"/>
                <a:cs typeface="Tahoma"/>
              </a:rPr>
              <a:t>não financiamento </a:t>
            </a:r>
            <a:r>
              <a:rPr lang="pt-BR" dirty="0">
                <a:solidFill>
                  <a:schemeClr val="tx1"/>
                </a:solidFill>
                <a:latin typeface="Tahoma"/>
                <a:cs typeface="Tahoma"/>
              </a:rPr>
              <a:t>dos Estados </a:t>
            </a:r>
          </a:p>
          <a:p>
            <a:pPr algn="ctr">
              <a:spcBef>
                <a:spcPts val="1200"/>
              </a:spcBef>
              <a:buClr>
                <a:srgbClr val="FF9900"/>
              </a:buClr>
            </a:pPr>
            <a:endParaRPr lang="pt-BR" sz="800" dirty="0" smtClean="0">
              <a:solidFill>
                <a:schemeClr val="tx1"/>
              </a:solidFill>
              <a:latin typeface="Tahoma"/>
              <a:cs typeface="Tahoma"/>
            </a:endParaRPr>
          </a:p>
          <a:p>
            <a:pPr marL="377825" indent="-342900" algn="ctr">
              <a:spcBef>
                <a:spcPts val="1200"/>
              </a:spcBef>
              <a:buClr>
                <a:srgbClr val="FF9900"/>
              </a:buClr>
              <a:buFont typeface="Arial"/>
              <a:buChar char="•"/>
            </a:pPr>
            <a:r>
              <a:rPr lang="pt-BR" smtClean="0">
                <a:solidFill>
                  <a:schemeClr val="tx1"/>
                </a:solidFill>
                <a:latin typeface="Tahoma"/>
                <a:cs typeface="Tahoma"/>
              </a:rPr>
              <a:t>Dívidas sem contrapartida; juros sobre juros</a:t>
            </a:r>
            <a:endParaRPr lang="pt-BR" sz="800" dirty="0" smtClean="0">
              <a:solidFill>
                <a:schemeClr val="tx1"/>
              </a:solidFill>
              <a:latin typeface="Tahoma"/>
              <a:cs typeface="Tahoma"/>
            </a:endParaRPr>
          </a:p>
          <a:p>
            <a:pPr marL="377825" indent="-342900">
              <a:spcBef>
                <a:spcPts val="1200"/>
              </a:spcBef>
              <a:buClr>
                <a:srgbClr val="FF9900"/>
              </a:buClr>
              <a:buFont typeface="Arial"/>
              <a:buChar char="•"/>
            </a:pPr>
            <a:r>
              <a:rPr lang="pt-BR" smtClean="0">
                <a:solidFill>
                  <a:schemeClr val="tx1"/>
                </a:solidFill>
                <a:latin typeface="Tahoma"/>
                <a:cs typeface="Tahoma"/>
              </a:rPr>
              <a:t>Maior beneficiário: Setor financeiro</a:t>
            </a:r>
          </a:p>
          <a:p>
            <a:pPr marL="377825" indent="-342900">
              <a:spcBef>
                <a:spcPts val="1200"/>
              </a:spcBef>
              <a:buClr>
                <a:srgbClr val="FF9900"/>
              </a:buClr>
              <a:buFont typeface="Arial"/>
              <a:buChar char="•"/>
            </a:pPr>
            <a:endParaRPr lang="pt-BR" smtClean="0">
              <a:solidFill>
                <a:schemeClr val="tx1"/>
              </a:solidFill>
              <a:latin typeface="Tahoma"/>
              <a:cs typeface="Tahoma"/>
            </a:endParaRPr>
          </a:p>
          <a:p>
            <a:pPr marL="377825" indent="-342900">
              <a:spcBef>
                <a:spcPts val="1200"/>
              </a:spcBef>
              <a:buClr>
                <a:srgbClr val="FF9900"/>
              </a:buClr>
              <a:buFont typeface="Arial"/>
              <a:buChar char="•"/>
            </a:pPr>
            <a:r>
              <a:rPr lang="pt-BR" smtClean="0">
                <a:solidFill>
                  <a:schemeClr val="tx1"/>
                </a:solidFill>
                <a:latin typeface="Tahoma"/>
                <a:cs typeface="Tahoma"/>
              </a:rPr>
              <a:t>Instrumento de chantagem para implementação de reformas (Previdência, Trabalhista, Teto de gastos sociais, etc) – </a:t>
            </a:r>
            <a:r>
              <a:rPr lang="pt-BR" u="sng" smtClean="0">
                <a:solidFill>
                  <a:schemeClr val="tx1"/>
                </a:solidFill>
                <a:latin typeface="Tahoma"/>
                <a:cs typeface="Tahoma"/>
              </a:rPr>
              <a:t>REDUÇÃO DO PAPEL DO ESTADO</a:t>
            </a:r>
          </a:p>
          <a:p>
            <a:pPr marL="377825" indent="-342900">
              <a:spcBef>
                <a:spcPts val="1200"/>
              </a:spcBef>
              <a:buClr>
                <a:srgbClr val="FF9900"/>
              </a:buClr>
              <a:buFont typeface="Arial"/>
              <a:buChar char="•"/>
            </a:pPr>
            <a:r>
              <a:rPr lang="pt-BR" smtClean="0">
                <a:solidFill>
                  <a:schemeClr val="tx1"/>
                </a:solidFill>
                <a:latin typeface="Tahoma"/>
                <a:cs typeface="Tahoma"/>
              </a:rPr>
              <a:t>Prejudicam </a:t>
            </a:r>
            <a:r>
              <a:rPr lang="pt-BR">
                <a:solidFill>
                  <a:schemeClr val="tx1"/>
                </a:solidFill>
                <a:latin typeface="Tahoma"/>
                <a:cs typeface="Tahoma"/>
              </a:rPr>
              <a:t>principalmente quem precisa mais dos serviços públicos, ou seja, os mais pobres, os trabalhadores, a juventude, as mulheres</a:t>
            </a:r>
            <a:r>
              <a:rPr lang="pt-BR" smtClean="0">
                <a:solidFill>
                  <a:schemeClr val="tx1"/>
                </a:solidFill>
                <a:latin typeface="Tahoma"/>
                <a:cs typeface="Tahoma"/>
              </a:rPr>
              <a:t>.</a:t>
            </a:r>
            <a:endParaRPr lang="pt-BR">
              <a:solidFill>
                <a:schemeClr val="tx1"/>
              </a:solidFill>
              <a:latin typeface="Tahoma"/>
              <a:cs typeface="Tahoma"/>
            </a:endParaRPr>
          </a:p>
        </p:txBody>
      </p:sp>
    </p:spTree>
    <p:extLst>
      <p:ext uri="{BB962C8B-B14F-4D97-AF65-F5344CB8AC3E}">
        <p14:creationId xmlns:p14="http://schemas.microsoft.com/office/powerpoint/2010/main" val="3978925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ulso">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Puls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o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o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o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o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43067</TotalTime>
  <Words>1119</Words>
  <Application>Microsoft Office PowerPoint</Application>
  <PresentationFormat>Papel A4 (210 x 297 mm)</PresentationFormat>
  <Paragraphs>209</Paragraphs>
  <Slides>16</Slides>
  <Notes>15</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Pulso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Maria Lúcia F. Carneiro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Maria Lucia Fattorelli</dc:creator>
  <cp:lastModifiedBy>RODRIGO</cp:lastModifiedBy>
  <cp:revision>1834</cp:revision>
  <cp:lastPrinted>2008-11-20T19:12:03Z</cp:lastPrinted>
  <dcterms:created xsi:type="dcterms:W3CDTF">2001-11-19T18:24:28Z</dcterms:created>
  <dcterms:modified xsi:type="dcterms:W3CDTF">2017-10-18T09:37:41Z</dcterms:modified>
</cp:coreProperties>
</file>