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62" r:id="rId5"/>
    <p:sldId id="265" r:id="rId6"/>
    <p:sldId id="259" r:id="rId7"/>
    <p:sldId id="260" r:id="rId8"/>
    <p:sldId id="266" r:id="rId9"/>
    <p:sldId id="263" r:id="rId10"/>
    <p:sldId id="261" r:id="rId11"/>
    <p:sldId id="271" r:id="rId12"/>
    <p:sldId id="275" r:id="rId13"/>
    <p:sldId id="276" r:id="rId14"/>
    <p:sldId id="267" r:id="rId15"/>
    <p:sldId id="272" r:id="rId16"/>
    <p:sldId id="268" r:id="rId17"/>
    <p:sldId id="264" r:id="rId18"/>
    <p:sldId id="277" r:id="rId19"/>
    <p:sldId id="269" r:id="rId20"/>
    <p:sldId id="274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2" autoAdjust="0"/>
    <p:restoredTop sz="94660"/>
  </p:normalViewPr>
  <p:slideViewPr>
    <p:cSldViewPr>
      <p:cViewPr varScale="1">
        <p:scale>
          <a:sx n="57" d="100"/>
          <a:sy n="57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6945-CCF5-4B26-9A8C-06DEFB930EEB}" type="datetimeFigureOut">
              <a:rPr lang="es-AR" smtClean="0"/>
              <a:pPr/>
              <a:t>06/11/2017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4C29-A38E-4C42-8FFE-01C4737FA8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c.gov.ar/" TargetMode="External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c.gov.ar/" TargetMode="External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mecon.gob.ar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hyperlink" Target="http://www.mecon.gob.a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hyperlink" Target="http://www2.ssn.gob.ar/index.php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hyperlink" Target="http://www2.ssn.gob.ar/index.php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hyperlink" Target="http://www.mecon.gov.a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c.gob.ar/" TargetMode="External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c.gov.ar/" TargetMode="External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c.gov.ar/" TargetMode="External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c.gov.ar/" TargetMode="External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c.gov.ar/" TargetMode="External"/><Relationship Id="rId2" Type="http://schemas.openxmlformats.org/officeDocument/2006/relationships/hyperlink" Target="http://www.bcra.gov.ar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hyperlink" Target="http://www.safjp.gov.ar/" TargetMode="External"/><Relationship Id="rId4" Type="http://schemas.openxmlformats.org/officeDocument/2006/relationships/hyperlink" Target="http://www.trabajo.gob.a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1857364"/>
            <a:ext cx="7215238" cy="4357718"/>
          </a:xfrm>
        </p:spPr>
        <p:txBody>
          <a:bodyPr>
            <a:normAutofit/>
          </a:bodyPr>
          <a:lstStyle/>
          <a:p>
            <a:r>
              <a:rPr lang="es-AR" sz="3600" b="1" dirty="0" smtClean="0"/>
              <a:t>Seminario Internacional:</a:t>
            </a:r>
            <a:br>
              <a:rPr lang="es-AR" sz="3600" b="1" dirty="0" smtClean="0"/>
            </a:br>
            <a:r>
              <a:rPr lang="es-AR" sz="3600" b="1" dirty="0" smtClean="0"/>
              <a:t>Esquema </a:t>
            </a:r>
            <a:r>
              <a:rPr lang="es-AR" sz="3600" b="1" dirty="0"/>
              <a:t>Financiero Fraudulento y Sistema de la Deuda – Creación de `Estatales no Dependientes’ para titularizar créditos y perjudicar a la </a:t>
            </a:r>
            <a:r>
              <a:rPr lang="es-AR" sz="3600" b="1" dirty="0" smtClean="0"/>
              <a:t>sociedad.</a:t>
            </a:r>
            <a:br>
              <a:rPr lang="es-AR" sz="3600" b="1" dirty="0" smtClean="0"/>
            </a:br>
            <a:r>
              <a:rPr lang="es-AR" b="1" dirty="0" smtClean="0"/>
              <a:t> </a:t>
            </a:r>
            <a:r>
              <a:rPr lang="es-AR" sz="2700" b="1" dirty="0" smtClean="0"/>
              <a:t>Brasilia</a:t>
            </a:r>
            <a:r>
              <a:rPr lang="es-AR" sz="2700" b="1" dirty="0"/>
              <a:t>, </a:t>
            </a:r>
            <a:r>
              <a:rPr lang="es-AR" sz="2700" b="1" dirty="0" smtClean="0"/>
              <a:t>7, 8 y 9 </a:t>
            </a:r>
            <a:r>
              <a:rPr lang="es-AR" sz="2700" b="1" dirty="0"/>
              <a:t>de noviembre de 2017</a:t>
            </a:r>
          </a:p>
        </p:txBody>
      </p:sp>
      <p:pic>
        <p:nvPicPr>
          <p:cNvPr id="1028" name="Picture 4" descr="Auditoria - Cidadã da Dí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4671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Cambios del tipo de acreedores y contratos en la composición de la deuda pública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</a:t>
            </a:r>
            <a:r>
              <a:rPr lang="es-AR" dirty="0" smtClean="0">
                <a:hlinkClick r:id="rId3"/>
              </a:rPr>
              <a:t>www.indec.gov.ar</a:t>
            </a:r>
            <a:r>
              <a:rPr lang="es-AR" dirty="0" smtClean="0"/>
              <a:t> Dirección Nacional de Cuentas Internacionales y elaboración propia Sergio ARELOVICH</a:t>
            </a:r>
            <a:endParaRPr lang="es-A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388" y="928670"/>
            <a:ext cx="77676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err="1" smtClean="0"/>
              <a:t>Indice</a:t>
            </a:r>
            <a:r>
              <a:rPr lang="es-AR" dirty="0" smtClean="0"/>
              <a:t> de evolución de la deuda pública en relación al producto bruto interno y las exportaciones - En dólares corrientes 2002 – 2017 (Trimestre II)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</a:t>
            </a:r>
            <a:r>
              <a:rPr lang="es-AR" dirty="0" smtClean="0">
                <a:hlinkClick r:id="rId3"/>
              </a:rPr>
              <a:t>www.indec.gov.ar</a:t>
            </a:r>
            <a:r>
              <a:rPr lang="es-AR" dirty="0" smtClean="0"/>
              <a:t> Dirección Nacional de Cuentas Internacionales y elaboración propia Sergio ARELOVICH</a:t>
            </a:r>
            <a:endParaRPr lang="es-A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204884"/>
            <a:ext cx="8410021" cy="443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OPERATIVOS DE CANJE DE DEUDA VENCIDA</a:t>
            </a:r>
            <a:endParaRPr lang="es-AR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www.mecon.gob.ar</a:t>
            </a:r>
            <a:r>
              <a:rPr lang="es-AR" dirty="0" smtClean="0"/>
              <a:t> y elaboración propia Sergio ARELOVICH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15" y="1357298"/>
            <a:ext cx="8900341" cy="29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CANCELACIÓN EN 2016 A FONDOS ESPECULATIVOS</a:t>
            </a:r>
            <a:endParaRPr lang="es-AR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85720" y="628652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www.mecon.gob.ar</a:t>
            </a:r>
            <a:r>
              <a:rPr lang="es-AR" dirty="0" smtClean="0"/>
              <a:t> y elaboración propia Sergio ARELOVICH</a:t>
            </a:r>
            <a:endParaRPr lang="es-A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000108"/>
            <a:ext cx="697773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7" y="3552623"/>
            <a:ext cx="4158112" cy="266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50112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Sistema de aseguramiento de riesgos del trabajo</a:t>
            </a:r>
          </a:p>
          <a:p>
            <a:pPr algn="ctr"/>
            <a:r>
              <a:rPr lang="es-AR" dirty="0" smtClean="0"/>
              <a:t>Composición del resultado de los balances de las compañías aseguradoras especializadas . </a:t>
            </a:r>
          </a:p>
          <a:p>
            <a:pPr algn="ctr"/>
            <a:r>
              <a:rPr lang="es-AR" dirty="0" smtClean="0"/>
              <a:t>Datos expresados en millones de dólares corrientes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http://www2.ssn.gob.ar/index.php/</a:t>
            </a:r>
            <a:r>
              <a:rPr lang="es-AR" dirty="0" smtClean="0"/>
              <a:t> y elaboración propia Sergio ARELOVICH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2409" y="1624611"/>
            <a:ext cx="6682863" cy="401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214290"/>
            <a:ext cx="8858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Sistema de aseguramiento de riesgos del trabajo</a:t>
            </a:r>
          </a:p>
          <a:p>
            <a:pPr algn="ctr"/>
            <a:r>
              <a:rPr lang="es-AR" dirty="0" smtClean="0"/>
              <a:t>Composición de activos de las compañías aseguradoras especializadas. Promedio 2008-2017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http://www2.ssn.gob.ar/index.php/</a:t>
            </a:r>
            <a:r>
              <a:rPr lang="es-AR" dirty="0" smtClean="0"/>
              <a:t> y elaboración propia Sergio ARELOVICH</a:t>
            </a:r>
            <a:endParaRPr lang="es-A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09071"/>
            <a:ext cx="8072493" cy="460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14290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FIDEICOMISOS FINANCIEROS</a:t>
            </a:r>
          </a:p>
          <a:p>
            <a:pPr algn="ctr"/>
            <a:r>
              <a:rPr lang="es-AR" dirty="0" smtClean="0"/>
              <a:t>Situación a septiembre de 2017 - Datos en millones de dólares</a:t>
            </a:r>
          </a:p>
          <a:p>
            <a:pPr algn="ctr"/>
            <a:r>
              <a:rPr lang="es-AR" dirty="0" smtClean="0"/>
              <a:t> </a:t>
            </a:r>
          </a:p>
          <a:p>
            <a:pPr algn="just">
              <a:buFontTx/>
              <a:buChar char="-"/>
            </a:pPr>
            <a:r>
              <a:rPr lang="es-AR" dirty="0" smtClean="0"/>
              <a:t>Derivados financieros de préstamos personales para compra de electrodomésticos y otros</a:t>
            </a:r>
          </a:p>
          <a:p>
            <a:pPr algn="just">
              <a:buFontTx/>
              <a:buChar char="-"/>
            </a:pPr>
            <a:r>
              <a:rPr lang="es-AR" dirty="0" smtClean="0"/>
              <a:t>Participación en el mercado regulado de préstamos personales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628652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www.cnv.gob.ar</a:t>
            </a:r>
            <a:r>
              <a:rPr lang="es-AR" dirty="0" smtClean="0"/>
              <a:t>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 y elaboración propia Sergio ARELOVICH</a:t>
            </a:r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738" y="1853410"/>
            <a:ext cx="7252724" cy="436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14291"/>
            <a:ext cx="85011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LETRAS DEL BANCO CENTRAL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Intereses pagados en el período 2015-2017 para contraer la circulación monetaria y desestimular la fuga hacia el dólar</a:t>
            </a:r>
          </a:p>
          <a:p>
            <a:pPr algn="just"/>
            <a:endParaRPr lang="es-AR" dirty="0" smtClean="0"/>
          </a:p>
          <a:p>
            <a:pPr algn="ctr"/>
            <a:r>
              <a:rPr lang="es-AR" dirty="0" smtClean="0"/>
              <a:t>Datos en millones de dólares corrientes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628652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y elaboración propia Sergio ARELOVICH</a:t>
            </a:r>
            <a:endParaRPr lang="es-A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3116"/>
            <a:ext cx="8358246" cy="407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14291"/>
            <a:ext cx="85011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ORIGEN DE LA GANANCIA</a:t>
            </a:r>
            <a:endParaRPr lang="es-AR" sz="2800" dirty="0" smtClean="0"/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En Argentina hay 1.043.000 empresas registradas en AFIP (organismo de recaudación de impuestos). De ellas, unas 157.400 son sociedades comerciales constituidas regularmente. Representan el 68% de las ventas declaradas por la totalidad de empresas.</a:t>
            </a:r>
            <a:endParaRPr lang="es-AR" dirty="0" smtClean="0"/>
          </a:p>
          <a:p>
            <a:pPr algn="just"/>
            <a:endParaRPr lang="es-AR" dirty="0" smtClean="0"/>
          </a:p>
          <a:p>
            <a:pPr algn="ctr"/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628652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www.afip.gov.ar</a:t>
            </a:r>
            <a:r>
              <a:rPr lang="es-AR" dirty="0" smtClean="0"/>
              <a:t> – Estadísticas Tributarias y </a:t>
            </a:r>
            <a:r>
              <a:rPr lang="es-AR" dirty="0" smtClean="0"/>
              <a:t>elaboración propia Sergio ARELOVICH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16832"/>
            <a:ext cx="7416824" cy="430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5011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DEUDA PÚBLICA</a:t>
            </a:r>
          </a:p>
          <a:p>
            <a:pPr algn="ctr"/>
            <a:endParaRPr lang="es-AR" dirty="0" smtClean="0"/>
          </a:p>
          <a:p>
            <a:pPr algn="ctr"/>
            <a:r>
              <a:rPr lang="es-AR" dirty="0" smtClean="0"/>
              <a:t>Evolución de la deuda durante el gobierno de </a:t>
            </a:r>
            <a:r>
              <a:rPr lang="es-AR" dirty="0" err="1" smtClean="0"/>
              <a:t>Macri</a:t>
            </a:r>
            <a:endParaRPr lang="es-AR" dirty="0" smtClean="0"/>
          </a:p>
          <a:p>
            <a:pPr algn="ctr"/>
            <a:r>
              <a:rPr lang="es-AR" dirty="0" smtClean="0"/>
              <a:t>Datos en millones de dólares corrientes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www.mecon.gob.ar</a:t>
            </a:r>
            <a:r>
              <a:rPr lang="es-AR" dirty="0" smtClean="0"/>
              <a:t> estimaciones II </a:t>
            </a:r>
            <a:r>
              <a:rPr lang="es-AR" dirty="0" err="1" smtClean="0"/>
              <a:t>Trim</a:t>
            </a:r>
            <a:r>
              <a:rPr lang="es-AR" dirty="0" smtClean="0"/>
              <a:t> 2017 y elaboración propia Sergio ARELOVICH</a:t>
            </a:r>
            <a:endParaRPr lang="es-A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374" y="1571612"/>
            <a:ext cx="7066774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214554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000" dirty="0" smtClean="0"/>
              <a:t>ARGENTINA </a:t>
            </a:r>
          </a:p>
          <a:p>
            <a:pPr algn="ctr"/>
            <a:endParaRPr lang="es-AR" dirty="0" smtClean="0"/>
          </a:p>
          <a:p>
            <a:pPr algn="ctr"/>
            <a:r>
              <a:rPr lang="es-AR" sz="3200" dirty="0" smtClean="0"/>
              <a:t>El largo ciclo de la deuda pública, externa e interna, desde el golpe de estado de 1976</a:t>
            </a:r>
            <a:endParaRPr lang="es-AR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357818" y="5429264"/>
            <a:ext cx="3311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 smtClean="0"/>
              <a:t>Sergio ARELOVICH</a:t>
            </a:r>
          </a:p>
          <a:p>
            <a:pPr algn="ctr"/>
            <a:r>
              <a:rPr lang="es-AR" dirty="0" smtClean="0"/>
              <a:t>Universidad Nacional de Rosario</a:t>
            </a:r>
          </a:p>
          <a:p>
            <a:pPr algn="ctr"/>
            <a:r>
              <a:rPr lang="es-AR" dirty="0" smtClean="0"/>
              <a:t>Provincia de Santa Fe – Argentina</a:t>
            </a:r>
          </a:p>
          <a:p>
            <a:pPr algn="ctr"/>
            <a:r>
              <a:rPr lang="es-AR" dirty="0" smtClean="0"/>
              <a:t>arelovich@yahoo.com.ar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42853"/>
            <a:ext cx="5286412" cy="216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OBJETIVO PERMANENTE DE LA ELITE EMPRESARIAL RESIDENTE EN ARGENTINA: EXPORTACIÓN DE CAPITAL-DINERO</a:t>
            </a:r>
          </a:p>
          <a:p>
            <a:pPr algn="ctr"/>
            <a:r>
              <a:rPr lang="es-AR" dirty="0" smtClean="0"/>
              <a:t>Datos en millones de dólares corrientes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500034" y="600076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 </a:t>
            </a:r>
            <a:r>
              <a:rPr lang="es-AR" dirty="0" smtClean="0">
                <a:hlinkClick r:id="rId3"/>
              </a:rPr>
              <a:t>www.indec.gob.ar</a:t>
            </a:r>
            <a:r>
              <a:rPr lang="es-AR" dirty="0" smtClean="0"/>
              <a:t> Dir.de Cuentas Internacionales, </a:t>
            </a:r>
            <a:r>
              <a:rPr lang="es-AR" dirty="0" err="1" smtClean="0"/>
              <a:t>Basualdo</a:t>
            </a:r>
            <a:r>
              <a:rPr lang="es-AR" dirty="0" smtClean="0"/>
              <a:t> (2017) y elaboración propia Sergio ARELOVICH</a:t>
            </a:r>
            <a:endParaRPr lang="es-A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214554"/>
            <a:ext cx="871543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786446" y="2928934"/>
            <a:ext cx="250033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217.658</a:t>
            </a:r>
            <a:endParaRPr lang="es-AR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71472" y="2928934"/>
            <a:ext cx="52149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138.701</a:t>
            </a:r>
            <a:endParaRPr lang="es-AR" sz="1400" dirty="0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8072464" y="2810764"/>
            <a:ext cx="92869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45.242</a:t>
            </a:r>
            <a:endParaRPr lang="es-AR" sz="1400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571472" y="5357826"/>
            <a:ext cx="821537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57166"/>
            <a:ext cx="3000396" cy="164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err="1" smtClean="0"/>
              <a:t>Indice</a:t>
            </a:r>
            <a:r>
              <a:rPr lang="es-AR" dirty="0" smtClean="0"/>
              <a:t> de evolución de la deuda pública en relación al producto bruto interno y las exportaciones - En dólares corrientes 1970 - 2001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</a:t>
            </a:r>
            <a:r>
              <a:rPr lang="es-AR" dirty="0" smtClean="0">
                <a:hlinkClick r:id="rId3"/>
              </a:rPr>
              <a:t>www.indec.gov.ar</a:t>
            </a:r>
            <a:r>
              <a:rPr lang="es-AR" dirty="0" smtClean="0"/>
              <a:t> Dirección Nacional de Cuentas Internacionales y elaboración propia Sergio ARELOVICH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651" y="1214422"/>
            <a:ext cx="8562694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8572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Stock de deuda a fin de cada año, clasificada por deudor: sector público y sector privado</a:t>
            </a:r>
          </a:p>
          <a:p>
            <a:pPr algn="ctr"/>
            <a:r>
              <a:rPr lang="es-AR" dirty="0" smtClean="0"/>
              <a:t>En millones de dólares corrientes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y elaboración propia Sergio ARELOVICH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943450"/>
            <a:ext cx="7037387" cy="484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3" y="148318"/>
            <a:ext cx="7435737" cy="656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err="1" smtClean="0"/>
              <a:t>Indice</a:t>
            </a:r>
            <a:r>
              <a:rPr lang="es-AR" dirty="0" smtClean="0"/>
              <a:t> de evolución de la deuda pública en relación al producto bruto interno</a:t>
            </a:r>
          </a:p>
          <a:p>
            <a:pPr algn="ctr"/>
            <a:r>
              <a:rPr lang="es-AR" dirty="0" smtClean="0"/>
              <a:t>En dólares corrientes 1993 – 2001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</a:t>
            </a:r>
            <a:r>
              <a:rPr lang="es-AR" dirty="0" smtClean="0">
                <a:hlinkClick r:id="rId3"/>
              </a:rPr>
              <a:t>www.indec.gov.ar</a:t>
            </a:r>
            <a:r>
              <a:rPr lang="es-AR" dirty="0" smtClean="0"/>
              <a:t> Dirección Nacional de Cuentas Internacionales y elaboración propia Sergio ARELOVICH</a:t>
            </a:r>
            <a:endParaRPr lang="es-A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109071"/>
            <a:ext cx="8001056" cy="472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357166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Evolución de la deuda financiera pública del estado nacional, clasificada según la residencia de los acreedores en externa e interna.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 </a:t>
            </a:r>
            <a:r>
              <a:rPr lang="es-AR" dirty="0" smtClean="0">
                <a:hlinkClick r:id="rId3"/>
              </a:rPr>
              <a:t>www.indec.gov.ar</a:t>
            </a:r>
            <a:r>
              <a:rPr lang="es-AR" dirty="0" smtClean="0"/>
              <a:t> Dirección Nacional de Cuentas Internacionales y elaboración propia Sergio ARELOVICH</a:t>
            </a:r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224" y="1000108"/>
            <a:ext cx="8114304" cy="479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85011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Crecimiento de la deuda pública entre diciembre de 1989 y diciembre de 2001 </a:t>
            </a:r>
          </a:p>
          <a:p>
            <a:pPr algn="just"/>
            <a:endParaRPr lang="es-AR" dirty="0" smtClean="0"/>
          </a:p>
          <a:p>
            <a:pPr algn="just"/>
            <a:r>
              <a:rPr lang="es-AR" sz="1600" dirty="0" smtClean="0"/>
              <a:t>El stock de deuda en ambos momentos ascendía a 64.377 y 144.266 respectivamente, esto es un crecimiento entre puntas de 79.889 millones de dólares.</a:t>
            </a:r>
            <a:endParaRPr lang="es-AR" sz="1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7864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Fuente: </a:t>
            </a:r>
            <a:r>
              <a:rPr lang="es-AR" dirty="0" smtClean="0">
                <a:hlinkClick r:id="rId2"/>
              </a:rPr>
              <a:t>www.bcra.gov.ar</a:t>
            </a:r>
            <a:r>
              <a:rPr lang="es-AR" dirty="0" smtClean="0"/>
              <a:t>, </a:t>
            </a:r>
            <a:r>
              <a:rPr lang="es-AR" dirty="0" smtClean="0">
                <a:hlinkClick r:id="rId3"/>
              </a:rPr>
              <a:t>www.indec.gov.ar</a:t>
            </a:r>
            <a:r>
              <a:rPr lang="es-AR" dirty="0" smtClean="0"/>
              <a:t>, </a:t>
            </a:r>
            <a:r>
              <a:rPr lang="es-AR" dirty="0" smtClean="0">
                <a:hlinkClick r:id="rId4"/>
              </a:rPr>
              <a:t>www.trabajo.gob.ar</a:t>
            </a:r>
            <a:r>
              <a:rPr lang="es-AR" dirty="0" smtClean="0"/>
              <a:t>, </a:t>
            </a:r>
            <a:r>
              <a:rPr lang="es-AR" dirty="0" smtClean="0">
                <a:hlinkClick r:id="rId5"/>
              </a:rPr>
              <a:t>www.safjp.gov.ar</a:t>
            </a:r>
            <a:r>
              <a:rPr lang="es-AR" dirty="0" smtClean="0"/>
              <a:t>  y elaboración propia Sergio ARELOVICH</a:t>
            </a:r>
            <a:endParaRPr lang="es-A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892" y="1857364"/>
            <a:ext cx="838651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0330"/>
            <a:ext cx="7072362" cy="65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590</Words>
  <Application>Microsoft Office PowerPoint</Application>
  <PresentationFormat>Presentación en pantalla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Seminario Internacional: Esquema Financiero Fraudulento y Sistema de la Deuda – Creación de `Estatales no Dependientes’ para titularizar créditos y perjudicar a la sociedad.  Brasilia, 7, 8 y 9 de noviembre de 2017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Internacional: “Esquema Financiero Fraudulento y Sistema de la Deuda – Creación de `Estatales no Dependientes’ para titularizar créditos y perjudicar a la sociedad.  Brasilia, 7, 8 y 9 de noviembre de 2017</dc:title>
  <dc:creator>.</dc:creator>
  <cp:lastModifiedBy>Sergio</cp:lastModifiedBy>
  <cp:revision>62</cp:revision>
  <dcterms:created xsi:type="dcterms:W3CDTF">2017-10-31T21:13:55Z</dcterms:created>
  <dcterms:modified xsi:type="dcterms:W3CDTF">2017-11-06T15:56:52Z</dcterms:modified>
</cp:coreProperties>
</file>