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1517" r:id="rId2"/>
    <p:sldId id="1697" r:id="rId3"/>
    <p:sldId id="1651" r:id="rId4"/>
    <p:sldId id="1666" r:id="rId5"/>
    <p:sldId id="1698" r:id="rId6"/>
    <p:sldId id="1699" r:id="rId7"/>
    <p:sldId id="1667" r:id="rId8"/>
    <p:sldId id="1696" r:id="rId9"/>
    <p:sldId id="1654" r:id="rId10"/>
    <p:sldId id="1606" r:id="rId11"/>
    <p:sldId id="1616" r:id="rId12"/>
    <p:sldId id="1566" r:id="rId13"/>
    <p:sldId id="1570" r:id="rId14"/>
    <p:sldId id="1672" r:id="rId15"/>
    <p:sldId id="1689" r:id="rId16"/>
    <p:sldId id="1677" r:id="rId17"/>
    <p:sldId id="1678" r:id="rId18"/>
    <p:sldId id="1646" r:id="rId19"/>
    <p:sldId id="1674" r:id="rId20"/>
    <p:sldId id="1675" r:id="rId21"/>
    <p:sldId id="1647" r:id="rId22"/>
    <p:sldId id="1613" r:id="rId23"/>
    <p:sldId id="1676" r:id="rId24"/>
    <p:sldId id="1679" r:id="rId25"/>
    <p:sldId id="1680" r:id="rId26"/>
    <p:sldId id="1681" r:id="rId27"/>
    <p:sldId id="1682" r:id="rId28"/>
    <p:sldId id="1683" r:id="rId29"/>
    <p:sldId id="1684" r:id="rId30"/>
    <p:sldId id="1685" r:id="rId31"/>
    <p:sldId id="1686" r:id="rId32"/>
    <p:sldId id="1662" r:id="rId33"/>
    <p:sldId id="1663" r:id="rId34"/>
    <p:sldId id="1688" r:id="rId35"/>
    <p:sldId id="1573" r:id="rId36"/>
    <p:sldId id="1687" r:id="rId37"/>
    <p:sldId id="1690" r:id="rId38"/>
    <p:sldId id="1691" r:id="rId39"/>
    <p:sldId id="1692" r:id="rId40"/>
    <p:sldId id="1693" r:id="rId41"/>
    <p:sldId id="1694" r:id="rId42"/>
    <p:sldId id="1595" r:id="rId43"/>
    <p:sldId id="1596" r:id="rId44"/>
    <p:sldId id="1700" r:id="rId45"/>
    <p:sldId id="1701" r:id="rId46"/>
    <p:sldId id="1702" r:id="rId47"/>
    <p:sldId id="1703" r:id="rId48"/>
    <p:sldId id="1695" r:id="rId4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00" y="-36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48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618AE51A-AA3C-284D-AD4A-89294335CC20}" type="presOf" srcId="{20780591-29E4-CF48-87F7-3F6B004E709A}" destId="{5C929E12-B5A9-524E-8637-7BDE97CEB999}" srcOrd="0" destOrd="0" presId="urn:microsoft.com/office/officeart/2009/3/layout/CircleRelationship"/>
    <dgm:cxn modelId="{0E184045-1540-0E4F-B8DE-06D13BB57053}" type="presOf" srcId="{91032682-16C8-8746-92ED-AF58BF7EB348}" destId="{12638A83-E4F5-674B-9467-240AA0C5FB0A}" srcOrd="0" destOrd="0" presId="urn:microsoft.com/office/officeart/2009/3/layout/CircleRelationship"/>
    <dgm:cxn modelId="{9988464C-D1A7-9440-9518-23FAE32A6668}" type="presOf" srcId="{738A3422-D32A-114F-8E34-8A2257CE464B}" destId="{EAA19F38-080A-2445-9C24-BF5FCF5EAE4A}" srcOrd="0" destOrd="0" presId="urn:microsoft.com/office/officeart/2009/3/layout/CircleRelationship"/>
    <dgm:cxn modelId="{C5750AA2-F558-0F42-8C66-5536BF75F890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EE3F8E25-2FCA-7040-82B9-760D72C65A05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884FF1FB-E95C-A84E-948B-C33773441F5D}" type="presOf" srcId="{6F5795CA-FCF7-3D49-92E8-4F066CD012F3}" destId="{2C4EA2EF-7032-994A-8CDA-D08E93AE0AB3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BB21CA23-19C9-C643-833A-D606B9B0C139}" type="presOf" srcId="{67399531-B4AD-494A-92F2-504158F3E707}" destId="{CD68683C-D877-F146-989D-683FF92CCE28}" srcOrd="0" destOrd="0" presId="urn:microsoft.com/office/officeart/2009/3/layout/CircleRelationship"/>
    <dgm:cxn modelId="{BCA59756-5F9F-4C44-8427-C82015EC3D58}" type="presParOf" srcId="{12638A83-E4F5-674B-9467-240AA0C5FB0A}" destId="{CD68683C-D877-F146-989D-683FF92CCE28}" srcOrd="0" destOrd="0" presId="urn:microsoft.com/office/officeart/2009/3/layout/CircleRelationship"/>
    <dgm:cxn modelId="{38758A76-0820-CD46-B225-04E9C4C30DD0}" type="presParOf" srcId="{12638A83-E4F5-674B-9467-240AA0C5FB0A}" destId="{58D9F01F-9E18-A346-A934-8987F4284017}" srcOrd="1" destOrd="0" presId="urn:microsoft.com/office/officeart/2009/3/layout/CircleRelationship"/>
    <dgm:cxn modelId="{F9D32FB7-45BD-494C-9F82-0D7E790C3B94}" type="presParOf" srcId="{12638A83-E4F5-674B-9467-240AA0C5FB0A}" destId="{FEF05A9F-2AAC-074D-BD7A-9196CC8F387E}" srcOrd="2" destOrd="0" presId="urn:microsoft.com/office/officeart/2009/3/layout/CircleRelationship"/>
    <dgm:cxn modelId="{F6C98E05-DE63-334F-B0F9-5E564BF0BC13}" type="presParOf" srcId="{12638A83-E4F5-674B-9467-240AA0C5FB0A}" destId="{3E2BC93E-E0ED-0A4C-904E-34FEB557D6B3}" srcOrd="3" destOrd="0" presId="urn:microsoft.com/office/officeart/2009/3/layout/CircleRelationship"/>
    <dgm:cxn modelId="{A74A33D2-FBA8-AC40-A5B9-091A90EEF637}" type="presParOf" srcId="{12638A83-E4F5-674B-9467-240AA0C5FB0A}" destId="{9AE0C5AB-F05E-C54F-946F-524451D97D6A}" srcOrd="4" destOrd="0" presId="urn:microsoft.com/office/officeart/2009/3/layout/CircleRelationship"/>
    <dgm:cxn modelId="{004FAF2B-084E-3846-BBF5-FBDDB135CA93}" type="presParOf" srcId="{12638A83-E4F5-674B-9467-240AA0C5FB0A}" destId="{9B818891-721B-E249-A46D-3F104437D69C}" srcOrd="5" destOrd="0" presId="urn:microsoft.com/office/officeart/2009/3/layout/CircleRelationship"/>
    <dgm:cxn modelId="{30A0DE63-9469-A140-858A-5289334E14C5}" type="presParOf" srcId="{12638A83-E4F5-674B-9467-240AA0C5FB0A}" destId="{3B8012C6-BDB5-5E42-AD5B-3E946D617566}" srcOrd="6" destOrd="0" presId="urn:microsoft.com/office/officeart/2009/3/layout/CircleRelationship"/>
    <dgm:cxn modelId="{4582247B-2738-0F48-B34E-3A6BB312BBEB}" type="presParOf" srcId="{12638A83-E4F5-674B-9467-240AA0C5FB0A}" destId="{BB4D3749-C5A6-1F42-BA2E-174FCD75366C}" srcOrd="7" destOrd="0" presId="urn:microsoft.com/office/officeart/2009/3/layout/CircleRelationship"/>
    <dgm:cxn modelId="{132FB81D-E468-2A44-8AED-36C27F42A7DA}" type="presParOf" srcId="{BB4D3749-C5A6-1F42-BA2E-174FCD75366C}" destId="{307D2AE0-B61B-3F49-AF65-492CC44B7E00}" srcOrd="0" destOrd="0" presId="urn:microsoft.com/office/officeart/2009/3/layout/CircleRelationship"/>
    <dgm:cxn modelId="{493D2122-B676-2346-8E43-D4C046238E32}" type="presParOf" srcId="{12638A83-E4F5-674B-9467-240AA0C5FB0A}" destId="{6B05C13D-FEEA-C64C-B5AB-429A48D8019E}" srcOrd="8" destOrd="0" presId="urn:microsoft.com/office/officeart/2009/3/layout/CircleRelationship"/>
    <dgm:cxn modelId="{388ECC85-91E5-1E44-8063-5170996F7EE5}" type="presParOf" srcId="{6B05C13D-FEEA-C64C-B5AB-429A48D8019E}" destId="{B46D02DE-DFD9-264A-9122-1B111364DA6D}" srcOrd="0" destOrd="0" presId="urn:microsoft.com/office/officeart/2009/3/layout/CircleRelationship"/>
    <dgm:cxn modelId="{3C05B467-051D-8640-A3C7-EC317002CCDE}" type="presParOf" srcId="{12638A83-E4F5-674B-9467-240AA0C5FB0A}" destId="{5C929E12-B5A9-524E-8637-7BDE97CEB999}" srcOrd="9" destOrd="0" presId="urn:microsoft.com/office/officeart/2009/3/layout/CircleRelationship"/>
    <dgm:cxn modelId="{5C02D7FC-2219-344D-9BB8-B73C62BC3E7C}" type="presParOf" srcId="{12638A83-E4F5-674B-9467-240AA0C5FB0A}" destId="{A458321B-FFC0-BD4F-9287-F448D405C256}" srcOrd="10" destOrd="0" presId="urn:microsoft.com/office/officeart/2009/3/layout/CircleRelationship"/>
    <dgm:cxn modelId="{A65CBF52-4472-6C41-8FAE-0EC15330B921}" type="presParOf" srcId="{A458321B-FFC0-BD4F-9287-F448D405C256}" destId="{CBAE351A-2575-EB4E-BDFE-AC8C89AB19F6}" srcOrd="0" destOrd="0" presId="urn:microsoft.com/office/officeart/2009/3/layout/CircleRelationship"/>
    <dgm:cxn modelId="{D63239E4-6CBE-7B4E-A445-0B92D9AD35B3}" type="presParOf" srcId="{12638A83-E4F5-674B-9467-240AA0C5FB0A}" destId="{A5B4C08C-AA14-F94A-9115-1C7612570EC3}" srcOrd="11" destOrd="0" presId="urn:microsoft.com/office/officeart/2009/3/layout/CircleRelationship"/>
    <dgm:cxn modelId="{12C1BCC4-EEAB-8641-A466-1C2AD1CB3D3F}" type="presParOf" srcId="{A5B4C08C-AA14-F94A-9115-1C7612570EC3}" destId="{E87B16E0-7609-B741-ADEC-7ED3166C467B}" srcOrd="0" destOrd="0" presId="urn:microsoft.com/office/officeart/2009/3/layout/CircleRelationship"/>
    <dgm:cxn modelId="{80502031-0283-EC4B-9CA2-A25F820F1C04}" type="presParOf" srcId="{12638A83-E4F5-674B-9467-240AA0C5FB0A}" destId="{04321634-7EAA-C442-9E3C-6235F031E2D1}" srcOrd="12" destOrd="0" presId="urn:microsoft.com/office/officeart/2009/3/layout/CircleRelationship"/>
    <dgm:cxn modelId="{EAC04EA7-D6F0-9640-B263-D98D8E6FFCBC}" type="presParOf" srcId="{04321634-7EAA-C442-9E3C-6235F031E2D1}" destId="{A27AE5E0-C77F-1548-B6AC-19A721F18551}" srcOrd="0" destOrd="0" presId="urn:microsoft.com/office/officeart/2009/3/layout/CircleRelationship"/>
    <dgm:cxn modelId="{0B47C7AF-4595-C44C-B007-19784593BEC1}" type="presParOf" srcId="{12638A83-E4F5-674B-9467-240AA0C5FB0A}" destId="{2C4EA2EF-7032-994A-8CDA-D08E93AE0AB3}" srcOrd="13" destOrd="0" presId="urn:microsoft.com/office/officeart/2009/3/layout/CircleRelationship"/>
    <dgm:cxn modelId="{84C93C1F-33CA-254F-AE5C-E9412B98083A}" type="presParOf" srcId="{12638A83-E4F5-674B-9467-240AA0C5FB0A}" destId="{20931715-7EAE-D343-813D-4E75C341ED7C}" srcOrd="14" destOrd="0" presId="urn:microsoft.com/office/officeart/2009/3/layout/CircleRelationship"/>
    <dgm:cxn modelId="{74C97B89-13F2-654B-B1D0-754D5C0FF39E}" type="presParOf" srcId="{20931715-7EAE-D343-813D-4E75C341ED7C}" destId="{233E81BF-6756-1A46-9ADA-2C3EBEC9678C}" srcOrd="0" destOrd="0" presId="urn:microsoft.com/office/officeart/2009/3/layout/CircleRelationship"/>
    <dgm:cxn modelId="{D933365E-D73C-7740-AD7A-EC6E2B507F9D}" type="presParOf" srcId="{12638A83-E4F5-674B-9467-240AA0C5FB0A}" destId="{EAA19F38-080A-2445-9C24-BF5FCF5EAE4A}" srcOrd="15" destOrd="0" presId="urn:microsoft.com/office/officeart/2009/3/layout/CircleRelationship"/>
    <dgm:cxn modelId="{E3FF40FA-509F-604F-8EC1-D2F3991CF129}" type="presParOf" srcId="{12638A83-E4F5-674B-9467-240AA0C5FB0A}" destId="{4E3A32DE-4BB9-3148-B3A6-B205618EB141}" srcOrd="16" destOrd="0" presId="urn:microsoft.com/office/officeart/2009/3/layout/CircleRelationship"/>
    <dgm:cxn modelId="{26199EEE-F0F1-9345-948A-C32FD8BC77A1}" type="presParOf" srcId="{4E3A32DE-4BB9-3148-B3A6-B205618EB141}" destId="{3B2A56C1-B96B-2340-9B03-CA89F8A21E79}" srcOrd="0" destOrd="0" presId="urn:microsoft.com/office/officeart/2009/3/layout/CircleRelationship"/>
    <dgm:cxn modelId="{FF14E3C2-91EA-9943-9F2A-851719E9839A}" type="presParOf" srcId="{12638A83-E4F5-674B-9467-240AA0C5FB0A}" destId="{C1B0984E-E3E0-C943-AF18-A37F5C5D8942}" srcOrd="17" destOrd="0" presId="urn:microsoft.com/office/officeart/2009/3/layout/CircleRelationship"/>
    <dgm:cxn modelId="{45D869A5-8E1E-6348-899A-22056B32B9D6}" type="presParOf" srcId="{12638A83-E4F5-674B-9467-240AA0C5FB0A}" destId="{9EAD5373-AAF2-584E-A784-9920C80F048E}" srcOrd="18" destOrd="0" presId="urn:microsoft.com/office/officeart/2009/3/layout/CircleRelationship"/>
    <dgm:cxn modelId="{61D12F6F-A415-C044-B28E-55788E31857A}" type="presParOf" srcId="{9EAD5373-AAF2-584E-A784-9920C80F048E}" destId="{6F43751C-A657-5641-8282-9805A3E00C8B}" srcOrd="0" destOrd="0" presId="urn:microsoft.com/office/officeart/2009/3/layout/CircleRelationship"/>
    <dgm:cxn modelId="{7F938014-9A62-4C46-8009-7ABB8E7BB28E}" type="presParOf" srcId="{12638A83-E4F5-674B-9467-240AA0C5FB0A}" destId="{D9700332-47BC-454C-8230-0816D8CE441B}" srcOrd="19" destOrd="0" presId="urn:microsoft.com/office/officeart/2009/3/layout/CircleRelationship"/>
    <dgm:cxn modelId="{FFF19301-1550-9A45-81E6-AF0565CAE004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18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BA39409-9347-584C-AC89-BBA863526989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28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43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7AAB52-D0C0-1C4B-A27F-2E5229D5D63F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48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hyperlink" Target="https://goo.gl/7sPvEB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ecKemy" TargetMode="External"/><Relationship Id="rId4" Type="http://schemas.openxmlformats.org/officeDocument/2006/relationships/hyperlink" Target="http://www.bcb.gov.br/htms/infecon/seriehistdivliq-p.asp" TargetMode="External"/><Relationship Id="rId5" Type="http://schemas.openxmlformats.org/officeDocument/2006/relationships/hyperlink" Target="http://www.bcb.gov.br/ftp/notaecon/ni201609pfp.zip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HdgD1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B2L1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hyperlink" Target="https://goo.gl/sd1cJ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hyperlink" Target="https://goo.gl/vo9By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DyT28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BYrnV1" TargetMode="External"/><Relationship Id="rId4" Type="http://schemas.openxmlformats.org/officeDocument/2006/relationships/hyperlink" Target="https://goo.gl/vSo9ZS" TargetMode="External"/><Relationship Id="rId5" Type="http://schemas.openxmlformats.org/officeDocument/2006/relationships/hyperlink" Target="https://goo.gl/ufUxjd" TargetMode="External"/><Relationship Id="rId6" Type="http://schemas.openxmlformats.org/officeDocument/2006/relationships/hyperlink" Target="https://goo.gl/dFVAjB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sd1cJ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oo.gl/ecKemy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divida-auditoriacidada.org.br/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48124" y="-32461"/>
            <a:ext cx="9917443" cy="64786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âmara dos Deputados</a:t>
            </a:r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, 14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mar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ço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2018</a:t>
            </a:r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7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 Sistema da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Dívida, o esquema financeiro da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“Securitização de Créditos” (PLP 459/2017)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 a </a:t>
            </a:r>
            <a:r>
              <a:rPr lang="pt-BR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necessidade de PEC para limitar gastos com juros</a:t>
            </a:r>
            <a:endParaRPr lang="pt-BR" sz="2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6250"/>
            <a:ext cx="2105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09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0"/>
            <a:ext cx="3096344" cy="7263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</a:rPr>
              <a:t>INCONSTITUCIONALIDADES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DENUNCIADAS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PELA CPI DA DÍVIDA PÚBLICA</a:t>
            </a:r>
          </a:p>
          <a:p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MASCARADOS DE </a:t>
            </a: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AMORTIZAÇÃO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PEC 55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  <a:hlinkClick r:id="rId3"/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  <a:hlinkClick r:id="rId3"/>
              </a:rPr>
              <a:t>/7sPvEB</a:t>
            </a:r>
            <a:endParaRPr lang="pt-BR" sz="1800" b="0" u="sng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30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908720"/>
            <a:ext cx="9073007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10065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É evidente a contabilização de juros como se fosse amortização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8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1013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DÍVIDA INTERNA NÃO ESTÁ SENDO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AMORTIZADA NEM ROLADA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</a:t>
            </a:r>
            <a:r>
              <a:rPr lang="pt-BR" sz="3200" dirty="0" smtClean="0">
                <a:solidFill>
                  <a:schemeClr val="accent1"/>
                </a:solidFill>
                <a:latin typeface="Tahoma"/>
                <a:cs typeface="Tahoma"/>
              </a:rPr>
              <a:t>que explica o crescimento da dívida ?</a:t>
            </a:r>
            <a:endParaRPr lang="pt-BR" sz="32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25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1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O que explica o crescimento da dívida ?</a:t>
            </a:r>
          </a:p>
          <a:p>
            <a:pPr marL="492125" indent="-457200" algn="ctr">
              <a:buFontTx/>
              <a:buChar char="•"/>
            </a:pPr>
            <a:endParaRPr lang="pt-BR" sz="10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just"/>
            <a:r>
              <a:rPr lang="pt-BR" b="0" dirty="0" smtClean="0">
                <a:solidFill>
                  <a:srgbClr val="FFFFFF"/>
                </a:solidFill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No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período de 2003 a 2015,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acumulamos “superávit primário” de </a:t>
            </a:r>
            <a:r>
              <a:rPr lang="pt-BR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$ 824 bilhões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ou seja, as receitas “primárias” (constituídas principalmente pela arrecadação de tributos) foram muito superiores aos gastos sociais, tendo essa montanha de dinheiro sido reservada para o pagamento da questionável dívida pública.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Apesar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do contínuo corte de investimentos sociais imprescindíveis à população, a dívida pública se multiplicou, no mesmo período, de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$ 839 bilhões ao final de 2002 para quase </a:t>
            </a:r>
            <a:r>
              <a:rPr lang="pt-BR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$ 4 TRILHÕES ao final de 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.</a:t>
            </a:r>
          </a:p>
          <a:p>
            <a:pPr algn="just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contínua geração de “dívida pública” devido aos prejuízos do BC, juros elevadíssimos, swap cambial, remuneração da sobra de caixa, emissão de dívida para pagar juros etc. aliado à queda de arrecadação devido a desonerações, falta de investimento na administração tributária e modelo tributário regressivo levam ao descompasso fiscal.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VER ATIGO NO JB DE 11/03/2018 </a:t>
            </a:r>
            <a:r>
              <a:rPr lang="pt-BR" sz="1600" b="0" dirty="0">
                <a:hlinkClick r:id="rId3"/>
              </a:rPr>
              <a:t>https://goo.gl/</a:t>
            </a:r>
            <a:r>
              <a:rPr lang="pt-BR" sz="1600" b="0" dirty="0" smtClean="0">
                <a:hlinkClick r:id="rId3"/>
              </a:rPr>
              <a:t>ecKemy</a:t>
            </a:r>
            <a:endParaRPr lang="pt-BR" sz="1600" b="0" dirty="0" smtClean="0"/>
          </a:p>
          <a:p>
            <a:r>
              <a:rPr lang="pt-BR" sz="1600" b="0" dirty="0" smtClean="0">
                <a:solidFill>
                  <a:srgbClr val="FFFFFF"/>
                </a:solidFill>
              </a:rPr>
              <a:t>Fonte</a:t>
            </a:r>
            <a:r>
              <a:rPr lang="pt-BR" sz="1600" b="0" dirty="0">
                <a:solidFill>
                  <a:srgbClr val="FFFFFF"/>
                </a:solidFill>
              </a:rPr>
              <a:t>: </a:t>
            </a:r>
            <a:r>
              <a:rPr lang="pt-BR" sz="1600" b="0" u="sng" dirty="0">
                <a:solidFill>
                  <a:srgbClr val="FFFFFF"/>
                </a:solidFill>
                <a:hlinkClick r:id="rId4"/>
              </a:rPr>
              <a:t>http://www.bcb.gov.br/htms/infecon/seriehistdivliq-p.asp</a:t>
            </a:r>
            <a:r>
              <a:rPr lang="pt-BR" sz="1600" b="0" dirty="0">
                <a:solidFill>
                  <a:srgbClr val="FFFFFF"/>
                </a:solidFill>
              </a:rPr>
              <a:t> </a:t>
            </a:r>
          </a:p>
          <a:p>
            <a:r>
              <a:rPr lang="pt-BR" sz="1600" b="0" dirty="0">
                <a:solidFill>
                  <a:srgbClr val="FFFFFF"/>
                </a:solidFill>
              </a:rPr>
              <a:t>Fonte: </a:t>
            </a:r>
            <a:r>
              <a:rPr lang="pt-BR" sz="1600" b="0" u="sng" dirty="0">
                <a:solidFill>
                  <a:srgbClr val="FFFFFF"/>
                </a:solidFill>
                <a:hlinkClick r:id="rId5"/>
              </a:rPr>
              <a:t>http://www.bcb.gov.br/ftp/notaecon/ni201609pfp.zip</a:t>
            </a:r>
            <a:r>
              <a:rPr lang="pt-BR" sz="1600" b="0" dirty="0">
                <a:solidFill>
                  <a:srgbClr val="FFFFFF"/>
                </a:solidFill>
              </a:rPr>
              <a:t>   , Tabela </a:t>
            </a:r>
            <a:r>
              <a:rPr lang="pt-BR" sz="1600" b="0" dirty="0" smtClean="0">
                <a:solidFill>
                  <a:srgbClr val="FFFFFF"/>
                </a:solidFill>
              </a:rPr>
              <a:t>36</a:t>
            </a:r>
            <a:endParaRPr lang="pt-BR" sz="16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194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3050" y="188913"/>
            <a:ext cx="9864725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3200">
                <a:solidFill>
                  <a:srgbClr val="94C600"/>
                </a:solidFill>
                <a:latin typeface="Tahoma" charset="0"/>
              </a:rPr>
              <a:t>CRISE FABRICADA </a:t>
            </a:r>
          </a:p>
          <a:p>
            <a:pPr algn="ctr">
              <a:lnSpc>
                <a:spcPct val="140000"/>
              </a:lnSpc>
            </a:pPr>
            <a:r>
              <a:rPr lang="pt-BR" sz="3200">
                <a:solidFill>
                  <a:srgbClr val="94C600"/>
                </a:solidFill>
                <a:latin typeface="Tahoma" charset="0"/>
              </a:rPr>
              <a:t>CUSTO DA POLÍTICA MONETÁRIA</a:t>
            </a:r>
          </a:p>
          <a:p>
            <a:pPr>
              <a:lnSpc>
                <a:spcPct val="150000"/>
              </a:lnSpc>
            </a:pPr>
            <a:r>
              <a:rPr lang="pt-BR" sz="2800">
                <a:solidFill>
                  <a:srgbClr val="FFFFFF"/>
                </a:solidFill>
                <a:latin typeface="Tahoma" charset="0"/>
              </a:rPr>
              <a:t>	2015:</a:t>
            </a:r>
          </a:p>
          <a:p>
            <a:pPr>
              <a:lnSpc>
                <a:spcPct val="150000"/>
              </a:lnSpc>
              <a:buFont typeface="Wingdings" charset="0"/>
              <a:buChar char="ü"/>
            </a:pPr>
            <a:r>
              <a:rPr lang="pt-BR" sz="2800" b="0">
                <a:solidFill>
                  <a:srgbClr val="FFFFFF"/>
                </a:solidFill>
                <a:latin typeface="Tahoma" charset="0"/>
              </a:rPr>
              <a:t>Juros elevadíssimos (14%) sobre R$ 4 Trilhões </a:t>
            </a:r>
          </a:p>
          <a:p>
            <a:pPr>
              <a:lnSpc>
                <a:spcPct val="150000"/>
              </a:lnSpc>
              <a:buFont typeface="Wingdings" charset="0"/>
              <a:buChar char="ü"/>
            </a:pPr>
            <a:r>
              <a:rPr lang="pt-BR" sz="2800" b="0">
                <a:solidFill>
                  <a:srgbClr val="FFFFFF"/>
                </a:solidFill>
                <a:latin typeface="Tahoma" charset="0"/>
              </a:rPr>
              <a:t>Prejuízos com Swap Cambial = R$ 90 bilhões</a:t>
            </a:r>
          </a:p>
          <a:p>
            <a:pPr>
              <a:lnSpc>
                <a:spcPct val="150000"/>
              </a:lnSpc>
              <a:buFont typeface="Wingdings" charset="0"/>
              <a:buChar char="ü"/>
            </a:pPr>
            <a:r>
              <a:rPr lang="pt-BR" sz="2800" b="0">
                <a:solidFill>
                  <a:srgbClr val="FFFFFF"/>
                </a:solidFill>
                <a:latin typeface="Tahoma" charset="0"/>
              </a:rPr>
              <a:t>Emissão excessiva (R$480 bi) de títulos da dívida interna</a:t>
            </a:r>
          </a:p>
          <a:p>
            <a:pPr>
              <a:lnSpc>
                <a:spcPct val="150000"/>
              </a:lnSpc>
              <a:buFont typeface="Wingdings" charset="0"/>
              <a:buChar char="ü"/>
            </a:pPr>
            <a:r>
              <a:rPr lang="pt-BR" sz="2800" b="0">
                <a:solidFill>
                  <a:srgbClr val="FFFFFF"/>
                </a:solidFill>
                <a:latin typeface="Tahoma" charset="0"/>
              </a:rPr>
              <a:t>Remuneração da sobra de caixa dos bancos (R$1Trilhão)</a:t>
            </a:r>
            <a:r>
              <a:rPr lang="pt-BR" sz="2800" b="0"/>
              <a:t> </a:t>
            </a:r>
          </a:p>
          <a:p>
            <a:pPr algn="ctr">
              <a:lnSpc>
                <a:spcPct val="150000"/>
              </a:lnSpc>
            </a:pPr>
            <a:r>
              <a:rPr lang="pt-BR">
                <a:solidFill>
                  <a:srgbClr val="94C600"/>
                </a:solidFill>
                <a:latin typeface="Tahoma" charset="0"/>
              </a:rPr>
              <a:t>Dívida Interna cresceu R$ 732 bilhões em 11 meses de 2015</a:t>
            </a:r>
          </a:p>
          <a:p>
            <a:pPr algn="ctr">
              <a:lnSpc>
                <a:spcPct val="150000"/>
              </a:lnSpc>
            </a:pPr>
            <a:r>
              <a:rPr lang="pt-BR">
                <a:solidFill>
                  <a:srgbClr val="94C600"/>
                </a:solidFill>
                <a:latin typeface="Tahoma" charset="0"/>
              </a:rPr>
              <a:t>Investimento Federal em 2015: R$ 9,6 bilhões</a:t>
            </a:r>
          </a:p>
          <a:p>
            <a:pPr algn="ctr"/>
            <a:endParaRPr lang="pt-BR" b="0">
              <a:solidFill>
                <a:schemeClr val="tx1"/>
              </a:solidFill>
              <a:latin typeface="Tahoma" charset="0"/>
              <a:cs typeface="MS PGothic" charset="0"/>
            </a:endParaRPr>
          </a:p>
          <a:p>
            <a:pPr algn="ctr">
              <a:lnSpc>
                <a:spcPct val="150000"/>
              </a:lnSpc>
            </a:pPr>
            <a:r>
              <a:rPr lang="pt-BR">
                <a:solidFill>
                  <a:srgbClr val="94C600"/>
                </a:solidFill>
                <a:latin typeface="Tahom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8395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050" y="188913"/>
            <a:ext cx="9864725" cy="6708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pt-BR" sz="3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CONJUNTURA</a:t>
            </a:r>
            <a:endParaRPr lang="pt-BR" sz="320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pt-BR" sz="320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CORRUPÇÃO GENERALIZADA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pt-BR" sz="320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AVALANCHE DE REFORMAS</a:t>
            </a:r>
          </a:p>
          <a:p>
            <a:pPr marL="1828800" lvl="3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pt-BR" sz="3200" b="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CONEXÃO</a:t>
            </a:r>
          </a:p>
          <a:p>
            <a:pPr marL="1828800" lvl="3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pt-BR" sz="3200" b="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JUSTIFICATIVA: AJUSTE FISCAL</a:t>
            </a:r>
          </a:p>
          <a:p>
            <a:pPr marL="1828800" lvl="3" indent="-457200">
              <a:lnSpc>
                <a:spcPct val="150000"/>
              </a:lnSpc>
              <a:buFont typeface="Arial"/>
              <a:buChar char="•"/>
              <a:defRPr/>
            </a:pPr>
            <a:r>
              <a:rPr lang="pt-BR" sz="3200" b="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MAIS RECURSOS PARA A DÍVIDA PÚBLICA</a:t>
            </a:r>
          </a:p>
          <a:p>
            <a:pPr marL="457200" indent="-45720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pt-BR" sz="3200" dirty="0">
                <a:solidFill>
                  <a:srgbClr val="FFFFFF"/>
                </a:solidFill>
                <a:latin typeface="Tahoma"/>
                <a:ea typeface="MS PGothic" pitchFamily="34" charset="-128"/>
                <a:cs typeface="Tahoma"/>
              </a:rPr>
              <a:t>CRISE FISCAL</a:t>
            </a:r>
          </a:p>
          <a:p>
            <a:pPr algn="ctr">
              <a:defRPr/>
            </a:pPr>
            <a:endParaRPr lang="en-US" sz="1400" b="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r>
              <a:rPr lang="pt-BR" b="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O Que provocou a crise atual?</a:t>
            </a:r>
          </a:p>
          <a:p>
            <a:pPr algn="ctr">
              <a:defRPr/>
            </a:pPr>
            <a:r>
              <a:rPr lang="pt-BR" sz="2000" b="0" dirty="0">
                <a:hlinkClick r:id="rId2"/>
              </a:rPr>
              <a:t>https://goo.gl/HdgD1q</a:t>
            </a:r>
            <a:endParaRPr lang="pt-BR" sz="2000" b="0" dirty="0"/>
          </a:p>
          <a:p>
            <a:pPr algn="ctr">
              <a:defRPr/>
            </a:pPr>
            <a:r>
              <a:rPr lang="pt-BR" sz="2000" b="0" dirty="0"/>
              <a:t>  </a:t>
            </a:r>
            <a:endParaRPr lang="pt-BR" sz="2000" b="0" dirty="0">
              <a:solidFill>
                <a:srgbClr val="FFFFFF"/>
              </a:solidFill>
              <a:latin typeface="Tahoma"/>
              <a:ea typeface="MS PGothic" pitchFamily="34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7334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0"/>
            <a:ext cx="10080625" cy="702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Crise Fiscal tem sido a justificativa para projetos que cortam direitos sociais para destinar recursos para a dívida</a:t>
            </a:r>
            <a:endParaRPr lang="pt-BR" sz="80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endParaRPr lang="pt-BR" sz="80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EC 95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(PEC 55 ou 241): </a:t>
            </a:r>
            <a:r>
              <a:rPr lang="pt-BR" sz="21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congela por 20 anos as despesas primárias para destinar recursos para a dívida e para empresas estatais não dependentes </a:t>
            </a:r>
            <a:r>
              <a:rPr lang="pt-BR" sz="2100" b="0" u="sng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(</a:t>
            </a:r>
            <a:r>
              <a:rPr lang="pt-BR" sz="2100" b="0" u="sng" dirty="0">
                <a:cs typeface="MS PGothic" charset="0"/>
                <a:hlinkClick r:id="rId2"/>
              </a:rPr>
              <a:t>https://goo.gl/B2L1pT</a:t>
            </a:r>
            <a:r>
              <a:rPr lang="pt-BR" sz="2100" b="0" dirty="0">
                <a:cs typeface="MS PGothic" charset="0"/>
              </a:rPr>
              <a:t> </a:t>
            </a:r>
            <a:r>
              <a:rPr lang="pt-BR" sz="21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)</a:t>
            </a:r>
            <a:r>
              <a:rPr lang="pt-BR" sz="2100" b="0" dirty="0">
                <a:latin typeface="Tahoma"/>
                <a:ea typeface="MS PGothic" pitchFamily="34" charset="-128"/>
                <a:cs typeface="Tahoma"/>
              </a:rPr>
              <a:t>  </a:t>
            </a:r>
            <a:endParaRPr lang="pt-BR" sz="2100" b="0" u="sng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EC 93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(PEC 143/2015 e 31/2016): </a:t>
            </a:r>
            <a:r>
              <a:rPr lang="pt-BR" sz="21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aumento da DRU para 30% e criação da DREM, representam a morte do SUS </a:t>
            </a:r>
            <a:r>
              <a:rPr lang="pt-BR" sz="18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(</a:t>
            </a:r>
            <a:r>
              <a:rPr lang="pt-BR" sz="1800" b="0" u="sng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  <a:hlinkClick r:id="rId3"/>
              </a:rPr>
              <a:t>http://goo.gl/3X9LVf</a:t>
            </a:r>
            <a:r>
              <a:rPr lang="pt-BR" sz="18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) </a:t>
            </a:r>
            <a:endParaRPr lang="pt-BR" sz="18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LC 159/2017</a:t>
            </a: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(PLP 343/2017) </a:t>
            </a:r>
            <a:r>
              <a:rPr lang="pt-BR" sz="21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drástico ajuste fiscal nos estados em troca de moratória no pagamento da dívida dos estados à União</a:t>
            </a: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PEC 287/2016</a:t>
            </a: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 contrarreforma da Previdência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: </a:t>
            </a:r>
            <a:r>
              <a:rPr lang="pt-BR" sz="21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visa reduzir as despesas primárias para que se dê efetividade à EC-95. Para isso, a PEC 287 inclui dispositivos que adia, reduz ou elimina o direito a benefícios previdenciários e assistenciais (</a:t>
            </a:r>
            <a:r>
              <a:rPr lang="pt-BR" sz="2100" b="0" u="sng" dirty="0">
                <a:cs typeface="MS PGothic" charset="0"/>
                <a:hlinkClick r:id="rId4"/>
              </a:rPr>
              <a:t>http://goo.gl/uu9Opc</a:t>
            </a:r>
            <a:r>
              <a:rPr lang="pt-BR" sz="2100" dirty="0">
                <a:solidFill>
                  <a:schemeClr val="tx1"/>
                </a:solidFill>
                <a:cs typeface="MS PGothic" charset="0"/>
              </a:rPr>
              <a:t>);</a:t>
            </a:r>
            <a:endParaRPr lang="pt-BR" sz="21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Lei nº 13.416/2017 </a:t>
            </a:r>
            <a:r>
              <a:rPr lang="pt-BR" sz="2100" b="0" dirty="0">
                <a:solidFill>
                  <a:schemeClr val="accent1"/>
                </a:solidFill>
                <a:latin typeface="Tahoma"/>
                <a:cs typeface="Tahoma"/>
              </a:rPr>
              <a:t>que autoriza a produção da nossa moeda no exterior</a:t>
            </a: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Reforma Administrativa: Lei 13341/2016</a:t>
            </a: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PRIVATIZAÇÕES: LEI 13334/2016</a:t>
            </a: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ESQUEMA FINANCEIRO FRAUDULENTO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Criação de novas EMPRESAS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“ESTATAIS”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para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Securitização de Créditos: </a:t>
            </a:r>
            <a:r>
              <a:rPr lang="pt-BR" sz="18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PLP 459/2017 (PLS 204/2016), PL 3337/2015, PLP 181/</a:t>
            </a:r>
            <a:r>
              <a:rPr lang="pt-BR" sz="18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2015</a:t>
            </a:r>
          </a:p>
          <a:p>
            <a:pPr marL="457200" indent="-457200">
              <a:spcAft>
                <a:spcPts val="200"/>
              </a:spcAft>
              <a:buFont typeface="Arial"/>
              <a:buChar char="•"/>
              <a:defRPr/>
            </a:pPr>
            <a:r>
              <a:rPr lang="pt-BR" sz="2200" dirty="0">
                <a:solidFill>
                  <a:schemeClr val="accent1"/>
                </a:solidFill>
                <a:latin typeface="Tahoma"/>
                <a:ea typeface="MS PGothic" pitchFamily="34" charset="-128"/>
                <a:cs typeface="Tahoma"/>
              </a:rPr>
              <a:t>AGENDA DO BANCO CENTRAL PARA O LEGISLATIVO</a:t>
            </a:r>
            <a:r>
              <a:rPr lang="pt-BR" sz="1800" dirty="0">
                <a:solidFill>
                  <a:schemeClr val="accent1"/>
                </a:solidFill>
                <a:latin typeface="Tahoma"/>
                <a:ea typeface="MS PGothic" pitchFamily="34" charset="-128"/>
                <a:cs typeface="Tahoma"/>
              </a:rPr>
              <a:t>   </a:t>
            </a:r>
            <a:endParaRPr lang="pt-BR" sz="1800" dirty="0">
              <a:solidFill>
                <a:schemeClr val="accent1"/>
              </a:solidFill>
              <a:latin typeface="Tahoma"/>
              <a:ea typeface="MS PGothic" pitchFamily="34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3283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11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EC 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9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pt-BR" sz="3200" b="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endParaRPr lang="pt-BR" sz="1200" b="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Instituiu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Novo Regime Fiscal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para vigorar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por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vinte anos</a:t>
            </a:r>
          </a:p>
          <a:p>
            <a:pPr>
              <a:lnSpc>
                <a:spcPct val="120000"/>
              </a:lnSpc>
            </a:pPr>
            <a:endParaRPr lang="pt-BR" sz="20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Estabeleceu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TETO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somente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para as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DESPESAS PRIMÁRIAS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, que ficarão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estagnadas,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disputando recursos sob esse teto durante 20 anos!</a:t>
            </a:r>
            <a:endParaRPr lang="pt-BR" sz="28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200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DESPESAS FINANCEIRAS, que já consomem quase a metade do orçamento federal todo ano,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ficarão com toda a sobra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lang="pt-BR" sz="2800" b="0" dirty="0" smtClean="0">
                <a:solidFill>
                  <a:srgbClr val="FFFFFF"/>
                </a:solidFill>
                <a:latin typeface="Tahoma"/>
                <a:cs typeface="Tahoma"/>
              </a:rPr>
              <a:t>recursos</a:t>
            </a:r>
            <a:endParaRPr lang="pt-BR" sz="2800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000" b="0" dirty="0" smtClean="0">
              <a:solidFill>
                <a:srgbClr val="FFFFFF"/>
              </a:solidFill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PRIVIL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GIO AO </a:t>
            </a:r>
            <a:r>
              <a:rPr lang="pt-BR" sz="28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SETOR </a:t>
            </a:r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FINANCEIRO</a:t>
            </a:r>
            <a:endParaRPr lang="pt-BR" sz="28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588" y="260350"/>
            <a:ext cx="10009187" cy="64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  <a:defRPr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MAIOR GASTO É O FINANCEIRO 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COMPLETAMENTE SIGILOSO </a:t>
            </a:r>
          </a:p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  <a:defRPr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GASTO COM “JUROS” e OUTROS MECANISMOS 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  <a:defRPr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  <a:defRPr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“Operações Compromissadas” ? Quais as condições financeiras oferecidas pelo Banco Central?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DE PRINCÍPIOS CONSTITUCIONAIS</a:t>
            </a:r>
          </a:p>
          <a:p>
            <a:pPr marL="457200" indent="-457200"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Wingdings" charset="2"/>
              <a:buChar char="ü"/>
              <a:defRPr/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TRANSPARÊNCIA e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5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-248"/>
            <a:ext cx="651905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5248" y="476672"/>
            <a:ext cx="2720752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 D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ÍVIDA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PÚBLICA</a:t>
            </a:r>
          </a:p>
          <a:p>
            <a:pPr algn="ctr"/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em sido a justificativa para: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Cortes de investimentos e gastos sociais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EC 95 (teto por 20 anos)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Ajuste Fiscal em todas as esferas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Privatiza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ções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Contrarreformas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Desmonte do Estado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Mecanismos fraudulentos 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417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0"/>
            <a:ext cx="8035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9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2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objetivo da 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EC </a:t>
            </a:r>
            <a:r>
              <a:rPr lang="pt-BR" sz="32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9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é aumentar a destinação de recursos para o setor </a:t>
            </a: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financeiro</a:t>
            </a:r>
            <a:endParaRPr lang="pt-BR" sz="32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10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1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EXPOSIÇÃO DE </a:t>
            </a:r>
            <a:r>
              <a:rPr lang="pt-BR" sz="2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MOTIVOS</a:t>
            </a:r>
            <a:r>
              <a:rPr lang="pt-BR" sz="2800" b="0" dirty="0" smtClean="0">
                <a:solidFill>
                  <a:srgbClr val="FFFFFF"/>
                </a:solidFill>
              </a:rPr>
              <a:t>: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</a:t>
            </a:r>
            <a:r>
              <a:rPr lang="pt-BR" sz="2800" b="0" i="1" dirty="0">
                <a:solidFill>
                  <a:schemeClr val="tx1"/>
                </a:solidFill>
              </a:rPr>
              <a:t>.</a:t>
            </a:r>
            <a:r>
              <a:rPr lang="pt-BR" sz="2800" b="0" i="1" dirty="0" smtClean="0">
                <a:solidFill>
                  <a:schemeClr val="tx1"/>
                </a:solidFill>
              </a:rPr>
              <a:t>.Torna</a:t>
            </a:r>
            <a:r>
              <a:rPr lang="pt-BR" sz="2800" b="0" i="1" dirty="0">
                <a:solidFill>
                  <a:schemeClr val="tx1"/>
                </a:solidFill>
              </a:rPr>
              <a:t>-se, portanto, necessário </a:t>
            </a:r>
            <a:r>
              <a:rPr lang="pt-BR" sz="2800" b="0" i="1" u="sng" dirty="0">
                <a:solidFill>
                  <a:schemeClr val="tx1"/>
                </a:solidFill>
              </a:rPr>
              <a:t>estabilizar o crescimento da despesa primária, como instrumento para conter a expansão da dívida públic</a:t>
            </a:r>
            <a:r>
              <a:rPr lang="pt-BR" sz="2800" b="0" i="1" dirty="0">
                <a:solidFill>
                  <a:schemeClr val="tx1"/>
                </a:solidFill>
              </a:rPr>
              <a:t>a. Esse é o objetivo desta Proposta de Emenda à </a:t>
            </a:r>
            <a:r>
              <a:rPr lang="pt-BR" sz="2800" b="0" i="1" dirty="0" smtClean="0">
                <a:solidFill>
                  <a:schemeClr val="tx1"/>
                </a:solidFill>
              </a:rPr>
              <a:t>Constituição</a:t>
            </a:r>
            <a:r>
              <a:rPr lang="pt-BR" sz="2800" b="0" i="1" dirty="0" smtClean="0">
                <a:solidFill>
                  <a:srgbClr val="FFFFFF"/>
                </a:solidFill>
              </a:rPr>
              <a:t>...” </a:t>
            </a:r>
            <a:endParaRPr lang="pt-BR" sz="10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TETO para despesas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PRIMÁRIAS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10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TETO e SEM LIMITES, para: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Juros e encargos da Dívida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mpresas </a:t>
            </a: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5035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EC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9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5</a:t>
            </a:r>
            <a:r>
              <a:rPr lang="pt-BR" sz="2800" b="0" dirty="0" smtClean="0">
                <a:solidFill>
                  <a:schemeClr val="accent1"/>
                </a:solidFill>
              </a:rPr>
              <a:t>: </a:t>
            </a:r>
            <a:r>
              <a:rPr lang="pt-BR" sz="2800" b="0" dirty="0" smtClean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Escancara o f</a:t>
            </a: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avorecimento ao setor financeiro e o dano ao Estado </a:t>
            </a: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1000" dirty="0">
              <a:solidFill>
                <a:schemeClr val="tx1"/>
              </a:solidFill>
            </a:endParaRPr>
          </a:p>
          <a:p>
            <a:r>
              <a:rPr lang="pt-BR" sz="2800" b="0" i="1" dirty="0">
                <a:solidFill>
                  <a:schemeClr val="tx1"/>
                </a:solidFill>
              </a:rPr>
              <a:t>“§ 6º Não se incluem na base de cálculo e nos limites estabelecidos neste artigo: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(...)</a:t>
            </a:r>
          </a:p>
          <a:p>
            <a:r>
              <a:rPr lang="pt-BR" sz="2800" b="0" i="1" dirty="0">
                <a:solidFill>
                  <a:schemeClr val="tx1"/>
                </a:solidFill>
              </a:rPr>
              <a:t>IV - despesas com aumento de capital de empresas estatais não dependentes.”</a:t>
            </a:r>
          </a:p>
          <a:p>
            <a:r>
              <a:rPr lang="pt-BR" dirty="0"/>
              <a:t> </a:t>
            </a:r>
          </a:p>
          <a:p>
            <a:pPr algn="ctr"/>
            <a:r>
              <a:rPr lang="pt-BR" b="0" dirty="0" smtClean="0">
                <a:solidFill>
                  <a:schemeClr val="accent1"/>
                </a:solidFill>
              </a:rPr>
              <a:t>Novas empresas estatais est</a:t>
            </a:r>
            <a:r>
              <a:rPr lang="pt-BR" b="0" dirty="0" smtClean="0">
                <a:solidFill>
                  <a:schemeClr val="accent1"/>
                </a:solidFill>
              </a:rPr>
              <a:t>ão sendo criadas para operar esquema financeiro fraudulento (PBH Ativos S/A, CPSEC S/A, </a:t>
            </a:r>
            <a:r>
              <a:rPr lang="pt-BR" b="0" dirty="0" err="1" smtClean="0">
                <a:solidFill>
                  <a:schemeClr val="accent1"/>
                </a:solidFill>
              </a:rPr>
              <a:t>Mgi</a:t>
            </a:r>
            <a:r>
              <a:rPr lang="pt-BR" b="0" dirty="0" smtClean="0">
                <a:solidFill>
                  <a:schemeClr val="accent1"/>
                </a:solidFill>
              </a:rPr>
              <a:t> Investimentos S/A etc.)</a:t>
            </a:r>
            <a:endParaRPr lang="pt-BR" b="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581128"/>
            <a:ext cx="8712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50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8600"/>
            <a:ext cx="6985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8193088" y="2852738"/>
            <a:ext cx="18732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endParaRPr lang="pt-BR" sz="2000" b="0">
              <a:solidFill>
                <a:schemeClr val="tx1"/>
              </a:solidFill>
            </a:endParaRPr>
          </a:p>
          <a:p>
            <a:pPr algn="ctr" eaLnBrk="1" hangingPunct="1"/>
            <a:r>
              <a:rPr lang="pt-BR" sz="2000" b="0">
                <a:solidFill>
                  <a:schemeClr val="tx1"/>
                </a:solidFill>
              </a:rPr>
              <a:t>NOVO PANFLETO </a:t>
            </a:r>
            <a:r>
              <a:rPr lang="pt-BR" sz="2000" b="0">
                <a:solidFill>
                  <a:srgbClr val="FFFFFF"/>
                </a:solidFill>
              </a:rPr>
              <a:t>disponível em: </a:t>
            </a:r>
            <a:r>
              <a:rPr lang="pt-BR" sz="1600" b="0">
                <a:hlinkClick r:id="rId3"/>
              </a:rPr>
              <a:t>https://goo.gl/sd1cJe</a:t>
            </a:r>
            <a:r>
              <a:rPr lang="pt-BR" sz="1600" b="0"/>
              <a:t> 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4257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57225"/>
            <a:ext cx="881697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31825" y="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>
                <a:solidFill>
                  <a:schemeClr val="accent1"/>
                </a:solidFill>
              </a:rPr>
              <a:t>Securitização de Créditos: ESQUEMA FRAUDULENTO</a:t>
            </a:r>
          </a:p>
        </p:txBody>
      </p:sp>
    </p:spTree>
    <p:extLst>
      <p:ext uri="{BB962C8B-B14F-4D97-AF65-F5344CB8AC3E}">
        <p14:creationId xmlns:p14="http://schemas.microsoft.com/office/powerpoint/2010/main" val="170566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631825" y="0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>
                <a:solidFill>
                  <a:schemeClr val="accent1"/>
                </a:solidFill>
              </a:rPr>
              <a:t>Securitização de Créditos: ESQUEMA FRAUDULENTO</a:t>
            </a: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549275"/>
            <a:ext cx="8659812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87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ChangeArrowheads="1"/>
          </p:cNvSpPr>
          <p:nvPr/>
        </p:nvSpPr>
        <p:spPr bwMode="auto">
          <a:xfrm>
            <a:off x="200025" y="115888"/>
            <a:ext cx="97059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dirty="0">
                <a:solidFill>
                  <a:srgbClr val="94C600"/>
                </a:solidFill>
                <a:latin typeface="Tahoma" charset="0"/>
                <a:cs typeface="Tahoma" charset="0"/>
              </a:rPr>
              <a:t>PAGAMENTO DISFARÇADO DA DÍVIDA, POR MEIO DE SEQUESTRO DE RECURSOS AINDA NA REDE BANCÁRIA, ANTES DE CHEGAR AO ORÇAMENTO</a:t>
            </a:r>
          </a:p>
          <a:p>
            <a:pPr algn="ctr"/>
            <a:endParaRPr lang="pt-BR" sz="3200" dirty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endParaRPr lang="pt-BR" sz="2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sz="28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557338"/>
            <a:ext cx="691197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7832725" y="59499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0" u="sng">
                <a:hlinkClick r:id="rId3"/>
              </a:rPr>
              <a:t>https://goo.gl/vo9Bys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0274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44488" y="188913"/>
            <a:ext cx="9361487" cy="768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>
                <a:solidFill>
                  <a:srgbClr val="94C600"/>
                </a:solidFill>
                <a:latin typeface="Tahoma" charset="0"/>
                <a:cs typeface="MS PGothic" charset="0"/>
              </a:rPr>
              <a:t>PREJUÍZO DE R$ 70 MILHÕES </a:t>
            </a:r>
          </a:p>
          <a:p>
            <a:pPr algn="ctr"/>
            <a:r>
              <a:rPr lang="pt-BR" sz="2800">
                <a:solidFill>
                  <a:srgbClr val="94C600"/>
                </a:solidFill>
                <a:latin typeface="Tahoma" charset="0"/>
                <a:cs typeface="MS PGothic" charset="0"/>
              </a:rPr>
              <a:t>AO MUNICÍPIO DE BELO HORIZONTE</a:t>
            </a:r>
          </a:p>
          <a:p>
            <a:pPr algn="ctr"/>
            <a:endParaRPr lang="pt-BR" sz="500" b="0">
              <a:solidFill>
                <a:srgbClr val="94C600"/>
              </a:solidFill>
              <a:latin typeface="Tahoma" charset="0"/>
              <a:cs typeface="MS PGothic" charset="0"/>
            </a:endParaRPr>
          </a:p>
          <a:p>
            <a:endParaRPr lang="pt-BR" sz="900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pPr algn="ctr"/>
            <a:r>
              <a:rPr lang="pt-BR" b="0">
                <a:solidFill>
                  <a:srgbClr val="FFFFFF"/>
                </a:solidFill>
                <a:latin typeface="Tahoma" charset="0"/>
                <a:cs typeface="MS PGothic" charset="0"/>
              </a:rPr>
              <a:t>RELATÓRIO AUDITORIA CIDADÃ DA DÍVIDA No 2/2017, de 3/11/17 </a:t>
            </a:r>
            <a:r>
              <a:rPr lang="pt-BR" b="0" u="sng">
                <a:hlinkClick r:id="rId2"/>
              </a:rPr>
              <a:t>https://goo.gl/DyT28V</a:t>
            </a:r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pPr>
              <a:lnSpc>
                <a:spcPct val="120000"/>
              </a:lnSpc>
            </a:pPr>
            <a:r>
              <a:rPr lang="pt-BR" sz="2300" b="0" i="1">
                <a:solidFill>
                  <a:srgbClr val="FFFFFF"/>
                </a:solidFill>
                <a:latin typeface="Tahoma" charset="0"/>
                <a:cs typeface="MS PGothic" charset="0"/>
              </a:rPr>
              <a:t>Em pouco mais de 3 (três) anos de funcionamento, essa perversa “engenharia financeira” possibilitou, inicialmente, a realização de uma operação de crédito disfarçada que </a:t>
            </a:r>
            <a:r>
              <a:rPr lang="pt-BR" sz="2300" i="1">
                <a:solidFill>
                  <a:srgbClr val="FFFFFF"/>
                </a:solidFill>
                <a:latin typeface="Tahoma" charset="0"/>
                <a:cs typeface="MS PGothic" charset="0"/>
              </a:rPr>
              <a:t>ingressou R$ 200 milhões</a:t>
            </a:r>
            <a:r>
              <a:rPr lang="pt-BR" sz="2300" b="0" i="1">
                <a:solidFill>
                  <a:srgbClr val="FFFFFF"/>
                </a:solidFill>
                <a:latin typeface="Tahoma" charset="0"/>
                <a:cs typeface="MS PGothic" charset="0"/>
              </a:rPr>
              <a:t> nos cofres do Município, porém, já provocou (1) uma </a:t>
            </a:r>
            <a:r>
              <a:rPr lang="pt-BR" sz="2300" i="1">
                <a:solidFill>
                  <a:srgbClr val="FFFFFF"/>
                </a:solidFill>
                <a:latin typeface="Tahoma" charset="0"/>
                <a:cs typeface="MS PGothic" charset="0"/>
              </a:rPr>
              <a:t>perda efetiva ao Município de Belo Horizonte de cerca de R$ 70 milhões</a:t>
            </a:r>
            <a:r>
              <a:rPr lang="pt-BR" sz="2300" b="0" i="1">
                <a:solidFill>
                  <a:srgbClr val="FFFFFF"/>
                </a:solidFill>
                <a:latin typeface="Tahoma" charset="0"/>
                <a:cs typeface="MS PGothic" charset="0"/>
              </a:rPr>
              <a:t>; (2) </a:t>
            </a:r>
            <a:r>
              <a:rPr lang="pt-BR" sz="2300" i="1">
                <a:solidFill>
                  <a:srgbClr val="FFFFFF"/>
                </a:solidFill>
                <a:latin typeface="Tahoma" charset="0"/>
                <a:cs typeface="MS PGothic" charset="0"/>
              </a:rPr>
              <a:t>o desvio </a:t>
            </a:r>
            <a:r>
              <a:rPr lang="pt-BR" sz="2300" b="0" i="1">
                <a:solidFill>
                  <a:srgbClr val="FFFFFF"/>
                </a:solidFill>
                <a:latin typeface="Tahoma" charset="0"/>
                <a:cs typeface="MS PGothic" charset="0"/>
              </a:rPr>
              <a:t>dos recursos correspondentes aos créditos cedidos arrecadados na rede bancária (R$ 531 MILHÕES), e (3) o </a:t>
            </a:r>
            <a:r>
              <a:rPr lang="pt-BR" sz="2300" i="1">
                <a:solidFill>
                  <a:srgbClr val="FFFFFF"/>
                </a:solidFill>
                <a:latin typeface="Tahoma" charset="0"/>
                <a:cs typeface="MS PGothic" charset="0"/>
              </a:rPr>
              <a:t>sequestro de cerca de 50%</a:t>
            </a:r>
            <a:r>
              <a:rPr lang="pt-BR" sz="2300" b="0" i="1">
                <a:solidFill>
                  <a:srgbClr val="FFFFFF"/>
                </a:solidFill>
                <a:latin typeface="Tahoma" charset="0"/>
                <a:cs typeface="MS PGothic" charset="0"/>
              </a:rPr>
              <a:t> desses recursos em favor do banco BTG Pactual S/A (R$ 270 milhões) , conforme quadro comparativo das entradas e as saídas de recursos na PBH ATIVOS S/A no período de abril/2014 a junho/2017, elaborado com base em dados recebidos pela CPI.</a:t>
            </a:r>
          </a:p>
          <a:p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28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200025" y="260350"/>
            <a:ext cx="97059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sz="2800">
                <a:solidFill>
                  <a:srgbClr val="94C600"/>
                </a:solidFill>
                <a:latin typeface="Tahoma" charset="0"/>
                <a:cs typeface="Tahoma" charset="0"/>
              </a:rPr>
              <a:t>OPERAÇÃO ILEGAL, MAS MEIRELLES DIZ QUE NÃO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3100"/>
            <a:ext cx="9361487" cy="251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800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endParaRPr lang="pt-BR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t-BR" b="0" dirty="0">
              <a:solidFill>
                <a:schemeClr val="tx1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286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341438"/>
            <a:ext cx="43545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143500"/>
            <a:ext cx="885666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4737100" y="2420938"/>
            <a:ext cx="1655763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/>
              <a:t>X</a:t>
            </a:r>
            <a:endParaRPr lang="pt-BR" sz="8000">
              <a:solidFill>
                <a:srgbClr val="94C600"/>
              </a:solidFill>
              <a:latin typeface="Tahoma" charset="0"/>
              <a:cs typeface="Tahoma" charset="0"/>
            </a:endParaRP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341438"/>
            <a:ext cx="32400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88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0388" y="404813"/>
            <a:ext cx="9145587" cy="826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Mobilização contra o PLP 459/2017 </a:t>
            </a:r>
          </a:p>
          <a:p>
            <a:pPr algn="ctr">
              <a:defRPr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(PLS 204/2016 no Senado) em tramitação na Câmara dos Deputados </a:t>
            </a:r>
          </a:p>
          <a:p>
            <a:pPr algn="ctr">
              <a:defRPr/>
            </a:pPr>
            <a:r>
              <a:rPr lang="pt-BR" sz="2800" dirty="0">
                <a:solidFill>
                  <a:schemeClr val="accent1"/>
                </a:solidFill>
                <a:latin typeface="Tahoma"/>
                <a:cs typeface="Tahoma"/>
              </a:rPr>
              <a:t>Visa legalizar esquema fraudulento. </a:t>
            </a:r>
          </a:p>
          <a:p>
            <a:pPr>
              <a:lnSpc>
                <a:spcPct val="110000"/>
              </a:lnSpc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Recomendamos VER: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Novo folheto sobre o PLP 459/2017 disponível em: </a:t>
            </a:r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https://goo.gl/sd1cJe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Folheto “Mentiras e Verdades” sobre o PLP 459/2017 disponível em: </a:t>
            </a:r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https://goo.gl/BYrnV1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x-none" b="0" dirty="0">
                <a:solidFill>
                  <a:schemeClr val="tx1"/>
                </a:solidFill>
                <a:latin typeface="Tahoma"/>
                <a:cs typeface="Tahoma"/>
              </a:rPr>
              <a:t>Alerta aos Deputados e Deputadas Federais: Pela Rejeição ao PLP 459/2017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disponível em: </a:t>
            </a:r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https://goo.gl/vSo9ZS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Artigo “O ESQUEMA FRAUDULENTO DA SECURITIZAÇÃO DE CRÉDITOS” disponível em: </a:t>
            </a:r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5"/>
              </a:rPr>
              <a:t>https://goo.gl/ufUxjd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Artigo “O QUE ESTÁ POR TRÁS DA SECURITIZAÇÃO DE CRÉDITOS” disponível em: </a:t>
            </a:r>
            <a:r>
              <a:rPr lang="pt-BR" b="0" u="sng" dirty="0">
                <a:solidFill>
                  <a:schemeClr val="tx1"/>
                </a:solidFill>
                <a:latin typeface="Tahoma"/>
                <a:cs typeface="Tahoma"/>
                <a:hlinkClick r:id="rId6"/>
              </a:rPr>
              <a:t>https://goo.gl/dFVAjB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endParaRPr lang="pt-BR" sz="3600" dirty="0">
              <a:solidFill>
                <a:schemeClr val="accent3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  <a:defRPr/>
            </a:pPr>
            <a:endParaRPr lang="pt-BR" sz="3600" dirty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  <a:defRPr/>
            </a:pPr>
            <a:endParaRPr lang="pt-BR" sz="36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9337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8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Qual tem sido o papel da dívida pública?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Historicamente, não tem funcionado como instrumento de financiamento: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“dívida” herdada de Portugal: o dinheiro nunca chegou aqui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Auditoria feita por Getúlio Vargas provou que apenas 40% do estoque estava documentado por contratos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70: contratos disponibilizados à CPI (2009/2010) não comprovam nem 20% da evolução do estoque da dívida externa com bancos privados internacionais nessa fase da Ditadura Militar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Década de 80: dívidas do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privado (nacional e internacional instalado no país)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foram transferidas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 cargo do Banco Central do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Brasil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1992: Suspeita de prescrição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1994: Plano Brady em Luxemburgo 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Utilização dos títulos Brady como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oeda para comprar empresas privatizadas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Trocas sucessivas e transformações de dívida externa em interna</a:t>
            </a:r>
            <a:endParaRPr lang="pt-BR" sz="2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elevadíssimos e mecanismos financeiros que geram dívida: remuneração sobra caixa dos bancos, </a:t>
            </a:r>
            <a:r>
              <a:rPr lang="pt-BR" sz="22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swap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cambial, contabilização de juros como se fosse amortização, anatocismo, prejuízos do Banco Central...</a:t>
            </a:r>
            <a:endParaRPr lang="pt-BR" sz="2200" b="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20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8697913" y="6165850"/>
            <a:ext cx="120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0">
                <a:solidFill>
                  <a:schemeClr val="tx1"/>
                </a:solidFill>
              </a:rPr>
              <a:t>Pág. 1</a:t>
            </a:r>
          </a:p>
        </p:txBody>
      </p:sp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7463"/>
            <a:ext cx="7935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239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2"/>
          <p:cNvSpPr txBox="1">
            <a:spLocks noChangeArrowheads="1"/>
          </p:cNvSpPr>
          <p:nvPr/>
        </p:nvSpPr>
        <p:spPr bwMode="auto">
          <a:xfrm>
            <a:off x="8697913" y="6165850"/>
            <a:ext cx="1208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0">
                <a:solidFill>
                  <a:schemeClr val="tx1"/>
                </a:solidFill>
              </a:rPr>
              <a:t>Pág. 2</a:t>
            </a:r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0"/>
            <a:ext cx="785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01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649360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8467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66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MS PGothic" charset="0"/>
              </a:rPr>
              <a:t>2015: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MS PGothic" charset="0"/>
              </a:rPr>
              <a:t>Lucro de R$ 96 bilhões + Provisão de R$ 187 bilhões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>
              <a:solidFill>
                <a:srgbClr val="FFFFFF"/>
              </a:solidFill>
              <a:latin typeface="Tahoma" charset="0"/>
              <a:cs typeface="MS PGothic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8436" name="Retângulo 2"/>
          <p:cNvSpPr>
            <a:spLocks noChangeArrowheads="1"/>
          </p:cNvSpPr>
          <p:nvPr/>
        </p:nvSpPr>
        <p:spPr bwMode="auto">
          <a:xfrm>
            <a:off x="776288" y="6524625"/>
            <a:ext cx="83518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pt-BR" sz="1600" b="0">
                <a:solidFill>
                  <a:schemeClr val="tx1"/>
                </a:solidFill>
              </a:rPr>
              <a:t>Fonte: </a:t>
            </a:r>
            <a:r>
              <a:rPr lang="pt-BR" sz="1600" b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843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08050"/>
            <a:ext cx="80914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844675"/>
            <a:ext cx="292100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329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8453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MS PGothic" charset="0"/>
              </a:rPr>
              <a:t>ITAÚ LUCROU R$ 67,2 BILHÕES EM 2017</a:t>
            </a:r>
            <a:endParaRPr lang="pt-BR" sz="2800" b="0">
              <a:solidFill>
                <a:srgbClr val="92D050"/>
              </a:solidFill>
              <a:latin typeface="Tahoma" charset="0"/>
              <a:cs typeface="MS PGothic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>
              <a:solidFill>
                <a:srgbClr val="FFFFFF"/>
              </a:solidFill>
              <a:latin typeface="Tahoma" charset="0"/>
              <a:cs typeface="MS PGothic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>
              <a:solidFill>
                <a:srgbClr val="FFFFFF"/>
              </a:solidFill>
              <a:latin typeface="Tahoma" charset="0"/>
              <a:cs typeface="MS PGothic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341438"/>
            <a:ext cx="36004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448175" y="1484313"/>
            <a:ext cx="5184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0" i="1">
                <a:solidFill>
                  <a:srgbClr val="FFFFFF"/>
                </a:solidFill>
              </a:rPr>
              <a:t>“</a:t>
            </a:r>
            <a:r>
              <a:rPr lang="pt-BR" altLang="ja-JP" b="0" i="1">
                <a:solidFill>
                  <a:srgbClr val="FFFFFF"/>
                </a:solidFill>
              </a:rPr>
              <a:t>O valor adicionado à economia pelo Itaú Unibanco atingiu R$ 67,2 bilhões em 2017, distribuído entre diversos segmentos da sociedade, sendo R$ 20,2 bilhões para colaboradores por meio de remuneração, R$ 20,5 bilhões para pagamento de tributos, R$ 5,7 bilhões para o reinvestimento dos lucros na operação, R$ 19,2 bilhões para remuneração dos mais de 120 mil acionistas e R$ 1,5 bilhão para o pagamento de aluguéis.</a:t>
            </a:r>
            <a:r>
              <a:rPr lang="pt-BR" b="0" i="1">
                <a:solidFill>
                  <a:srgbClr val="FFFFFF"/>
                </a:solidFill>
              </a:rPr>
              <a:t>”</a:t>
            </a:r>
            <a:r>
              <a:rPr lang="pt-BR" altLang="ja-JP" b="0" i="1">
                <a:solidFill>
                  <a:srgbClr val="FFFFFF"/>
                </a:solidFill>
              </a:rPr>
              <a:t> </a:t>
            </a:r>
            <a:endParaRPr lang="pt-BR" b="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828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28588" y="0"/>
            <a:ext cx="10080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4C600"/>
                </a:solidFill>
                <a:latin typeface="Tahoma" charset="0"/>
                <a:ea typeface="MS PGothic" charset="0"/>
              </a:rPr>
              <a:t>AGENDA DO BANCO CENTRAL </a:t>
            </a:r>
          </a:p>
          <a:p>
            <a:pPr algn="ctr"/>
            <a:r>
              <a:rPr lang="pt-BR">
                <a:solidFill>
                  <a:srgbClr val="94C600"/>
                </a:solidFill>
                <a:latin typeface="Tahoma" charset="0"/>
                <a:ea typeface="MS PGothic" charset="0"/>
              </a:rPr>
              <a:t>e sua relação com os elevados juros praticados no Brasil</a:t>
            </a:r>
            <a:endParaRPr lang="pt-BR" sz="2200">
              <a:solidFill>
                <a:srgbClr val="94C600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81075"/>
            <a:ext cx="75295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8588" y="0"/>
            <a:ext cx="1008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94C600"/>
                </a:solidFill>
                <a:latin typeface="Tahoma" charset="0"/>
                <a:ea typeface="MS PGothic" charset="0"/>
              </a:rPr>
              <a:t>PRIORIDADE PARA AGENDA DO BANCO CENTRAL</a:t>
            </a:r>
          </a:p>
          <a:p>
            <a:pPr algn="ctr"/>
            <a:endParaRPr lang="pt-BR" sz="800">
              <a:solidFill>
                <a:srgbClr val="94C600"/>
              </a:solidFill>
              <a:latin typeface="Tahoma" charset="0"/>
              <a:ea typeface="MS PGothic" charset="0"/>
            </a:endParaRPr>
          </a:p>
        </p:txBody>
      </p:sp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549275"/>
            <a:ext cx="8455025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1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0"/>
            <a:ext cx="10080625" cy="6894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REMUNERAÇÃO DA SOBRA DE CAIXA DOS BANCOS</a:t>
            </a:r>
            <a:endParaRPr lang="pt-BR" sz="80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endParaRPr lang="pt-BR" sz="22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PL 9248/2017:  Criação </a:t>
            </a: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dos depósitos </a:t>
            </a:r>
            <a:r>
              <a:rPr lang="pt-BR" sz="220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voluntários REMUNERADOS pelo Banco Central</a:t>
            </a:r>
          </a:p>
          <a:p>
            <a:pPr algn="ctr">
              <a:defRPr/>
            </a:pPr>
            <a:endParaRPr lang="pt-BR" sz="22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A remuneração da sobra de caixa dos bancos já vem ocorrendo por meio das “Operações Compromissadas” realizadas pelo Banco Central, cuja justificativa é o “controle inflacionário”</a:t>
            </a:r>
          </a:p>
          <a:p>
            <a:pPr marL="342900" indent="-342900">
              <a:buFont typeface="Arial"/>
              <a:buChar char="•"/>
              <a:defRPr/>
            </a:pPr>
            <a:endParaRPr lang="pt-BR" sz="22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O Banco Central troca a “sobra de caixa dos bancos” por Títulos da Dívida Interna. À medida em que os bancos detêm os títulos, recebem remuneração diária, pelo tempo que desejarem. </a:t>
            </a:r>
          </a:p>
          <a:p>
            <a:pPr marL="342900" indent="-342900">
              <a:buFont typeface="Arial"/>
              <a:buChar char="•"/>
              <a:defRPr/>
            </a:pPr>
            <a:endParaRPr lang="pt-BR" sz="22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Essas operações atingiram patamar de quase 20% do PIB (R$1,2 TRILHÃO) em 2017, quando a inflação chegou perto de zero</a:t>
            </a:r>
          </a:p>
          <a:p>
            <a:pPr marL="342900" indent="-342900">
              <a:buFont typeface="Arial"/>
              <a:buChar char="•"/>
              <a:defRPr/>
            </a:pPr>
            <a:endParaRPr lang="pt-BR" sz="22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Dificuldade dom BC em justificar esse montante elevadíssimo de “Operações Compromissadas” para controlar inflação, no momento em que vivemos uma recessão e queda da inflação, apesar dos abusivos aumentos de preços administrados (principalmente combustível e gás de cozinha)</a:t>
            </a:r>
            <a:endParaRPr lang="pt-BR" sz="2200" b="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8122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DÍVIDA EXTERNA</a:t>
            </a:r>
            <a:r>
              <a:rPr lang="pt-BR" sz="2200" b="0" dirty="0">
                <a:solidFill>
                  <a:schemeClr val="accent1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com Bancos Privados Internacionais: “Em Moeda”</a:t>
            </a:r>
            <a:endParaRPr lang="pt-BR" sz="2200" b="0" dirty="0">
              <a:solidFill>
                <a:schemeClr val="accent1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908720"/>
            <a:ext cx="9201325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72" y="6381328"/>
            <a:ext cx="970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1800" b="0" dirty="0">
                <a:solidFill>
                  <a:srgbClr val="FFFFFF"/>
                </a:solidFill>
              </a:rPr>
              <a:t>Fonte: Relatórios Anuais do Banco Central disponibilizados à CPI da Dívida.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795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8" y="0"/>
            <a:ext cx="10080625" cy="6924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REFLEXOS DA REMUNERAÇÃO DA SOBRA DE CAIXA DOS BANCOS PARA A ECONOMIA E A TAXA DE JUROS DE MERCADO</a:t>
            </a:r>
            <a:endParaRPr lang="pt-BR" sz="80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endParaRPr lang="pt-BR" sz="8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endParaRPr lang="pt-BR" sz="80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O que ocorreria se o Banco Central não remunerasse a sobra de caixa dos bancos?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Os bancos ficariam com essa montanha de recursos (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R$1,2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TRILHÃO, correspondente a quase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20% do </a:t>
            </a: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PIB) parados em caixa?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Certamente os bancos se esforçariam para emprestar esses recursos ao mercado, mas, para isso, teriam que obrigatoriamente reduzir os juros que asfixiam a economia do país.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Qual seria o impacto da oferta de recursos a juros baixos para a indústria brasileira (que já representou 30% do PIB e agora está em 8% e em queda), para o comércio e para todas as iniciativas empreendedoras do país?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Quantos empregos seriam gerados ?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sz="2200" b="0" dirty="0">
                <a:solidFill>
                  <a:schemeClr val="tx1"/>
                </a:solidFill>
                <a:latin typeface="Tahoma"/>
                <a:ea typeface="MS PGothic" pitchFamily="34" charset="-128"/>
                <a:cs typeface="Tahoma"/>
              </a:rPr>
              <a:t> Em pouco tempo não haveria crise financeira alguma!</a:t>
            </a:r>
          </a:p>
          <a:p>
            <a:pPr>
              <a:defRPr/>
            </a:pPr>
            <a:endParaRPr lang="pt-BR" sz="1000" b="0" dirty="0">
              <a:solidFill>
                <a:schemeClr val="tx1"/>
              </a:solidFill>
              <a:latin typeface="Tahoma"/>
              <a:ea typeface="MS PGothic" pitchFamily="34" charset="-128"/>
              <a:cs typeface="Tahoma"/>
            </a:endParaRPr>
          </a:p>
          <a:p>
            <a:pPr algn="ctr">
              <a:defRPr/>
            </a:pPr>
            <a:r>
              <a:rPr lang="pt-BR" sz="2200" b="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O </a:t>
            </a: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PL </a:t>
            </a: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9248/</a:t>
            </a:r>
            <a:r>
              <a:rPr lang="pt-BR" sz="2200" dirty="0">
                <a:solidFill>
                  <a:srgbClr val="94C600"/>
                </a:solidFill>
                <a:latin typeface="Tahoma"/>
                <a:ea typeface="MS PGothic" pitchFamily="34" charset="-128"/>
                <a:cs typeface="Tahoma"/>
              </a:rPr>
              <a:t>2017 gera escassez de moeda no mercado e força a elevação dos juros</a:t>
            </a:r>
            <a:endParaRPr lang="pt-BR" sz="2200" b="0" dirty="0">
              <a:solidFill>
                <a:srgbClr val="94C600"/>
              </a:solidFill>
              <a:latin typeface="Tahoma"/>
              <a:ea typeface="MS PGothic" pitchFamily="34" charset="-128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1755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050" y="188913"/>
            <a:ext cx="9359900" cy="2935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>
              <a:defRPr/>
            </a:pPr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  <a:defRPr/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  <a:defRPr/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Taxa Básica (SELIC) 14,25% durante quase 2 anos, quando o mundo todo já praticava a anos juros perto de zero ou negativos</a:t>
            </a:r>
          </a:p>
          <a:p>
            <a:pPr>
              <a:lnSpc>
                <a:spcPct val="90000"/>
              </a:lnSpc>
              <a:defRPr/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  <a:defRPr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>
              <a:defRPr/>
            </a:pPr>
            <a:endParaRPr lang="en-US" sz="28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275"/>
            <a:ext cx="9361487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pPr>
              <a:defRPr/>
            </a:pPr>
            <a:endParaRPr lang="pt-BR" sz="500" dirty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pPr>
              <a:defRPr/>
            </a:pPr>
            <a:endParaRPr lang="pt-BR" sz="5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  <a:defRPr/>
            </a:pPr>
            <a:r>
              <a:rPr lang="pt-BR" b="0" dirty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849313" y="5373688"/>
            <a:ext cx="86407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endParaRPr lang="en-US" dirty="0" smtClean="0">
              <a:solidFill>
                <a:srgbClr val="94C60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VER ATIGO NO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Jornal do Brasil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DE 11/03/2018 </a:t>
            </a:r>
            <a:r>
              <a:rPr lang="pt-BR" sz="1600" b="0" dirty="0">
                <a:hlinkClick r:id="rId2"/>
              </a:rPr>
              <a:t>https://goo.gl/ecKemy</a:t>
            </a:r>
            <a:endParaRPr lang="pt-BR" sz="1600" b="0" dirty="0"/>
          </a:p>
          <a:p>
            <a:pPr algn="ctr" eaLnBrk="1" hangingPunct="1"/>
            <a:r>
              <a:rPr lang="pt-BR" sz="2000" b="0" i="1" dirty="0" smtClean="0">
                <a:solidFill>
                  <a:schemeClr val="tx1"/>
                </a:solidFill>
                <a:latin typeface="Tahoma"/>
                <a:cs typeface="Tahoma"/>
              </a:rPr>
              <a:t>“</a:t>
            </a:r>
            <a:r>
              <a:rPr lang="pt-BR" sz="2000" b="0" i="1" dirty="0" smtClean="0">
                <a:solidFill>
                  <a:schemeClr val="tx1"/>
                </a:solidFill>
                <a:latin typeface="Tahoma"/>
                <a:cs typeface="Tahoma"/>
              </a:rPr>
              <a:t>A </a:t>
            </a:r>
            <a:r>
              <a:rPr lang="pt-BR" sz="2000" b="0" i="1" dirty="0">
                <a:solidFill>
                  <a:schemeClr val="tx1"/>
                </a:solidFill>
                <a:latin typeface="Tahoma"/>
                <a:cs typeface="Tahoma"/>
              </a:rPr>
              <a:t>tese de que as taxas de juros no Brasil são as mais altas do mundo porque o governo é o maior tomador de recursos, não se comprova</a:t>
            </a:r>
            <a:r>
              <a:rPr lang="pt-BR" sz="2000" b="0" i="1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  <a:r>
              <a:rPr lang="pt-BR" sz="2000" b="0" i="1" dirty="0" smtClean="0">
                <a:solidFill>
                  <a:schemeClr val="tx1"/>
                </a:solidFill>
                <a:latin typeface="Tahoma"/>
                <a:cs typeface="Tahoma"/>
              </a:rPr>
              <a:t>”</a:t>
            </a:r>
            <a:endParaRPr lang="pt-BR" sz="2000" b="0" i="1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444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58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04" y="332656"/>
            <a:ext cx="95770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rgbClr val="FFFFFF"/>
                </a:solidFill>
              </a:rPr>
              <a:t>PROPOSTA DE EMENDA À CONSTITUIÇÃO Nº     , DE 2018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(Do(a) Sr.(a)                                e outros)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Estabelece teto para os gastos com a dívida pública e diretrizes para o endividamento público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As mesas da Câmara dos Deputados e do Senado Federal, nos termos do Artigo 60 da Constituição Federal, promulgam a seguinte emenda ao texto constitucional</a:t>
            </a:r>
            <a:r>
              <a:rPr lang="pt-BR" sz="2000" b="0" dirty="0" smtClean="0">
                <a:solidFill>
                  <a:srgbClr val="FFFFFF"/>
                </a:solidFill>
              </a:rPr>
              <a:t>:</a:t>
            </a:r>
            <a:endParaRPr lang="pt-BR" sz="2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Art. 1º Os artigos 166 e 167 da Constituição Federal passam a vigorar com as seguintes alterações: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Art. 166 .....................................................................................................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§3º.............................................................................................................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II ................................................................................................................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 err="1">
                <a:solidFill>
                  <a:srgbClr val="FFFFFF"/>
                </a:solidFill>
              </a:rPr>
              <a:t>b</a:t>
            </a:r>
            <a:r>
              <a:rPr lang="pt-BR" sz="2000" b="0" dirty="0">
                <a:solidFill>
                  <a:srgbClr val="FFFFFF"/>
                </a:solidFill>
              </a:rPr>
              <a:t>) </a:t>
            </a:r>
            <a:r>
              <a:rPr lang="pt-BR" sz="2000" b="0" dirty="0" smtClean="0">
                <a:solidFill>
                  <a:srgbClr val="FFFFFF"/>
                </a:solidFill>
              </a:rPr>
              <a:t>Revogado</a:t>
            </a:r>
            <a:endParaRPr lang="pt-BR" sz="2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...................................................................................................................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357107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04" y="332656"/>
            <a:ext cx="9577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rgbClr val="FFFFFF"/>
                </a:solidFill>
              </a:rPr>
              <a:t>Cont. </a:t>
            </a:r>
            <a:r>
              <a:rPr lang="pt-BR" sz="2000" b="0" dirty="0">
                <a:solidFill>
                  <a:srgbClr val="FFFFFF"/>
                </a:solidFill>
              </a:rPr>
              <a:t>PROPOSTA DE EMENDA À CONSTITUIÇÃO Nº     , DE 2018</a:t>
            </a:r>
          </a:p>
          <a:p>
            <a:endParaRPr lang="pt-BR" sz="2000" b="0" dirty="0" smtClean="0">
              <a:solidFill>
                <a:srgbClr val="FFFFFF"/>
              </a:solidFill>
            </a:endParaRPr>
          </a:p>
          <a:p>
            <a:r>
              <a:rPr lang="pt-BR" sz="2000" b="0" dirty="0" smtClean="0">
                <a:solidFill>
                  <a:srgbClr val="FFFFFF"/>
                </a:solidFill>
              </a:rPr>
              <a:t>Art</a:t>
            </a:r>
            <a:r>
              <a:rPr lang="pt-BR" sz="2000" b="0" dirty="0">
                <a:solidFill>
                  <a:srgbClr val="FFFFFF"/>
                </a:solidFill>
              </a:rPr>
              <a:t>. </a:t>
            </a:r>
            <a:r>
              <a:rPr lang="pt-BR" sz="2000" b="0" dirty="0">
                <a:solidFill>
                  <a:srgbClr val="FFFFFF"/>
                </a:solidFill>
              </a:rPr>
              <a:t>167 – São vedados: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...................................................................................................................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XII – a realização de despesas com juros nominais da dívida pública federal em montante superior a 5% da Receita Corrente Líquida da União a cada ano;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XIII – a realização de despesa com juros ou amortização da dívida pública federal sem a devida divulgação nominal de cada beneficiário final; 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XIV – a omissão de informações detalhadas e justificadas acerca dos fatores que impactaram o crescimento da dívida pública federal bruta interna e externa no ano anterior;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XV – a omissão de quaisquer parcelas dos juros nominais incidentes sobre a dívida pública por ocasião de sua contabilização ou divulgação;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 </a:t>
            </a:r>
          </a:p>
          <a:p>
            <a:r>
              <a:rPr lang="pt-BR" sz="2000" b="0" dirty="0">
                <a:solidFill>
                  <a:srgbClr val="FFFFFF"/>
                </a:solidFill>
              </a:rPr>
              <a:t>XVI – a atualização monetária do estoque da dívida pública federal por qualquer índice e para quaisquer fins;</a:t>
            </a:r>
          </a:p>
        </p:txBody>
      </p:sp>
    </p:spTree>
    <p:extLst>
      <p:ext uri="{BB962C8B-B14F-4D97-AF65-F5344CB8AC3E}">
        <p14:creationId xmlns:p14="http://schemas.microsoft.com/office/powerpoint/2010/main" val="3986796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04" y="332656"/>
            <a:ext cx="95770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rgbClr val="FFFFFF"/>
                </a:solidFill>
              </a:rPr>
              <a:t>Cont. </a:t>
            </a:r>
            <a:r>
              <a:rPr lang="pt-BR" sz="2000" b="0" dirty="0">
                <a:solidFill>
                  <a:srgbClr val="FFFFFF"/>
                </a:solidFill>
              </a:rPr>
              <a:t>PROPOSTA DE EMENDA À CONSTITUIÇÃO Nº     , DE 2018</a:t>
            </a:r>
          </a:p>
          <a:p>
            <a:endParaRPr lang="pt-BR" sz="800" b="0" dirty="0" smtClean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XVII – a prática de quaisquer mecanismos financeiros que venham a gerar dívida pública, ou qualquer outro tipo de obrigação onerosa, sem contrapartida efetiva em bens e serviços de interesse público;</a:t>
            </a:r>
          </a:p>
          <a:p>
            <a:endParaRPr lang="pt-BR" sz="1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XVIII - a contratação de dívida sem a autorização específica do Congresso Nacional, complementar à autorização constante nos orçamentos anuais;</a:t>
            </a:r>
          </a:p>
          <a:p>
            <a:endParaRPr lang="pt-BR" sz="1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XIX – a transferência de quaisquer prejuízos ou resultados negativos do Banco Central do Brasil para gastos com a dívida pública ou para o Tesouro Nacional, devendo tais perdas serem recuperadas pela própria autoridade monetária;</a:t>
            </a:r>
          </a:p>
          <a:p>
            <a:endParaRPr lang="pt-BR" sz="1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XX – a utilização de títulos da dívida pública ou qualquer outro mecanismo ou operações de política monetária que se destinem a remunerar a sobra de caixa do sistema bancário; </a:t>
            </a:r>
          </a:p>
          <a:p>
            <a:endParaRPr lang="pt-BR" sz="1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XXI – a definição de taxa de juros básica da economia sem autorização do Congresso Nacional </a:t>
            </a:r>
          </a:p>
          <a:p>
            <a:endParaRPr lang="pt-BR" sz="10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XXII – a incidência de juros sobre juros.</a:t>
            </a:r>
          </a:p>
          <a:p>
            <a:endParaRPr lang="pt-BR" sz="8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.............................. .............................. .............................. .............................. ...</a:t>
            </a:r>
          </a:p>
          <a:p>
            <a:endParaRPr lang="pt-BR" sz="800" b="0" dirty="0">
              <a:solidFill>
                <a:srgbClr val="FFFFFF"/>
              </a:solidFill>
            </a:endParaRPr>
          </a:p>
          <a:p>
            <a:r>
              <a:rPr lang="pt-BR" sz="2000" b="0" dirty="0">
                <a:solidFill>
                  <a:srgbClr val="FFFFFF"/>
                </a:solidFill>
              </a:rPr>
              <a:t>§6º – A taxa média de juros nominais incidente sobre a dívida pública não poderá ultrapassar o percentual de 6% ao ano. </a:t>
            </a:r>
          </a:p>
        </p:txBody>
      </p:sp>
    </p:spTree>
    <p:extLst>
      <p:ext uri="{BB962C8B-B14F-4D97-AF65-F5344CB8AC3E}">
        <p14:creationId xmlns:p14="http://schemas.microsoft.com/office/powerpoint/2010/main" val="202133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60512" y="332656"/>
            <a:ext cx="909783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H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á gente que 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rejeita qualquer proposta de modifica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ção do </a:t>
            </a: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fracassado modelo econômico atual, que só tem provocado miséria, injustiças e atraso.</a:t>
            </a: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i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Nós acreditamos que é urgente mudar.</a:t>
            </a:r>
          </a:p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212976"/>
            <a:ext cx="4034354" cy="34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3212976"/>
            <a:ext cx="419508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624" y="2132856"/>
            <a:ext cx="72644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45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1219200"/>
            <a:ext cx="1042511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3000">
              <a:solidFill>
                <a:srgbClr val="92D050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Verdana" charset="0"/>
              </a:rPr>
              <a:t>Muito grata</a:t>
            </a:r>
          </a:p>
          <a:p>
            <a:pPr algn="ctr">
              <a:spcBef>
                <a:spcPct val="50000"/>
              </a:spcBef>
            </a:pPr>
            <a:endParaRPr lang="pt-BR" sz="1800" i="1">
              <a:solidFill>
                <a:srgbClr val="92D050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endParaRPr lang="pt-BR" sz="1800" i="1">
              <a:solidFill>
                <a:srgbClr val="92D050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pt-BR" sz="1800" i="1">
                <a:solidFill>
                  <a:srgbClr val="92D050"/>
                </a:solidFill>
                <a:latin typeface="Verdana" charset="0"/>
              </a:rPr>
              <a:t>Maria Lucia Fattorelli</a:t>
            </a:r>
            <a:endParaRPr lang="pt-BR" sz="1800">
              <a:solidFill>
                <a:srgbClr val="FFFFFF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pt-BR" sz="3200" b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200" b="0">
              <a:solidFill>
                <a:srgbClr val="FFFFFF"/>
              </a:solidFill>
              <a:latin typeface="Verdana" charset="0"/>
            </a:endParaRPr>
          </a:p>
          <a:p>
            <a:pPr algn="ctr">
              <a:spcBef>
                <a:spcPct val="50000"/>
              </a:spcBef>
            </a:pPr>
            <a:r>
              <a:rPr lang="pt-BR" sz="3200" b="0">
                <a:solidFill>
                  <a:srgbClr val="FFFFFF"/>
                </a:solidFill>
                <a:latin typeface="Verdana" charset="0"/>
                <a:hlinkClick r:id="rId4"/>
              </a:rPr>
              <a:t>www.facebook.com/auditoriacidada.pagina</a:t>
            </a:r>
            <a:endParaRPr lang="pt-BR" sz="3200" b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704850" y="0"/>
            <a:ext cx="900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b="0" i="1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7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42900"/>
            <a:ext cx="9145015" cy="617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</a:t>
            </a:r>
            <a:r>
              <a:rPr lang="pt-BR" sz="1200" b="0" smtClean="0">
                <a:solidFill>
                  <a:srgbClr val="FFFFFF"/>
                </a:solidFill>
                <a:latin typeface="Tahoma" charset="0"/>
                <a:cs typeface="Arial" charset="0"/>
              </a:rPr>
              <a:t>“Dívida Externa Bruta” </a:t>
            </a: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4232921" y="4986923"/>
            <a:ext cx="5256584" cy="70788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6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</a:t>
            </a: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ágio</a:t>
            </a:r>
          </a:p>
          <a:p>
            <a:pPr algn="ctr">
              <a:spcBef>
                <a:spcPct val="50000"/>
              </a:spcBef>
            </a:pPr>
            <a:r>
              <a:rPr lang="pt-BR" sz="1600" smtClean="0">
                <a:solidFill>
                  <a:schemeClr val="bg1"/>
                </a:solidFill>
                <a:latin typeface="Arial" charset="0"/>
                <a:cs typeface="Arial" charset="0"/>
              </a:rPr>
              <a:t>Troca de dívida externa por dívida interna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401272" y="4454747"/>
            <a:ext cx="0" cy="532176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09942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03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0" y="230188"/>
            <a:ext cx="8664690" cy="615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986909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27443" cy="69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Por que é uma obrigação resgatar a história?</a:t>
            </a:r>
          </a:p>
          <a:p>
            <a:endParaRPr lang="pt-BR" sz="1000" dirty="0" smtClean="0"/>
          </a:p>
          <a:p>
            <a:pPr algn="just">
              <a:spcBef>
                <a:spcPts val="0"/>
              </a:spcBef>
            </a:pPr>
            <a:r>
              <a:rPr lang="pt-BR" sz="1800" b="0" dirty="0">
                <a:solidFill>
                  <a:srgbClr val="FFFFFF"/>
                </a:solidFill>
                <a:latin typeface="Tahoma" charset="0"/>
                <a:cs typeface="Tahoma" charset="0"/>
              </a:rPr>
              <a:t>O Mercado está ressuscitando “dívidas” do início do século passado e compensando com tributos federais:</a:t>
            </a:r>
          </a:p>
          <a:p>
            <a:pPr algn="just">
              <a:spcBef>
                <a:spcPts val="0"/>
              </a:spcBef>
            </a:pPr>
            <a:endParaRPr lang="pt-BR" sz="1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0"/>
              </a:spcBef>
            </a:pPr>
            <a:r>
              <a:rPr lang="pt-BR" sz="180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Compensação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de Títulos de Dívida Externa Brasileira com Tributos Federais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Kiyoshi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Harada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| 11/10/2016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O Consulente esclarece que é advogado de clientes que são titulares de títulos da dívida pública externa emitidos em libras esterlinas que foram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inseridos no orçamento Anual da União do Exercício de 2014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para resgate e pagamento naquele exercício, sob a nomenclatura de Operações Especiais, códigos 0409 e 0367, com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diversas datas de emissão, todos eles previstos no Decreto-lei nº 6.019/1943. 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 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1 – Os Títulos da Dívida Externa Brasileira, emitidos em libras esterlinas, comercializados na praça de Londres, foram alcançados pela prescrição?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Conforme abordado no item 2 deste parecer são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as próprias autoridades brasileiras competentes que firmam posição no sentido de validade e perpetuidade dos contratos de empréstimos firmados no exterior, especificamente aqueles previstos no Decreto-lei nº 6.019/43, objeto de consulta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. Assim, aqueles títulos não foram alcançados pela prescrição, e se tivesse ocorrido a prescrição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teria havido renúncia a essa suposta prescrição, por força do disposto no art. 161 do Código Civil.</a:t>
            </a:r>
          </a:p>
          <a:p>
            <a:pPr algn="just">
              <a:spcBef>
                <a:spcPts val="0"/>
              </a:spcBef>
            </a:pPr>
            <a:r>
              <a:rPr lang="pt-BR" sz="10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(...)</a:t>
            </a:r>
          </a:p>
          <a:p>
            <a:pPr algn="just">
              <a:spcBef>
                <a:spcPts val="0"/>
              </a:spcBef>
            </a:pP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5 – 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O crédito financeiro deles decorrente pode ser utilizado para extinção de obrigação tributária?</a:t>
            </a:r>
          </a:p>
          <a:p>
            <a:pPr algn="just">
              <a:spcBef>
                <a:spcPts val="0"/>
              </a:spcBef>
            </a:pPr>
            <a:r>
              <a:rPr lang="pt-BR" sz="1800" i="1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</a:t>
            </a:r>
            <a:r>
              <a:rPr lang="pt-BR" sz="1800" i="1" dirty="0">
                <a:solidFill>
                  <a:srgbClr val="FFFFFF"/>
                </a:solidFill>
                <a:latin typeface="Tahoma" charset="0"/>
                <a:cs typeface="Tahoma" charset="0"/>
              </a:rPr>
              <a:t>: Sim</a:t>
            </a:r>
            <a:r>
              <a:rPr lang="pt-BR" sz="1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, conforme demonstrado no tópico 4 deste </a:t>
            </a:r>
            <a:r>
              <a:rPr lang="pt-BR" sz="18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parecer</a:t>
            </a:r>
            <a:endParaRPr lang="pt-BR" sz="1800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05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836712"/>
            <a:ext cx="7988300" cy="5600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568" y="64533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err="1" smtClean="0">
                <a:solidFill>
                  <a:schemeClr val="tx1"/>
                </a:solidFill>
              </a:rPr>
              <a:t>https</a:t>
            </a:r>
            <a:r>
              <a:rPr lang="pt-BR" b="0" dirty="0" smtClean="0">
                <a:solidFill>
                  <a:schemeClr val="tx1"/>
                </a:solidFill>
              </a:rPr>
              <a:t>://</a:t>
            </a:r>
            <a:r>
              <a:rPr lang="pt-BR" b="0" dirty="0" err="1" smtClean="0">
                <a:solidFill>
                  <a:schemeClr val="tx1"/>
                </a:solidFill>
              </a:rPr>
              <a:t>auditoriacidada.org.br</a:t>
            </a:r>
            <a:r>
              <a:rPr lang="pt-BR" b="0" dirty="0" smtClean="0">
                <a:solidFill>
                  <a:schemeClr val="tx1"/>
                </a:solidFill>
              </a:rPr>
              <a:t>/</a:t>
            </a:r>
            <a:endParaRPr lang="pt-BR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512" y="18864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</a:rPr>
              <a:t>ESTOQUE E FLUXO DA D</a:t>
            </a:r>
            <a:r>
              <a:rPr lang="en-US" sz="2800" dirty="0" smtClean="0">
                <a:solidFill>
                  <a:srgbClr val="92D050"/>
                </a:solidFill>
              </a:rPr>
              <a:t>ÍVIDA PÚBLICA FEDERAL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2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9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FEDERAL: Histórico de escândalos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pt-BR" b="0" dirty="0" smtClean="0">
                <a:solidFill>
                  <a:schemeClr val="tx1"/>
                </a:solidFill>
              </a:rPr>
              <a:t>Comprovados por CPI </a:t>
            </a:r>
            <a:r>
              <a:rPr lang="pt-BR" b="0" dirty="0">
                <a:solidFill>
                  <a:schemeClr val="tx1"/>
                </a:solidFill>
              </a:rPr>
              <a:t>da Dívida Pública realizada na Câmara dos Deputados em 2009/2010, </a:t>
            </a:r>
            <a:r>
              <a:rPr lang="pt-BR" b="0" dirty="0" smtClean="0">
                <a:solidFill>
                  <a:schemeClr val="tx1"/>
                </a:solidFill>
              </a:rPr>
              <a:t>e comunicados ao </a:t>
            </a:r>
            <a:r>
              <a:rPr lang="pt-BR" b="0" dirty="0">
                <a:solidFill>
                  <a:schemeClr val="tx1"/>
                </a:solidFill>
              </a:rPr>
              <a:t>MP PA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</a:t>
            </a:r>
            <a:r>
              <a:rPr lang="pt-BR" b="0" dirty="0">
                <a:solidFill>
                  <a:schemeClr val="tx1"/>
                </a:solidFill>
              </a:rPr>
              <a:t>1.00.000.005612/2010-</a:t>
            </a:r>
            <a:r>
              <a:rPr lang="pt-BR" b="0" dirty="0" smtClean="0">
                <a:solidFill>
                  <a:schemeClr val="tx1"/>
                </a:solidFill>
              </a:rPr>
              <a:t>13:</a:t>
            </a:r>
            <a:endParaRPr lang="pt-BR" b="0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Contabilização de juros como se fosse amortização;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Contínuo pagamento </a:t>
            </a:r>
            <a:r>
              <a:rPr lang="pt-BR" b="0" dirty="0">
                <a:solidFill>
                  <a:schemeClr val="tx1"/>
                </a:solidFill>
              </a:rPr>
              <a:t>de excessivos e ilegítimos juros, </a:t>
            </a:r>
            <a:r>
              <a:rPr lang="pt-BR" b="0" dirty="0" smtClean="0">
                <a:solidFill>
                  <a:schemeClr val="tx1"/>
                </a:solidFill>
              </a:rPr>
              <a:t>e juros sobre juros (anatocismo) encargos </a:t>
            </a:r>
            <a:r>
              <a:rPr lang="pt-BR" b="0" dirty="0">
                <a:solidFill>
                  <a:schemeClr val="tx1"/>
                </a:solidFill>
              </a:rPr>
              <a:t>e taxas que multiplicam o valor da dívida por ela mesma; 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pagamento </a:t>
            </a:r>
            <a:r>
              <a:rPr lang="pt-BR" b="0" dirty="0">
                <a:solidFill>
                  <a:schemeClr val="tx1"/>
                </a:solidFill>
              </a:rPr>
              <a:t>de ágios que chegaram a 70% do valor nominal, em resgates antecipados, ou seja, dívida que sequer se encontravam vencidas;  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transparência;</a:t>
            </a:r>
          </a:p>
          <a:p>
            <a:pPr marL="342900" lvl="0" indent="-342900">
              <a:lnSpc>
                <a:spcPct val="90000"/>
              </a:lnSpc>
              <a:spcBef>
                <a:spcPts val="3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diversos e graves indícios de ilegalidade e ilegitimidade. </a:t>
            </a:r>
          </a:p>
        </p:txBody>
      </p:sp>
    </p:spTree>
    <p:extLst>
      <p:ext uri="{BB962C8B-B14F-4D97-AF65-F5344CB8AC3E}">
        <p14:creationId xmlns:p14="http://schemas.microsoft.com/office/powerpoint/2010/main" val="2809719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40895</TotalTime>
  <Words>2994</Words>
  <Application>Microsoft Macintosh PowerPoint</Application>
  <PresentationFormat>A4 Paper (210x297 mm)</PresentationFormat>
  <Paragraphs>524</Paragraphs>
  <Slides>48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2035</cp:revision>
  <cp:lastPrinted>2008-11-20T19:12:03Z</cp:lastPrinted>
  <dcterms:created xsi:type="dcterms:W3CDTF">2001-11-19T18:24:28Z</dcterms:created>
  <dcterms:modified xsi:type="dcterms:W3CDTF">2018-03-14T18:28:13Z</dcterms:modified>
</cp:coreProperties>
</file>