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3" r:id="rId1"/>
  </p:sldMasterIdLst>
  <p:notesMasterIdLst>
    <p:notesMasterId r:id="rId26"/>
  </p:notesMasterIdLst>
  <p:handoutMasterIdLst>
    <p:handoutMasterId r:id="rId27"/>
  </p:handoutMasterIdLst>
  <p:sldIdLst>
    <p:sldId id="1517" r:id="rId2"/>
    <p:sldId id="1651" r:id="rId3"/>
    <p:sldId id="1705" r:id="rId4"/>
    <p:sldId id="1706" r:id="rId5"/>
    <p:sldId id="1707" r:id="rId6"/>
    <p:sldId id="1708" r:id="rId7"/>
    <p:sldId id="1709" r:id="rId8"/>
    <p:sldId id="1710" r:id="rId9"/>
    <p:sldId id="1711" r:id="rId10"/>
    <p:sldId id="1715" r:id="rId11"/>
    <p:sldId id="1712" r:id="rId12"/>
    <p:sldId id="1713" r:id="rId13"/>
    <p:sldId id="1714" r:id="rId14"/>
    <p:sldId id="1697" r:id="rId15"/>
    <p:sldId id="1696" r:id="rId16"/>
    <p:sldId id="1677" r:id="rId17"/>
    <p:sldId id="1676" r:id="rId18"/>
    <p:sldId id="1679" r:id="rId19"/>
    <p:sldId id="1680" r:id="rId20"/>
    <p:sldId id="1662" r:id="rId21"/>
    <p:sldId id="1663" r:id="rId22"/>
    <p:sldId id="1595" r:id="rId23"/>
    <p:sldId id="1703" r:id="rId24"/>
    <p:sldId id="1695" r:id="rId25"/>
  </p:sldIdLst>
  <p:sldSz cx="9906000" cy="6858000" type="A4"/>
  <p:notesSz cx="6858000" cy="97107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b="1" kern="1200">
        <a:solidFill>
          <a:srgbClr val="FF0000"/>
        </a:solidFill>
        <a:latin typeface="Times New Roman" pitchFamily="18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b="1" kern="1200">
        <a:solidFill>
          <a:srgbClr val="FF0000"/>
        </a:solidFill>
        <a:latin typeface="Times New Roman" pitchFamily="18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b="1" kern="1200">
        <a:solidFill>
          <a:srgbClr val="FF0000"/>
        </a:solidFill>
        <a:latin typeface="Times New Roman" pitchFamily="18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b="1" kern="1200">
        <a:solidFill>
          <a:srgbClr val="FF0000"/>
        </a:solidFill>
        <a:latin typeface="Times New Roman" pitchFamily="18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b="1" kern="1200">
        <a:solidFill>
          <a:srgbClr val="FF0000"/>
        </a:solidFill>
        <a:latin typeface="Times New Roman" pitchFamily="18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400" b="1" kern="1200">
        <a:solidFill>
          <a:srgbClr val="FF0000"/>
        </a:solidFill>
        <a:latin typeface="Times New Roman" pitchFamily="18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400" b="1" kern="1200">
        <a:solidFill>
          <a:srgbClr val="FF0000"/>
        </a:solidFill>
        <a:latin typeface="Times New Roman" pitchFamily="18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400" b="1" kern="1200">
        <a:solidFill>
          <a:srgbClr val="FF0000"/>
        </a:solidFill>
        <a:latin typeface="Times New Roman" pitchFamily="18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400" b="1" kern="1200">
        <a:solidFill>
          <a:srgbClr val="FF0000"/>
        </a:solidFill>
        <a:latin typeface="Times New Roman" pitchFamily="18" charset="0"/>
        <a:ea typeface="MS PGothic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D050"/>
    <a:srgbClr val="FFFFFF"/>
    <a:srgbClr val="334F15"/>
    <a:srgbClr val="FF0000"/>
    <a:srgbClr val="FFFF00"/>
    <a:srgbClr val="CC0000"/>
    <a:srgbClr val="0000FF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Estilo Médio 1 - Ênfas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Estilo Médio 1 - Ênfas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46F890A9-2807-4EBB-B81D-B2AA78EC7F39}" styleName="Estilo Escuro 2 - Ênfase 5/Ênfase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DA37D80-6434-44D0-A028-1B22A696006F}" styleName="Estilo Claro 3 - Ênfase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CF1AB2-1976-4502-BF36-3FF5EA218861}" styleName="Estilo Médio 4 - Ênfas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568" y="-360"/>
      </p:cViewPr>
      <p:guideLst>
        <p:guide orient="horz" pos="2544"/>
        <p:guide pos="3120"/>
      </p:guideLst>
    </p:cSldViewPr>
  </p:slideViewPr>
  <p:outlineViewPr>
    <p:cViewPr>
      <p:scale>
        <a:sx n="75" d="100"/>
        <a:sy n="75" d="100"/>
      </p:scale>
      <p:origin x="0" y="1674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592"/>
    </p:cViewPr>
  </p:sorterViewPr>
  <p:notesViewPr>
    <p:cSldViewPr>
      <p:cViewPr>
        <p:scale>
          <a:sx n="100" d="100"/>
          <a:sy n="100" d="100"/>
        </p:scale>
        <p:origin x="-864" y="1038"/>
      </p:cViewPr>
      <p:guideLst>
        <p:guide orient="horz" pos="3059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handoutMaster" Target="handoutMasters/handout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032682-16C8-8746-92ED-AF58BF7EB348}" type="doc">
      <dgm:prSet loTypeId="urn:microsoft.com/office/officeart/2009/3/layout/CircleRelationship" loCatId="" qsTypeId="urn:microsoft.com/office/officeart/2005/8/quickstyle/3D9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6ED5622-202F-C947-BC45-A5FA037D119B}">
      <dgm:prSet phldrT="[Text]" custT="1"/>
      <dgm:spPr>
        <a:xfrm>
          <a:off x="511962" y="787507"/>
          <a:ext cx="1170537" cy="912066"/>
        </a:xfrm>
        <a:solidFill>
          <a:srgbClr val="C0504D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gm:spPr>
      <dgm:t>
        <a:bodyPr/>
        <a:lstStyle/>
        <a:p>
          <a:r>
            <a:rPr lang="en-US" sz="1000">
              <a:solidFill>
                <a:sysClr val="window" lastClr="FFFFFF"/>
              </a:solidFill>
              <a:latin typeface="Cambria"/>
              <a:ea typeface="+mn-ea"/>
              <a:cs typeface="+mn-cs"/>
            </a:rPr>
            <a:t>Mecanismos que Geram Dívida</a:t>
          </a:r>
        </a:p>
      </dgm:t>
    </dgm:pt>
    <dgm:pt modelId="{E230E4B1-C9C5-ED4E-B84D-26A8BAEADC6C}" type="parTrans" cxnId="{F059A85B-C569-7E4F-897B-B077F4F4470B}">
      <dgm:prSet/>
      <dgm:spPr/>
      <dgm:t>
        <a:bodyPr/>
        <a:lstStyle/>
        <a:p>
          <a:endParaRPr lang="en-US"/>
        </a:p>
      </dgm:t>
    </dgm:pt>
    <dgm:pt modelId="{E4F4EB83-3590-8248-B329-387F9D96E311}" type="sibTrans" cxnId="{F059A85B-C569-7E4F-897B-B077F4F4470B}">
      <dgm:prSet/>
      <dgm:spPr/>
      <dgm:t>
        <a:bodyPr/>
        <a:lstStyle/>
        <a:p>
          <a:endParaRPr lang="en-US"/>
        </a:p>
      </dgm:t>
    </dgm:pt>
    <dgm:pt modelId="{20780591-29E4-CF48-87F7-3F6B004E709A}">
      <dgm:prSet phldrT="[Text]" custT="1"/>
      <dgm:spPr>
        <a:xfrm>
          <a:off x="3131363" y="461259"/>
          <a:ext cx="1042180" cy="906038"/>
        </a:xfrm>
        <a:solidFill>
          <a:srgbClr val="4BACC6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gm:spPr>
      <dgm:t>
        <a:bodyPr/>
        <a:lstStyle/>
        <a:p>
          <a:r>
            <a:rPr lang="en-US" sz="1000">
              <a:solidFill>
                <a:sysClr val="window" lastClr="FFFFFF"/>
              </a:solidFill>
              <a:latin typeface="Cambria"/>
              <a:ea typeface="+mn-ea"/>
              <a:cs typeface="+mn-cs"/>
            </a:rPr>
            <a:t>Interferência do FMI</a:t>
          </a:r>
        </a:p>
      </dgm:t>
    </dgm:pt>
    <dgm:pt modelId="{0D47A167-53AC-4249-9B81-E9FF53A09617}" type="parTrans" cxnId="{E3E4A945-C415-4A45-B7A6-1384E55746C6}">
      <dgm:prSet/>
      <dgm:spPr/>
      <dgm:t>
        <a:bodyPr/>
        <a:lstStyle/>
        <a:p>
          <a:endParaRPr lang="en-US"/>
        </a:p>
      </dgm:t>
    </dgm:pt>
    <dgm:pt modelId="{D28437DB-9B3D-BB42-9DB0-B4A5CC3AF0E1}" type="sibTrans" cxnId="{E3E4A945-C415-4A45-B7A6-1384E55746C6}">
      <dgm:prSet/>
      <dgm:spPr/>
      <dgm:t>
        <a:bodyPr/>
        <a:lstStyle/>
        <a:p>
          <a:endParaRPr lang="en-US"/>
        </a:p>
      </dgm:t>
    </dgm:pt>
    <dgm:pt modelId="{6F5795CA-FCF7-3D49-92E8-4F066CD012F3}">
      <dgm:prSet phldrT="[Text]" custT="1"/>
      <dgm:spPr>
        <a:xfrm>
          <a:off x="3324291" y="1700246"/>
          <a:ext cx="1314636" cy="847366"/>
        </a:xfrm>
        <a:solidFill>
          <a:srgbClr val="8064A2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gm:spPr>
      <dgm:t>
        <a:bodyPr/>
        <a:lstStyle/>
        <a:p>
          <a:r>
            <a:rPr lang="en-US" sz="1000">
              <a:solidFill>
                <a:sysClr val="window" lastClr="FFFFFF"/>
              </a:solidFill>
              <a:latin typeface="Cambria"/>
              <a:ea typeface="+mn-ea"/>
              <a:cs typeface="+mn-cs"/>
            </a:rPr>
            <a:t>Privilégios Legais, Políticos, Financeiros e Econômicos</a:t>
          </a:r>
        </a:p>
      </dgm:t>
    </dgm:pt>
    <dgm:pt modelId="{D32074AE-8981-D846-BE20-9A86BCE378CB}" type="parTrans" cxnId="{1EC7D450-F28F-844C-947B-C231073515C8}">
      <dgm:prSet/>
      <dgm:spPr/>
      <dgm:t>
        <a:bodyPr/>
        <a:lstStyle/>
        <a:p>
          <a:endParaRPr lang="en-US"/>
        </a:p>
      </dgm:t>
    </dgm:pt>
    <dgm:pt modelId="{C32EE8AA-1E3E-EC45-A170-141FE8D7DE35}" type="sibTrans" cxnId="{1EC7D450-F28F-844C-947B-C231073515C8}">
      <dgm:prSet/>
      <dgm:spPr/>
      <dgm:t>
        <a:bodyPr/>
        <a:lstStyle/>
        <a:p>
          <a:endParaRPr lang="en-US"/>
        </a:p>
      </dgm:t>
    </dgm:pt>
    <dgm:pt modelId="{738A3422-D32A-114F-8E34-8A2257CE464B}">
      <dgm:prSet phldrT="[Text]" custT="1"/>
      <dgm:spPr>
        <a:xfrm>
          <a:off x="1454714" y="2265426"/>
          <a:ext cx="1035404" cy="915272"/>
        </a:xfrm>
        <a:solidFill>
          <a:srgbClr val="F79646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gm:spPr>
      <dgm:t>
        <a:bodyPr/>
        <a:lstStyle/>
        <a:p>
          <a:r>
            <a:rPr lang="en-US" sz="1000">
              <a:solidFill>
                <a:sysClr val="window" lastClr="FFFFFF"/>
              </a:solidFill>
              <a:latin typeface="Cambria"/>
              <a:ea typeface="+mn-ea"/>
              <a:cs typeface="+mn-cs"/>
            </a:rPr>
            <a:t>Influência do Poder Financeiro </a:t>
          </a:r>
        </a:p>
      </dgm:t>
    </dgm:pt>
    <dgm:pt modelId="{0994D024-3CCB-BA47-80DB-451363439951}" type="parTrans" cxnId="{4A517BE4-C95D-DC44-967E-C03C94EE7A1E}">
      <dgm:prSet/>
      <dgm:spPr/>
      <dgm:t>
        <a:bodyPr/>
        <a:lstStyle/>
        <a:p>
          <a:endParaRPr lang="en-US"/>
        </a:p>
      </dgm:t>
    </dgm:pt>
    <dgm:pt modelId="{D846E938-A38E-3B49-BF0E-9614AE17F3AC}" type="sibTrans" cxnId="{4A517BE4-C95D-DC44-967E-C03C94EE7A1E}">
      <dgm:prSet/>
      <dgm:spPr/>
      <dgm:t>
        <a:bodyPr/>
        <a:lstStyle/>
        <a:p>
          <a:endParaRPr lang="en-US"/>
        </a:p>
      </dgm:t>
    </dgm:pt>
    <dgm:pt modelId="{86D17B7E-E696-8941-8E58-7886025557FE}">
      <dgm:prSet phldrT="[Text]" custT="1"/>
      <dgm:spPr>
        <a:xfrm>
          <a:off x="2101814" y="-103488"/>
          <a:ext cx="1076193" cy="898813"/>
        </a:xfrm>
        <a:solidFill>
          <a:srgbClr val="9BBB59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gm:spPr>
      <dgm:t>
        <a:bodyPr/>
        <a:lstStyle/>
        <a:p>
          <a:r>
            <a:rPr lang="en-US" sz="1000">
              <a:solidFill>
                <a:sysClr val="window" lastClr="FFFFFF"/>
              </a:solidFill>
              <a:latin typeface="Cambria"/>
              <a:ea typeface="+mn-ea"/>
              <a:cs typeface="+mn-cs"/>
            </a:rPr>
            <a:t>Salvamento Bancário</a:t>
          </a:r>
        </a:p>
      </dgm:t>
    </dgm:pt>
    <dgm:pt modelId="{F2345D15-0A8A-884F-8066-05E2A55D3EF7}" type="parTrans" cxnId="{9FD33811-CF00-4241-BFA8-2214647983D2}">
      <dgm:prSet/>
      <dgm:spPr/>
      <dgm:t>
        <a:bodyPr/>
        <a:lstStyle/>
        <a:p>
          <a:endParaRPr lang="en-US"/>
        </a:p>
      </dgm:t>
    </dgm:pt>
    <dgm:pt modelId="{00F9EB27-3617-714D-BF1E-476277FE6591}" type="sibTrans" cxnId="{9FD33811-CF00-4241-BFA8-2214647983D2}">
      <dgm:prSet/>
      <dgm:spPr/>
      <dgm:t>
        <a:bodyPr/>
        <a:lstStyle/>
        <a:p>
          <a:endParaRPr lang="en-US"/>
        </a:p>
      </dgm:t>
    </dgm:pt>
    <dgm:pt modelId="{67399531-B4AD-494A-92F2-504158F3E707}">
      <dgm:prSet phldrT="[Text]" custT="1"/>
      <dgm:spPr>
        <a:xfrm>
          <a:off x="1403811" y="582709"/>
          <a:ext cx="1721710" cy="1722006"/>
        </a:xfrm>
        <a:solidFill>
          <a:srgbClr val="4F81BD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gm:spPr>
      <dgm:t>
        <a:bodyPr/>
        <a:lstStyle/>
        <a:p>
          <a:r>
            <a:rPr lang="pt-BR" sz="1800" noProof="0" dirty="0" smtClean="0">
              <a:solidFill>
                <a:sysClr val="window" lastClr="FFFFFF"/>
              </a:solidFill>
              <a:latin typeface="Cambria"/>
              <a:ea typeface="+mn-ea"/>
              <a:cs typeface="+mn-cs"/>
            </a:rPr>
            <a:t>Sistema da Dívida</a:t>
          </a:r>
          <a:endParaRPr lang="pt-BR" sz="1800" noProof="0" dirty="0">
            <a:solidFill>
              <a:sysClr val="window" lastClr="FFFFFF"/>
            </a:solidFill>
            <a:latin typeface="Cambria"/>
            <a:ea typeface="+mn-ea"/>
            <a:cs typeface="+mn-cs"/>
          </a:endParaRPr>
        </a:p>
      </dgm:t>
    </dgm:pt>
    <dgm:pt modelId="{345BC62B-246C-6849-9929-177D18BF5EBF}" type="sibTrans" cxnId="{3F708B0D-1A69-9C40-BCD4-0BB24A0C1FB2}">
      <dgm:prSet/>
      <dgm:spPr/>
      <dgm:t>
        <a:bodyPr/>
        <a:lstStyle/>
        <a:p>
          <a:endParaRPr lang="en-US"/>
        </a:p>
      </dgm:t>
    </dgm:pt>
    <dgm:pt modelId="{E6DD8C2A-1363-3945-B76D-0B1AC5DD50DB}" type="parTrans" cxnId="{3F708B0D-1A69-9C40-BCD4-0BB24A0C1FB2}">
      <dgm:prSet/>
      <dgm:spPr/>
      <dgm:t>
        <a:bodyPr/>
        <a:lstStyle/>
        <a:p>
          <a:endParaRPr lang="en-US"/>
        </a:p>
      </dgm:t>
    </dgm:pt>
    <dgm:pt modelId="{12638A83-E4F5-674B-9467-240AA0C5FB0A}" type="pres">
      <dgm:prSet presAssocID="{91032682-16C8-8746-92ED-AF58BF7EB348}" presName="Name0" presStyleCnt="0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CD68683C-D877-F146-989D-683FF92CCE28}" type="pres">
      <dgm:prSet presAssocID="{67399531-B4AD-494A-92F2-504158F3E707}" presName="Parent" presStyleLbl="node0" presStyleIdx="0" presStyleCnt="1">
        <dgm:presLayoutVars>
          <dgm:chMax val="5"/>
          <dgm:chPref val="5"/>
        </dgm:presLayoutVars>
      </dgm:prSet>
      <dgm:spPr>
        <a:prstGeom prst="ellipse">
          <a:avLst/>
        </a:prstGeom>
      </dgm:spPr>
      <dgm:t>
        <a:bodyPr/>
        <a:lstStyle/>
        <a:p>
          <a:endParaRPr lang="en-US"/>
        </a:p>
      </dgm:t>
    </dgm:pt>
    <dgm:pt modelId="{58D9F01F-9E18-A346-A934-8987F4284017}" type="pres">
      <dgm:prSet presAssocID="{67399531-B4AD-494A-92F2-504158F3E707}" presName="Accent2" presStyleLbl="node1" presStyleIdx="0" presStyleCnt="19"/>
      <dgm:spPr>
        <a:xfrm>
          <a:off x="1933215" y="2176704"/>
          <a:ext cx="138796" cy="138782"/>
        </a:xfrm>
        <a:prstGeom prst="ellipse">
          <a:avLst/>
        </a:prstGeom>
        <a:solidFill>
          <a:srgbClr val="C0504D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gm:spPr>
      <dgm:t>
        <a:bodyPr/>
        <a:lstStyle/>
        <a:p>
          <a:endParaRPr lang="en-US"/>
        </a:p>
      </dgm:t>
    </dgm:pt>
    <dgm:pt modelId="{FEF05A9F-2AAC-074D-BD7A-9196CC8F387E}" type="pres">
      <dgm:prSet presAssocID="{67399531-B4AD-494A-92F2-504158F3E707}" presName="Accent3" presStyleLbl="node1" presStyleIdx="1" presStyleCnt="19"/>
      <dgm:spPr>
        <a:xfrm>
          <a:off x="3236417" y="1281543"/>
          <a:ext cx="138796" cy="138782"/>
        </a:xfrm>
        <a:prstGeom prst="ellipse">
          <a:avLst/>
        </a:prstGeom>
        <a:solidFill>
          <a:srgbClr val="9BBB59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gm:spPr>
      <dgm:t>
        <a:bodyPr/>
        <a:lstStyle/>
        <a:p>
          <a:endParaRPr lang="en-US"/>
        </a:p>
      </dgm:t>
    </dgm:pt>
    <dgm:pt modelId="{3E2BC93E-E0ED-0A4C-904E-34FEB557D6B3}" type="pres">
      <dgm:prSet presAssocID="{67399531-B4AD-494A-92F2-504158F3E707}" presName="Accent4" presStyleLbl="node1" presStyleIdx="2" presStyleCnt="19"/>
      <dgm:spPr>
        <a:xfrm>
          <a:off x="2573161" y="2324410"/>
          <a:ext cx="191418" cy="191710"/>
        </a:xfrm>
        <a:prstGeom prst="ellipse">
          <a:avLst/>
        </a:prstGeom>
        <a:solidFill>
          <a:srgbClr val="8064A2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gm:spPr>
      <dgm:t>
        <a:bodyPr/>
        <a:lstStyle/>
        <a:p>
          <a:endParaRPr lang="en-US"/>
        </a:p>
      </dgm:t>
    </dgm:pt>
    <dgm:pt modelId="{9AE0C5AB-F05E-C54F-946F-524451D97D6A}" type="pres">
      <dgm:prSet presAssocID="{67399531-B4AD-494A-92F2-504158F3E707}" presName="Accent5" presStyleLbl="node1" presStyleIdx="3" presStyleCnt="19"/>
      <dgm:spPr>
        <a:xfrm>
          <a:off x="1972064" y="776265"/>
          <a:ext cx="138796" cy="138782"/>
        </a:xfrm>
        <a:prstGeom prst="ellipse">
          <a:avLst/>
        </a:prstGeom>
        <a:solidFill>
          <a:srgbClr val="4BACC6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gm:spPr>
      <dgm:t>
        <a:bodyPr/>
        <a:lstStyle/>
        <a:p>
          <a:endParaRPr lang="en-US"/>
        </a:p>
      </dgm:t>
    </dgm:pt>
    <dgm:pt modelId="{9B818891-721B-E249-A46D-3F104437D69C}" type="pres">
      <dgm:prSet presAssocID="{67399531-B4AD-494A-92F2-504158F3E707}" presName="Accent6" presStyleLbl="node1" presStyleIdx="4" presStyleCnt="19"/>
      <dgm:spPr>
        <a:xfrm>
          <a:off x="1535191" y="1570493"/>
          <a:ext cx="138796" cy="138782"/>
        </a:xfrm>
        <a:prstGeom prst="ellipse">
          <a:avLst/>
        </a:prstGeom>
        <a:solidFill>
          <a:srgbClr val="F79646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gm:spPr>
      <dgm:t>
        <a:bodyPr/>
        <a:lstStyle/>
        <a:p>
          <a:endParaRPr lang="en-US"/>
        </a:p>
      </dgm:t>
    </dgm:pt>
    <dgm:pt modelId="{3B8012C6-BDB5-5E42-AD5B-3E946D617566}" type="pres">
      <dgm:prSet presAssocID="{96ED5622-202F-C947-BC45-A5FA037D119B}" presName="Child1" presStyleLbl="node1" presStyleIdx="5" presStyleCnt="19" custScaleX="167223" custScaleY="130283" custLinFactNeighborX="-16906">
        <dgm:presLayoutVars>
          <dgm:chMax val="0"/>
          <dgm:chPref val="0"/>
        </dgm:presLayoutVars>
      </dgm:prSet>
      <dgm:spPr>
        <a:prstGeom prst="ellipse">
          <a:avLst/>
        </a:prstGeom>
      </dgm:spPr>
      <dgm:t>
        <a:bodyPr/>
        <a:lstStyle/>
        <a:p>
          <a:endParaRPr lang="en-US"/>
        </a:p>
      </dgm:t>
    </dgm:pt>
    <dgm:pt modelId="{BB4D3749-C5A6-1F42-BA2E-174FCD75366C}" type="pres">
      <dgm:prSet presAssocID="{96ED5622-202F-C947-BC45-A5FA037D119B}" presName="Accent7" presStyleCnt="0"/>
      <dgm:spPr/>
    </dgm:pt>
    <dgm:pt modelId="{307D2AE0-B61B-3F49-AF65-492CC44B7E00}" type="pres">
      <dgm:prSet presAssocID="{96ED5622-202F-C947-BC45-A5FA037D119B}" presName="AccentHold1" presStyleLbl="node1" presStyleIdx="6" presStyleCnt="19"/>
      <dgm:spPr>
        <a:xfrm>
          <a:off x="2192796" y="782420"/>
          <a:ext cx="191418" cy="191710"/>
        </a:xfrm>
        <a:prstGeom prst="ellipse">
          <a:avLst/>
        </a:prstGeom>
        <a:solidFill>
          <a:srgbClr val="9BBB59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gm:spPr>
      <dgm:t>
        <a:bodyPr/>
        <a:lstStyle/>
        <a:p>
          <a:endParaRPr lang="en-US"/>
        </a:p>
      </dgm:t>
    </dgm:pt>
    <dgm:pt modelId="{6B05C13D-FEEA-C64C-B5AB-429A48D8019E}" type="pres">
      <dgm:prSet presAssocID="{96ED5622-202F-C947-BC45-A5FA037D119B}" presName="Accent8" presStyleCnt="0"/>
      <dgm:spPr/>
    </dgm:pt>
    <dgm:pt modelId="{B46D02DE-DFD9-264A-9122-1B111364DA6D}" type="pres">
      <dgm:prSet presAssocID="{96ED5622-202F-C947-BC45-A5FA037D119B}" presName="AccentHold2" presStyleLbl="node1" presStyleIdx="7" presStyleCnt="19"/>
      <dgm:spPr>
        <a:xfrm>
          <a:off x="931621" y="1798514"/>
          <a:ext cx="346107" cy="346186"/>
        </a:xfrm>
        <a:prstGeom prst="ellipse">
          <a:avLst/>
        </a:prstGeom>
        <a:solidFill>
          <a:srgbClr val="8064A2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gm:spPr>
      <dgm:t>
        <a:bodyPr/>
        <a:lstStyle/>
        <a:p>
          <a:endParaRPr lang="en-US"/>
        </a:p>
      </dgm:t>
    </dgm:pt>
    <dgm:pt modelId="{5C929E12-B5A9-524E-8637-7BDE97CEB999}" type="pres">
      <dgm:prSet presAssocID="{20780591-29E4-CF48-87F7-3F6B004E709A}" presName="Child2" presStyleLbl="node1" presStyleIdx="8" presStyleCnt="19" custScaleX="148886" custScaleY="129422">
        <dgm:presLayoutVars>
          <dgm:chMax val="0"/>
          <dgm:chPref val="0"/>
        </dgm:presLayoutVars>
      </dgm:prSet>
      <dgm:spPr>
        <a:prstGeom prst="ellipse">
          <a:avLst/>
        </a:prstGeom>
      </dgm:spPr>
      <dgm:t>
        <a:bodyPr/>
        <a:lstStyle/>
        <a:p>
          <a:endParaRPr lang="en-US"/>
        </a:p>
      </dgm:t>
    </dgm:pt>
    <dgm:pt modelId="{A458321B-FFC0-BD4F-9287-F448D405C256}" type="pres">
      <dgm:prSet presAssocID="{20780591-29E4-CF48-87F7-3F6B004E709A}" presName="Accent9" presStyleCnt="0"/>
      <dgm:spPr/>
    </dgm:pt>
    <dgm:pt modelId="{CBAE351A-2575-EB4E-BDFE-AC8C89AB19F6}" type="pres">
      <dgm:prSet presAssocID="{20780591-29E4-CF48-87F7-3F6B004E709A}" presName="AccentHold1" presStyleLbl="node1" presStyleIdx="9" presStyleCnt="19"/>
      <dgm:spPr>
        <a:xfrm>
          <a:off x="2989904" y="1047368"/>
          <a:ext cx="191418" cy="191710"/>
        </a:xfrm>
        <a:prstGeom prst="ellipse">
          <a:avLst/>
        </a:prstGeom>
        <a:solidFill>
          <a:srgbClr val="F79646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gm:spPr>
      <dgm:t>
        <a:bodyPr/>
        <a:lstStyle/>
        <a:p>
          <a:endParaRPr lang="en-US"/>
        </a:p>
      </dgm:t>
    </dgm:pt>
    <dgm:pt modelId="{A5B4C08C-AA14-F94A-9115-1C7612570EC3}" type="pres">
      <dgm:prSet presAssocID="{20780591-29E4-CF48-87F7-3F6B004E709A}" presName="Accent10" presStyleCnt="0"/>
      <dgm:spPr/>
    </dgm:pt>
    <dgm:pt modelId="{E87B16E0-7609-B741-ADEC-7ED3166C467B}" type="pres">
      <dgm:prSet presAssocID="{20780591-29E4-CF48-87F7-3F6B004E709A}" presName="AccentHold2" presStyleLbl="node1" presStyleIdx="10" presStyleCnt="19"/>
      <dgm:spPr>
        <a:xfrm>
          <a:off x="799888" y="2210553"/>
          <a:ext cx="138796" cy="138782"/>
        </a:xfrm>
        <a:prstGeom prst="ellipse">
          <a:avLst/>
        </a:prstGeom>
        <a:solidFill>
          <a:srgbClr val="C0504D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gm:spPr>
      <dgm:t>
        <a:bodyPr/>
        <a:lstStyle/>
        <a:p>
          <a:endParaRPr lang="en-US"/>
        </a:p>
      </dgm:t>
    </dgm:pt>
    <dgm:pt modelId="{04321634-7EAA-C442-9E3C-6235F031E2D1}" type="pres">
      <dgm:prSet presAssocID="{20780591-29E4-CF48-87F7-3F6B004E709A}" presName="Accent11" presStyleCnt="0"/>
      <dgm:spPr/>
    </dgm:pt>
    <dgm:pt modelId="{A27AE5E0-C77F-1548-B6AC-19A721F18551}" type="pres">
      <dgm:prSet presAssocID="{20780591-29E4-CF48-87F7-3F6B004E709A}" presName="AccentHold3" presStyleLbl="node1" presStyleIdx="11" presStyleCnt="19"/>
      <dgm:spPr>
        <a:xfrm>
          <a:off x="2182907" y="2012996"/>
          <a:ext cx="138796" cy="138782"/>
        </a:xfrm>
        <a:prstGeom prst="ellipse">
          <a:avLst/>
        </a:prstGeom>
        <a:solidFill>
          <a:srgbClr val="9BBB59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gm:spPr>
      <dgm:t>
        <a:bodyPr/>
        <a:lstStyle/>
        <a:p>
          <a:endParaRPr lang="en-US"/>
        </a:p>
      </dgm:t>
    </dgm:pt>
    <dgm:pt modelId="{2C4EA2EF-7032-994A-8CDA-D08E93AE0AB3}" type="pres">
      <dgm:prSet presAssocID="{6F5795CA-FCF7-3D49-92E8-4F066CD012F3}" presName="Child3" presStyleLbl="node1" presStyleIdx="12" presStyleCnt="19" custScaleX="187809" custScaleY="121041">
        <dgm:presLayoutVars>
          <dgm:chMax val="0"/>
          <dgm:chPref val="0"/>
        </dgm:presLayoutVars>
      </dgm:prSet>
      <dgm:spPr>
        <a:prstGeom prst="ellipse">
          <a:avLst/>
        </a:prstGeom>
      </dgm:spPr>
      <dgm:t>
        <a:bodyPr/>
        <a:lstStyle/>
        <a:p>
          <a:endParaRPr lang="en-US"/>
        </a:p>
      </dgm:t>
    </dgm:pt>
    <dgm:pt modelId="{20931715-7EAE-D343-813D-4E75C341ED7C}" type="pres">
      <dgm:prSet presAssocID="{6F5795CA-FCF7-3D49-92E8-4F066CD012F3}" presName="Accent12" presStyleCnt="0"/>
      <dgm:spPr/>
    </dgm:pt>
    <dgm:pt modelId="{233E81BF-6756-1A46-9ADA-2C3EBEC9678C}" type="pres">
      <dgm:prSet presAssocID="{6F5795CA-FCF7-3D49-92E8-4F066CD012F3}" presName="AccentHold1" presStyleLbl="node1" presStyleIdx="13" presStyleCnt="19"/>
      <dgm:spPr>
        <a:xfrm>
          <a:off x="3434193" y="1749587"/>
          <a:ext cx="138796" cy="138782"/>
        </a:xfrm>
        <a:prstGeom prst="ellipse">
          <a:avLst/>
        </a:prstGeom>
        <a:solidFill>
          <a:srgbClr val="4BACC6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gm:spPr>
      <dgm:t>
        <a:bodyPr/>
        <a:lstStyle/>
        <a:p>
          <a:endParaRPr lang="en-US"/>
        </a:p>
      </dgm:t>
    </dgm:pt>
    <dgm:pt modelId="{EAA19F38-080A-2445-9C24-BF5FCF5EAE4A}" type="pres">
      <dgm:prSet presAssocID="{738A3422-D32A-114F-8E34-8A2257CE464B}" presName="Child4" presStyleLbl="node1" presStyleIdx="14" presStyleCnt="19" custScaleX="147918" custScaleY="130741">
        <dgm:presLayoutVars>
          <dgm:chMax val="0"/>
          <dgm:chPref val="0"/>
        </dgm:presLayoutVars>
      </dgm:prSet>
      <dgm:spPr>
        <a:prstGeom prst="ellipse">
          <a:avLst/>
        </a:prstGeom>
      </dgm:spPr>
      <dgm:t>
        <a:bodyPr/>
        <a:lstStyle/>
        <a:p>
          <a:endParaRPr lang="en-US"/>
        </a:p>
      </dgm:t>
    </dgm:pt>
    <dgm:pt modelId="{4E3A32DE-4BB9-3148-B3A6-B205618EB141}" type="pres">
      <dgm:prSet presAssocID="{738A3422-D32A-114F-8E34-8A2257CE464B}" presName="Accent13" presStyleCnt="0"/>
      <dgm:spPr/>
    </dgm:pt>
    <dgm:pt modelId="{3B2A56C1-B96B-2340-9B03-CA89F8A21E79}" type="pres">
      <dgm:prSet presAssocID="{738A3422-D32A-114F-8E34-8A2257CE464B}" presName="AccentHold1" presStyleLbl="node1" presStyleIdx="15" presStyleCnt="19"/>
      <dgm:spPr>
        <a:xfrm>
          <a:off x="2247537" y="2349335"/>
          <a:ext cx="138796" cy="138782"/>
        </a:xfrm>
        <a:prstGeom prst="ellipse">
          <a:avLst/>
        </a:prstGeom>
        <a:solidFill>
          <a:srgbClr val="C0504D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gm:spPr>
      <dgm:t>
        <a:bodyPr/>
        <a:lstStyle/>
        <a:p>
          <a:endParaRPr lang="en-US"/>
        </a:p>
      </dgm:t>
    </dgm:pt>
    <dgm:pt modelId="{C1B0984E-E3E0-C943-AF18-A37F5C5D8942}" type="pres">
      <dgm:prSet presAssocID="{86D17B7E-E696-8941-8E58-7886025557FE}" presName="Child5" presStyleLbl="node1" presStyleIdx="16" presStyleCnt="19" custScaleX="153745" custScaleY="128390">
        <dgm:presLayoutVars>
          <dgm:chMax val="0"/>
          <dgm:chPref val="0"/>
        </dgm:presLayoutVars>
      </dgm:prSet>
      <dgm:spPr>
        <a:prstGeom prst="ellipse">
          <a:avLst/>
        </a:prstGeom>
      </dgm:spPr>
      <dgm:t>
        <a:bodyPr/>
        <a:lstStyle/>
        <a:p>
          <a:endParaRPr lang="en-US"/>
        </a:p>
      </dgm:t>
    </dgm:pt>
    <dgm:pt modelId="{9EAD5373-AAF2-584E-A784-9920C80F048E}" type="pres">
      <dgm:prSet presAssocID="{86D17B7E-E696-8941-8E58-7886025557FE}" presName="Accent15" presStyleCnt="0"/>
      <dgm:spPr/>
    </dgm:pt>
    <dgm:pt modelId="{6F43751C-A657-5641-8282-9805A3E00C8B}" type="pres">
      <dgm:prSet presAssocID="{86D17B7E-E696-8941-8E58-7886025557FE}" presName="AccentHold2" presStyleLbl="node1" presStyleIdx="17" presStyleCnt="19"/>
      <dgm:spPr>
        <a:xfrm>
          <a:off x="1426767" y="754725"/>
          <a:ext cx="138796" cy="138782"/>
        </a:xfrm>
        <a:prstGeom prst="ellipse">
          <a:avLst/>
        </a:prstGeom>
        <a:solidFill>
          <a:srgbClr val="8064A2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gm:spPr>
      <dgm:t>
        <a:bodyPr/>
        <a:lstStyle/>
        <a:p>
          <a:endParaRPr lang="en-US"/>
        </a:p>
      </dgm:t>
    </dgm:pt>
    <dgm:pt modelId="{D9700332-47BC-454C-8230-0816D8CE441B}" type="pres">
      <dgm:prSet presAssocID="{86D17B7E-E696-8941-8E58-7886025557FE}" presName="Accent16" presStyleCnt="0"/>
      <dgm:spPr/>
    </dgm:pt>
    <dgm:pt modelId="{86BA5D87-5D53-8E4A-A093-EA2F4CD7FEE5}" type="pres">
      <dgm:prSet presAssocID="{86D17B7E-E696-8941-8E58-7886025557FE}" presName="AccentHold3" presStyleLbl="node1" presStyleIdx="18" presStyleCnt="19"/>
      <dgm:spPr>
        <a:xfrm>
          <a:off x="3042879" y="168209"/>
          <a:ext cx="138796" cy="138782"/>
        </a:xfrm>
        <a:prstGeom prst="ellipse">
          <a:avLst/>
        </a:prstGeom>
        <a:solidFill>
          <a:srgbClr val="4BACC6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gm:spPr>
      <dgm:t>
        <a:bodyPr/>
        <a:lstStyle/>
        <a:p>
          <a:endParaRPr lang="en-US"/>
        </a:p>
      </dgm:t>
    </dgm:pt>
  </dgm:ptLst>
  <dgm:cxnLst>
    <dgm:cxn modelId="{618AE51A-AA3C-284D-AD4A-89294335CC20}" type="presOf" srcId="{20780591-29E4-CF48-87F7-3F6B004E709A}" destId="{5C929E12-B5A9-524E-8637-7BDE97CEB999}" srcOrd="0" destOrd="0" presId="urn:microsoft.com/office/officeart/2009/3/layout/CircleRelationship"/>
    <dgm:cxn modelId="{0E184045-1540-0E4F-B8DE-06D13BB57053}" type="presOf" srcId="{91032682-16C8-8746-92ED-AF58BF7EB348}" destId="{12638A83-E4F5-674B-9467-240AA0C5FB0A}" srcOrd="0" destOrd="0" presId="urn:microsoft.com/office/officeart/2009/3/layout/CircleRelationship"/>
    <dgm:cxn modelId="{9988464C-D1A7-9440-9518-23FAE32A6668}" type="presOf" srcId="{738A3422-D32A-114F-8E34-8A2257CE464B}" destId="{EAA19F38-080A-2445-9C24-BF5FCF5EAE4A}" srcOrd="0" destOrd="0" presId="urn:microsoft.com/office/officeart/2009/3/layout/CircleRelationship"/>
    <dgm:cxn modelId="{C5750AA2-F558-0F42-8C66-5536BF75F890}" type="presOf" srcId="{96ED5622-202F-C947-BC45-A5FA037D119B}" destId="{3B8012C6-BDB5-5E42-AD5B-3E946D617566}" srcOrd="0" destOrd="0" presId="urn:microsoft.com/office/officeart/2009/3/layout/CircleRelationship"/>
    <dgm:cxn modelId="{E3E4A945-C415-4A45-B7A6-1384E55746C6}" srcId="{67399531-B4AD-494A-92F2-504158F3E707}" destId="{20780591-29E4-CF48-87F7-3F6B004E709A}" srcOrd="1" destOrd="0" parTransId="{0D47A167-53AC-4249-9B81-E9FF53A09617}" sibTransId="{D28437DB-9B3D-BB42-9DB0-B4A5CC3AF0E1}"/>
    <dgm:cxn modelId="{1EC7D450-F28F-844C-947B-C231073515C8}" srcId="{67399531-B4AD-494A-92F2-504158F3E707}" destId="{6F5795CA-FCF7-3D49-92E8-4F066CD012F3}" srcOrd="2" destOrd="0" parTransId="{D32074AE-8981-D846-BE20-9A86BCE378CB}" sibTransId="{C32EE8AA-1E3E-EC45-A170-141FE8D7DE35}"/>
    <dgm:cxn modelId="{3F708B0D-1A69-9C40-BCD4-0BB24A0C1FB2}" srcId="{91032682-16C8-8746-92ED-AF58BF7EB348}" destId="{67399531-B4AD-494A-92F2-504158F3E707}" srcOrd="0" destOrd="0" parTransId="{E6DD8C2A-1363-3945-B76D-0B1AC5DD50DB}" sibTransId="{345BC62B-246C-6849-9929-177D18BF5EBF}"/>
    <dgm:cxn modelId="{4A517BE4-C95D-DC44-967E-C03C94EE7A1E}" srcId="{67399531-B4AD-494A-92F2-504158F3E707}" destId="{738A3422-D32A-114F-8E34-8A2257CE464B}" srcOrd="3" destOrd="0" parTransId="{0994D024-3CCB-BA47-80DB-451363439951}" sibTransId="{D846E938-A38E-3B49-BF0E-9614AE17F3AC}"/>
    <dgm:cxn modelId="{EE3F8E25-2FCA-7040-82B9-760D72C65A05}" type="presOf" srcId="{86D17B7E-E696-8941-8E58-7886025557FE}" destId="{C1B0984E-E3E0-C943-AF18-A37F5C5D8942}" srcOrd="0" destOrd="0" presId="urn:microsoft.com/office/officeart/2009/3/layout/CircleRelationship"/>
    <dgm:cxn modelId="{F059A85B-C569-7E4F-897B-B077F4F4470B}" srcId="{67399531-B4AD-494A-92F2-504158F3E707}" destId="{96ED5622-202F-C947-BC45-A5FA037D119B}" srcOrd="0" destOrd="0" parTransId="{E230E4B1-C9C5-ED4E-B84D-26A8BAEADC6C}" sibTransId="{E4F4EB83-3590-8248-B329-387F9D96E311}"/>
    <dgm:cxn modelId="{884FF1FB-E95C-A84E-948B-C33773441F5D}" type="presOf" srcId="{6F5795CA-FCF7-3D49-92E8-4F066CD012F3}" destId="{2C4EA2EF-7032-994A-8CDA-D08E93AE0AB3}" srcOrd="0" destOrd="0" presId="urn:microsoft.com/office/officeart/2009/3/layout/CircleRelationship"/>
    <dgm:cxn modelId="{9FD33811-CF00-4241-BFA8-2214647983D2}" srcId="{67399531-B4AD-494A-92F2-504158F3E707}" destId="{86D17B7E-E696-8941-8E58-7886025557FE}" srcOrd="4" destOrd="0" parTransId="{F2345D15-0A8A-884F-8066-05E2A55D3EF7}" sibTransId="{00F9EB27-3617-714D-BF1E-476277FE6591}"/>
    <dgm:cxn modelId="{BB21CA23-19C9-C643-833A-D606B9B0C139}" type="presOf" srcId="{67399531-B4AD-494A-92F2-504158F3E707}" destId="{CD68683C-D877-F146-989D-683FF92CCE28}" srcOrd="0" destOrd="0" presId="urn:microsoft.com/office/officeart/2009/3/layout/CircleRelationship"/>
    <dgm:cxn modelId="{BCA59756-5F9F-4C44-8427-C82015EC3D58}" type="presParOf" srcId="{12638A83-E4F5-674B-9467-240AA0C5FB0A}" destId="{CD68683C-D877-F146-989D-683FF92CCE28}" srcOrd="0" destOrd="0" presId="urn:microsoft.com/office/officeart/2009/3/layout/CircleRelationship"/>
    <dgm:cxn modelId="{38758A76-0820-CD46-B225-04E9C4C30DD0}" type="presParOf" srcId="{12638A83-E4F5-674B-9467-240AA0C5FB0A}" destId="{58D9F01F-9E18-A346-A934-8987F4284017}" srcOrd="1" destOrd="0" presId="urn:microsoft.com/office/officeart/2009/3/layout/CircleRelationship"/>
    <dgm:cxn modelId="{F9D32FB7-45BD-494C-9F82-0D7E790C3B94}" type="presParOf" srcId="{12638A83-E4F5-674B-9467-240AA0C5FB0A}" destId="{FEF05A9F-2AAC-074D-BD7A-9196CC8F387E}" srcOrd="2" destOrd="0" presId="urn:microsoft.com/office/officeart/2009/3/layout/CircleRelationship"/>
    <dgm:cxn modelId="{F6C98E05-DE63-334F-B0F9-5E564BF0BC13}" type="presParOf" srcId="{12638A83-E4F5-674B-9467-240AA0C5FB0A}" destId="{3E2BC93E-E0ED-0A4C-904E-34FEB557D6B3}" srcOrd="3" destOrd="0" presId="urn:microsoft.com/office/officeart/2009/3/layout/CircleRelationship"/>
    <dgm:cxn modelId="{A74A33D2-FBA8-AC40-A5B9-091A90EEF637}" type="presParOf" srcId="{12638A83-E4F5-674B-9467-240AA0C5FB0A}" destId="{9AE0C5AB-F05E-C54F-946F-524451D97D6A}" srcOrd="4" destOrd="0" presId="urn:microsoft.com/office/officeart/2009/3/layout/CircleRelationship"/>
    <dgm:cxn modelId="{004FAF2B-084E-3846-BBF5-FBDDB135CA93}" type="presParOf" srcId="{12638A83-E4F5-674B-9467-240AA0C5FB0A}" destId="{9B818891-721B-E249-A46D-3F104437D69C}" srcOrd="5" destOrd="0" presId="urn:microsoft.com/office/officeart/2009/3/layout/CircleRelationship"/>
    <dgm:cxn modelId="{30A0DE63-9469-A140-858A-5289334E14C5}" type="presParOf" srcId="{12638A83-E4F5-674B-9467-240AA0C5FB0A}" destId="{3B8012C6-BDB5-5E42-AD5B-3E946D617566}" srcOrd="6" destOrd="0" presId="urn:microsoft.com/office/officeart/2009/3/layout/CircleRelationship"/>
    <dgm:cxn modelId="{4582247B-2738-0F48-B34E-3A6BB312BBEB}" type="presParOf" srcId="{12638A83-E4F5-674B-9467-240AA0C5FB0A}" destId="{BB4D3749-C5A6-1F42-BA2E-174FCD75366C}" srcOrd="7" destOrd="0" presId="urn:microsoft.com/office/officeart/2009/3/layout/CircleRelationship"/>
    <dgm:cxn modelId="{132FB81D-E468-2A44-8AED-36C27F42A7DA}" type="presParOf" srcId="{BB4D3749-C5A6-1F42-BA2E-174FCD75366C}" destId="{307D2AE0-B61B-3F49-AF65-492CC44B7E00}" srcOrd="0" destOrd="0" presId="urn:microsoft.com/office/officeart/2009/3/layout/CircleRelationship"/>
    <dgm:cxn modelId="{493D2122-B676-2346-8E43-D4C046238E32}" type="presParOf" srcId="{12638A83-E4F5-674B-9467-240AA0C5FB0A}" destId="{6B05C13D-FEEA-C64C-B5AB-429A48D8019E}" srcOrd="8" destOrd="0" presId="urn:microsoft.com/office/officeart/2009/3/layout/CircleRelationship"/>
    <dgm:cxn modelId="{388ECC85-91E5-1E44-8063-5170996F7EE5}" type="presParOf" srcId="{6B05C13D-FEEA-C64C-B5AB-429A48D8019E}" destId="{B46D02DE-DFD9-264A-9122-1B111364DA6D}" srcOrd="0" destOrd="0" presId="urn:microsoft.com/office/officeart/2009/3/layout/CircleRelationship"/>
    <dgm:cxn modelId="{3C05B467-051D-8640-A3C7-EC317002CCDE}" type="presParOf" srcId="{12638A83-E4F5-674B-9467-240AA0C5FB0A}" destId="{5C929E12-B5A9-524E-8637-7BDE97CEB999}" srcOrd="9" destOrd="0" presId="urn:microsoft.com/office/officeart/2009/3/layout/CircleRelationship"/>
    <dgm:cxn modelId="{5C02D7FC-2219-344D-9BB8-B73C62BC3E7C}" type="presParOf" srcId="{12638A83-E4F5-674B-9467-240AA0C5FB0A}" destId="{A458321B-FFC0-BD4F-9287-F448D405C256}" srcOrd="10" destOrd="0" presId="urn:microsoft.com/office/officeart/2009/3/layout/CircleRelationship"/>
    <dgm:cxn modelId="{A65CBF52-4472-6C41-8FAE-0EC15330B921}" type="presParOf" srcId="{A458321B-FFC0-BD4F-9287-F448D405C256}" destId="{CBAE351A-2575-EB4E-BDFE-AC8C89AB19F6}" srcOrd="0" destOrd="0" presId="urn:microsoft.com/office/officeart/2009/3/layout/CircleRelationship"/>
    <dgm:cxn modelId="{D63239E4-6CBE-7B4E-A445-0B92D9AD35B3}" type="presParOf" srcId="{12638A83-E4F5-674B-9467-240AA0C5FB0A}" destId="{A5B4C08C-AA14-F94A-9115-1C7612570EC3}" srcOrd="11" destOrd="0" presId="urn:microsoft.com/office/officeart/2009/3/layout/CircleRelationship"/>
    <dgm:cxn modelId="{12C1BCC4-EEAB-8641-A466-1C2AD1CB3D3F}" type="presParOf" srcId="{A5B4C08C-AA14-F94A-9115-1C7612570EC3}" destId="{E87B16E0-7609-B741-ADEC-7ED3166C467B}" srcOrd="0" destOrd="0" presId="urn:microsoft.com/office/officeart/2009/3/layout/CircleRelationship"/>
    <dgm:cxn modelId="{80502031-0283-EC4B-9CA2-A25F820F1C04}" type="presParOf" srcId="{12638A83-E4F5-674B-9467-240AA0C5FB0A}" destId="{04321634-7EAA-C442-9E3C-6235F031E2D1}" srcOrd="12" destOrd="0" presId="urn:microsoft.com/office/officeart/2009/3/layout/CircleRelationship"/>
    <dgm:cxn modelId="{EAC04EA7-D6F0-9640-B263-D98D8E6FFCBC}" type="presParOf" srcId="{04321634-7EAA-C442-9E3C-6235F031E2D1}" destId="{A27AE5E0-C77F-1548-B6AC-19A721F18551}" srcOrd="0" destOrd="0" presId="urn:microsoft.com/office/officeart/2009/3/layout/CircleRelationship"/>
    <dgm:cxn modelId="{0B47C7AF-4595-C44C-B007-19784593BEC1}" type="presParOf" srcId="{12638A83-E4F5-674B-9467-240AA0C5FB0A}" destId="{2C4EA2EF-7032-994A-8CDA-D08E93AE0AB3}" srcOrd="13" destOrd="0" presId="urn:microsoft.com/office/officeart/2009/3/layout/CircleRelationship"/>
    <dgm:cxn modelId="{84C93C1F-33CA-254F-AE5C-E9412B98083A}" type="presParOf" srcId="{12638A83-E4F5-674B-9467-240AA0C5FB0A}" destId="{20931715-7EAE-D343-813D-4E75C341ED7C}" srcOrd="14" destOrd="0" presId="urn:microsoft.com/office/officeart/2009/3/layout/CircleRelationship"/>
    <dgm:cxn modelId="{74C97B89-13F2-654B-B1D0-754D5C0FF39E}" type="presParOf" srcId="{20931715-7EAE-D343-813D-4E75C341ED7C}" destId="{233E81BF-6756-1A46-9ADA-2C3EBEC9678C}" srcOrd="0" destOrd="0" presId="urn:microsoft.com/office/officeart/2009/3/layout/CircleRelationship"/>
    <dgm:cxn modelId="{D933365E-D73C-7740-AD7A-EC6E2B507F9D}" type="presParOf" srcId="{12638A83-E4F5-674B-9467-240AA0C5FB0A}" destId="{EAA19F38-080A-2445-9C24-BF5FCF5EAE4A}" srcOrd="15" destOrd="0" presId="urn:microsoft.com/office/officeart/2009/3/layout/CircleRelationship"/>
    <dgm:cxn modelId="{E3FF40FA-509F-604F-8EC1-D2F3991CF129}" type="presParOf" srcId="{12638A83-E4F5-674B-9467-240AA0C5FB0A}" destId="{4E3A32DE-4BB9-3148-B3A6-B205618EB141}" srcOrd="16" destOrd="0" presId="urn:microsoft.com/office/officeart/2009/3/layout/CircleRelationship"/>
    <dgm:cxn modelId="{26199EEE-F0F1-9345-948A-C32FD8BC77A1}" type="presParOf" srcId="{4E3A32DE-4BB9-3148-B3A6-B205618EB141}" destId="{3B2A56C1-B96B-2340-9B03-CA89F8A21E79}" srcOrd="0" destOrd="0" presId="urn:microsoft.com/office/officeart/2009/3/layout/CircleRelationship"/>
    <dgm:cxn modelId="{FF14E3C2-91EA-9943-9F2A-851719E9839A}" type="presParOf" srcId="{12638A83-E4F5-674B-9467-240AA0C5FB0A}" destId="{C1B0984E-E3E0-C943-AF18-A37F5C5D8942}" srcOrd="17" destOrd="0" presId="urn:microsoft.com/office/officeart/2009/3/layout/CircleRelationship"/>
    <dgm:cxn modelId="{45D869A5-8E1E-6348-899A-22056B32B9D6}" type="presParOf" srcId="{12638A83-E4F5-674B-9467-240AA0C5FB0A}" destId="{9EAD5373-AAF2-584E-A784-9920C80F048E}" srcOrd="18" destOrd="0" presId="urn:microsoft.com/office/officeart/2009/3/layout/CircleRelationship"/>
    <dgm:cxn modelId="{61D12F6F-A415-C044-B28E-55788E31857A}" type="presParOf" srcId="{9EAD5373-AAF2-584E-A784-9920C80F048E}" destId="{6F43751C-A657-5641-8282-9805A3E00C8B}" srcOrd="0" destOrd="0" presId="urn:microsoft.com/office/officeart/2009/3/layout/CircleRelationship"/>
    <dgm:cxn modelId="{7F938014-9A62-4C46-8009-7ABB8E7BB28E}" type="presParOf" srcId="{12638A83-E4F5-674B-9467-240AA0C5FB0A}" destId="{D9700332-47BC-454C-8230-0816D8CE441B}" srcOrd="19" destOrd="0" presId="urn:microsoft.com/office/officeart/2009/3/layout/CircleRelationship"/>
    <dgm:cxn modelId="{FFF19301-1550-9A45-81E6-AF0565CAE004}" type="presParOf" srcId="{D9700332-47BC-454C-8230-0816D8CE441B}" destId="{86BA5D87-5D53-8E4A-A093-EA2F4CD7FEE5}" srcOrd="0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68683C-D877-F146-989D-683FF92CCE28}">
      <dsp:nvSpPr>
        <dsp:cNvPr id="0" name=""/>
        <dsp:cNvSpPr/>
      </dsp:nvSpPr>
      <dsp:spPr>
        <a:xfrm>
          <a:off x="1523521" y="608268"/>
          <a:ext cx="1797230" cy="1797539"/>
        </a:xfrm>
        <a:prstGeom prst="ellipse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  <a:sp3d extrusionH="28000" prstMaterial="matte"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noProof="0" dirty="0" smtClean="0">
              <a:solidFill>
                <a:sysClr val="window" lastClr="FFFFFF"/>
              </a:solidFill>
              <a:latin typeface="Cambria"/>
              <a:ea typeface="+mn-ea"/>
              <a:cs typeface="+mn-cs"/>
            </a:rPr>
            <a:t>Sistema da Dívida</a:t>
          </a:r>
          <a:endParaRPr lang="pt-BR" sz="1800" kern="1200" noProof="0" dirty="0">
            <a:solidFill>
              <a:sysClr val="window" lastClr="FFFFFF"/>
            </a:solidFill>
            <a:latin typeface="Cambria"/>
            <a:ea typeface="+mn-ea"/>
            <a:cs typeface="+mn-cs"/>
          </a:endParaRPr>
        </a:p>
      </dsp:txBody>
      <dsp:txXfrm>
        <a:off x="1786719" y="871511"/>
        <a:ext cx="1270834" cy="1271053"/>
      </dsp:txXfrm>
    </dsp:sp>
    <dsp:sp modelId="{58D9F01F-9E18-A346-A934-8987F4284017}">
      <dsp:nvSpPr>
        <dsp:cNvPr id="0" name=""/>
        <dsp:cNvSpPr/>
      </dsp:nvSpPr>
      <dsp:spPr>
        <a:xfrm>
          <a:off x="2076146" y="2272181"/>
          <a:ext cx="144884" cy="144869"/>
        </a:xfrm>
        <a:prstGeom prst="ellipse">
          <a:avLst/>
        </a:prstGeom>
        <a:solidFill>
          <a:srgbClr val="C0504D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EF05A9F-2AAC-074D-BD7A-9196CC8F387E}">
      <dsp:nvSpPr>
        <dsp:cNvPr id="0" name=""/>
        <dsp:cNvSpPr/>
      </dsp:nvSpPr>
      <dsp:spPr>
        <a:xfrm>
          <a:off x="3436511" y="1337756"/>
          <a:ext cx="144884" cy="144869"/>
        </a:xfrm>
        <a:prstGeom prst="ellipse">
          <a:avLst/>
        </a:prstGeom>
        <a:solidFill>
          <a:srgbClr val="9BBB59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E2BC93E-E0ED-0A4C-904E-34FEB557D6B3}">
      <dsp:nvSpPr>
        <dsp:cNvPr id="0" name=""/>
        <dsp:cNvSpPr/>
      </dsp:nvSpPr>
      <dsp:spPr>
        <a:xfrm>
          <a:off x="2744163" y="2426366"/>
          <a:ext cx="199815" cy="200119"/>
        </a:xfrm>
        <a:prstGeom prst="ellipse">
          <a:avLst/>
        </a:prstGeom>
        <a:solidFill>
          <a:srgbClr val="8064A2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AE0C5AB-F05E-C54F-946F-524451D97D6A}">
      <dsp:nvSpPr>
        <dsp:cNvPr id="0" name=""/>
        <dsp:cNvSpPr/>
      </dsp:nvSpPr>
      <dsp:spPr>
        <a:xfrm>
          <a:off x="2116699" y="810315"/>
          <a:ext cx="144884" cy="144869"/>
        </a:xfrm>
        <a:prstGeom prst="ellipse">
          <a:avLst/>
        </a:prstGeom>
        <a:solidFill>
          <a:srgbClr val="4BACC6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B818891-721B-E249-A46D-3F104437D69C}">
      <dsp:nvSpPr>
        <dsp:cNvPr id="0" name=""/>
        <dsp:cNvSpPr/>
      </dsp:nvSpPr>
      <dsp:spPr>
        <a:xfrm>
          <a:off x="1660664" y="1639380"/>
          <a:ext cx="144884" cy="144869"/>
        </a:xfrm>
        <a:prstGeom prst="ellipse">
          <a:avLst/>
        </a:prstGeom>
        <a:solidFill>
          <a:srgbClr val="F79646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B8012C6-BDB5-5E42-AD5B-3E946D617566}">
      <dsp:nvSpPr>
        <dsp:cNvPr id="0" name=""/>
        <dsp:cNvSpPr/>
      </dsp:nvSpPr>
      <dsp:spPr>
        <a:xfrm>
          <a:off x="592553" y="822049"/>
          <a:ext cx="1221880" cy="952072"/>
        </a:xfrm>
        <a:prstGeom prst="ellipse">
          <a:avLst/>
        </a:prstGeom>
        <a:solidFill>
          <a:srgbClr val="C0504D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  <a:sp3d extrusionH="28000" prstMaterial="matte"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>
              <a:solidFill>
                <a:sysClr val="window" lastClr="FFFFFF"/>
              </a:solidFill>
              <a:latin typeface="Cambria"/>
              <a:ea typeface="+mn-ea"/>
              <a:cs typeface="+mn-cs"/>
            </a:rPr>
            <a:t>Mecanismos que Geram Dívida</a:t>
          </a:r>
        </a:p>
      </dsp:txBody>
      <dsp:txXfrm>
        <a:off x="771493" y="961477"/>
        <a:ext cx="864000" cy="673216"/>
      </dsp:txXfrm>
    </dsp:sp>
    <dsp:sp modelId="{307D2AE0-B61B-3F49-AF65-492CC44B7E00}">
      <dsp:nvSpPr>
        <dsp:cNvPr id="0" name=""/>
        <dsp:cNvSpPr/>
      </dsp:nvSpPr>
      <dsp:spPr>
        <a:xfrm>
          <a:off x="2347113" y="816739"/>
          <a:ext cx="199815" cy="200119"/>
        </a:xfrm>
        <a:prstGeom prst="ellipse">
          <a:avLst/>
        </a:prstGeom>
        <a:solidFill>
          <a:srgbClr val="9BBB59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46D02DE-DFD9-264A-9122-1B111364DA6D}">
      <dsp:nvSpPr>
        <dsp:cNvPr id="0" name=""/>
        <dsp:cNvSpPr/>
      </dsp:nvSpPr>
      <dsp:spPr>
        <a:xfrm>
          <a:off x="1030619" y="1877403"/>
          <a:ext cx="361289" cy="361370"/>
        </a:xfrm>
        <a:prstGeom prst="ellipse">
          <a:avLst/>
        </a:prstGeom>
        <a:solidFill>
          <a:srgbClr val="8064A2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C929E12-B5A9-524E-8637-7BDE97CEB999}">
      <dsp:nvSpPr>
        <dsp:cNvPr id="0" name=""/>
        <dsp:cNvSpPr/>
      </dsp:nvSpPr>
      <dsp:spPr>
        <a:xfrm>
          <a:off x="3326849" y="481491"/>
          <a:ext cx="1087893" cy="945780"/>
        </a:xfrm>
        <a:prstGeom prst="ellipse">
          <a:avLst/>
        </a:prstGeom>
        <a:solidFill>
          <a:srgbClr val="4BACC6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  <a:sp3d extrusionH="28000" prstMaterial="matte"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>
              <a:solidFill>
                <a:sysClr val="window" lastClr="FFFFFF"/>
              </a:solidFill>
              <a:latin typeface="Cambria"/>
              <a:ea typeface="+mn-ea"/>
              <a:cs typeface="+mn-cs"/>
            </a:rPr>
            <a:t>Interferência do FMI</a:t>
          </a:r>
        </a:p>
      </dsp:txBody>
      <dsp:txXfrm>
        <a:off x="3486167" y="619997"/>
        <a:ext cx="769257" cy="668768"/>
      </dsp:txXfrm>
    </dsp:sp>
    <dsp:sp modelId="{CBAE351A-2575-EB4E-BDFE-AC8C89AB19F6}">
      <dsp:nvSpPr>
        <dsp:cNvPr id="0" name=""/>
        <dsp:cNvSpPr/>
      </dsp:nvSpPr>
      <dsp:spPr>
        <a:xfrm>
          <a:off x="3179185" y="1093308"/>
          <a:ext cx="199815" cy="200119"/>
        </a:xfrm>
        <a:prstGeom prst="ellipse">
          <a:avLst/>
        </a:prstGeom>
        <a:solidFill>
          <a:srgbClr val="F79646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87B16E0-7609-B741-ADEC-7ED3166C467B}">
      <dsp:nvSpPr>
        <dsp:cNvPr id="0" name=""/>
        <dsp:cNvSpPr/>
      </dsp:nvSpPr>
      <dsp:spPr>
        <a:xfrm>
          <a:off x="893108" y="2307515"/>
          <a:ext cx="144884" cy="144869"/>
        </a:xfrm>
        <a:prstGeom prst="ellipse">
          <a:avLst/>
        </a:prstGeom>
        <a:solidFill>
          <a:srgbClr val="C0504D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27AE5E0-C77F-1548-B6AC-19A721F18551}">
      <dsp:nvSpPr>
        <dsp:cNvPr id="0" name=""/>
        <dsp:cNvSpPr/>
      </dsp:nvSpPr>
      <dsp:spPr>
        <a:xfrm>
          <a:off x="2336791" y="2101292"/>
          <a:ext cx="144884" cy="144869"/>
        </a:xfrm>
        <a:prstGeom prst="ellipse">
          <a:avLst/>
        </a:prstGeom>
        <a:solidFill>
          <a:srgbClr val="9BBB59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C4EA2EF-7032-994A-8CDA-D08E93AE0AB3}">
      <dsp:nvSpPr>
        <dsp:cNvPr id="0" name=""/>
        <dsp:cNvSpPr/>
      </dsp:nvSpPr>
      <dsp:spPr>
        <a:xfrm>
          <a:off x="3528239" y="1774825"/>
          <a:ext cx="1372300" cy="884534"/>
        </a:xfrm>
        <a:prstGeom prst="ellipse">
          <a:avLst/>
        </a:prstGeom>
        <a:solidFill>
          <a:srgbClr val="8064A2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  <a:sp3d extrusionH="28000" prstMaterial="matte"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>
              <a:solidFill>
                <a:sysClr val="window" lastClr="FFFFFF"/>
              </a:solidFill>
              <a:latin typeface="Cambria"/>
              <a:ea typeface="+mn-ea"/>
              <a:cs typeface="+mn-cs"/>
            </a:rPr>
            <a:t>Privilégios Legais, Políticos, Financeiros e Econômicos</a:t>
          </a:r>
        </a:p>
      </dsp:txBody>
      <dsp:txXfrm>
        <a:off x="3729208" y="1904362"/>
        <a:ext cx="970362" cy="625460"/>
      </dsp:txXfrm>
    </dsp:sp>
    <dsp:sp modelId="{233E81BF-6756-1A46-9ADA-2C3EBEC9678C}">
      <dsp:nvSpPr>
        <dsp:cNvPr id="0" name=""/>
        <dsp:cNvSpPr/>
      </dsp:nvSpPr>
      <dsp:spPr>
        <a:xfrm>
          <a:off x="3642962" y="1826329"/>
          <a:ext cx="144884" cy="144869"/>
        </a:xfrm>
        <a:prstGeom prst="ellipse">
          <a:avLst/>
        </a:prstGeom>
        <a:solidFill>
          <a:srgbClr val="4BACC6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AA19F38-080A-2445-9C24-BF5FCF5EAE4A}">
      <dsp:nvSpPr>
        <dsp:cNvPr id="0" name=""/>
        <dsp:cNvSpPr/>
      </dsp:nvSpPr>
      <dsp:spPr>
        <a:xfrm>
          <a:off x="1576657" y="2364795"/>
          <a:ext cx="1080820" cy="955419"/>
        </a:xfrm>
        <a:prstGeom prst="ellipse">
          <a:avLst/>
        </a:prstGeom>
        <a:solidFill>
          <a:srgbClr val="F79646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  <a:sp3d extrusionH="28000" prstMaterial="matte"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>
              <a:solidFill>
                <a:sysClr val="window" lastClr="FFFFFF"/>
              </a:solidFill>
              <a:latin typeface="Cambria"/>
              <a:ea typeface="+mn-ea"/>
              <a:cs typeface="+mn-cs"/>
            </a:rPr>
            <a:t>Influência do Poder Financeiro </a:t>
          </a:r>
        </a:p>
      </dsp:txBody>
      <dsp:txXfrm>
        <a:off x="1734939" y="2504713"/>
        <a:ext cx="764256" cy="675583"/>
      </dsp:txXfrm>
    </dsp:sp>
    <dsp:sp modelId="{3B2A56C1-B96B-2340-9B03-CA89F8A21E79}">
      <dsp:nvSpPr>
        <dsp:cNvPr id="0" name=""/>
        <dsp:cNvSpPr/>
      </dsp:nvSpPr>
      <dsp:spPr>
        <a:xfrm>
          <a:off x="2404256" y="2452384"/>
          <a:ext cx="144884" cy="144869"/>
        </a:xfrm>
        <a:prstGeom prst="ellipse">
          <a:avLst/>
        </a:prstGeom>
        <a:solidFill>
          <a:srgbClr val="C0504D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1B0984E-E3E0-C943-AF18-A37F5C5D8942}">
      <dsp:nvSpPr>
        <dsp:cNvPr id="0" name=""/>
        <dsp:cNvSpPr/>
      </dsp:nvSpPr>
      <dsp:spPr>
        <a:xfrm>
          <a:off x="2252141" y="-108028"/>
          <a:ext cx="1123398" cy="938238"/>
        </a:xfrm>
        <a:prstGeom prst="ellipse">
          <a:avLst/>
        </a:prstGeom>
        <a:solidFill>
          <a:srgbClr val="9BBB59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  <a:sp3d extrusionH="28000" prstMaterial="matte"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>
              <a:solidFill>
                <a:sysClr val="window" lastClr="FFFFFF"/>
              </a:solidFill>
              <a:latin typeface="Cambria"/>
              <a:ea typeface="+mn-ea"/>
              <a:cs typeface="+mn-cs"/>
            </a:rPr>
            <a:t>Salvamento Bancário</a:t>
          </a:r>
        </a:p>
      </dsp:txBody>
      <dsp:txXfrm>
        <a:off x="2416659" y="29374"/>
        <a:ext cx="794362" cy="663434"/>
      </dsp:txXfrm>
    </dsp:sp>
    <dsp:sp modelId="{6F43751C-A657-5641-8282-9805A3E00C8B}">
      <dsp:nvSpPr>
        <dsp:cNvPr id="0" name=""/>
        <dsp:cNvSpPr/>
      </dsp:nvSpPr>
      <dsp:spPr>
        <a:xfrm>
          <a:off x="1547484" y="787829"/>
          <a:ext cx="144884" cy="144869"/>
        </a:xfrm>
        <a:prstGeom prst="ellipse">
          <a:avLst/>
        </a:prstGeom>
        <a:solidFill>
          <a:srgbClr val="8064A2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6BA5D87-5D53-8E4A-A093-EA2F4CD7FEE5}">
      <dsp:nvSpPr>
        <dsp:cNvPr id="0" name=""/>
        <dsp:cNvSpPr/>
      </dsp:nvSpPr>
      <dsp:spPr>
        <a:xfrm>
          <a:off x="3234484" y="175587"/>
          <a:ext cx="144884" cy="144869"/>
        </a:xfrm>
        <a:prstGeom prst="ellipse">
          <a:avLst/>
        </a:prstGeom>
        <a:solidFill>
          <a:srgbClr val="4BACC6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0213" cy="4857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4348" tIns="47174" rIns="94348" bIns="47174" numCol="1" anchor="t" anchorCtr="0" compatLnSpc="1">
            <a:prstTxWarp prst="textNoShape">
              <a:avLst/>
            </a:prstTxWarp>
          </a:bodyPr>
          <a:lstStyle>
            <a:lvl1pPr algn="l" defTabSz="942975" eaLnBrk="0" hangingPunct="0">
              <a:spcBef>
                <a:spcPct val="0"/>
              </a:spcBef>
              <a:defRPr sz="1200" b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7788" y="0"/>
            <a:ext cx="2970212" cy="4857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4348" tIns="47174" rIns="94348" bIns="47174" numCol="1" anchor="t" anchorCtr="0" compatLnSpc="1">
            <a:prstTxWarp prst="textNoShape">
              <a:avLst/>
            </a:prstTxWarp>
          </a:bodyPr>
          <a:lstStyle>
            <a:lvl1pPr algn="r" defTabSz="942975" eaLnBrk="0" hangingPunct="0">
              <a:spcBef>
                <a:spcPct val="0"/>
              </a:spcBef>
              <a:defRPr sz="1200" b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65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224963"/>
            <a:ext cx="2970213" cy="4857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4348" tIns="47174" rIns="94348" bIns="47174" numCol="1" anchor="b" anchorCtr="0" compatLnSpc="1">
            <a:prstTxWarp prst="textNoShape">
              <a:avLst/>
            </a:prstTxWarp>
          </a:bodyPr>
          <a:lstStyle>
            <a:lvl1pPr algn="l" defTabSz="942975" eaLnBrk="0" hangingPunct="0">
              <a:spcBef>
                <a:spcPct val="0"/>
              </a:spcBef>
              <a:defRPr sz="1200" b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65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7788" y="9224963"/>
            <a:ext cx="2970212" cy="4857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4348" tIns="47174" rIns="94348" bIns="47174" numCol="1" anchor="b" anchorCtr="0" compatLnSpc="1">
            <a:prstTxWarp prst="textNoShape">
              <a:avLst/>
            </a:prstTxWarp>
          </a:bodyPr>
          <a:lstStyle>
            <a:lvl1pPr algn="r" defTabSz="942975" eaLnBrk="0" hangingPunct="0">
              <a:defRPr sz="1200" b="0" smtClean="0">
                <a:solidFill>
                  <a:schemeClr val="tx1"/>
                </a:solidFill>
                <a:cs typeface="Arial" pitchFamily="34" charset="0"/>
              </a:defRPr>
            </a:lvl1pPr>
          </a:lstStyle>
          <a:p>
            <a:pPr>
              <a:defRPr/>
            </a:pPr>
            <a:fld id="{F024D98F-44DE-4652-8BDD-FC88CEFFDF44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94953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0213" cy="4857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4348" tIns="47174" rIns="94348" bIns="47174" numCol="1" anchor="t" anchorCtr="0" compatLnSpc="1">
            <a:prstTxWarp prst="textNoShape">
              <a:avLst/>
            </a:prstTxWarp>
          </a:bodyPr>
          <a:lstStyle>
            <a:lvl1pPr algn="l" defTabSz="942975" eaLnBrk="0" hangingPunct="0">
              <a:spcBef>
                <a:spcPct val="0"/>
              </a:spcBef>
              <a:defRPr sz="1200" b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7788" y="0"/>
            <a:ext cx="2970212" cy="4857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4348" tIns="47174" rIns="94348" bIns="47174" numCol="1" anchor="t" anchorCtr="0" compatLnSpc="1">
            <a:prstTxWarp prst="textNoShape">
              <a:avLst/>
            </a:prstTxWarp>
          </a:bodyPr>
          <a:lstStyle>
            <a:lvl1pPr algn="r" defTabSz="942975" eaLnBrk="0" hangingPunct="0">
              <a:spcBef>
                <a:spcPct val="0"/>
              </a:spcBef>
              <a:defRPr sz="1200" b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48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00100" y="728663"/>
            <a:ext cx="5257800" cy="36417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611688"/>
            <a:ext cx="5029200" cy="437038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4348" tIns="47174" rIns="94348" bIns="4717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655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24963"/>
            <a:ext cx="2970213" cy="4857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4348" tIns="47174" rIns="94348" bIns="47174" numCol="1" anchor="b" anchorCtr="0" compatLnSpc="1">
            <a:prstTxWarp prst="textNoShape">
              <a:avLst/>
            </a:prstTxWarp>
          </a:bodyPr>
          <a:lstStyle>
            <a:lvl1pPr algn="l" defTabSz="942975" eaLnBrk="0" hangingPunct="0">
              <a:spcBef>
                <a:spcPct val="0"/>
              </a:spcBef>
              <a:defRPr sz="1200" b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55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7788" y="9224963"/>
            <a:ext cx="2970212" cy="4857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4348" tIns="47174" rIns="94348" bIns="47174" numCol="1" anchor="b" anchorCtr="0" compatLnSpc="1">
            <a:prstTxWarp prst="textNoShape">
              <a:avLst/>
            </a:prstTxWarp>
          </a:bodyPr>
          <a:lstStyle>
            <a:lvl1pPr algn="r" defTabSz="942975" eaLnBrk="0" hangingPunct="0">
              <a:defRPr sz="1200" b="0" smtClean="0">
                <a:solidFill>
                  <a:schemeClr val="tx1"/>
                </a:solidFill>
                <a:cs typeface="Arial" pitchFamily="34" charset="0"/>
              </a:defRPr>
            </a:lvl1pPr>
          </a:lstStyle>
          <a:p>
            <a:pPr>
              <a:defRPr/>
            </a:pPr>
            <a:fld id="{782EE3F9-7737-4159-829A-3817412F95DB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36603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 w="9525"/>
        </p:spPr>
        <p:txBody>
          <a:bodyPr/>
          <a:lstStyle/>
          <a:p>
            <a:fld id="{22CC8550-034B-471F-B1C8-A2B3976FE141}" type="slidenum">
              <a:rPr lang="pt-BR">
                <a:cs typeface="Arial" charset="0"/>
              </a:rPr>
              <a:pPr/>
              <a:t>1</a:t>
            </a:fld>
            <a:endParaRPr lang="pt-BR">
              <a:cs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8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pt-BR">
              <a:latin typeface="Times New Roman" charset="0"/>
            </a:endParaRPr>
          </a:p>
        </p:txBody>
      </p:sp>
      <p:sp>
        <p:nvSpPr>
          <p:cNvPr id="34819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42975" eaLnBrk="0" hangingPunct="0">
              <a:defRPr sz="2400" b="1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42975" eaLnBrk="0" hangingPunct="0">
              <a:defRPr sz="24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42975" eaLnBrk="0" hangingPunct="0">
              <a:defRPr sz="24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42975" eaLnBrk="0" hangingPunct="0">
              <a:defRPr sz="24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42975" eaLnBrk="0" hangingPunct="0">
              <a:defRPr sz="24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A87AAB52-D0C0-1C4B-A27F-2E5229D5D63F}" type="slidenum">
              <a:rPr lang="pt-BR" sz="1200" b="0">
                <a:solidFill>
                  <a:schemeClr val="tx1"/>
                </a:solidFill>
                <a:cs typeface="Arial" charset="0"/>
              </a:rPr>
              <a:pPr/>
              <a:t>24</a:t>
            </a:fld>
            <a:endParaRPr lang="pt-BR" sz="1200" b="0">
              <a:solidFill>
                <a:schemeClr val="tx1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CaixaDeTexto 3"/>
          <p:cNvSpPr txBox="1">
            <a:spLocks noChangeArrowheads="1"/>
          </p:cNvSpPr>
          <p:nvPr/>
        </p:nvSpPr>
        <p:spPr bwMode="auto">
          <a:xfrm>
            <a:off x="714375" y="4568825"/>
            <a:ext cx="5357813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sz="1200">
                <a:solidFill>
                  <a:schemeClr val="tx1"/>
                </a:solidFill>
              </a:rPr>
              <a:t>Suspensão pagamento encargos aos rentistas (Bonos Global 2012 e 2030) desde novembro/2008</a:t>
            </a:r>
          </a:p>
          <a:p>
            <a:pPr algn="ctr">
              <a:spcBef>
                <a:spcPct val="50000"/>
              </a:spcBef>
            </a:pPr>
            <a:r>
              <a:rPr lang="pt-BR" sz="1200">
                <a:solidFill>
                  <a:schemeClr val="tx1"/>
                </a:solidFill>
              </a:rPr>
              <a:t> </a:t>
            </a:r>
          </a:p>
          <a:p>
            <a:pPr algn="ctr">
              <a:spcBef>
                <a:spcPct val="50000"/>
              </a:spcBef>
            </a:pPr>
            <a:r>
              <a:rPr lang="pt-BR" sz="1200">
                <a:solidFill>
                  <a:schemeClr val="tx1"/>
                </a:solidFill>
              </a:rPr>
              <a:t> Proposta soberana de recompra do restante da dívida por no máximo 30% de seu valor nominal</a:t>
            </a:r>
          </a:p>
          <a:p>
            <a:pPr algn="ctr">
              <a:spcBef>
                <a:spcPct val="50000"/>
              </a:spcBef>
            </a:pPr>
            <a:r>
              <a:rPr lang="pt-BR" sz="1200">
                <a:solidFill>
                  <a:schemeClr val="tx1"/>
                </a:solidFill>
              </a:rPr>
              <a:t> </a:t>
            </a:r>
          </a:p>
          <a:p>
            <a:pPr algn="ctr">
              <a:spcBef>
                <a:spcPct val="50000"/>
              </a:spcBef>
            </a:pPr>
            <a:r>
              <a:rPr lang="pt-BR" sz="1200">
                <a:solidFill>
                  <a:schemeClr val="tx1"/>
                </a:solidFill>
              </a:rPr>
              <a:t>The Economist (23/04/2009):   </a:t>
            </a:r>
            <a:r>
              <a:rPr lang="pt-BR" sz="1200" i="1">
                <a:solidFill>
                  <a:schemeClr val="tx1"/>
                </a:solidFill>
              </a:rPr>
              <a:t>“Sr. Correa parece ser incorruptível (...) gasto público cresceu 71% em 2008, resultado de investimentos em escolas e hospitais”</a:t>
            </a:r>
          </a:p>
          <a:p>
            <a:pPr algn="ctr">
              <a:spcBef>
                <a:spcPct val="50000"/>
              </a:spcBef>
            </a:pPr>
            <a:endParaRPr lang="pt-BR" sz="1200" i="1">
              <a:solidFill>
                <a:schemeClr val="tx1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pt-BR" sz="1200" i="1">
                <a:solidFill>
                  <a:schemeClr val="tx1"/>
                </a:solidFill>
              </a:rPr>
              <a:t>ESTA É A PROVA DA VIABILIDADE POLÍTICA DA AUDITORIA DA DÍVIDA </a:t>
            </a:r>
            <a:endParaRPr lang="pt-BR" sz="1200">
              <a:solidFill>
                <a:schemeClr val="tx1"/>
              </a:solidFill>
            </a:endParaRPr>
          </a:p>
          <a:p>
            <a:pPr algn="ctr">
              <a:spcBef>
                <a:spcPct val="50000"/>
              </a:spcBef>
            </a:pPr>
            <a:endParaRPr lang="pt-BR" sz="1200" i="1">
              <a:solidFill>
                <a:schemeClr val="tx1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pt-BR" sz="1200" i="1">
                <a:solidFill>
                  <a:schemeClr val="tx1"/>
                </a:solidFill>
              </a:rPr>
              <a:t>ENQUANTO ISSO, O GOVERNO BRASILEIRO RECOMPRA TÍTULOS DA DÍVIDA EXTERNA A 130% DO VALOR DE FACE, EM MÉDIA</a:t>
            </a:r>
          </a:p>
          <a:p>
            <a:pPr algn="ctr">
              <a:spcBef>
                <a:spcPct val="50000"/>
              </a:spcBef>
            </a:pPr>
            <a:endParaRPr lang="pt-BR" sz="1200" i="1">
              <a:solidFill>
                <a:schemeClr val="tx1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pt-BR" sz="1200">
                <a:solidFill>
                  <a:schemeClr val="tx1"/>
                </a:solidFill>
              </a:rPr>
              <a:t> </a:t>
            </a:r>
          </a:p>
          <a:p>
            <a:pPr algn="ctr">
              <a:spcBef>
                <a:spcPct val="50000"/>
              </a:spcBef>
            </a:pPr>
            <a:endParaRPr lang="pt-BR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CaixaDeTexto 3"/>
          <p:cNvSpPr txBox="1">
            <a:spLocks noChangeArrowheads="1"/>
          </p:cNvSpPr>
          <p:nvPr/>
        </p:nvSpPr>
        <p:spPr bwMode="auto">
          <a:xfrm>
            <a:off x="714375" y="4568825"/>
            <a:ext cx="5357813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sz="1200">
                <a:solidFill>
                  <a:schemeClr val="tx1"/>
                </a:solidFill>
              </a:rPr>
              <a:t>Suspensão pagamento encargos aos rentistas (Bonos Global 2012 e 2030) desde novembro/2008</a:t>
            </a:r>
          </a:p>
          <a:p>
            <a:pPr algn="ctr">
              <a:spcBef>
                <a:spcPct val="50000"/>
              </a:spcBef>
            </a:pPr>
            <a:r>
              <a:rPr lang="pt-BR" sz="1200">
                <a:solidFill>
                  <a:schemeClr val="tx1"/>
                </a:solidFill>
              </a:rPr>
              <a:t> </a:t>
            </a:r>
          </a:p>
          <a:p>
            <a:pPr algn="ctr">
              <a:spcBef>
                <a:spcPct val="50000"/>
              </a:spcBef>
            </a:pPr>
            <a:r>
              <a:rPr lang="pt-BR" sz="1200">
                <a:solidFill>
                  <a:schemeClr val="tx1"/>
                </a:solidFill>
              </a:rPr>
              <a:t> Proposta soberana de recompra do restante da dívida por no máximo 30% de seu valor nominal</a:t>
            </a:r>
          </a:p>
          <a:p>
            <a:pPr algn="ctr">
              <a:spcBef>
                <a:spcPct val="50000"/>
              </a:spcBef>
            </a:pPr>
            <a:r>
              <a:rPr lang="pt-BR" sz="1200">
                <a:solidFill>
                  <a:schemeClr val="tx1"/>
                </a:solidFill>
              </a:rPr>
              <a:t> </a:t>
            </a:r>
          </a:p>
          <a:p>
            <a:pPr algn="ctr">
              <a:spcBef>
                <a:spcPct val="50000"/>
              </a:spcBef>
            </a:pPr>
            <a:r>
              <a:rPr lang="pt-BR" sz="1200">
                <a:solidFill>
                  <a:schemeClr val="tx1"/>
                </a:solidFill>
              </a:rPr>
              <a:t>The Economist (23/04/2009):   </a:t>
            </a:r>
            <a:r>
              <a:rPr lang="pt-BR" sz="1200" i="1">
                <a:solidFill>
                  <a:schemeClr val="tx1"/>
                </a:solidFill>
              </a:rPr>
              <a:t>“Sr. Correa parece ser incorruptível (...) gasto público cresceu 71% em 2008, resultado de investimentos em escolas e hospitais”</a:t>
            </a:r>
          </a:p>
          <a:p>
            <a:pPr algn="ctr">
              <a:spcBef>
                <a:spcPct val="50000"/>
              </a:spcBef>
            </a:pPr>
            <a:endParaRPr lang="pt-BR" sz="1200" i="1">
              <a:solidFill>
                <a:schemeClr val="tx1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pt-BR" sz="1200" i="1">
                <a:solidFill>
                  <a:schemeClr val="tx1"/>
                </a:solidFill>
              </a:rPr>
              <a:t>ESTA É A PROVA DA VIABILIDADE POLÍTICA DA AUDITORIA DA DÍVIDA </a:t>
            </a:r>
            <a:endParaRPr lang="pt-BR" sz="1200">
              <a:solidFill>
                <a:schemeClr val="tx1"/>
              </a:solidFill>
            </a:endParaRPr>
          </a:p>
          <a:p>
            <a:pPr algn="ctr">
              <a:spcBef>
                <a:spcPct val="50000"/>
              </a:spcBef>
            </a:pPr>
            <a:endParaRPr lang="pt-BR" sz="1200" i="1">
              <a:solidFill>
                <a:schemeClr val="tx1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pt-BR" sz="1200" i="1">
                <a:solidFill>
                  <a:schemeClr val="tx1"/>
                </a:solidFill>
              </a:rPr>
              <a:t>ENQUANTO ISSO, O GOVERNO BRASILEIRO RECOMPRA TÍTULOS DA DÍVIDA EXTERNA A 130% DO VALOR DE FACE, EM MÉDIA</a:t>
            </a:r>
          </a:p>
          <a:p>
            <a:pPr algn="ctr">
              <a:spcBef>
                <a:spcPct val="50000"/>
              </a:spcBef>
            </a:pPr>
            <a:endParaRPr lang="pt-BR" sz="1200" i="1">
              <a:solidFill>
                <a:schemeClr val="tx1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pt-BR" sz="1200">
                <a:solidFill>
                  <a:schemeClr val="tx1"/>
                </a:solidFill>
              </a:rPr>
              <a:t> </a:t>
            </a:r>
          </a:p>
          <a:p>
            <a:pPr algn="ctr">
              <a:spcBef>
                <a:spcPct val="50000"/>
              </a:spcBef>
            </a:pPr>
            <a:endParaRPr lang="pt-BR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CaixaDeTexto 3"/>
          <p:cNvSpPr txBox="1">
            <a:spLocks noChangeArrowheads="1"/>
          </p:cNvSpPr>
          <p:nvPr/>
        </p:nvSpPr>
        <p:spPr bwMode="auto">
          <a:xfrm>
            <a:off x="714375" y="4568825"/>
            <a:ext cx="5357813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sz="1200">
                <a:solidFill>
                  <a:schemeClr val="tx1"/>
                </a:solidFill>
              </a:rPr>
              <a:t>Suspensão pagamento encargos aos rentistas (Bonos Global 2012 e 2030) desde novembro/2008</a:t>
            </a:r>
          </a:p>
          <a:p>
            <a:pPr algn="ctr">
              <a:spcBef>
                <a:spcPct val="50000"/>
              </a:spcBef>
            </a:pPr>
            <a:r>
              <a:rPr lang="pt-BR" sz="1200">
                <a:solidFill>
                  <a:schemeClr val="tx1"/>
                </a:solidFill>
              </a:rPr>
              <a:t> </a:t>
            </a:r>
          </a:p>
          <a:p>
            <a:pPr algn="ctr">
              <a:spcBef>
                <a:spcPct val="50000"/>
              </a:spcBef>
            </a:pPr>
            <a:r>
              <a:rPr lang="pt-BR" sz="1200">
                <a:solidFill>
                  <a:schemeClr val="tx1"/>
                </a:solidFill>
              </a:rPr>
              <a:t> Proposta soberana de recompra do restante da dívida por no máximo 30% de seu valor nominal</a:t>
            </a:r>
          </a:p>
          <a:p>
            <a:pPr algn="ctr">
              <a:spcBef>
                <a:spcPct val="50000"/>
              </a:spcBef>
            </a:pPr>
            <a:r>
              <a:rPr lang="pt-BR" sz="1200">
                <a:solidFill>
                  <a:schemeClr val="tx1"/>
                </a:solidFill>
              </a:rPr>
              <a:t> </a:t>
            </a:r>
          </a:p>
          <a:p>
            <a:pPr algn="ctr">
              <a:spcBef>
                <a:spcPct val="50000"/>
              </a:spcBef>
            </a:pPr>
            <a:r>
              <a:rPr lang="pt-BR" sz="1200">
                <a:solidFill>
                  <a:schemeClr val="tx1"/>
                </a:solidFill>
              </a:rPr>
              <a:t>The Economist (23/04/2009):   </a:t>
            </a:r>
            <a:r>
              <a:rPr lang="pt-BR" sz="1200" i="1">
                <a:solidFill>
                  <a:schemeClr val="tx1"/>
                </a:solidFill>
              </a:rPr>
              <a:t>“Sr. Correa parece ser incorruptível (...) gasto público cresceu 71% em 2008, resultado de investimentos em escolas e hospitais”</a:t>
            </a:r>
          </a:p>
          <a:p>
            <a:pPr algn="ctr">
              <a:spcBef>
                <a:spcPct val="50000"/>
              </a:spcBef>
            </a:pPr>
            <a:endParaRPr lang="pt-BR" sz="1200" i="1">
              <a:solidFill>
                <a:schemeClr val="tx1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pt-BR" sz="1200" i="1">
                <a:solidFill>
                  <a:schemeClr val="tx1"/>
                </a:solidFill>
              </a:rPr>
              <a:t>ESTA É A PROVA DA VIABILIDADE POLÍTICA DA AUDITORIA DA DÍVIDA </a:t>
            </a:r>
            <a:endParaRPr lang="pt-BR" sz="1200">
              <a:solidFill>
                <a:schemeClr val="tx1"/>
              </a:solidFill>
            </a:endParaRPr>
          </a:p>
          <a:p>
            <a:pPr algn="ctr">
              <a:spcBef>
                <a:spcPct val="50000"/>
              </a:spcBef>
            </a:pPr>
            <a:endParaRPr lang="pt-BR" sz="1200" i="1">
              <a:solidFill>
                <a:schemeClr val="tx1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pt-BR" sz="1200" i="1">
                <a:solidFill>
                  <a:schemeClr val="tx1"/>
                </a:solidFill>
              </a:rPr>
              <a:t>ENQUANTO ISSO, O GOVERNO BRASILEIRO RECOMPRA TÍTULOS DA DÍVIDA EXTERNA A 130% DO VALOR DE FACE, EM MÉDIA</a:t>
            </a:r>
          </a:p>
          <a:p>
            <a:pPr algn="ctr">
              <a:spcBef>
                <a:spcPct val="50000"/>
              </a:spcBef>
            </a:pPr>
            <a:endParaRPr lang="pt-BR" sz="1200" i="1">
              <a:solidFill>
                <a:schemeClr val="tx1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pt-BR" sz="1200">
                <a:solidFill>
                  <a:schemeClr val="tx1"/>
                </a:solidFill>
              </a:rPr>
              <a:t> </a:t>
            </a:r>
          </a:p>
          <a:p>
            <a:pPr algn="ctr">
              <a:spcBef>
                <a:spcPct val="50000"/>
              </a:spcBef>
            </a:pPr>
            <a:endParaRPr lang="pt-BR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CaixaDeTexto 3"/>
          <p:cNvSpPr txBox="1">
            <a:spLocks noChangeArrowheads="1"/>
          </p:cNvSpPr>
          <p:nvPr/>
        </p:nvSpPr>
        <p:spPr bwMode="auto">
          <a:xfrm>
            <a:off x="714375" y="4568825"/>
            <a:ext cx="5357813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sz="1200">
                <a:solidFill>
                  <a:schemeClr val="tx1"/>
                </a:solidFill>
              </a:rPr>
              <a:t>Suspensão pagamento encargos aos rentistas (Bonos Global 2012 e 2030) desde novembro/2008</a:t>
            </a:r>
          </a:p>
          <a:p>
            <a:pPr algn="ctr">
              <a:spcBef>
                <a:spcPct val="50000"/>
              </a:spcBef>
            </a:pPr>
            <a:r>
              <a:rPr lang="pt-BR" sz="1200">
                <a:solidFill>
                  <a:schemeClr val="tx1"/>
                </a:solidFill>
              </a:rPr>
              <a:t> </a:t>
            </a:r>
          </a:p>
          <a:p>
            <a:pPr algn="ctr">
              <a:spcBef>
                <a:spcPct val="50000"/>
              </a:spcBef>
            </a:pPr>
            <a:r>
              <a:rPr lang="pt-BR" sz="1200">
                <a:solidFill>
                  <a:schemeClr val="tx1"/>
                </a:solidFill>
              </a:rPr>
              <a:t> Proposta soberana de recompra do restante da dívida por no máximo 30% de seu valor nominal</a:t>
            </a:r>
          </a:p>
          <a:p>
            <a:pPr algn="ctr">
              <a:spcBef>
                <a:spcPct val="50000"/>
              </a:spcBef>
            </a:pPr>
            <a:r>
              <a:rPr lang="pt-BR" sz="1200">
                <a:solidFill>
                  <a:schemeClr val="tx1"/>
                </a:solidFill>
              </a:rPr>
              <a:t> </a:t>
            </a:r>
          </a:p>
          <a:p>
            <a:pPr algn="ctr">
              <a:spcBef>
                <a:spcPct val="50000"/>
              </a:spcBef>
            </a:pPr>
            <a:r>
              <a:rPr lang="pt-BR" sz="1200">
                <a:solidFill>
                  <a:schemeClr val="tx1"/>
                </a:solidFill>
              </a:rPr>
              <a:t>The Economist (23/04/2009):   </a:t>
            </a:r>
            <a:r>
              <a:rPr lang="pt-BR" sz="1200" i="1">
                <a:solidFill>
                  <a:schemeClr val="tx1"/>
                </a:solidFill>
              </a:rPr>
              <a:t>“Sr. Correa parece ser incorruptível (...) gasto público cresceu 71% em 2008, resultado de investimentos em escolas e hospitais”</a:t>
            </a:r>
          </a:p>
          <a:p>
            <a:pPr algn="ctr">
              <a:spcBef>
                <a:spcPct val="50000"/>
              </a:spcBef>
            </a:pPr>
            <a:endParaRPr lang="pt-BR" sz="1200" i="1">
              <a:solidFill>
                <a:schemeClr val="tx1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pt-BR" sz="1200" i="1">
                <a:solidFill>
                  <a:schemeClr val="tx1"/>
                </a:solidFill>
              </a:rPr>
              <a:t>ESTA É A PROVA DA VIABILIDADE POLÍTICA DA AUDITORIA DA DÍVIDA </a:t>
            </a:r>
            <a:endParaRPr lang="pt-BR" sz="1200">
              <a:solidFill>
                <a:schemeClr val="tx1"/>
              </a:solidFill>
            </a:endParaRPr>
          </a:p>
          <a:p>
            <a:pPr algn="ctr">
              <a:spcBef>
                <a:spcPct val="50000"/>
              </a:spcBef>
            </a:pPr>
            <a:endParaRPr lang="pt-BR" sz="1200" i="1">
              <a:solidFill>
                <a:schemeClr val="tx1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pt-BR" sz="1200" i="1">
                <a:solidFill>
                  <a:schemeClr val="tx1"/>
                </a:solidFill>
              </a:rPr>
              <a:t>ENQUANTO ISSO, O GOVERNO BRASILEIRO RECOMPRA TÍTULOS DA DÍVIDA EXTERNA A 130% DO VALOR DE FACE, EM MÉDIA</a:t>
            </a:r>
          </a:p>
          <a:p>
            <a:pPr algn="ctr">
              <a:spcBef>
                <a:spcPct val="50000"/>
              </a:spcBef>
            </a:pPr>
            <a:endParaRPr lang="pt-BR" sz="1200" i="1">
              <a:solidFill>
                <a:schemeClr val="tx1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pt-BR" sz="1200">
                <a:solidFill>
                  <a:schemeClr val="tx1"/>
                </a:solidFill>
              </a:rPr>
              <a:t> </a:t>
            </a:r>
          </a:p>
          <a:p>
            <a:pPr algn="ctr">
              <a:spcBef>
                <a:spcPct val="50000"/>
              </a:spcBef>
            </a:pPr>
            <a:endParaRPr lang="pt-BR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CaixaDeTexto 3"/>
          <p:cNvSpPr txBox="1">
            <a:spLocks noChangeArrowheads="1"/>
          </p:cNvSpPr>
          <p:nvPr/>
        </p:nvSpPr>
        <p:spPr bwMode="auto">
          <a:xfrm>
            <a:off x="714375" y="4568825"/>
            <a:ext cx="5357813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sz="1200">
                <a:solidFill>
                  <a:schemeClr val="tx1"/>
                </a:solidFill>
              </a:rPr>
              <a:t>Suspensão pagamento encargos aos rentistas (Bonos Global 2012 e 2030) desde novembro/2008</a:t>
            </a:r>
          </a:p>
          <a:p>
            <a:pPr algn="ctr">
              <a:spcBef>
                <a:spcPct val="50000"/>
              </a:spcBef>
            </a:pPr>
            <a:r>
              <a:rPr lang="pt-BR" sz="1200">
                <a:solidFill>
                  <a:schemeClr val="tx1"/>
                </a:solidFill>
              </a:rPr>
              <a:t> </a:t>
            </a:r>
          </a:p>
          <a:p>
            <a:pPr algn="ctr">
              <a:spcBef>
                <a:spcPct val="50000"/>
              </a:spcBef>
            </a:pPr>
            <a:r>
              <a:rPr lang="pt-BR" sz="1200">
                <a:solidFill>
                  <a:schemeClr val="tx1"/>
                </a:solidFill>
              </a:rPr>
              <a:t> Proposta soberana de recompra do restante da dívida por no máximo 30% de seu valor nominal</a:t>
            </a:r>
          </a:p>
          <a:p>
            <a:pPr algn="ctr">
              <a:spcBef>
                <a:spcPct val="50000"/>
              </a:spcBef>
            </a:pPr>
            <a:r>
              <a:rPr lang="pt-BR" sz="1200">
                <a:solidFill>
                  <a:schemeClr val="tx1"/>
                </a:solidFill>
              </a:rPr>
              <a:t> </a:t>
            </a:r>
          </a:p>
          <a:p>
            <a:pPr algn="ctr">
              <a:spcBef>
                <a:spcPct val="50000"/>
              </a:spcBef>
            </a:pPr>
            <a:r>
              <a:rPr lang="pt-BR" sz="1200">
                <a:solidFill>
                  <a:schemeClr val="tx1"/>
                </a:solidFill>
              </a:rPr>
              <a:t>The Economist (23/04/2009):   </a:t>
            </a:r>
            <a:r>
              <a:rPr lang="pt-BR" sz="1200" i="1">
                <a:solidFill>
                  <a:schemeClr val="tx1"/>
                </a:solidFill>
              </a:rPr>
              <a:t>“Sr. Correa parece ser incorruptível (...) gasto público cresceu 71% em 2008, resultado de investimentos em escolas e hospitais”</a:t>
            </a:r>
          </a:p>
          <a:p>
            <a:pPr algn="ctr">
              <a:spcBef>
                <a:spcPct val="50000"/>
              </a:spcBef>
            </a:pPr>
            <a:endParaRPr lang="pt-BR" sz="1200" i="1">
              <a:solidFill>
                <a:schemeClr val="tx1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pt-BR" sz="1200" i="1">
                <a:solidFill>
                  <a:schemeClr val="tx1"/>
                </a:solidFill>
              </a:rPr>
              <a:t>ESTA É A PROVA DA VIABILIDADE POLÍTICA DA AUDITORIA DA DÍVIDA </a:t>
            </a:r>
            <a:endParaRPr lang="pt-BR" sz="1200">
              <a:solidFill>
                <a:schemeClr val="tx1"/>
              </a:solidFill>
            </a:endParaRPr>
          </a:p>
          <a:p>
            <a:pPr algn="ctr">
              <a:spcBef>
                <a:spcPct val="50000"/>
              </a:spcBef>
            </a:pPr>
            <a:endParaRPr lang="pt-BR" sz="1200" i="1">
              <a:solidFill>
                <a:schemeClr val="tx1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pt-BR" sz="1200" i="1">
                <a:solidFill>
                  <a:schemeClr val="tx1"/>
                </a:solidFill>
              </a:rPr>
              <a:t>ENQUANTO ISSO, O GOVERNO BRASILEIRO RECOMPRA TÍTULOS DA DÍVIDA EXTERNA A 130% DO VALOR DE FACE, EM MÉDIA</a:t>
            </a:r>
          </a:p>
          <a:p>
            <a:pPr algn="ctr">
              <a:spcBef>
                <a:spcPct val="50000"/>
              </a:spcBef>
            </a:pPr>
            <a:endParaRPr lang="pt-BR" sz="1200" i="1">
              <a:solidFill>
                <a:schemeClr val="tx1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pt-BR" sz="1200">
                <a:solidFill>
                  <a:schemeClr val="tx1"/>
                </a:solidFill>
              </a:rPr>
              <a:t> </a:t>
            </a:r>
          </a:p>
          <a:p>
            <a:pPr algn="ctr">
              <a:spcBef>
                <a:spcPct val="50000"/>
              </a:spcBef>
            </a:pPr>
            <a:endParaRPr lang="pt-BR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CaixaDeTexto 3"/>
          <p:cNvSpPr txBox="1">
            <a:spLocks noChangeArrowheads="1"/>
          </p:cNvSpPr>
          <p:nvPr/>
        </p:nvSpPr>
        <p:spPr bwMode="auto">
          <a:xfrm>
            <a:off x="714375" y="4568825"/>
            <a:ext cx="5357813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sz="1200">
                <a:solidFill>
                  <a:schemeClr val="tx1"/>
                </a:solidFill>
              </a:rPr>
              <a:t>Suspensão pagamento encargos aos rentistas (Bonos Global 2012 e 2030) desde novembro/2008</a:t>
            </a:r>
          </a:p>
          <a:p>
            <a:pPr algn="ctr">
              <a:spcBef>
                <a:spcPct val="50000"/>
              </a:spcBef>
            </a:pPr>
            <a:r>
              <a:rPr lang="pt-BR" sz="1200">
                <a:solidFill>
                  <a:schemeClr val="tx1"/>
                </a:solidFill>
              </a:rPr>
              <a:t> </a:t>
            </a:r>
          </a:p>
          <a:p>
            <a:pPr algn="ctr">
              <a:spcBef>
                <a:spcPct val="50000"/>
              </a:spcBef>
            </a:pPr>
            <a:r>
              <a:rPr lang="pt-BR" sz="1200">
                <a:solidFill>
                  <a:schemeClr val="tx1"/>
                </a:solidFill>
              </a:rPr>
              <a:t> Proposta soberana de recompra do restante da dívida por no máximo 30% de seu valor nominal</a:t>
            </a:r>
          </a:p>
          <a:p>
            <a:pPr algn="ctr">
              <a:spcBef>
                <a:spcPct val="50000"/>
              </a:spcBef>
            </a:pPr>
            <a:r>
              <a:rPr lang="pt-BR" sz="1200">
                <a:solidFill>
                  <a:schemeClr val="tx1"/>
                </a:solidFill>
              </a:rPr>
              <a:t> </a:t>
            </a:r>
          </a:p>
          <a:p>
            <a:pPr algn="ctr">
              <a:spcBef>
                <a:spcPct val="50000"/>
              </a:spcBef>
            </a:pPr>
            <a:r>
              <a:rPr lang="pt-BR" sz="1200">
                <a:solidFill>
                  <a:schemeClr val="tx1"/>
                </a:solidFill>
              </a:rPr>
              <a:t>The Economist (23/04/2009):   </a:t>
            </a:r>
            <a:r>
              <a:rPr lang="pt-BR" sz="1200" i="1">
                <a:solidFill>
                  <a:schemeClr val="tx1"/>
                </a:solidFill>
              </a:rPr>
              <a:t>“Sr. Correa parece ser incorruptível (...) gasto público cresceu 71% em 2008, resultado de investimentos em escolas e hospitais”</a:t>
            </a:r>
          </a:p>
          <a:p>
            <a:pPr algn="ctr">
              <a:spcBef>
                <a:spcPct val="50000"/>
              </a:spcBef>
            </a:pPr>
            <a:endParaRPr lang="pt-BR" sz="1200" i="1">
              <a:solidFill>
                <a:schemeClr val="tx1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pt-BR" sz="1200" i="1">
                <a:solidFill>
                  <a:schemeClr val="tx1"/>
                </a:solidFill>
              </a:rPr>
              <a:t>ESTA É A PROVA DA VIABILIDADE POLÍTICA DA AUDITORIA DA DÍVIDA </a:t>
            </a:r>
            <a:endParaRPr lang="pt-BR" sz="1200">
              <a:solidFill>
                <a:schemeClr val="tx1"/>
              </a:solidFill>
            </a:endParaRPr>
          </a:p>
          <a:p>
            <a:pPr algn="ctr">
              <a:spcBef>
                <a:spcPct val="50000"/>
              </a:spcBef>
            </a:pPr>
            <a:endParaRPr lang="pt-BR" sz="1200" i="1">
              <a:solidFill>
                <a:schemeClr val="tx1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pt-BR" sz="1200" i="1">
                <a:solidFill>
                  <a:schemeClr val="tx1"/>
                </a:solidFill>
              </a:rPr>
              <a:t>ENQUANTO ISSO, O GOVERNO BRASILEIRO RECOMPRA TÍTULOS DA DÍVIDA EXTERNA A 130% DO VALOR DE FACE, EM MÉDIA</a:t>
            </a:r>
          </a:p>
          <a:p>
            <a:pPr algn="ctr">
              <a:spcBef>
                <a:spcPct val="50000"/>
              </a:spcBef>
            </a:pPr>
            <a:endParaRPr lang="pt-BR" sz="1200" i="1">
              <a:solidFill>
                <a:schemeClr val="tx1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pt-BR" sz="1200">
                <a:solidFill>
                  <a:schemeClr val="tx1"/>
                </a:solidFill>
              </a:rPr>
              <a:t> </a:t>
            </a:r>
          </a:p>
          <a:p>
            <a:pPr algn="ctr">
              <a:spcBef>
                <a:spcPct val="50000"/>
              </a:spcBef>
            </a:pPr>
            <a:endParaRPr lang="pt-BR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CaixaDeTexto 3"/>
          <p:cNvSpPr txBox="1">
            <a:spLocks noChangeArrowheads="1"/>
          </p:cNvSpPr>
          <p:nvPr/>
        </p:nvSpPr>
        <p:spPr bwMode="auto">
          <a:xfrm>
            <a:off x="714375" y="4568825"/>
            <a:ext cx="5357813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sz="1200">
                <a:solidFill>
                  <a:schemeClr val="tx1"/>
                </a:solidFill>
              </a:rPr>
              <a:t>Suspensão pagamento encargos aos rentistas (Bonos Global 2012 e 2030) desde novembro/2008</a:t>
            </a:r>
          </a:p>
          <a:p>
            <a:pPr algn="ctr">
              <a:spcBef>
                <a:spcPct val="50000"/>
              </a:spcBef>
            </a:pPr>
            <a:r>
              <a:rPr lang="pt-BR" sz="1200">
                <a:solidFill>
                  <a:schemeClr val="tx1"/>
                </a:solidFill>
              </a:rPr>
              <a:t> </a:t>
            </a:r>
          </a:p>
          <a:p>
            <a:pPr algn="ctr">
              <a:spcBef>
                <a:spcPct val="50000"/>
              </a:spcBef>
            </a:pPr>
            <a:r>
              <a:rPr lang="pt-BR" sz="1200">
                <a:solidFill>
                  <a:schemeClr val="tx1"/>
                </a:solidFill>
              </a:rPr>
              <a:t> Proposta soberana de recompra do restante da dívida por no máximo 30% de seu valor nominal</a:t>
            </a:r>
          </a:p>
          <a:p>
            <a:pPr algn="ctr">
              <a:spcBef>
                <a:spcPct val="50000"/>
              </a:spcBef>
            </a:pPr>
            <a:r>
              <a:rPr lang="pt-BR" sz="1200">
                <a:solidFill>
                  <a:schemeClr val="tx1"/>
                </a:solidFill>
              </a:rPr>
              <a:t> </a:t>
            </a:r>
          </a:p>
          <a:p>
            <a:pPr algn="ctr">
              <a:spcBef>
                <a:spcPct val="50000"/>
              </a:spcBef>
            </a:pPr>
            <a:r>
              <a:rPr lang="pt-BR" sz="1200">
                <a:solidFill>
                  <a:schemeClr val="tx1"/>
                </a:solidFill>
              </a:rPr>
              <a:t>The Economist (23/04/2009):   </a:t>
            </a:r>
            <a:r>
              <a:rPr lang="pt-BR" sz="1200" i="1">
                <a:solidFill>
                  <a:schemeClr val="tx1"/>
                </a:solidFill>
              </a:rPr>
              <a:t>“Sr. Correa parece ser incorruptível (...) gasto público cresceu 71% em 2008, resultado de investimentos em escolas e hospitais”</a:t>
            </a:r>
          </a:p>
          <a:p>
            <a:pPr algn="ctr">
              <a:spcBef>
                <a:spcPct val="50000"/>
              </a:spcBef>
            </a:pPr>
            <a:endParaRPr lang="pt-BR" sz="1200" i="1">
              <a:solidFill>
                <a:schemeClr val="tx1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pt-BR" sz="1200" i="1">
                <a:solidFill>
                  <a:schemeClr val="tx1"/>
                </a:solidFill>
              </a:rPr>
              <a:t>ESTA É A PROVA DA VIABILIDADE POLÍTICA DA AUDITORIA DA DÍVIDA </a:t>
            </a:r>
            <a:endParaRPr lang="pt-BR" sz="1200">
              <a:solidFill>
                <a:schemeClr val="tx1"/>
              </a:solidFill>
            </a:endParaRPr>
          </a:p>
          <a:p>
            <a:pPr algn="ctr">
              <a:spcBef>
                <a:spcPct val="50000"/>
              </a:spcBef>
            </a:pPr>
            <a:endParaRPr lang="pt-BR" sz="1200" i="1">
              <a:solidFill>
                <a:schemeClr val="tx1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pt-BR" sz="1200" i="1">
                <a:solidFill>
                  <a:schemeClr val="tx1"/>
                </a:solidFill>
              </a:rPr>
              <a:t>ENQUANTO ISSO, O GOVERNO BRASILEIRO RECOMPRA TÍTULOS DA DÍVIDA EXTERNA A 130% DO VALOR DE FACE, EM MÉDIA</a:t>
            </a:r>
          </a:p>
          <a:p>
            <a:pPr algn="ctr">
              <a:spcBef>
                <a:spcPct val="50000"/>
              </a:spcBef>
            </a:pPr>
            <a:endParaRPr lang="pt-BR" sz="1200" i="1">
              <a:solidFill>
                <a:schemeClr val="tx1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pt-BR" sz="1200">
                <a:solidFill>
                  <a:schemeClr val="tx1"/>
                </a:solidFill>
              </a:rPr>
              <a:t> </a:t>
            </a:r>
          </a:p>
          <a:p>
            <a:pPr algn="ctr">
              <a:spcBef>
                <a:spcPct val="50000"/>
              </a:spcBef>
            </a:pPr>
            <a:endParaRPr lang="pt-BR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9"/>
          <p:cNvSpPr txBox="1">
            <a:spLocks noGrp="1" noChangeArrowheads="1"/>
          </p:cNvSpPr>
          <p:nvPr/>
        </p:nvSpPr>
        <p:spPr bwMode="auto">
          <a:xfrm>
            <a:off x="3887788" y="9224963"/>
            <a:ext cx="2970212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4348" tIns="47174" rIns="94348" bIns="47174" anchor="b"/>
          <a:lstStyle>
            <a:lvl1pPr defTabSz="942975" eaLnBrk="0" hangingPunct="0">
              <a:defRPr sz="2400" b="1">
                <a:solidFill>
                  <a:srgbClr val="FF0000"/>
                </a:solidFill>
                <a:latin typeface="Times New Roman" pitchFamily="18" charset="0"/>
                <a:cs typeface="Arial" charset="0"/>
              </a:defRPr>
            </a:lvl1pPr>
            <a:lvl2pPr marL="742950" indent="-285750" defTabSz="942975" eaLnBrk="0" hangingPunct="0">
              <a:defRPr sz="2400" b="1">
                <a:solidFill>
                  <a:srgbClr val="FF0000"/>
                </a:solidFill>
                <a:latin typeface="Times New Roman" pitchFamily="18" charset="0"/>
                <a:cs typeface="Arial" charset="0"/>
              </a:defRPr>
            </a:lvl2pPr>
            <a:lvl3pPr marL="1143000" indent="-228600" defTabSz="942975" eaLnBrk="0" hangingPunct="0">
              <a:defRPr sz="2400" b="1">
                <a:solidFill>
                  <a:srgbClr val="FF0000"/>
                </a:solidFill>
                <a:latin typeface="Times New Roman" pitchFamily="18" charset="0"/>
                <a:cs typeface="Arial" charset="0"/>
              </a:defRPr>
            </a:lvl3pPr>
            <a:lvl4pPr marL="1600200" indent="-228600" defTabSz="942975" eaLnBrk="0" hangingPunct="0">
              <a:defRPr sz="2400" b="1">
                <a:solidFill>
                  <a:srgbClr val="FF0000"/>
                </a:solidFill>
                <a:latin typeface="Times New Roman" pitchFamily="18" charset="0"/>
                <a:cs typeface="Arial" charset="0"/>
              </a:defRPr>
            </a:lvl4pPr>
            <a:lvl5pPr marL="2057400" indent="-228600" defTabSz="942975" eaLnBrk="0" hangingPunct="0">
              <a:defRPr sz="2400" b="1">
                <a:solidFill>
                  <a:srgbClr val="FF0000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r">
              <a:buFont typeface="Times New Roman" pitchFamily="18" charset="0"/>
              <a:buNone/>
            </a:pPr>
            <a:fld id="{C409C96F-584C-464E-9A4A-A79B0F5F2C23}" type="slidenum">
              <a:rPr lang="en-GB" sz="1200" b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pPr algn="r">
                <a:buFont typeface="Times New Roman" pitchFamily="18" charset="0"/>
                <a:buNone/>
              </a:pPr>
              <a:t>23</a:t>
            </a:fld>
            <a:endParaRPr lang="en-GB" sz="1200" b="0">
              <a:solidFill>
                <a:schemeClr val="tx1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5843" name="Text Box 1"/>
          <p:cNvSpPr txBox="1">
            <a:spLocks noChangeArrowheads="1"/>
          </p:cNvSpPr>
          <p:nvPr/>
        </p:nvSpPr>
        <p:spPr bwMode="auto">
          <a:xfrm>
            <a:off x="1258888" y="728663"/>
            <a:ext cx="4340225" cy="36417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 b="1">
                <a:solidFill>
                  <a:srgbClr val="FF0000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 b="1">
                <a:solidFill>
                  <a:srgbClr val="FF0000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 b="1">
                <a:solidFill>
                  <a:srgbClr val="FF0000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 b="1">
                <a:solidFill>
                  <a:srgbClr val="FF0000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 b="1">
                <a:solidFill>
                  <a:srgbClr val="FF0000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pt-BR"/>
          </a:p>
        </p:txBody>
      </p:sp>
      <p:sp>
        <p:nvSpPr>
          <p:cNvPr id="35844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611688"/>
            <a:ext cx="5026025" cy="4370387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pt-B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ChangeArrowheads="1"/>
          </p:cNvSpPr>
          <p:nvPr/>
        </p:nvSpPr>
        <p:spPr bwMode="invGray">
          <a:xfrm>
            <a:off x="9542463" y="0"/>
            <a:ext cx="363537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50000">
                <a:schemeClr val="hlink"/>
              </a:gs>
              <a:gs pos="100000">
                <a:schemeClr val="accent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50000"/>
              </a:spcBef>
              <a:defRPr/>
            </a:pPr>
            <a:endParaRPr lang="pt-BR">
              <a:ea typeface="+mn-ea"/>
            </a:endParaRPr>
          </a:p>
        </p:txBody>
      </p:sp>
      <p:sp>
        <p:nvSpPr>
          <p:cNvPr id="1027" name="Freeform 8"/>
          <p:cNvSpPr>
            <a:spLocks/>
          </p:cNvSpPr>
          <p:nvPr/>
        </p:nvSpPr>
        <p:spPr bwMode="white">
          <a:xfrm>
            <a:off x="0" y="-20638"/>
            <a:ext cx="9906000" cy="1682751"/>
          </a:xfrm>
          <a:custGeom>
            <a:avLst/>
            <a:gdLst>
              <a:gd name="T0" fmla="*/ 0 w 5760"/>
              <a:gd name="T1" fmla="*/ 2147483647 h 1060"/>
              <a:gd name="T2" fmla="*/ 0 w 5760"/>
              <a:gd name="T3" fmla="*/ 2147483647 h 1060"/>
              <a:gd name="T4" fmla="*/ 2147483647 w 5760"/>
              <a:gd name="T5" fmla="*/ 2147483647 h 1060"/>
              <a:gd name="T6" fmla="*/ 2147483647 w 5760"/>
              <a:gd name="T7" fmla="*/ 0 h 1060"/>
              <a:gd name="T8" fmla="*/ 2147483647 w 5760"/>
              <a:gd name="T9" fmla="*/ 0 h 1060"/>
              <a:gd name="T10" fmla="*/ 2147483647 w 5760"/>
              <a:gd name="T11" fmla="*/ 2147483647 h 1060"/>
              <a:gd name="T12" fmla="*/ 2147483647 w 5760"/>
              <a:gd name="T13" fmla="*/ 2147483647 h 1060"/>
              <a:gd name="T14" fmla="*/ 2147483647 w 5760"/>
              <a:gd name="T15" fmla="*/ 2147483647 h 1060"/>
              <a:gd name="T16" fmla="*/ 2147483647 w 5760"/>
              <a:gd name="T17" fmla="*/ 2147483647 h 1060"/>
              <a:gd name="T18" fmla="*/ 2147483647 w 5760"/>
              <a:gd name="T19" fmla="*/ 2147483647 h 1060"/>
              <a:gd name="T20" fmla="*/ 2147483647 w 5760"/>
              <a:gd name="T21" fmla="*/ 2147483647 h 1060"/>
              <a:gd name="T22" fmla="*/ 2147483647 w 5760"/>
              <a:gd name="T23" fmla="*/ 2147483647 h 1060"/>
              <a:gd name="T24" fmla="*/ 2147483647 w 5760"/>
              <a:gd name="T25" fmla="*/ 2147483647 h 1060"/>
              <a:gd name="T26" fmla="*/ 2147483647 w 5760"/>
              <a:gd name="T27" fmla="*/ 2147483647 h 1060"/>
              <a:gd name="T28" fmla="*/ 2147483647 w 5760"/>
              <a:gd name="T29" fmla="*/ 2147483647 h 1060"/>
              <a:gd name="T30" fmla="*/ 2147483647 w 5760"/>
              <a:gd name="T31" fmla="*/ 2147483647 h 1060"/>
              <a:gd name="T32" fmla="*/ 2147483647 w 5760"/>
              <a:gd name="T33" fmla="*/ 2147483647 h 1060"/>
              <a:gd name="T34" fmla="*/ 2147483647 w 5760"/>
              <a:gd name="T35" fmla="*/ 2147483647 h 1060"/>
              <a:gd name="T36" fmla="*/ 2147483647 w 5760"/>
              <a:gd name="T37" fmla="*/ 2147483647 h 1060"/>
              <a:gd name="T38" fmla="*/ 2147483647 w 5760"/>
              <a:gd name="T39" fmla="*/ 2147483647 h 1060"/>
              <a:gd name="T40" fmla="*/ 2147483647 w 5760"/>
              <a:gd name="T41" fmla="*/ 2147483647 h 1060"/>
              <a:gd name="T42" fmla="*/ 2147483647 w 5760"/>
              <a:gd name="T43" fmla="*/ 2147483647 h 1060"/>
              <a:gd name="T44" fmla="*/ 2147483647 w 5760"/>
              <a:gd name="T45" fmla="*/ 2147483647 h 1060"/>
              <a:gd name="T46" fmla="*/ 2147483647 w 5760"/>
              <a:gd name="T47" fmla="*/ 2147483647 h 1060"/>
              <a:gd name="T48" fmla="*/ 2147483647 w 5760"/>
              <a:gd name="T49" fmla="*/ 2147483647 h 1060"/>
              <a:gd name="T50" fmla="*/ 2147483647 w 5760"/>
              <a:gd name="T51" fmla="*/ 2147483647 h 1060"/>
              <a:gd name="T52" fmla="*/ 2147483647 w 5760"/>
              <a:gd name="T53" fmla="*/ 2147483647 h 1060"/>
              <a:gd name="T54" fmla="*/ 0 w 5760"/>
              <a:gd name="T55" fmla="*/ 2147483647 h 1060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5760" h="1060">
                <a:moveTo>
                  <a:pt x="0" y="753"/>
                </a:moveTo>
                <a:lnTo>
                  <a:pt x="0" y="1059"/>
                </a:lnTo>
                <a:lnTo>
                  <a:pt x="5759" y="1059"/>
                </a:lnTo>
                <a:lnTo>
                  <a:pt x="5759" y="0"/>
                </a:lnTo>
                <a:lnTo>
                  <a:pt x="5430" y="0"/>
                </a:lnTo>
                <a:lnTo>
                  <a:pt x="5298" y="84"/>
                </a:lnTo>
                <a:lnTo>
                  <a:pt x="5136" y="159"/>
                </a:lnTo>
                <a:lnTo>
                  <a:pt x="4968" y="222"/>
                </a:lnTo>
                <a:lnTo>
                  <a:pt x="4812" y="267"/>
                </a:lnTo>
                <a:lnTo>
                  <a:pt x="4626" y="324"/>
                </a:lnTo>
                <a:lnTo>
                  <a:pt x="4440" y="366"/>
                </a:lnTo>
                <a:lnTo>
                  <a:pt x="4230" y="414"/>
                </a:lnTo>
                <a:lnTo>
                  <a:pt x="3939" y="468"/>
                </a:lnTo>
                <a:lnTo>
                  <a:pt x="3711" y="504"/>
                </a:lnTo>
                <a:lnTo>
                  <a:pt x="3441" y="543"/>
                </a:lnTo>
                <a:lnTo>
                  <a:pt x="3189" y="579"/>
                </a:lnTo>
                <a:lnTo>
                  <a:pt x="2925" y="606"/>
                </a:lnTo>
                <a:lnTo>
                  <a:pt x="2679" y="633"/>
                </a:lnTo>
                <a:lnTo>
                  <a:pt x="2418" y="654"/>
                </a:lnTo>
                <a:lnTo>
                  <a:pt x="2142" y="675"/>
                </a:lnTo>
                <a:lnTo>
                  <a:pt x="1896" y="693"/>
                </a:lnTo>
                <a:lnTo>
                  <a:pt x="1647" y="708"/>
                </a:lnTo>
                <a:lnTo>
                  <a:pt x="1404" y="720"/>
                </a:lnTo>
                <a:lnTo>
                  <a:pt x="1170" y="732"/>
                </a:lnTo>
                <a:lnTo>
                  <a:pt x="906" y="738"/>
                </a:lnTo>
                <a:lnTo>
                  <a:pt x="534" y="747"/>
                </a:lnTo>
                <a:lnTo>
                  <a:pt x="201" y="753"/>
                </a:lnTo>
                <a:lnTo>
                  <a:pt x="0" y="753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s-EC"/>
          </a:p>
        </p:txBody>
      </p:sp>
      <p:sp>
        <p:nvSpPr>
          <p:cNvPr id="1028" name="Freeform 9"/>
          <p:cNvSpPr>
            <a:spLocks/>
          </p:cNvSpPr>
          <p:nvPr/>
        </p:nvSpPr>
        <p:spPr bwMode="white">
          <a:xfrm>
            <a:off x="0" y="-20638"/>
            <a:ext cx="9086850" cy="1068388"/>
          </a:xfrm>
          <a:custGeom>
            <a:avLst/>
            <a:gdLst>
              <a:gd name="T0" fmla="*/ 0 w 5284"/>
              <a:gd name="T1" fmla="*/ 2147483647 h 673"/>
              <a:gd name="T2" fmla="*/ 0 w 5284"/>
              <a:gd name="T3" fmla="*/ 2147483647 h 673"/>
              <a:gd name="T4" fmla="*/ 2147483647 w 5284"/>
              <a:gd name="T5" fmla="*/ 2147483647 h 673"/>
              <a:gd name="T6" fmla="*/ 2147483647 w 5284"/>
              <a:gd name="T7" fmla="*/ 2147483647 h 673"/>
              <a:gd name="T8" fmla="*/ 2147483647 w 5284"/>
              <a:gd name="T9" fmla="*/ 2147483647 h 673"/>
              <a:gd name="T10" fmla="*/ 2147483647 w 5284"/>
              <a:gd name="T11" fmla="*/ 2147483647 h 673"/>
              <a:gd name="T12" fmla="*/ 2147483647 w 5284"/>
              <a:gd name="T13" fmla="*/ 2147483647 h 673"/>
              <a:gd name="T14" fmla="*/ 2147483647 w 5284"/>
              <a:gd name="T15" fmla="*/ 2147483647 h 673"/>
              <a:gd name="T16" fmla="*/ 2147483647 w 5284"/>
              <a:gd name="T17" fmla="*/ 2147483647 h 673"/>
              <a:gd name="T18" fmla="*/ 2147483647 w 5284"/>
              <a:gd name="T19" fmla="*/ 2147483647 h 673"/>
              <a:gd name="T20" fmla="*/ 2147483647 w 5284"/>
              <a:gd name="T21" fmla="*/ 2147483647 h 673"/>
              <a:gd name="T22" fmla="*/ 2147483647 w 5284"/>
              <a:gd name="T23" fmla="*/ 2147483647 h 673"/>
              <a:gd name="T24" fmla="*/ 2147483647 w 5284"/>
              <a:gd name="T25" fmla="*/ 2147483647 h 673"/>
              <a:gd name="T26" fmla="*/ 2147483647 w 5284"/>
              <a:gd name="T27" fmla="*/ 2147483647 h 673"/>
              <a:gd name="T28" fmla="*/ 2147483647 w 5284"/>
              <a:gd name="T29" fmla="*/ 2147483647 h 673"/>
              <a:gd name="T30" fmla="*/ 2147483647 w 5284"/>
              <a:gd name="T31" fmla="*/ 2147483647 h 673"/>
              <a:gd name="T32" fmla="*/ 2147483647 w 5284"/>
              <a:gd name="T33" fmla="*/ 2147483647 h 673"/>
              <a:gd name="T34" fmla="*/ 2147483647 w 5284"/>
              <a:gd name="T35" fmla="*/ 2147483647 h 673"/>
              <a:gd name="T36" fmla="*/ 2147483647 w 5284"/>
              <a:gd name="T37" fmla="*/ 2147483647 h 673"/>
              <a:gd name="T38" fmla="*/ 2147483647 w 5284"/>
              <a:gd name="T39" fmla="*/ 2147483647 h 673"/>
              <a:gd name="T40" fmla="*/ 2147483647 w 5284"/>
              <a:gd name="T41" fmla="*/ 2147483647 h 673"/>
              <a:gd name="T42" fmla="*/ 2147483647 w 5284"/>
              <a:gd name="T43" fmla="*/ 2147483647 h 673"/>
              <a:gd name="T44" fmla="*/ 2147483647 w 5284"/>
              <a:gd name="T45" fmla="*/ 2147483647 h 673"/>
              <a:gd name="T46" fmla="*/ 2147483647 w 5284"/>
              <a:gd name="T47" fmla="*/ 2147483647 h 673"/>
              <a:gd name="T48" fmla="*/ 2147483647 w 5284"/>
              <a:gd name="T49" fmla="*/ 2147483647 h 673"/>
              <a:gd name="T50" fmla="*/ 2147483647 w 5284"/>
              <a:gd name="T51" fmla="*/ 2147483647 h 673"/>
              <a:gd name="T52" fmla="*/ 2147483647 w 5284"/>
              <a:gd name="T53" fmla="*/ 0 h 673"/>
              <a:gd name="T54" fmla="*/ 2147483647 w 5284"/>
              <a:gd name="T55" fmla="*/ 0 h 673"/>
              <a:gd name="T56" fmla="*/ 2147483647 w 5284"/>
              <a:gd name="T57" fmla="*/ 2147483647 h 673"/>
              <a:gd name="T58" fmla="*/ 2147483647 w 5284"/>
              <a:gd name="T59" fmla="*/ 2147483647 h 673"/>
              <a:gd name="T60" fmla="*/ 2147483647 w 5284"/>
              <a:gd name="T61" fmla="*/ 2147483647 h 673"/>
              <a:gd name="T62" fmla="*/ 2147483647 w 5284"/>
              <a:gd name="T63" fmla="*/ 2147483647 h 673"/>
              <a:gd name="T64" fmla="*/ 2147483647 w 5284"/>
              <a:gd name="T65" fmla="*/ 2147483647 h 673"/>
              <a:gd name="T66" fmla="*/ 2147483647 w 5284"/>
              <a:gd name="T67" fmla="*/ 2147483647 h 673"/>
              <a:gd name="T68" fmla="*/ 2147483647 w 5284"/>
              <a:gd name="T69" fmla="*/ 2147483647 h 673"/>
              <a:gd name="T70" fmla="*/ 2147483647 w 5284"/>
              <a:gd name="T71" fmla="*/ 2147483647 h 673"/>
              <a:gd name="T72" fmla="*/ 2147483647 w 5284"/>
              <a:gd name="T73" fmla="*/ 2147483647 h 673"/>
              <a:gd name="T74" fmla="*/ 2147483647 w 5284"/>
              <a:gd name="T75" fmla="*/ 2147483647 h 673"/>
              <a:gd name="T76" fmla="*/ 2147483647 w 5284"/>
              <a:gd name="T77" fmla="*/ 2147483647 h 673"/>
              <a:gd name="T78" fmla="*/ 2147483647 w 5284"/>
              <a:gd name="T79" fmla="*/ 2147483647 h 673"/>
              <a:gd name="T80" fmla="*/ 2147483647 w 5284"/>
              <a:gd name="T81" fmla="*/ 2147483647 h 673"/>
              <a:gd name="T82" fmla="*/ 2147483647 w 5284"/>
              <a:gd name="T83" fmla="*/ 2147483647 h 673"/>
              <a:gd name="T84" fmla="*/ 2147483647 w 5284"/>
              <a:gd name="T85" fmla="*/ 2147483647 h 673"/>
              <a:gd name="T86" fmla="*/ 0 w 5284"/>
              <a:gd name="T87" fmla="*/ 2147483647 h 673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5284" h="673">
                <a:moveTo>
                  <a:pt x="0" y="366"/>
                </a:moveTo>
                <a:lnTo>
                  <a:pt x="0" y="672"/>
                </a:lnTo>
                <a:lnTo>
                  <a:pt x="303" y="672"/>
                </a:lnTo>
                <a:lnTo>
                  <a:pt x="723" y="663"/>
                </a:lnTo>
                <a:lnTo>
                  <a:pt x="1020" y="654"/>
                </a:lnTo>
                <a:lnTo>
                  <a:pt x="1302" y="642"/>
                </a:lnTo>
                <a:lnTo>
                  <a:pt x="1554" y="630"/>
                </a:lnTo>
                <a:lnTo>
                  <a:pt x="1779" y="615"/>
                </a:lnTo>
                <a:lnTo>
                  <a:pt x="1962" y="606"/>
                </a:lnTo>
                <a:lnTo>
                  <a:pt x="2193" y="588"/>
                </a:lnTo>
                <a:lnTo>
                  <a:pt x="2448" y="570"/>
                </a:lnTo>
                <a:lnTo>
                  <a:pt x="2700" y="546"/>
                </a:lnTo>
                <a:lnTo>
                  <a:pt x="2904" y="528"/>
                </a:lnTo>
                <a:lnTo>
                  <a:pt x="3138" y="498"/>
                </a:lnTo>
                <a:lnTo>
                  <a:pt x="3324" y="474"/>
                </a:lnTo>
                <a:lnTo>
                  <a:pt x="3534" y="447"/>
                </a:lnTo>
                <a:lnTo>
                  <a:pt x="3735" y="420"/>
                </a:lnTo>
                <a:lnTo>
                  <a:pt x="3933" y="384"/>
                </a:lnTo>
                <a:lnTo>
                  <a:pt x="4116" y="351"/>
                </a:lnTo>
                <a:lnTo>
                  <a:pt x="4266" y="318"/>
                </a:lnTo>
                <a:lnTo>
                  <a:pt x="4446" y="279"/>
                </a:lnTo>
                <a:lnTo>
                  <a:pt x="4620" y="237"/>
                </a:lnTo>
                <a:lnTo>
                  <a:pt x="4779" y="192"/>
                </a:lnTo>
                <a:lnTo>
                  <a:pt x="4920" y="147"/>
                </a:lnTo>
                <a:lnTo>
                  <a:pt x="5085" y="90"/>
                </a:lnTo>
                <a:lnTo>
                  <a:pt x="5193" y="42"/>
                </a:lnTo>
                <a:lnTo>
                  <a:pt x="5283" y="0"/>
                </a:lnTo>
                <a:lnTo>
                  <a:pt x="3201" y="0"/>
                </a:lnTo>
                <a:lnTo>
                  <a:pt x="2982" y="57"/>
                </a:lnTo>
                <a:lnTo>
                  <a:pt x="2775" y="108"/>
                </a:lnTo>
                <a:lnTo>
                  <a:pt x="2562" y="150"/>
                </a:lnTo>
                <a:lnTo>
                  <a:pt x="2397" y="183"/>
                </a:lnTo>
                <a:lnTo>
                  <a:pt x="2205" y="213"/>
                </a:lnTo>
                <a:lnTo>
                  <a:pt x="2001" y="243"/>
                </a:lnTo>
                <a:lnTo>
                  <a:pt x="1776" y="273"/>
                </a:lnTo>
                <a:lnTo>
                  <a:pt x="1536" y="297"/>
                </a:lnTo>
                <a:lnTo>
                  <a:pt x="1344" y="312"/>
                </a:lnTo>
                <a:lnTo>
                  <a:pt x="1134" y="330"/>
                </a:lnTo>
                <a:lnTo>
                  <a:pt x="921" y="342"/>
                </a:lnTo>
                <a:lnTo>
                  <a:pt x="696" y="354"/>
                </a:lnTo>
                <a:lnTo>
                  <a:pt x="501" y="360"/>
                </a:lnTo>
                <a:lnTo>
                  <a:pt x="279" y="366"/>
                </a:lnTo>
                <a:lnTo>
                  <a:pt x="99" y="369"/>
                </a:lnTo>
                <a:lnTo>
                  <a:pt x="0" y="366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s-EC"/>
          </a:p>
        </p:txBody>
      </p:sp>
      <p:sp>
        <p:nvSpPr>
          <p:cNvPr id="1029" name="Freeform 10"/>
          <p:cNvSpPr>
            <a:spLocks/>
          </p:cNvSpPr>
          <p:nvPr/>
        </p:nvSpPr>
        <p:spPr bwMode="white">
          <a:xfrm>
            <a:off x="0" y="-20638"/>
            <a:ext cx="4959350" cy="454026"/>
          </a:xfrm>
          <a:custGeom>
            <a:avLst/>
            <a:gdLst>
              <a:gd name="T0" fmla="*/ 0 w 2884"/>
              <a:gd name="T1" fmla="*/ 0 h 286"/>
              <a:gd name="T2" fmla="*/ 0 w 2884"/>
              <a:gd name="T3" fmla="*/ 2147483647 h 286"/>
              <a:gd name="T4" fmla="*/ 2147483647 w 2884"/>
              <a:gd name="T5" fmla="*/ 2147483647 h 286"/>
              <a:gd name="T6" fmla="*/ 2147483647 w 2884"/>
              <a:gd name="T7" fmla="*/ 2147483647 h 286"/>
              <a:gd name="T8" fmla="*/ 2147483647 w 2884"/>
              <a:gd name="T9" fmla="*/ 2147483647 h 286"/>
              <a:gd name="T10" fmla="*/ 2147483647 w 2884"/>
              <a:gd name="T11" fmla="*/ 2147483647 h 286"/>
              <a:gd name="T12" fmla="*/ 2147483647 w 2884"/>
              <a:gd name="T13" fmla="*/ 2147483647 h 286"/>
              <a:gd name="T14" fmla="*/ 2147483647 w 2884"/>
              <a:gd name="T15" fmla="*/ 2147483647 h 286"/>
              <a:gd name="T16" fmla="*/ 2147483647 w 2884"/>
              <a:gd name="T17" fmla="*/ 2147483647 h 286"/>
              <a:gd name="T18" fmla="*/ 2147483647 w 2884"/>
              <a:gd name="T19" fmla="*/ 2147483647 h 286"/>
              <a:gd name="T20" fmla="*/ 2147483647 w 2884"/>
              <a:gd name="T21" fmla="*/ 2147483647 h 286"/>
              <a:gd name="T22" fmla="*/ 2147483647 w 2884"/>
              <a:gd name="T23" fmla="*/ 2147483647 h 286"/>
              <a:gd name="T24" fmla="*/ 2147483647 w 2884"/>
              <a:gd name="T25" fmla="*/ 2147483647 h 286"/>
              <a:gd name="T26" fmla="*/ 2147483647 w 2884"/>
              <a:gd name="T27" fmla="*/ 2147483647 h 286"/>
              <a:gd name="T28" fmla="*/ 2147483647 w 2884"/>
              <a:gd name="T29" fmla="*/ 0 h 286"/>
              <a:gd name="T30" fmla="*/ 0 w 2884"/>
              <a:gd name="T31" fmla="*/ 0 h 28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2884" h="286">
                <a:moveTo>
                  <a:pt x="0" y="0"/>
                </a:moveTo>
                <a:lnTo>
                  <a:pt x="0" y="285"/>
                </a:lnTo>
                <a:lnTo>
                  <a:pt x="192" y="285"/>
                </a:lnTo>
                <a:lnTo>
                  <a:pt x="384" y="282"/>
                </a:lnTo>
                <a:lnTo>
                  <a:pt x="579" y="276"/>
                </a:lnTo>
                <a:lnTo>
                  <a:pt x="789" y="267"/>
                </a:lnTo>
                <a:lnTo>
                  <a:pt x="999" y="258"/>
                </a:lnTo>
                <a:lnTo>
                  <a:pt x="1161" y="246"/>
                </a:lnTo>
                <a:lnTo>
                  <a:pt x="1302" y="234"/>
                </a:lnTo>
                <a:lnTo>
                  <a:pt x="1458" y="222"/>
                </a:lnTo>
                <a:lnTo>
                  <a:pt x="1665" y="201"/>
                </a:lnTo>
                <a:lnTo>
                  <a:pt x="1992" y="159"/>
                </a:lnTo>
                <a:lnTo>
                  <a:pt x="2301" y="117"/>
                </a:lnTo>
                <a:lnTo>
                  <a:pt x="2604" y="60"/>
                </a:lnTo>
                <a:lnTo>
                  <a:pt x="288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s-EC"/>
          </a:p>
        </p:txBody>
      </p:sp>
      <p:sp>
        <p:nvSpPr>
          <p:cNvPr id="17" name="16 Rectángulo"/>
          <p:cNvSpPr/>
          <p:nvPr userDrawn="1"/>
        </p:nvSpPr>
        <p:spPr bwMode="auto">
          <a:xfrm>
            <a:off x="-15875" y="-65088"/>
            <a:ext cx="10239375" cy="7072313"/>
          </a:xfrm>
          <a:prstGeom prst="rect">
            <a:avLst/>
          </a:prstGeom>
          <a:solidFill>
            <a:schemeClr val="bg2">
              <a:lumMod val="85000"/>
              <a:lumOff val="15000"/>
            </a:schemeClr>
          </a:solidFill>
          <a:ln w="12700" cap="sq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endParaRPr lang="es-EC">
              <a:ea typeface="+mn-ea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</p:sldLayoutIdLs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 animBg="1"/>
      <p:bldP spid="31746" grpId="1" animBg="1"/>
      <p:bldP spid="31746" grpId="2" animBg="1"/>
      <p:bldP spid="31746" grpId="3" animBg="1"/>
      <p:bldP spid="31746" grpId="4" animBg="1"/>
      <p:bldP spid="31746" grpId="5" animBg="1"/>
      <p:bldP spid="31746" grpId="6" animBg="1"/>
      <p:bldP spid="31746" grpId="7" animBg="1"/>
      <p:bldP spid="31746" grpId="8" animBg="1"/>
      <p:bldP spid="31746" grpId="9" animBg="1"/>
      <p:bldP spid="31746" grpId="10" animBg="1"/>
      <p:bldP spid="31746" grpId="11" animBg="1"/>
      <p:bldP spid="31746" grpId="12" animBg="1"/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itchFamily="34" charset="-128"/>
          <a:cs typeface="MS PGothic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youtu.be/cl2U9xhGwDA" TargetMode="External"/><Relationship Id="rId3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goo.gl/HdgD1q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3" Type="http://schemas.openxmlformats.org/officeDocument/2006/relationships/hyperlink" Target="https://goo.gl/sd1cJe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iepecdg.com.br/uploads/artigos/SSRN-id2479685.pdf" TargetMode="External"/><Relationship Id="rId4" Type="http://schemas.openxmlformats.org/officeDocument/2006/relationships/hyperlink" Target="http://data.worldbank.org/indicator/SI.POV.GINI" TargetMode="Externa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uditoriacidada.org.br" TargetMode="External"/><Relationship Id="rId4" Type="http://schemas.openxmlformats.org/officeDocument/2006/relationships/hyperlink" Target="http://www.facebook.com/auditoriacidada.pagina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48124" y="-32461"/>
            <a:ext cx="9917443" cy="647869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endParaRPr lang="pt-BR" sz="3200" u="sng" dirty="0">
              <a:solidFill>
                <a:srgbClr val="FFFF00"/>
              </a:solidFill>
            </a:endParaRPr>
          </a:p>
          <a:p>
            <a:pPr algn="ctr" eaLnBrk="0" hangingPunct="0">
              <a:spcBef>
                <a:spcPct val="50000"/>
              </a:spcBef>
            </a:pPr>
            <a:endParaRPr lang="pt-BR" sz="4400" i="1" u="sng" dirty="0" smtClean="0">
              <a:solidFill>
                <a:srgbClr val="FFFF00"/>
              </a:solidFill>
            </a:endParaRPr>
          </a:p>
          <a:p>
            <a:pPr algn="ctr" eaLnBrk="0" hangingPunct="0"/>
            <a:endParaRPr lang="pt-BR" sz="3000" b="0" i="1" u="sng" dirty="0">
              <a:solidFill>
                <a:srgbClr val="FFFF00"/>
              </a:solidFill>
            </a:endParaRPr>
          </a:p>
          <a:p>
            <a:pPr algn="ctr" eaLnBrk="0" hangingPunct="0"/>
            <a:endParaRPr lang="pt-BR" sz="3000" b="0" i="1" u="sng" dirty="0">
              <a:solidFill>
                <a:srgbClr val="FFFF00"/>
              </a:solidFill>
            </a:endParaRPr>
          </a:p>
          <a:p>
            <a:pPr algn="ctr" eaLnBrk="0" hangingPunct="0"/>
            <a:endParaRPr lang="pt-BR" sz="3000" b="0" i="1" u="sng" dirty="0">
              <a:solidFill>
                <a:srgbClr val="FFFF00"/>
              </a:solidFill>
            </a:endParaRPr>
          </a:p>
          <a:p>
            <a:pPr algn="ctr" eaLnBrk="0" hangingPunct="0"/>
            <a:endParaRPr lang="pt-BR" sz="3000" b="0" i="1" u="sng" dirty="0">
              <a:solidFill>
                <a:srgbClr val="FFFF00"/>
              </a:solidFill>
            </a:endParaRPr>
          </a:p>
          <a:p>
            <a:pPr algn="ctr" eaLnBrk="0" hangingPunct="0"/>
            <a:endParaRPr lang="pt-BR" sz="2700" u="sng" dirty="0">
              <a:solidFill>
                <a:srgbClr val="FFFF00"/>
              </a:solidFill>
            </a:endParaRPr>
          </a:p>
          <a:p>
            <a:pPr algn="ctr" eaLnBrk="0" hangingPunct="0"/>
            <a:endParaRPr lang="pt-BR" sz="500" i="1" u="sng" dirty="0">
              <a:solidFill>
                <a:schemeClr val="accent1"/>
              </a:solidFill>
            </a:endParaRPr>
          </a:p>
          <a:p>
            <a:pPr algn="ctr" eaLnBrk="0" hangingPunct="0"/>
            <a:endParaRPr lang="pt-BR" sz="500" i="1" u="sng" dirty="0">
              <a:solidFill>
                <a:schemeClr val="accent1"/>
              </a:solidFill>
            </a:endParaRPr>
          </a:p>
          <a:p>
            <a:pPr algn="ctr" eaLnBrk="0" hangingPunct="0"/>
            <a:endParaRPr lang="pt-BR" sz="500" b="0" i="1" u="sng" dirty="0">
              <a:solidFill>
                <a:srgbClr val="92D050"/>
              </a:solidFill>
              <a:latin typeface="Tahoma" pitchFamily="34" charset="0"/>
              <a:cs typeface="Tahoma" pitchFamily="34" charset="0"/>
            </a:endParaRPr>
          </a:p>
          <a:p>
            <a:pPr algn="ctr"/>
            <a:endParaRPr lang="en-US" sz="2500" b="0" i="1" dirty="0" smtClean="0">
              <a:solidFill>
                <a:srgbClr val="FFFFFF"/>
              </a:solidFill>
              <a:latin typeface="Tahoma" charset="0"/>
              <a:cs typeface="Tahoma" charset="0"/>
            </a:endParaRPr>
          </a:p>
          <a:p>
            <a:pPr algn="ctr"/>
            <a:endParaRPr lang="en-US" sz="2500" b="0" i="1" dirty="0" smtClean="0">
              <a:solidFill>
                <a:srgbClr val="FFFFFF"/>
              </a:solidFill>
              <a:latin typeface="Tahoma" charset="0"/>
              <a:cs typeface="Tahoma" charset="0"/>
            </a:endParaRPr>
          </a:p>
          <a:p>
            <a:pPr algn="ctr"/>
            <a:r>
              <a:rPr lang="en-US" sz="2500" b="0" i="1" dirty="0" smtClean="0">
                <a:solidFill>
                  <a:srgbClr val="FFFFFF"/>
                </a:solidFill>
                <a:latin typeface="Tahoma" charset="0"/>
                <a:cs typeface="Tahoma" charset="0"/>
              </a:rPr>
              <a:t>Maria Lucia Fattorelli</a:t>
            </a:r>
          </a:p>
          <a:p>
            <a:pPr algn="ctr"/>
            <a:endParaRPr lang="pt-BR" sz="2000" b="0" dirty="0">
              <a:solidFill>
                <a:srgbClr val="92D050"/>
              </a:solidFill>
              <a:latin typeface="Tahoma" pitchFamily="34" charset="0"/>
              <a:cs typeface="Tahoma" pitchFamily="34" charset="0"/>
            </a:endParaRPr>
          </a:p>
          <a:p>
            <a:pPr algn="ctr"/>
            <a:endParaRPr lang="pt-BR" sz="2000" b="0" dirty="0" smtClean="0">
              <a:solidFill>
                <a:srgbClr val="92D050"/>
              </a:solidFill>
              <a:latin typeface="Tahoma" pitchFamily="34" charset="0"/>
              <a:cs typeface="Tahoma" pitchFamily="34" charset="0"/>
            </a:endParaRPr>
          </a:p>
          <a:p>
            <a:pPr algn="ctr"/>
            <a:r>
              <a:rPr lang="pt-BR" sz="2000" b="0" dirty="0" smtClean="0">
                <a:solidFill>
                  <a:srgbClr val="92D050"/>
                </a:solidFill>
                <a:latin typeface="Tahoma" pitchFamily="34" charset="0"/>
                <a:cs typeface="Tahoma" pitchFamily="34" charset="0"/>
              </a:rPr>
              <a:t>FAMA – F</a:t>
            </a:r>
            <a:r>
              <a:rPr lang="pt-BR" sz="2000" b="0" dirty="0" smtClean="0">
                <a:solidFill>
                  <a:srgbClr val="92D050"/>
                </a:solidFill>
                <a:latin typeface="Tahoma" pitchFamily="34" charset="0"/>
                <a:cs typeface="Tahoma" pitchFamily="34" charset="0"/>
              </a:rPr>
              <a:t>ÓRUM ALTERNATIVO MUNDIAL DA ÁGUA</a:t>
            </a:r>
            <a:endParaRPr lang="pt-BR" sz="2000" b="0" dirty="0">
              <a:solidFill>
                <a:srgbClr val="92D050"/>
              </a:solidFill>
              <a:latin typeface="Tahoma" pitchFamily="34" charset="0"/>
              <a:cs typeface="Tahoma" pitchFamily="34" charset="0"/>
            </a:endParaRPr>
          </a:p>
          <a:p>
            <a:pPr algn="ctr"/>
            <a:r>
              <a:rPr lang="pt-BR" sz="2000" b="0" dirty="0" smtClean="0">
                <a:solidFill>
                  <a:srgbClr val="92D050"/>
                </a:solidFill>
                <a:latin typeface="Tahoma" pitchFamily="34" charset="0"/>
                <a:cs typeface="Tahoma" pitchFamily="34" charset="0"/>
              </a:rPr>
              <a:t>Brasília, </a:t>
            </a:r>
            <a:r>
              <a:rPr lang="pt-BR" sz="2000" b="0" dirty="0" smtClean="0">
                <a:solidFill>
                  <a:srgbClr val="92D050"/>
                </a:solidFill>
                <a:latin typeface="Tahoma" pitchFamily="34" charset="0"/>
                <a:cs typeface="Tahoma" pitchFamily="34" charset="0"/>
              </a:rPr>
              <a:t>18</a:t>
            </a:r>
            <a:r>
              <a:rPr lang="en-US" sz="2000" b="0" dirty="0" smtClean="0">
                <a:solidFill>
                  <a:srgbClr val="92D05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pt-BR" sz="2000" b="0" dirty="0" smtClean="0">
                <a:solidFill>
                  <a:srgbClr val="92D050"/>
                </a:solidFill>
                <a:latin typeface="Tahoma" pitchFamily="34" charset="0"/>
                <a:cs typeface="Tahoma" pitchFamily="34" charset="0"/>
              </a:rPr>
              <a:t>de março de 2018</a:t>
            </a:r>
          </a:p>
        </p:txBody>
      </p:sp>
      <p:sp>
        <p:nvSpPr>
          <p:cNvPr id="3075" name="CaixaDeTexto 3"/>
          <p:cNvSpPr txBox="1">
            <a:spLocks noChangeArrowheads="1"/>
          </p:cNvSpPr>
          <p:nvPr/>
        </p:nvSpPr>
        <p:spPr bwMode="auto">
          <a:xfrm flipH="1">
            <a:off x="0" y="2636912"/>
            <a:ext cx="10137576" cy="1235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pt-BR" sz="800" dirty="0" smtClean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pPr algn="ctr">
              <a:lnSpc>
                <a:spcPct val="120000"/>
              </a:lnSpc>
            </a:pPr>
            <a:endParaRPr lang="pt-BR" sz="2800" dirty="0" smtClean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pt-BR" sz="2800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D</a:t>
            </a:r>
            <a:r>
              <a:rPr lang="pt-BR" sz="2800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ÍVIDA ECOLÓGICA: Somos Credores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476250"/>
            <a:ext cx="210502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6609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6496" y="188640"/>
            <a:ext cx="92890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dirty="0" smtClean="0">
                <a:solidFill>
                  <a:srgbClr val="94C600"/>
                </a:solidFill>
                <a:latin typeface="Tahoma"/>
                <a:cs typeface="Tahoma"/>
              </a:rPr>
              <a:t>88 MILH</a:t>
            </a:r>
            <a:r>
              <a:rPr lang="pt-PT" sz="2800" dirty="0" smtClean="0">
                <a:solidFill>
                  <a:srgbClr val="94C600"/>
                </a:solidFill>
                <a:latin typeface="Tahoma"/>
                <a:cs typeface="Tahoma"/>
              </a:rPr>
              <a:t>ÕES DE TONELADAS DE </a:t>
            </a:r>
            <a:r>
              <a:rPr lang="pt-PT" sz="2800" dirty="0" smtClean="0">
                <a:solidFill>
                  <a:srgbClr val="94C600"/>
                </a:solidFill>
                <a:latin typeface="Tahoma"/>
                <a:cs typeface="Tahoma"/>
              </a:rPr>
              <a:t>OURO </a:t>
            </a:r>
          </a:p>
          <a:p>
            <a:pPr algn="ctr"/>
            <a:r>
              <a:rPr lang="pt-PT" sz="2800" dirty="0" smtClean="0">
                <a:solidFill>
                  <a:srgbClr val="94C600"/>
                </a:solidFill>
                <a:latin typeface="Tahoma"/>
                <a:cs typeface="Tahoma"/>
              </a:rPr>
              <a:t>SENDO EXTRA</a:t>
            </a:r>
            <a:r>
              <a:rPr lang="pt-PT" sz="2800" dirty="0" smtClean="0">
                <a:solidFill>
                  <a:srgbClr val="94C600"/>
                </a:solidFill>
                <a:latin typeface="Tahoma"/>
                <a:cs typeface="Tahoma"/>
              </a:rPr>
              <a:t>ÍDAS DE BELO MONTE</a:t>
            </a:r>
            <a:endParaRPr lang="pt-PT" sz="2800" dirty="0">
              <a:solidFill>
                <a:srgbClr val="94C600"/>
              </a:solidFill>
              <a:latin typeface="Tahoma"/>
              <a:cs typeface="Tahom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32520" y="5589239"/>
            <a:ext cx="8424936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 smtClean="0"/>
          </a:p>
          <a:p>
            <a:pPr algn="ctr"/>
            <a:endParaRPr lang="en-US" dirty="0" smtClean="0">
              <a:hlinkClick r:id="rId2"/>
            </a:endParaRPr>
          </a:p>
          <a:p>
            <a:pPr algn="ctr"/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://youtu.be/</a:t>
            </a:r>
            <a:r>
              <a:rPr lang="en-US" dirty="0" smtClean="0">
                <a:hlinkClick r:id="rId2"/>
              </a:rPr>
              <a:t>cl2U9xhGwDA</a:t>
            </a:r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560" y="1196752"/>
            <a:ext cx="82677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8508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238125" y="142875"/>
            <a:ext cx="9667875" cy="7515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79388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pt-BR" sz="2800" dirty="0" smtClean="0">
                <a:solidFill>
                  <a:srgbClr val="92D050"/>
                </a:solidFill>
                <a:latin typeface="Tahoma" charset="0"/>
                <a:cs typeface="Tahoma" charset="0"/>
              </a:rPr>
              <a:t>D</a:t>
            </a:r>
            <a:r>
              <a:rPr lang="pt-BR" sz="2800" dirty="0" smtClean="0">
                <a:solidFill>
                  <a:srgbClr val="92D050"/>
                </a:solidFill>
                <a:latin typeface="Tahoma" charset="0"/>
                <a:cs typeface="Tahoma" charset="0"/>
              </a:rPr>
              <a:t>ÍVIDA ECOLÓGICA</a:t>
            </a:r>
          </a:p>
          <a:p>
            <a:endParaRPr lang="pt-BR" b="0" dirty="0" smtClean="0">
              <a:solidFill>
                <a:srgbClr val="FFFFFF"/>
              </a:solidFill>
              <a:latin typeface="Tahoma"/>
              <a:cs typeface="Tahoma"/>
            </a:endParaRPr>
          </a:p>
          <a:p>
            <a:pPr algn="just">
              <a:lnSpc>
                <a:spcPct val="130000"/>
              </a:lnSpc>
              <a:spcAft>
                <a:spcPts val="600"/>
              </a:spcAft>
            </a:pPr>
            <a:r>
              <a:rPr lang="pt-BR" b="0" i="1" dirty="0" smtClean="0">
                <a:solidFill>
                  <a:srgbClr val="FFFFFF"/>
                </a:solidFill>
                <a:latin typeface="Tahoma"/>
                <a:cs typeface="Tahoma"/>
              </a:rPr>
              <a:t>	Todo </a:t>
            </a:r>
            <a:r>
              <a:rPr lang="pt-BR" b="0" i="1" dirty="0">
                <a:solidFill>
                  <a:srgbClr val="FFFFFF"/>
                </a:solidFill>
                <a:latin typeface="Tahoma"/>
                <a:cs typeface="Tahoma"/>
              </a:rPr>
              <a:t>o instrumental teórico da Economia do Meio Ambiente, da Economia Ecológica e da Contabilidade Ambiental conduz ao </a:t>
            </a:r>
            <a:r>
              <a:rPr lang="pt-BR" i="1" dirty="0">
                <a:solidFill>
                  <a:srgbClr val="FFFFFF"/>
                </a:solidFill>
                <a:latin typeface="Tahoma"/>
                <a:cs typeface="Tahoma"/>
              </a:rPr>
              <a:t>reconhecimento da existência da Dívida Ecológica</a:t>
            </a:r>
            <a:r>
              <a:rPr lang="pt-BR" b="0" i="1" dirty="0">
                <a:solidFill>
                  <a:srgbClr val="FFFFFF"/>
                </a:solidFill>
                <a:latin typeface="Tahoma"/>
                <a:cs typeface="Tahoma"/>
              </a:rPr>
              <a:t>. Haverá controvérsias quanto à sua amplitude e quanto aos procedimentos para calculá-la e resgatá-</a:t>
            </a:r>
            <a:r>
              <a:rPr lang="pt-BR" b="0" i="1" dirty="0" smtClean="0">
                <a:solidFill>
                  <a:srgbClr val="FFFFFF"/>
                </a:solidFill>
                <a:latin typeface="Tahoma"/>
                <a:cs typeface="Tahoma"/>
              </a:rPr>
              <a:t>la; </a:t>
            </a:r>
            <a:r>
              <a:rPr lang="pt-BR" b="0" i="1" dirty="0">
                <a:solidFill>
                  <a:srgbClr val="FFFFFF"/>
                </a:solidFill>
                <a:latin typeface="Tahoma"/>
                <a:cs typeface="Tahoma"/>
              </a:rPr>
              <a:t>não, porém, quanto à sua existência</a:t>
            </a:r>
            <a:r>
              <a:rPr lang="pt-BR" b="0" i="1" dirty="0" smtClean="0">
                <a:solidFill>
                  <a:srgbClr val="FFFFFF"/>
                </a:solidFill>
                <a:latin typeface="Tahoma"/>
                <a:cs typeface="Tahoma"/>
              </a:rPr>
              <a:t>.</a:t>
            </a:r>
          </a:p>
          <a:p>
            <a:pPr algn="just">
              <a:lnSpc>
                <a:spcPct val="130000"/>
              </a:lnSpc>
              <a:spcAft>
                <a:spcPts val="600"/>
              </a:spcAft>
            </a:pPr>
            <a:r>
              <a:rPr lang="pt-BR" b="0" i="1" dirty="0">
                <a:solidFill>
                  <a:srgbClr val="FFFFFF"/>
                </a:solidFill>
                <a:latin typeface="Tahoma"/>
                <a:cs typeface="Tahoma"/>
              </a:rPr>
              <a:t> </a:t>
            </a:r>
            <a:endParaRPr lang="pt-BR" b="0" dirty="0">
              <a:solidFill>
                <a:srgbClr val="FFFFFF"/>
              </a:solidFill>
              <a:latin typeface="Tahoma"/>
              <a:cs typeface="Tahoma"/>
            </a:endParaRPr>
          </a:p>
          <a:p>
            <a:pPr algn="just">
              <a:lnSpc>
                <a:spcPct val="130000"/>
              </a:lnSpc>
              <a:spcAft>
                <a:spcPts val="600"/>
              </a:spcAft>
            </a:pPr>
            <a:r>
              <a:rPr lang="pt-BR" b="0" i="1" dirty="0" smtClean="0">
                <a:solidFill>
                  <a:srgbClr val="FFFFFF"/>
                </a:solidFill>
                <a:latin typeface="Tahoma"/>
                <a:cs typeface="Tahoma"/>
              </a:rPr>
              <a:t>	Entre </a:t>
            </a:r>
            <a:r>
              <a:rPr lang="pt-BR" b="0" i="1" dirty="0">
                <a:solidFill>
                  <a:srgbClr val="FFFFFF"/>
                </a:solidFill>
                <a:latin typeface="Tahoma"/>
                <a:cs typeface="Tahoma"/>
              </a:rPr>
              <a:t>outros autores, May (1995) aborda, rapidamente, o tema: “... deve haver um caixa para uma ‘</a:t>
            </a:r>
            <a:r>
              <a:rPr lang="pt-BR" i="1" dirty="0">
                <a:solidFill>
                  <a:srgbClr val="FFFFFF"/>
                </a:solidFill>
                <a:latin typeface="Tahoma"/>
                <a:cs typeface="Tahoma"/>
              </a:rPr>
              <a:t>dívida ambiental</a:t>
            </a:r>
            <a:r>
              <a:rPr lang="pt-BR" b="0" i="1" dirty="0">
                <a:solidFill>
                  <a:srgbClr val="FFFFFF"/>
                </a:solidFill>
                <a:latin typeface="Tahoma"/>
                <a:cs typeface="Tahoma"/>
              </a:rPr>
              <a:t>’ destinado às </a:t>
            </a:r>
            <a:r>
              <a:rPr lang="pt-BR" i="1" dirty="0">
                <a:solidFill>
                  <a:srgbClr val="FFFFFF"/>
                </a:solidFill>
                <a:latin typeface="Tahoma"/>
                <a:cs typeface="Tahoma"/>
              </a:rPr>
              <a:t>nações cuja base de recursos tem sido pilhadas através dos últimos cinco séculos para satisfazer às insaciáveis demandas do Norte</a:t>
            </a:r>
            <a:r>
              <a:rPr lang="pt-BR" b="0" i="1" dirty="0">
                <a:solidFill>
                  <a:srgbClr val="FFFFFF"/>
                </a:solidFill>
                <a:latin typeface="Tahoma"/>
                <a:cs typeface="Tahoma"/>
              </a:rPr>
              <a:t>.” </a:t>
            </a:r>
            <a:endParaRPr lang="pt-BR" dirty="0">
              <a:solidFill>
                <a:srgbClr val="FFFFFF"/>
              </a:solidFill>
              <a:latin typeface="Tahoma"/>
              <a:cs typeface="Tahoma"/>
            </a:endParaRPr>
          </a:p>
          <a:p>
            <a:pPr algn="r"/>
            <a:r>
              <a:rPr lang="pt-BR" dirty="0">
                <a:solidFill>
                  <a:srgbClr val="FFFFFF"/>
                </a:solidFill>
                <a:latin typeface="Tahoma"/>
                <a:cs typeface="Tahoma"/>
              </a:rPr>
              <a:t>Luiz Henrique Lima</a:t>
            </a:r>
            <a:endParaRPr lang="pt-BR" b="0" dirty="0" smtClean="0">
              <a:solidFill>
                <a:srgbClr val="FFFFFF"/>
              </a:solidFill>
            </a:endParaRPr>
          </a:p>
          <a:p>
            <a:endParaRPr lang="pt-BR" b="0" dirty="0" smtClean="0">
              <a:solidFill>
                <a:srgbClr val="FFFFFF"/>
              </a:solidFill>
            </a:endParaRPr>
          </a:p>
          <a:p>
            <a:endParaRPr lang="pt-BR" b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12194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238125" y="142875"/>
            <a:ext cx="9667875" cy="6884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79388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pt-BR" sz="2800" dirty="0" smtClean="0">
                <a:solidFill>
                  <a:srgbClr val="92D050"/>
                </a:solidFill>
                <a:latin typeface="Tahoma" charset="0"/>
                <a:cs typeface="Tahoma" charset="0"/>
              </a:rPr>
              <a:t>Papa Francisco fala sobre D</a:t>
            </a:r>
            <a:r>
              <a:rPr lang="pt-BR" sz="2800" dirty="0" smtClean="0">
                <a:solidFill>
                  <a:srgbClr val="92D050"/>
                </a:solidFill>
                <a:latin typeface="Tahoma" charset="0"/>
                <a:cs typeface="Tahoma" charset="0"/>
              </a:rPr>
              <a:t>ÍVIDA ECOLÓGICA</a:t>
            </a:r>
          </a:p>
          <a:p>
            <a:endParaRPr lang="pt-BR" b="0" dirty="0" smtClean="0">
              <a:solidFill>
                <a:srgbClr val="FFFFFF"/>
              </a:solidFill>
              <a:latin typeface="Tahoma"/>
              <a:cs typeface="Tahoma"/>
            </a:endParaRPr>
          </a:p>
          <a:p>
            <a:pPr algn="just">
              <a:lnSpc>
                <a:spcPct val="110000"/>
              </a:lnSpc>
            </a:pPr>
            <a:r>
              <a:rPr lang="pt-BR" b="0" i="1" dirty="0" smtClean="0">
                <a:solidFill>
                  <a:srgbClr val="FFFFFF"/>
                </a:solidFill>
                <a:latin typeface="Tahoma"/>
                <a:cs typeface="Tahoma"/>
              </a:rPr>
              <a:t>	</a:t>
            </a:r>
            <a:r>
              <a:rPr lang="pt-BR" sz="2200" b="0" i="1" dirty="0" smtClean="0">
                <a:solidFill>
                  <a:srgbClr val="FFFFFF"/>
                </a:solidFill>
                <a:latin typeface="Tahoma"/>
                <a:cs typeface="Tahoma"/>
              </a:rPr>
              <a:t>A </a:t>
            </a:r>
            <a:r>
              <a:rPr lang="pt-BR" sz="2200" b="0" i="1" dirty="0">
                <a:solidFill>
                  <a:srgbClr val="FFFFFF"/>
                </a:solidFill>
                <a:latin typeface="Tahoma"/>
                <a:cs typeface="Tahoma"/>
              </a:rPr>
              <a:t>desigualdade não afeta apenas os indivíduos mas países inteiros, e obriga a pensar numa ética das relações internacionais. Com efeito, </a:t>
            </a:r>
            <a:r>
              <a:rPr lang="pt-BR" sz="2200" i="1" dirty="0">
                <a:solidFill>
                  <a:srgbClr val="FFFFFF"/>
                </a:solidFill>
                <a:latin typeface="Tahoma"/>
                <a:cs typeface="Tahoma"/>
              </a:rPr>
              <a:t>há uma verdadeira «dívida ecológica», particularmente entre o Norte e o Sul, ligada a desequilíbrios comerciais com consequências no âmbito ecológico e com o uso desproporcionado dos recursos naturais efetuado historicamente por alguns países</a:t>
            </a:r>
            <a:r>
              <a:rPr lang="pt-BR" sz="2200" b="0" i="1" dirty="0">
                <a:solidFill>
                  <a:srgbClr val="FFFFFF"/>
                </a:solidFill>
                <a:latin typeface="Tahoma"/>
                <a:cs typeface="Tahoma"/>
              </a:rPr>
              <a:t>. As exportações de algumas matérias-primas para satisfazer os mercados no Norte industrializado produziram danos locais, como, por exemplo, a contaminação com mercúrio na extração minerária do ouro ou com o dióxido de enxofre na do cobre. </a:t>
            </a:r>
            <a:endParaRPr lang="pt-BR" sz="2200" b="0" i="1" dirty="0" smtClean="0">
              <a:solidFill>
                <a:srgbClr val="FFFFFF"/>
              </a:solidFill>
              <a:latin typeface="Tahoma"/>
              <a:cs typeface="Tahoma"/>
            </a:endParaRPr>
          </a:p>
          <a:p>
            <a:pPr algn="just">
              <a:lnSpc>
                <a:spcPct val="110000"/>
              </a:lnSpc>
            </a:pPr>
            <a:r>
              <a:rPr lang="pt-BR" sz="2200" b="0" i="1" dirty="0">
                <a:solidFill>
                  <a:srgbClr val="FFFFFF"/>
                </a:solidFill>
                <a:latin typeface="Tahoma"/>
                <a:cs typeface="Tahoma"/>
              </a:rPr>
              <a:t>	</a:t>
            </a:r>
            <a:r>
              <a:rPr lang="pt-BR" sz="2200" b="0" i="1" dirty="0" smtClean="0">
                <a:solidFill>
                  <a:srgbClr val="FFFFFF"/>
                </a:solidFill>
                <a:latin typeface="Tahoma"/>
                <a:cs typeface="Tahoma"/>
              </a:rPr>
              <a:t>Quando </a:t>
            </a:r>
            <a:r>
              <a:rPr lang="pt-BR" sz="2200" b="0" i="1" dirty="0">
                <a:solidFill>
                  <a:srgbClr val="FFFFFF"/>
                </a:solidFill>
                <a:latin typeface="Tahoma"/>
                <a:cs typeface="Tahoma"/>
              </a:rPr>
              <a:t>os seres humanos destroem a biodiversidade na criação de Deus; quando os seres humanos comprometem a integridade da terra e contribuem para a mudança climática, desnudando a terra das suas florestas naturais ou destruindo as suas zonas húmidas; quando os seres humanos contaminam as águas, o solo, o ar... tudo isso é </a:t>
            </a:r>
            <a:r>
              <a:rPr lang="pt-BR" sz="2200" b="0" i="1" dirty="0" smtClean="0">
                <a:solidFill>
                  <a:srgbClr val="FFFFFF"/>
                </a:solidFill>
                <a:latin typeface="Tahoma"/>
                <a:cs typeface="Tahoma"/>
              </a:rPr>
              <a:t>pecado.</a:t>
            </a:r>
            <a:endParaRPr lang="pt-BR" sz="2200" b="0" dirty="0">
              <a:solidFill>
                <a:srgbClr val="FFFFFF"/>
              </a:solidFill>
              <a:latin typeface="Tahoma"/>
              <a:cs typeface="Tahoma"/>
            </a:endParaRPr>
          </a:p>
          <a:p>
            <a:endParaRPr lang="pt-BR" b="0" dirty="0">
              <a:solidFill>
                <a:srgbClr val="FFFFFF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67334347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238125" y="142875"/>
            <a:ext cx="9667875" cy="6509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79388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pt-BR" sz="2800" dirty="0" smtClean="0">
                <a:solidFill>
                  <a:srgbClr val="92D050"/>
                </a:solidFill>
                <a:latin typeface="Tahoma" charset="0"/>
                <a:cs typeface="Tahoma" charset="0"/>
              </a:rPr>
              <a:t>Papa Francisco fala sobre D</a:t>
            </a:r>
            <a:r>
              <a:rPr lang="pt-BR" sz="2800" dirty="0" smtClean="0">
                <a:solidFill>
                  <a:srgbClr val="92D050"/>
                </a:solidFill>
                <a:latin typeface="Tahoma" charset="0"/>
                <a:cs typeface="Tahoma" charset="0"/>
              </a:rPr>
              <a:t>ÍVIDA ECOLÓGICA</a:t>
            </a:r>
          </a:p>
          <a:p>
            <a:endParaRPr lang="pt-BR" b="0" dirty="0" smtClean="0">
              <a:solidFill>
                <a:srgbClr val="FFFFFF"/>
              </a:solidFill>
              <a:latin typeface="Tahoma"/>
              <a:cs typeface="Tahoma"/>
            </a:endParaRPr>
          </a:p>
          <a:p>
            <a:pPr algn="just">
              <a:lnSpc>
                <a:spcPct val="110000"/>
              </a:lnSpc>
            </a:pPr>
            <a:r>
              <a:rPr lang="pt-BR" b="0" i="1" dirty="0" smtClean="0">
                <a:solidFill>
                  <a:srgbClr val="FFFFFF"/>
                </a:solidFill>
                <a:latin typeface="Tahoma"/>
                <a:cs typeface="Tahoma"/>
              </a:rPr>
              <a:t>	</a:t>
            </a:r>
            <a:r>
              <a:rPr lang="pt-BR" sz="2200" b="0" i="1" dirty="0">
                <a:solidFill>
                  <a:srgbClr val="FFFFFF"/>
                </a:solidFill>
                <a:latin typeface="Tahoma"/>
                <a:cs typeface="Tahoma"/>
              </a:rPr>
              <a:t>A dívida externa dos países pobres transformou-se num instrumento de controle, mas não se dá o mesmo com a dívida ecológica. </a:t>
            </a:r>
            <a:r>
              <a:rPr lang="pt-BR" sz="2200" b="0" i="1" dirty="0">
                <a:solidFill>
                  <a:srgbClr val="FFFFFF"/>
                </a:solidFill>
                <a:latin typeface="Tahoma"/>
                <a:cs typeface="Tahoma"/>
              </a:rPr>
              <a:t>De várias maneiras </a:t>
            </a:r>
            <a:r>
              <a:rPr lang="pt-BR" sz="2200" i="1" dirty="0">
                <a:solidFill>
                  <a:srgbClr val="FFFFFF"/>
                </a:solidFill>
                <a:latin typeface="Tahoma"/>
                <a:cs typeface="Tahoma"/>
              </a:rPr>
              <a:t>os povos em vias de desenvolvimento, onde se encontram as reservas mais importantes da biosfera, continuam a alimentar o progresso dos países mais ricos à custa do seu presente e do seu futuro</a:t>
            </a:r>
            <a:r>
              <a:rPr lang="pt-BR" sz="2200" b="0" i="1" dirty="0">
                <a:solidFill>
                  <a:srgbClr val="FFFFFF"/>
                </a:solidFill>
                <a:latin typeface="Tahoma"/>
                <a:cs typeface="Tahoma"/>
              </a:rPr>
              <a:t>. </a:t>
            </a:r>
            <a:endParaRPr lang="pt-BR" sz="2200" b="0" i="1" dirty="0" smtClean="0">
              <a:solidFill>
                <a:srgbClr val="FFFFFF"/>
              </a:solidFill>
              <a:latin typeface="Tahoma"/>
              <a:cs typeface="Tahoma"/>
            </a:endParaRPr>
          </a:p>
          <a:p>
            <a:pPr algn="just">
              <a:lnSpc>
                <a:spcPct val="110000"/>
              </a:lnSpc>
            </a:pPr>
            <a:endParaRPr lang="pt-BR" sz="2200" b="0" i="1" dirty="0">
              <a:solidFill>
                <a:srgbClr val="FFFFFF"/>
              </a:solidFill>
              <a:latin typeface="Tahoma"/>
              <a:cs typeface="Tahoma"/>
            </a:endParaRPr>
          </a:p>
          <a:p>
            <a:pPr algn="just">
              <a:lnSpc>
                <a:spcPct val="110000"/>
              </a:lnSpc>
            </a:pPr>
            <a:r>
              <a:rPr lang="pt-BR" sz="2200" b="0" i="1" dirty="0" smtClean="0">
                <a:solidFill>
                  <a:srgbClr val="FFFFFF"/>
                </a:solidFill>
                <a:latin typeface="Tahoma"/>
                <a:cs typeface="Tahoma"/>
              </a:rPr>
              <a:t>	O </a:t>
            </a:r>
            <a:r>
              <a:rPr lang="pt-BR" sz="2200" b="0" i="1" dirty="0">
                <a:solidFill>
                  <a:srgbClr val="FFFFFF"/>
                </a:solidFill>
                <a:latin typeface="Tahoma"/>
                <a:cs typeface="Tahoma"/>
              </a:rPr>
              <a:t>ambiente humano e o ambiente natural degradam-se em conjunto; e não podemos enfrentar adequadamente a degradação ambiental, se não prestarmos atenção às causas que têm a ver com a degradação humana e social. </a:t>
            </a:r>
            <a:r>
              <a:rPr lang="pt-BR" sz="2200" b="0" i="1" dirty="0">
                <a:solidFill>
                  <a:srgbClr val="FFFFFF"/>
                </a:solidFill>
                <a:latin typeface="Tahoma"/>
                <a:cs typeface="Tahoma"/>
              </a:rPr>
              <a:t>De facto, a deterioração do meio ambiente e a da sociedade afetam de modo especial os mais frágeis do planeta: «Tanto a experiência comum da vida quotidiana como a investigação científica demonstram que os efeitos mais graves de todas as agressões ambientais recaem sobre as pessoas mais pobres </a:t>
            </a:r>
          </a:p>
        </p:txBody>
      </p:sp>
    </p:spTree>
    <p:extLst>
      <p:ext uri="{BB962C8B-B14F-4D97-AF65-F5344CB8AC3E}">
        <p14:creationId xmlns:p14="http://schemas.microsoft.com/office/powerpoint/2010/main" val="312021076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472" y="-248"/>
            <a:ext cx="662473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53200" y="188640"/>
            <a:ext cx="3312368" cy="6740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0" dirty="0" smtClean="0">
                <a:solidFill>
                  <a:srgbClr val="FFFFFF"/>
                </a:solidFill>
                <a:latin typeface="Tahoma"/>
                <a:cs typeface="Tahoma"/>
              </a:rPr>
              <a:t>A DÍVIDA</a:t>
            </a:r>
            <a:r>
              <a:rPr lang="pt-BR" b="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pt-BR" b="0" dirty="0" smtClean="0">
                <a:solidFill>
                  <a:srgbClr val="FFFFFF"/>
                </a:solidFill>
                <a:latin typeface="Tahoma"/>
                <a:cs typeface="Tahoma"/>
              </a:rPr>
              <a:t>PÚBLICA</a:t>
            </a:r>
          </a:p>
          <a:p>
            <a:pPr algn="ctr"/>
            <a:r>
              <a:rPr lang="pt-BR" b="0" dirty="0" smtClean="0">
                <a:solidFill>
                  <a:srgbClr val="FFFFFF"/>
                </a:solidFill>
                <a:latin typeface="Tahoma"/>
                <a:cs typeface="Tahoma"/>
              </a:rPr>
              <a:t>em sido a justificativa para:</a:t>
            </a:r>
          </a:p>
          <a:p>
            <a:pPr marL="342900" indent="-342900">
              <a:buFont typeface="Arial"/>
              <a:buChar char="•"/>
            </a:pPr>
            <a:r>
              <a:rPr lang="pt-BR" b="0" dirty="0" smtClean="0">
                <a:solidFill>
                  <a:srgbClr val="FFFFFF"/>
                </a:solidFill>
                <a:latin typeface="Tahoma"/>
                <a:cs typeface="Tahoma"/>
              </a:rPr>
              <a:t>Cortes de investimentos e gastos sociais</a:t>
            </a:r>
          </a:p>
          <a:p>
            <a:pPr marL="342900" indent="-342900">
              <a:buFont typeface="Arial"/>
              <a:buChar char="•"/>
            </a:pPr>
            <a:r>
              <a:rPr lang="pt-BR" b="0" dirty="0" smtClean="0">
                <a:solidFill>
                  <a:srgbClr val="FFFFFF"/>
                </a:solidFill>
                <a:latin typeface="Tahoma"/>
                <a:cs typeface="Tahoma"/>
              </a:rPr>
              <a:t>EC 95 (teto por 20 anos)</a:t>
            </a:r>
          </a:p>
          <a:p>
            <a:pPr marL="342900" indent="-342900">
              <a:buFont typeface="Arial"/>
              <a:buChar char="•"/>
            </a:pPr>
            <a:r>
              <a:rPr lang="pt-BR" b="0" dirty="0" smtClean="0">
                <a:solidFill>
                  <a:srgbClr val="FFFFFF"/>
                </a:solidFill>
                <a:latin typeface="Tahoma"/>
                <a:cs typeface="Tahoma"/>
              </a:rPr>
              <a:t>Ajuste Fiscal em todas as esferas</a:t>
            </a:r>
          </a:p>
          <a:p>
            <a:pPr marL="342900" indent="-342900">
              <a:buFont typeface="Arial"/>
              <a:buChar char="•"/>
            </a:pPr>
            <a:r>
              <a:rPr lang="pt-BR" b="0" dirty="0" smtClean="0">
                <a:solidFill>
                  <a:srgbClr val="FFFFFF"/>
                </a:solidFill>
                <a:latin typeface="Tahoma"/>
                <a:cs typeface="Tahoma"/>
              </a:rPr>
              <a:t>Privatizações</a:t>
            </a:r>
          </a:p>
          <a:p>
            <a:pPr marL="342900" indent="-342900">
              <a:buFont typeface="Arial"/>
              <a:buChar char="•"/>
            </a:pPr>
            <a:r>
              <a:rPr lang="pt-BR" b="0" dirty="0" smtClean="0">
                <a:solidFill>
                  <a:srgbClr val="FFFFFF"/>
                </a:solidFill>
                <a:latin typeface="Tahoma"/>
                <a:cs typeface="Tahoma"/>
              </a:rPr>
              <a:t>Contrarreformas</a:t>
            </a:r>
          </a:p>
          <a:p>
            <a:pPr marL="342900" indent="-342900">
              <a:buFont typeface="Arial"/>
              <a:buChar char="•"/>
            </a:pPr>
            <a:r>
              <a:rPr lang="pt-BR" b="0" dirty="0" smtClean="0">
                <a:solidFill>
                  <a:srgbClr val="FFFFFF"/>
                </a:solidFill>
                <a:latin typeface="Tahoma"/>
                <a:cs typeface="Tahoma"/>
              </a:rPr>
              <a:t>Desmonte do Estado</a:t>
            </a:r>
          </a:p>
          <a:p>
            <a:pPr marL="342900" indent="-342900">
              <a:buFont typeface="Arial"/>
              <a:buChar char="•"/>
            </a:pPr>
            <a:r>
              <a:rPr lang="pt-BR" b="0" dirty="0" smtClean="0">
                <a:solidFill>
                  <a:srgbClr val="FFFFFF"/>
                </a:solidFill>
                <a:latin typeface="Tahoma"/>
                <a:cs typeface="Tahoma"/>
              </a:rPr>
              <a:t>Mecanismos </a:t>
            </a:r>
            <a:r>
              <a:rPr lang="pt-BR" b="0" dirty="0" smtClean="0">
                <a:solidFill>
                  <a:srgbClr val="FFFFFF"/>
                </a:solidFill>
                <a:latin typeface="Tahoma"/>
                <a:cs typeface="Tahoma"/>
              </a:rPr>
              <a:t>fraudulentos</a:t>
            </a:r>
          </a:p>
          <a:p>
            <a:pPr algn="ctr"/>
            <a:r>
              <a:rPr lang="pt-BR" dirty="0" smtClean="0">
                <a:solidFill>
                  <a:schemeClr val="accent1"/>
                </a:solidFill>
                <a:latin typeface="Tahoma"/>
                <a:cs typeface="Tahoma"/>
              </a:rPr>
              <a:t>APENAS 0,12% para Gest</a:t>
            </a:r>
            <a:r>
              <a:rPr lang="pt-BR" dirty="0" smtClean="0">
                <a:solidFill>
                  <a:schemeClr val="accent1"/>
                </a:solidFill>
                <a:latin typeface="Tahoma"/>
                <a:cs typeface="Tahoma"/>
              </a:rPr>
              <a:t>ão Ambiental</a:t>
            </a:r>
            <a:r>
              <a:rPr lang="pt-BR" dirty="0" smtClean="0">
                <a:solidFill>
                  <a:schemeClr val="accent1"/>
                </a:solidFill>
                <a:latin typeface="Tahoma"/>
                <a:cs typeface="Tahoma"/>
              </a:rPr>
              <a:t> </a:t>
            </a:r>
            <a:endParaRPr lang="pt-BR" dirty="0">
              <a:solidFill>
                <a:schemeClr val="accent1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784178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568" y="836712"/>
            <a:ext cx="7988300" cy="56007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64568" y="6453336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0" dirty="0" err="1" smtClean="0">
                <a:solidFill>
                  <a:schemeClr val="tx1"/>
                </a:solidFill>
              </a:rPr>
              <a:t>https</a:t>
            </a:r>
            <a:r>
              <a:rPr lang="pt-BR" b="0" dirty="0" smtClean="0">
                <a:solidFill>
                  <a:schemeClr val="tx1"/>
                </a:solidFill>
              </a:rPr>
              <a:t>://</a:t>
            </a:r>
            <a:r>
              <a:rPr lang="pt-BR" b="0" dirty="0" err="1" smtClean="0">
                <a:solidFill>
                  <a:schemeClr val="tx1"/>
                </a:solidFill>
              </a:rPr>
              <a:t>auditoriacidada.org.br</a:t>
            </a:r>
            <a:r>
              <a:rPr lang="pt-BR" b="0" dirty="0" smtClean="0">
                <a:solidFill>
                  <a:schemeClr val="tx1"/>
                </a:solidFill>
              </a:rPr>
              <a:t>/</a:t>
            </a:r>
            <a:endParaRPr lang="pt-BR" b="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0512" y="188640"/>
            <a:ext cx="921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92D050"/>
                </a:solidFill>
              </a:rPr>
              <a:t>ESTOQUE E FLUXO DA DÍVIDA PÚBLICA FEDERAL</a:t>
            </a:r>
            <a:endParaRPr lang="en-US" sz="28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929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3050" y="188913"/>
            <a:ext cx="9864725" cy="6708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200000"/>
              </a:lnSpc>
              <a:defRPr/>
            </a:pPr>
            <a:r>
              <a:rPr lang="pt-BR" sz="3200" dirty="0">
                <a:solidFill>
                  <a:srgbClr val="94C600"/>
                </a:solidFill>
                <a:latin typeface="Tahoma"/>
                <a:ea typeface="MS PGothic" pitchFamily="34" charset="-128"/>
                <a:cs typeface="Tahoma"/>
              </a:rPr>
              <a:t>CONJUNTURA</a:t>
            </a:r>
          </a:p>
          <a:p>
            <a:pPr marL="457200" indent="-457200">
              <a:lnSpc>
                <a:spcPct val="150000"/>
              </a:lnSpc>
              <a:buFont typeface="Wingdings" charset="2"/>
              <a:buChar char="ü"/>
              <a:defRPr/>
            </a:pPr>
            <a:r>
              <a:rPr lang="pt-BR" sz="3200" dirty="0">
                <a:solidFill>
                  <a:srgbClr val="FFFFFF"/>
                </a:solidFill>
                <a:latin typeface="Tahoma"/>
                <a:ea typeface="MS PGothic" pitchFamily="34" charset="-128"/>
                <a:cs typeface="Tahoma"/>
              </a:rPr>
              <a:t>CORRUPÇÃO GENERALIZADA</a:t>
            </a:r>
          </a:p>
          <a:p>
            <a:pPr marL="457200" indent="-457200">
              <a:lnSpc>
                <a:spcPct val="150000"/>
              </a:lnSpc>
              <a:buFont typeface="Wingdings" charset="2"/>
              <a:buChar char="ü"/>
              <a:defRPr/>
            </a:pPr>
            <a:r>
              <a:rPr lang="pt-BR" sz="3200" dirty="0">
                <a:solidFill>
                  <a:srgbClr val="FFFFFF"/>
                </a:solidFill>
                <a:latin typeface="Tahoma"/>
                <a:ea typeface="MS PGothic" pitchFamily="34" charset="-128"/>
                <a:cs typeface="Tahoma"/>
              </a:rPr>
              <a:t>AVALANCHE DE REFORMAS</a:t>
            </a:r>
          </a:p>
          <a:p>
            <a:pPr marL="1828800" lvl="3" indent="-457200">
              <a:lnSpc>
                <a:spcPct val="150000"/>
              </a:lnSpc>
              <a:buFont typeface="Arial"/>
              <a:buChar char="•"/>
              <a:defRPr/>
            </a:pPr>
            <a:r>
              <a:rPr lang="pt-BR" sz="3200" b="0" dirty="0">
                <a:solidFill>
                  <a:srgbClr val="FFFFFF"/>
                </a:solidFill>
                <a:latin typeface="Tahoma"/>
                <a:ea typeface="MS PGothic" pitchFamily="34" charset="-128"/>
                <a:cs typeface="Tahoma"/>
              </a:rPr>
              <a:t>CONEXÃO</a:t>
            </a:r>
          </a:p>
          <a:p>
            <a:pPr marL="1828800" lvl="3" indent="-457200">
              <a:lnSpc>
                <a:spcPct val="150000"/>
              </a:lnSpc>
              <a:buFont typeface="Arial"/>
              <a:buChar char="•"/>
              <a:defRPr/>
            </a:pPr>
            <a:r>
              <a:rPr lang="pt-BR" sz="3200" b="0" dirty="0">
                <a:solidFill>
                  <a:srgbClr val="FFFFFF"/>
                </a:solidFill>
                <a:latin typeface="Tahoma"/>
                <a:ea typeface="MS PGothic" pitchFamily="34" charset="-128"/>
                <a:cs typeface="Tahoma"/>
              </a:rPr>
              <a:t>JUSTIFICATIVA: AJUSTE FISCAL</a:t>
            </a:r>
          </a:p>
          <a:p>
            <a:pPr marL="1828800" lvl="3" indent="-457200">
              <a:lnSpc>
                <a:spcPct val="150000"/>
              </a:lnSpc>
              <a:buFont typeface="Arial"/>
              <a:buChar char="•"/>
              <a:defRPr/>
            </a:pPr>
            <a:r>
              <a:rPr lang="pt-BR" sz="3200" b="0" dirty="0">
                <a:solidFill>
                  <a:srgbClr val="FFFFFF"/>
                </a:solidFill>
                <a:latin typeface="Tahoma"/>
                <a:ea typeface="MS PGothic" pitchFamily="34" charset="-128"/>
                <a:cs typeface="Tahoma"/>
              </a:rPr>
              <a:t>MAIS RECURSOS PARA A DÍVIDA PÚBLICA</a:t>
            </a:r>
          </a:p>
          <a:p>
            <a:pPr marL="457200" indent="-457200">
              <a:lnSpc>
                <a:spcPct val="150000"/>
              </a:lnSpc>
              <a:buFont typeface="Wingdings" charset="2"/>
              <a:buChar char="ü"/>
              <a:defRPr/>
            </a:pPr>
            <a:r>
              <a:rPr lang="pt-BR" sz="3200" dirty="0">
                <a:solidFill>
                  <a:srgbClr val="FFFFFF"/>
                </a:solidFill>
                <a:latin typeface="Tahoma"/>
                <a:ea typeface="MS PGothic" pitchFamily="34" charset="-128"/>
                <a:cs typeface="Tahoma"/>
              </a:rPr>
              <a:t>CRISE FISCAL</a:t>
            </a:r>
          </a:p>
          <a:p>
            <a:pPr algn="ctr">
              <a:defRPr/>
            </a:pPr>
            <a:endParaRPr lang="en-US" sz="1400" b="0" dirty="0">
              <a:solidFill>
                <a:srgbClr val="94C600"/>
              </a:solidFill>
              <a:latin typeface="Tahoma"/>
              <a:ea typeface="MS PGothic" pitchFamily="34" charset="-128"/>
              <a:cs typeface="Tahoma"/>
            </a:endParaRPr>
          </a:p>
          <a:p>
            <a:pPr algn="ctr">
              <a:defRPr/>
            </a:pPr>
            <a:r>
              <a:rPr lang="pt-BR" b="0" dirty="0">
                <a:solidFill>
                  <a:srgbClr val="94C600"/>
                </a:solidFill>
                <a:latin typeface="Tahoma"/>
                <a:ea typeface="MS PGothic" pitchFamily="34" charset="-128"/>
                <a:cs typeface="Tahoma"/>
              </a:rPr>
              <a:t>O Que provocou a crise atual?</a:t>
            </a:r>
          </a:p>
          <a:p>
            <a:pPr algn="ctr">
              <a:defRPr/>
            </a:pPr>
            <a:r>
              <a:rPr lang="pt-BR" sz="2000" b="0" dirty="0">
                <a:hlinkClick r:id="rId2"/>
              </a:rPr>
              <a:t>https://goo.gl/HdgD1q</a:t>
            </a:r>
            <a:endParaRPr lang="pt-BR" sz="2000" b="0" dirty="0"/>
          </a:p>
          <a:p>
            <a:pPr algn="ctr">
              <a:defRPr/>
            </a:pPr>
            <a:r>
              <a:rPr lang="pt-BR" sz="2000" b="0" dirty="0"/>
              <a:t>  </a:t>
            </a:r>
            <a:endParaRPr lang="pt-BR" sz="2000" b="0" dirty="0">
              <a:solidFill>
                <a:srgbClr val="FFFFFF"/>
              </a:solidFill>
              <a:latin typeface="Tahoma"/>
              <a:ea typeface="MS PGothic" pitchFamily="34" charset="-128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773349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13" y="228600"/>
            <a:ext cx="69850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TextBox 2"/>
          <p:cNvSpPr txBox="1">
            <a:spLocks noChangeArrowheads="1"/>
          </p:cNvSpPr>
          <p:nvPr/>
        </p:nvSpPr>
        <p:spPr bwMode="auto">
          <a:xfrm>
            <a:off x="8193088" y="2852738"/>
            <a:ext cx="1873250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endParaRPr lang="pt-BR" sz="2000" b="0">
              <a:solidFill>
                <a:schemeClr val="tx1"/>
              </a:solidFill>
            </a:endParaRPr>
          </a:p>
          <a:p>
            <a:pPr algn="ctr" eaLnBrk="1" hangingPunct="1"/>
            <a:endParaRPr lang="pt-BR" sz="2000" b="0">
              <a:solidFill>
                <a:schemeClr val="tx1"/>
              </a:solidFill>
            </a:endParaRPr>
          </a:p>
          <a:p>
            <a:pPr algn="ctr" eaLnBrk="1" hangingPunct="1"/>
            <a:endParaRPr lang="pt-BR" sz="2000" b="0">
              <a:solidFill>
                <a:schemeClr val="tx1"/>
              </a:solidFill>
            </a:endParaRPr>
          </a:p>
          <a:p>
            <a:pPr algn="ctr" eaLnBrk="1" hangingPunct="1"/>
            <a:endParaRPr lang="pt-BR" sz="2000" b="0">
              <a:solidFill>
                <a:schemeClr val="tx1"/>
              </a:solidFill>
            </a:endParaRPr>
          </a:p>
          <a:p>
            <a:pPr algn="ctr" eaLnBrk="1" hangingPunct="1"/>
            <a:endParaRPr lang="pt-BR" sz="2000" b="0">
              <a:solidFill>
                <a:schemeClr val="tx1"/>
              </a:solidFill>
            </a:endParaRPr>
          </a:p>
          <a:p>
            <a:pPr algn="ctr" eaLnBrk="1" hangingPunct="1"/>
            <a:endParaRPr lang="pt-BR" sz="2000" b="0">
              <a:solidFill>
                <a:schemeClr val="tx1"/>
              </a:solidFill>
            </a:endParaRPr>
          </a:p>
          <a:p>
            <a:pPr algn="ctr" eaLnBrk="1" hangingPunct="1"/>
            <a:endParaRPr lang="pt-BR" sz="2000" b="0">
              <a:solidFill>
                <a:schemeClr val="tx1"/>
              </a:solidFill>
            </a:endParaRPr>
          </a:p>
          <a:p>
            <a:pPr algn="ctr" eaLnBrk="1" hangingPunct="1"/>
            <a:endParaRPr lang="pt-BR" sz="2000" b="0">
              <a:solidFill>
                <a:schemeClr val="tx1"/>
              </a:solidFill>
            </a:endParaRPr>
          </a:p>
          <a:p>
            <a:pPr algn="ctr" eaLnBrk="1" hangingPunct="1"/>
            <a:r>
              <a:rPr lang="pt-BR" sz="2000" b="0">
                <a:solidFill>
                  <a:schemeClr val="tx1"/>
                </a:solidFill>
              </a:rPr>
              <a:t>NOVO PANFLETO </a:t>
            </a:r>
            <a:r>
              <a:rPr lang="pt-BR" sz="2000" b="0">
                <a:solidFill>
                  <a:srgbClr val="FFFFFF"/>
                </a:solidFill>
              </a:rPr>
              <a:t>disponível em: </a:t>
            </a:r>
            <a:r>
              <a:rPr lang="pt-BR" sz="1600" b="0">
                <a:hlinkClick r:id="rId3"/>
              </a:rPr>
              <a:t>https://goo.gl/sd1cJe</a:t>
            </a:r>
            <a:r>
              <a:rPr lang="pt-BR" sz="1600" b="0"/>
              <a:t> 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3394257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8" y="657225"/>
            <a:ext cx="8816975" cy="620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TextBox 1"/>
          <p:cNvSpPr txBox="1">
            <a:spLocks noChangeArrowheads="1"/>
          </p:cNvSpPr>
          <p:nvPr/>
        </p:nvSpPr>
        <p:spPr bwMode="auto">
          <a:xfrm>
            <a:off x="631825" y="0"/>
            <a:ext cx="8858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pt-BR">
                <a:solidFill>
                  <a:schemeClr val="accent1"/>
                </a:solidFill>
              </a:rPr>
              <a:t>Securitização de Créditos: ESQUEMA FRAUDULENTO</a:t>
            </a:r>
          </a:p>
        </p:txBody>
      </p:sp>
    </p:spTree>
    <p:extLst>
      <p:ext uri="{BB962C8B-B14F-4D97-AF65-F5344CB8AC3E}">
        <p14:creationId xmlns:p14="http://schemas.microsoft.com/office/powerpoint/2010/main" val="1705664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Box 1"/>
          <p:cNvSpPr txBox="1">
            <a:spLocks noChangeArrowheads="1"/>
          </p:cNvSpPr>
          <p:nvPr/>
        </p:nvSpPr>
        <p:spPr bwMode="auto">
          <a:xfrm>
            <a:off x="631825" y="0"/>
            <a:ext cx="8858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pt-BR">
                <a:solidFill>
                  <a:schemeClr val="accent1"/>
                </a:solidFill>
              </a:rPr>
              <a:t>Securitização de Créditos: ESQUEMA FRAUDULENTO</a:t>
            </a:r>
          </a:p>
        </p:txBody>
      </p:sp>
      <p:pic>
        <p:nvPicPr>
          <p:cNvPr id="2560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8" y="549275"/>
            <a:ext cx="8659812" cy="613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1874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238125" y="142875"/>
            <a:ext cx="9827443" cy="6804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79388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r>
              <a:rPr lang="pt-BR" dirty="0" smtClean="0">
                <a:solidFill>
                  <a:srgbClr val="92D050"/>
                </a:solidFill>
                <a:latin typeface="Tahoma" charset="0"/>
                <a:cs typeface="Tahoma" charset="0"/>
              </a:rPr>
              <a:t>Objetivos </a:t>
            </a:r>
            <a:r>
              <a:rPr lang="pt-BR" dirty="0">
                <a:solidFill>
                  <a:srgbClr val="92D050"/>
                </a:solidFill>
                <a:latin typeface="Tahoma" charset="0"/>
                <a:cs typeface="Tahoma" charset="0"/>
              </a:rPr>
              <a:t>do Seminário </a:t>
            </a:r>
            <a:r>
              <a:rPr lang="pt-BR" i="1" dirty="0" smtClean="0">
                <a:solidFill>
                  <a:srgbClr val="92D050"/>
                </a:solidFill>
                <a:latin typeface="Tahoma" charset="0"/>
                <a:cs typeface="Tahoma" charset="0"/>
              </a:rPr>
              <a:t>DÍVIDA </a:t>
            </a:r>
            <a:r>
              <a:rPr lang="pt-BR" i="1" dirty="0">
                <a:solidFill>
                  <a:srgbClr val="92D050"/>
                </a:solidFill>
                <a:latin typeface="Tahoma" charset="0"/>
                <a:cs typeface="Tahoma" charset="0"/>
              </a:rPr>
              <a:t>ECOLÓGICA: </a:t>
            </a:r>
            <a:r>
              <a:rPr lang="pt-BR" i="1" dirty="0" smtClean="0">
                <a:solidFill>
                  <a:srgbClr val="92D050"/>
                </a:solidFill>
                <a:latin typeface="Tahoma" charset="0"/>
                <a:cs typeface="Tahoma" charset="0"/>
              </a:rPr>
              <a:t>Somos Credores</a:t>
            </a:r>
            <a:endParaRPr lang="pt-BR" i="1" dirty="0">
              <a:solidFill>
                <a:srgbClr val="92D050"/>
              </a:solidFill>
              <a:latin typeface="Tahoma" charset="0"/>
              <a:cs typeface="Tahoma" charset="0"/>
            </a:endParaRPr>
          </a:p>
          <a:p>
            <a:endParaRPr lang="pt-BR" sz="1000" b="0" dirty="0">
              <a:solidFill>
                <a:schemeClr val="tx1"/>
              </a:solidFill>
            </a:endParaRPr>
          </a:p>
          <a:p>
            <a:pPr algn="ctr"/>
            <a:r>
              <a:rPr lang="pt-BR" sz="2000" b="0" dirty="0">
                <a:solidFill>
                  <a:schemeClr val="tx1"/>
                </a:solidFill>
              </a:rPr>
              <a:t>DESENCADEAR UM PROCESSO QUE PERMITA:</a:t>
            </a:r>
          </a:p>
          <a:p>
            <a:endParaRPr lang="pt-BR" sz="800" b="0" dirty="0">
              <a:solidFill>
                <a:schemeClr val="tx1"/>
              </a:solidFill>
            </a:endParaRPr>
          </a:p>
          <a:p>
            <a:pPr marL="342900" lvl="0" indent="-342900">
              <a:spcAft>
                <a:spcPts val="300"/>
              </a:spcAft>
              <a:buFont typeface="Wingdings" charset="2"/>
              <a:buChar char="Ø"/>
            </a:pPr>
            <a:r>
              <a:rPr lang="pt-BR" sz="2000" b="0" dirty="0">
                <a:solidFill>
                  <a:schemeClr val="tx1"/>
                </a:solidFill>
              </a:rPr>
              <a:t>Reunir pessoas interessadas no tema da Dívida Ecológica</a:t>
            </a:r>
          </a:p>
          <a:p>
            <a:pPr marL="171450" indent="-171450">
              <a:spcAft>
                <a:spcPts val="300"/>
              </a:spcAft>
              <a:buFont typeface="Wingdings" charset="2"/>
              <a:buChar char="Ø"/>
            </a:pPr>
            <a:endParaRPr lang="pt-BR" sz="800" b="0" dirty="0">
              <a:solidFill>
                <a:schemeClr val="tx1"/>
              </a:solidFill>
            </a:endParaRPr>
          </a:p>
          <a:p>
            <a:pPr marL="342900" lvl="0" indent="-342900">
              <a:spcAft>
                <a:spcPts val="300"/>
              </a:spcAft>
              <a:buFont typeface="Wingdings" charset="2"/>
              <a:buChar char="Ø"/>
            </a:pPr>
            <a:r>
              <a:rPr lang="pt-BR" sz="2000" b="0" dirty="0">
                <a:solidFill>
                  <a:schemeClr val="tx1"/>
                </a:solidFill>
              </a:rPr>
              <a:t>Conhecer outras experiências e fontes de informações sobre Dívida Ecológica, inclusive legislação correlata, a fim de construir uma base de dados local e global</a:t>
            </a:r>
          </a:p>
          <a:p>
            <a:pPr marL="171450" indent="-171450">
              <a:spcAft>
                <a:spcPts val="300"/>
              </a:spcAft>
              <a:buFont typeface="Wingdings" charset="2"/>
              <a:buChar char="Ø"/>
            </a:pPr>
            <a:endParaRPr lang="pt-BR" sz="800" b="0" dirty="0">
              <a:solidFill>
                <a:schemeClr val="tx1"/>
              </a:solidFill>
            </a:endParaRPr>
          </a:p>
          <a:p>
            <a:pPr marL="342900" lvl="0" indent="-342900">
              <a:spcAft>
                <a:spcPts val="300"/>
              </a:spcAft>
              <a:buFont typeface="Wingdings" charset="2"/>
              <a:buChar char="Ø"/>
            </a:pPr>
            <a:r>
              <a:rPr lang="pt-BR" sz="2000" b="0" dirty="0">
                <a:solidFill>
                  <a:schemeClr val="tx1"/>
                </a:solidFill>
              </a:rPr>
              <a:t>Construir conjuntamente o conceito de Dívida Ecológica</a:t>
            </a:r>
          </a:p>
          <a:p>
            <a:pPr marL="171450" indent="-171450">
              <a:spcAft>
                <a:spcPts val="300"/>
              </a:spcAft>
              <a:buFont typeface="Wingdings" charset="2"/>
              <a:buChar char="Ø"/>
            </a:pPr>
            <a:endParaRPr lang="pt-BR" sz="800" b="0" dirty="0">
              <a:solidFill>
                <a:schemeClr val="tx1"/>
              </a:solidFill>
            </a:endParaRPr>
          </a:p>
          <a:p>
            <a:pPr marL="342900" lvl="0" indent="-342900">
              <a:spcAft>
                <a:spcPts val="300"/>
              </a:spcAft>
              <a:buFont typeface="Wingdings" charset="2"/>
              <a:buChar char="Ø"/>
            </a:pPr>
            <a:r>
              <a:rPr lang="pt-BR" sz="2000" b="0" dirty="0">
                <a:solidFill>
                  <a:schemeClr val="tx1"/>
                </a:solidFill>
              </a:rPr>
              <a:t>Conhecer os instrumentos causadores de danos e impactos ecológicos</a:t>
            </a:r>
          </a:p>
          <a:p>
            <a:pPr marL="171450" indent="-171450">
              <a:spcAft>
                <a:spcPts val="300"/>
              </a:spcAft>
              <a:buFont typeface="Wingdings" charset="2"/>
              <a:buChar char="Ø"/>
            </a:pPr>
            <a:endParaRPr lang="pt-BR" sz="800" b="0" dirty="0">
              <a:solidFill>
                <a:schemeClr val="tx1"/>
              </a:solidFill>
            </a:endParaRPr>
          </a:p>
          <a:p>
            <a:pPr marL="342900" lvl="0" indent="-342900">
              <a:spcAft>
                <a:spcPts val="300"/>
              </a:spcAft>
              <a:buFont typeface="Wingdings" charset="2"/>
              <a:buChar char="Ø"/>
            </a:pPr>
            <a:r>
              <a:rPr lang="pt-BR" sz="2000" b="0" dirty="0">
                <a:solidFill>
                  <a:schemeClr val="tx1"/>
                </a:solidFill>
              </a:rPr>
              <a:t>Identificar os agentes envolvidos e os responsáveis (ativos e passivos) pela Dívida Ecológica </a:t>
            </a:r>
          </a:p>
          <a:p>
            <a:pPr marL="171450" indent="-171450">
              <a:spcAft>
                <a:spcPts val="300"/>
              </a:spcAft>
              <a:buFont typeface="Wingdings" charset="2"/>
              <a:buChar char="Ø"/>
            </a:pPr>
            <a:endParaRPr lang="pt-BR" sz="800" b="0" dirty="0">
              <a:solidFill>
                <a:schemeClr val="tx1"/>
              </a:solidFill>
            </a:endParaRPr>
          </a:p>
          <a:p>
            <a:pPr marL="342900" lvl="0" indent="-342900">
              <a:spcAft>
                <a:spcPts val="300"/>
              </a:spcAft>
              <a:buFont typeface="Wingdings" charset="2"/>
              <a:buChar char="Ø"/>
            </a:pPr>
            <a:r>
              <a:rPr lang="pt-BR" sz="2000" b="0" dirty="0">
                <a:solidFill>
                  <a:schemeClr val="tx1"/>
                </a:solidFill>
              </a:rPr>
              <a:t>Estabelecer metodologias e mecanismos para o levantamento da Dívida Ecológica</a:t>
            </a:r>
          </a:p>
          <a:p>
            <a:pPr marL="171450" indent="-171450">
              <a:spcAft>
                <a:spcPts val="300"/>
              </a:spcAft>
              <a:buFont typeface="Wingdings" charset="2"/>
              <a:buChar char="Ø"/>
            </a:pPr>
            <a:endParaRPr lang="pt-BR" sz="800" b="0" dirty="0">
              <a:solidFill>
                <a:schemeClr val="tx1"/>
              </a:solidFill>
            </a:endParaRPr>
          </a:p>
          <a:p>
            <a:pPr marL="342900" lvl="0" indent="-342900">
              <a:spcAft>
                <a:spcPts val="300"/>
              </a:spcAft>
              <a:buFont typeface="Wingdings" charset="2"/>
              <a:buChar char="Ø"/>
            </a:pPr>
            <a:r>
              <a:rPr lang="pt-BR" sz="2000" b="0" dirty="0">
                <a:solidFill>
                  <a:schemeClr val="tx1"/>
                </a:solidFill>
              </a:rPr>
              <a:t>Estabelecer o período do levantamento da Dívida Ecológica (Atual? Histórico? Antecedentes?  Qual o período?)</a:t>
            </a:r>
          </a:p>
          <a:p>
            <a:pPr marL="171450" indent="-171450">
              <a:spcAft>
                <a:spcPts val="300"/>
              </a:spcAft>
              <a:buFont typeface="Wingdings" charset="2"/>
              <a:buChar char="Ø"/>
            </a:pPr>
            <a:endParaRPr lang="pt-BR" sz="800" b="0" dirty="0">
              <a:solidFill>
                <a:schemeClr val="tx1"/>
              </a:solidFill>
            </a:endParaRPr>
          </a:p>
          <a:p>
            <a:pPr marL="342900" lvl="0" indent="-342900">
              <a:spcAft>
                <a:spcPts val="300"/>
              </a:spcAft>
              <a:buFont typeface="Wingdings" charset="2"/>
              <a:buChar char="Ø"/>
            </a:pPr>
            <a:r>
              <a:rPr lang="pt-BR" sz="2000" b="0" dirty="0">
                <a:solidFill>
                  <a:schemeClr val="tx1"/>
                </a:solidFill>
              </a:rPr>
              <a:t>Chegar a estabelecer a fatura da Dívida Ecológica</a:t>
            </a:r>
          </a:p>
          <a:p>
            <a:pPr marL="171450" indent="-171450">
              <a:spcAft>
                <a:spcPts val="300"/>
              </a:spcAft>
              <a:buFont typeface="Wingdings" charset="2"/>
              <a:buChar char="Ø"/>
            </a:pPr>
            <a:endParaRPr lang="pt-BR" sz="800" b="0" dirty="0">
              <a:solidFill>
                <a:schemeClr val="tx1"/>
              </a:solidFill>
            </a:endParaRPr>
          </a:p>
          <a:p>
            <a:pPr marL="342900" indent="-342900">
              <a:spcAft>
                <a:spcPts val="300"/>
              </a:spcAft>
              <a:buFont typeface="Wingdings" charset="2"/>
              <a:buChar char="Ø"/>
            </a:pPr>
            <a:r>
              <a:rPr lang="pt-BR" sz="2000" b="0" dirty="0">
                <a:solidFill>
                  <a:schemeClr val="tx1"/>
                </a:solidFill>
              </a:rPr>
              <a:t>Instituir mecanismos de controle social e participação popular na identificação, reparação e punição dos agentes envolvidos na geração de Dívida Ecológica</a:t>
            </a:r>
            <a:r>
              <a:rPr lang="pt-BR" sz="2000" b="0" dirty="0">
                <a:solidFill>
                  <a:schemeClr val="tx1"/>
                </a:solidFill>
              </a:rPr>
              <a:t> </a:t>
            </a:r>
            <a:endParaRPr lang="pt-BR" sz="2000" b="0" dirty="0" smtClean="0">
              <a:solidFill>
                <a:schemeClr val="tx1"/>
              </a:solidFill>
              <a:latin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32006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2"/>
          <p:cNvSpPr txBox="1">
            <a:spLocks noChangeArrowheads="1"/>
          </p:cNvSpPr>
          <p:nvPr/>
        </p:nvSpPr>
        <p:spPr bwMode="auto">
          <a:xfrm>
            <a:off x="193675" y="188913"/>
            <a:ext cx="9712325" cy="6336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marL="34925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>
              <a:lnSpc>
                <a:spcPct val="120000"/>
              </a:lnSpc>
              <a:spcBef>
                <a:spcPts val="600"/>
              </a:spcBef>
              <a:buClr>
                <a:srgbClr val="FF9900"/>
              </a:buClr>
              <a:buFont typeface="Times New Roman" charset="0"/>
              <a:buNone/>
            </a:pPr>
            <a:r>
              <a:rPr lang="pt-BR" sz="2800" dirty="0" smtClean="0">
                <a:solidFill>
                  <a:srgbClr val="92D050"/>
                </a:solidFill>
                <a:latin typeface="Tahoma"/>
                <a:cs typeface="Tahoma"/>
              </a:rPr>
              <a:t>Evidência </a:t>
            </a:r>
            <a:r>
              <a:rPr lang="pt-BR" sz="2800" dirty="0">
                <a:solidFill>
                  <a:srgbClr val="92D050"/>
                </a:solidFill>
                <a:latin typeface="Tahoma"/>
                <a:cs typeface="Tahoma"/>
              </a:rPr>
              <a:t>r</a:t>
            </a:r>
            <a:r>
              <a:rPr lang="pt-BR" sz="2800" dirty="0" smtClean="0">
                <a:solidFill>
                  <a:srgbClr val="92D050"/>
                </a:solidFill>
                <a:latin typeface="Tahoma"/>
                <a:cs typeface="Tahoma"/>
              </a:rPr>
              <a:t>evelada </a:t>
            </a:r>
            <a:r>
              <a:rPr lang="pt-BR" sz="2800" dirty="0">
                <a:solidFill>
                  <a:srgbClr val="92D050"/>
                </a:solidFill>
                <a:latin typeface="Tahoma"/>
                <a:cs typeface="Tahoma"/>
              </a:rPr>
              <a:t>p</a:t>
            </a:r>
            <a:r>
              <a:rPr lang="pt-BR" sz="2800" dirty="0" smtClean="0">
                <a:solidFill>
                  <a:srgbClr val="92D050"/>
                </a:solidFill>
                <a:latin typeface="Tahoma"/>
                <a:cs typeface="Tahoma"/>
              </a:rPr>
              <a:t>ela Auditoria Cidadã</a:t>
            </a:r>
          </a:p>
          <a:p>
            <a:pPr algn="ctr">
              <a:lnSpc>
                <a:spcPct val="120000"/>
              </a:lnSpc>
              <a:spcBef>
                <a:spcPts val="600"/>
              </a:spcBef>
              <a:buClr>
                <a:srgbClr val="FF9900"/>
              </a:buClr>
              <a:buFont typeface="Times New Roman" charset="0"/>
              <a:buNone/>
            </a:pPr>
            <a:r>
              <a:rPr lang="pt-BR" sz="2800" dirty="0" smtClean="0">
                <a:solidFill>
                  <a:srgbClr val="92D050"/>
                </a:solidFill>
                <a:latin typeface="Tahoma"/>
                <a:cs typeface="Tahoma"/>
              </a:rPr>
              <a:t>“SISTEMA DA DÍVIDA”</a:t>
            </a:r>
          </a:p>
          <a:p>
            <a:pPr algn="ctr">
              <a:lnSpc>
                <a:spcPct val="120000"/>
              </a:lnSpc>
              <a:spcBef>
                <a:spcPts val="600"/>
              </a:spcBef>
              <a:buClr>
                <a:srgbClr val="FF9900"/>
              </a:buClr>
              <a:buFont typeface="Times New Roman" charset="0"/>
              <a:buNone/>
            </a:pPr>
            <a:endParaRPr lang="pt-BR" sz="1000" dirty="0">
              <a:solidFill>
                <a:srgbClr val="92D050"/>
              </a:solidFill>
              <a:latin typeface="Tahoma"/>
              <a:cs typeface="Tahoma"/>
            </a:endParaRPr>
          </a:p>
          <a:p>
            <a:pPr marL="377825" indent="-342900" algn="just">
              <a:lnSpc>
                <a:spcPct val="110000"/>
              </a:lnSpc>
              <a:spcBef>
                <a:spcPts val="0"/>
              </a:spcBef>
              <a:buClr>
                <a:srgbClr val="FF9900"/>
              </a:buClr>
              <a:buFont typeface="Arial"/>
              <a:buChar char="•"/>
            </a:pPr>
            <a:r>
              <a:rPr lang="pt-BR" dirty="0" smtClean="0">
                <a:solidFill>
                  <a:schemeClr val="tx1"/>
                </a:solidFill>
                <a:latin typeface="Tahoma"/>
                <a:cs typeface="Tahoma"/>
              </a:rPr>
              <a:t>Utilização </a:t>
            </a:r>
            <a:r>
              <a:rPr lang="pt-BR" dirty="0">
                <a:solidFill>
                  <a:schemeClr val="tx1"/>
                </a:solidFill>
                <a:latin typeface="Tahoma"/>
                <a:cs typeface="Tahoma"/>
              </a:rPr>
              <a:t>do endividamento como mecanismo de subtração de recursos e </a:t>
            </a:r>
            <a:r>
              <a:rPr lang="pt-BR" dirty="0" smtClean="0">
                <a:solidFill>
                  <a:schemeClr val="tx1"/>
                </a:solidFill>
                <a:latin typeface="Tahoma"/>
                <a:cs typeface="Tahoma"/>
              </a:rPr>
              <a:t>não para o financiamento </a:t>
            </a:r>
            <a:r>
              <a:rPr lang="pt-BR" dirty="0">
                <a:solidFill>
                  <a:schemeClr val="tx1"/>
                </a:solidFill>
                <a:latin typeface="Tahoma"/>
                <a:cs typeface="Tahoma"/>
              </a:rPr>
              <a:t>dos Estados 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  <a:buClr>
                <a:srgbClr val="FF9900"/>
              </a:buClr>
            </a:pPr>
            <a:endParaRPr lang="pt-BR" dirty="0" smtClean="0">
              <a:solidFill>
                <a:schemeClr val="tx1"/>
              </a:solidFill>
              <a:latin typeface="Tahoma"/>
              <a:cs typeface="Tahoma"/>
            </a:endParaRPr>
          </a:p>
          <a:p>
            <a:pPr marL="377825" indent="-342900" algn="just">
              <a:lnSpc>
                <a:spcPct val="110000"/>
              </a:lnSpc>
              <a:spcBef>
                <a:spcPts val="0"/>
              </a:spcBef>
              <a:buClr>
                <a:srgbClr val="FF9900"/>
              </a:buClr>
              <a:buFont typeface="Arial"/>
              <a:buChar char="•"/>
            </a:pPr>
            <a:r>
              <a:rPr lang="pt-BR" dirty="0" smtClean="0">
                <a:solidFill>
                  <a:schemeClr val="tx1"/>
                </a:solidFill>
                <a:latin typeface="Tahoma"/>
                <a:cs typeface="Tahoma"/>
              </a:rPr>
              <a:t>Se </a:t>
            </a:r>
            <a:r>
              <a:rPr lang="pt-BR" dirty="0">
                <a:solidFill>
                  <a:schemeClr val="tx1"/>
                </a:solidFill>
                <a:latin typeface="Tahoma"/>
                <a:cs typeface="Tahoma"/>
              </a:rPr>
              <a:t>reproduz internacionalmente e internamente, em âmbito dos estados e </a:t>
            </a:r>
            <a:r>
              <a:rPr lang="pt-BR" dirty="0" smtClean="0">
                <a:solidFill>
                  <a:schemeClr val="tx1"/>
                </a:solidFill>
                <a:latin typeface="Tahoma"/>
                <a:cs typeface="Tahoma"/>
              </a:rPr>
              <a:t>municípios: CRISE EM DIVERSOS ENTES FEDERADOS BRASILEIROS</a:t>
            </a:r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FF9900"/>
              </a:buClr>
            </a:pPr>
            <a:endParaRPr lang="pt-BR" dirty="0" smtClean="0">
              <a:solidFill>
                <a:schemeClr val="tx1"/>
              </a:solidFill>
              <a:latin typeface="Tahoma"/>
              <a:cs typeface="Tahoma"/>
            </a:endParaRPr>
          </a:p>
          <a:p>
            <a:pPr marL="377825" indent="-342900">
              <a:lnSpc>
                <a:spcPct val="110000"/>
              </a:lnSpc>
              <a:spcBef>
                <a:spcPts val="0"/>
              </a:spcBef>
              <a:buClr>
                <a:srgbClr val="FF9900"/>
              </a:buClr>
              <a:buFont typeface="Arial"/>
              <a:buChar char="•"/>
            </a:pPr>
            <a:r>
              <a:rPr lang="pt-BR" dirty="0" smtClean="0">
                <a:solidFill>
                  <a:schemeClr val="tx1"/>
                </a:solidFill>
                <a:latin typeface="Tahoma"/>
                <a:cs typeface="Tahoma"/>
              </a:rPr>
              <a:t> Dívidas sem</a:t>
            </a:r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FF9900"/>
              </a:buClr>
            </a:pPr>
            <a:r>
              <a:rPr lang="pt-BR" dirty="0" smtClean="0">
                <a:solidFill>
                  <a:schemeClr val="tx1"/>
                </a:solidFill>
                <a:latin typeface="Tahoma"/>
                <a:cs typeface="Tahoma"/>
              </a:rPr>
              <a:t>    contrapartida</a:t>
            </a:r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FF9900"/>
              </a:buClr>
            </a:pPr>
            <a:endParaRPr lang="pt-BR" dirty="0" smtClean="0">
              <a:solidFill>
                <a:schemeClr val="tx1"/>
              </a:solidFill>
              <a:latin typeface="Tahoma"/>
              <a:cs typeface="Tahoma"/>
            </a:endParaRPr>
          </a:p>
          <a:p>
            <a:pPr marL="377825" indent="-342900">
              <a:lnSpc>
                <a:spcPct val="110000"/>
              </a:lnSpc>
              <a:spcBef>
                <a:spcPts val="0"/>
              </a:spcBef>
              <a:buClr>
                <a:srgbClr val="FF9900"/>
              </a:buClr>
              <a:buFont typeface="Arial"/>
              <a:buChar char="•"/>
            </a:pPr>
            <a:r>
              <a:rPr lang="pt-BR" dirty="0" smtClean="0">
                <a:solidFill>
                  <a:schemeClr val="tx1"/>
                </a:solidFill>
                <a:latin typeface="Tahoma"/>
                <a:cs typeface="Tahoma"/>
              </a:rPr>
              <a:t>Maior beneficiário:</a:t>
            </a:r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FF9900"/>
              </a:buClr>
            </a:pPr>
            <a:r>
              <a:rPr lang="pt-BR" dirty="0" smtClean="0">
                <a:solidFill>
                  <a:schemeClr val="tx1"/>
                </a:solidFill>
                <a:latin typeface="Tahoma"/>
                <a:cs typeface="Tahoma"/>
              </a:rPr>
              <a:t>      Setor financeiro</a:t>
            </a:r>
            <a:endParaRPr lang="pt-BR" dirty="0">
              <a:solidFill>
                <a:schemeClr val="tx1"/>
              </a:solidFill>
              <a:latin typeface="Tahoma"/>
              <a:cs typeface="Tahoma"/>
            </a:endParaRPr>
          </a:p>
        </p:txBody>
      </p:sp>
      <p:graphicFrame>
        <p:nvGraphicFramePr>
          <p:cNvPr id="5" name="Diagram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45649360"/>
              </p:ext>
            </p:extLst>
          </p:nvPr>
        </p:nvGraphicFramePr>
        <p:xfrm>
          <a:off x="3944888" y="3501008"/>
          <a:ext cx="5616624" cy="32121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4846705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2"/>
          <p:cNvSpPr txBox="1">
            <a:spLocks noChangeArrowheads="1"/>
          </p:cNvSpPr>
          <p:nvPr/>
        </p:nvSpPr>
        <p:spPr bwMode="auto">
          <a:xfrm>
            <a:off x="193675" y="188913"/>
            <a:ext cx="9712325" cy="6410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marL="34925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>
              <a:lnSpc>
                <a:spcPct val="120000"/>
              </a:lnSpc>
              <a:spcBef>
                <a:spcPts val="1200"/>
              </a:spcBef>
              <a:buClr>
                <a:srgbClr val="FF9900"/>
              </a:buClr>
              <a:buFont typeface="Times New Roman" charset="0"/>
              <a:buNone/>
            </a:pPr>
            <a:r>
              <a:rPr lang="pt-BR" sz="2800" dirty="0" smtClean="0">
                <a:solidFill>
                  <a:srgbClr val="92D050"/>
                </a:solidFill>
                <a:latin typeface="Tahoma" charset="0"/>
                <a:cs typeface="Tahoma" charset="0"/>
              </a:rPr>
              <a:t>“Sistema da Dívida”</a:t>
            </a:r>
          </a:p>
          <a:p>
            <a:pPr algn="ctr">
              <a:lnSpc>
                <a:spcPct val="120000"/>
              </a:lnSpc>
              <a:spcBef>
                <a:spcPts val="1200"/>
              </a:spcBef>
              <a:buClr>
                <a:srgbClr val="FF9900"/>
              </a:buClr>
              <a:buFont typeface="Times New Roman" charset="0"/>
              <a:buNone/>
            </a:pPr>
            <a:r>
              <a:rPr lang="pt-BR" altLang="ja-JP" sz="2800" dirty="0" smtClean="0">
                <a:solidFill>
                  <a:srgbClr val="92D050"/>
                </a:solidFill>
                <a:latin typeface="Tahoma" charset="0"/>
                <a:cs typeface="Tahoma" charset="0"/>
              </a:rPr>
              <a:t>Como opera</a:t>
            </a:r>
            <a:endParaRPr lang="pt-BR" sz="800" dirty="0">
              <a:solidFill>
                <a:schemeClr val="tx1"/>
              </a:solidFill>
              <a:latin typeface="Tahoma" charset="0"/>
              <a:cs typeface="Tahoma" charset="0"/>
            </a:endParaRPr>
          </a:p>
          <a:p>
            <a:pPr algn="just" eaLnBrk="1" hangingPunct="1">
              <a:lnSpc>
                <a:spcPct val="130000"/>
              </a:lnSpc>
              <a:spcAft>
                <a:spcPts val="1200"/>
              </a:spcAft>
              <a:buFont typeface="Arial" charset="0"/>
              <a:buChar char="•"/>
            </a:pPr>
            <a:r>
              <a:rPr lang="pt-BR" dirty="0" smtClean="0">
                <a:solidFill>
                  <a:srgbClr val="FFFFFF"/>
                </a:solidFill>
                <a:latin typeface="Tahoma" charset="0"/>
                <a:cs typeface="Tahoma" charset="0"/>
              </a:rPr>
              <a:t> Modelo Econômico</a:t>
            </a:r>
          </a:p>
          <a:p>
            <a:pPr algn="just" eaLnBrk="1" hangingPunct="1">
              <a:lnSpc>
                <a:spcPct val="130000"/>
              </a:lnSpc>
              <a:spcAft>
                <a:spcPts val="1200"/>
              </a:spcAft>
              <a:buFont typeface="Arial" charset="0"/>
              <a:buChar char="•"/>
            </a:pPr>
            <a:r>
              <a:rPr lang="pt-BR" dirty="0">
                <a:solidFill>
                  <a:srgbClr val="FFFFFF"/>
                </a:solidFill>
                <a:latin typeface="Tahoma" charset="0"/>
                <a:cs typeface="Tahoma" charset="0"/>
              </a:rPr>
              <a:t> </a:t>
            </a:r>
            <a:r>
              <a:rPr lang="pt-BR" dirty="0" smtClean="0">
                <a:solidFill>
                  <a:srgbClr val="FFFFFF"/>
                </a:solidFill>
                <a:latin typeface="Tahoma" charset="0"/>
                <a:cs typeface="Tahoma" charset="0"/>
              </a:rPr>
              <a:t>Privilégios Financeiros</a:t>
            </a:r>
            <a:endParaRPr lang="pt-BR" dirty="0">
              <a:solidFill>
                <a:srgbClr val="FFFFFF"/>
              </a:solidFill>
              <a:latin typeface="Tahoma" charset="0"/>
              <a:cs typeface="Tahoma" charset="0"/>
            </a:endParaRPr>
          </a:p>
          <a:p>
            <a:pPr algn="just" eaLnBrk="1" hangingPunct="1">
              <a:lnSpc>
                <a:spcPct val="130000"/>
              </a:lnSpc>
              <a:spcAft>
                <a:spcPts val="1200"/>
              </a:spcAft>
              <a:buFont typeface="Arial" charset="0"/>
              <a:buChar char="•"/>
            </a:pPr>
            <a:r>
              <a:rPr lang="pt-BR" dirty="0" smtClean="0">
                <a:solidFill>
                  <a:srgbClr val="FFFFFF"/>
                </a:solidFill>
                <a:latin typeface="Tahoma" charset="0"/>
                <a:cs typeface="Tahoma" charset="0"/>
              </a:rPr>
              <a:t> Sistema </a:t>
            </a:r>
            <a:r>
              <a:rPr lang="pt-BR" dirty="0">
                <a:solidFill>
                  <a:srgbClr val="FFFFFF"/>
                </a:solidFill>
                <a:latin typeface="Tahoma" charset="0"/>
                <a:cs typeface="Tahoma" charset="0"/>
              </a:rPr>
              <a:t>Legal </a:t>
            </a:r>
          </a:p>
          <a:p>
            <a:pPr algn="just" eaLnBrk="1" hangingPunct="1">
              <a:lnSpc>
                <a:spcPct val="130000"/>
              </a:lnSpc>
              <a:spcAft>
                <a:spcPts val="1200"/>
              </a:spcAft>
              <a:buFont typeface="Arial" charset="0"/>
              <a:buChar char="•"/>
            </a:pPr>
            <a:r>
              <a:rPr lang="pt-BR" dirty="0" smtClean="0">
                <a:solidFill>
                  <a:srgbClr val="FFFFFF"/>
                </a:solidFill>
                <a:latin typeface="Tahoma" charset="0"/>
                <a:cs typeface="Tahoma" charset="0"/>
              </a:rPr>
              <a:t> Sistema </a:t>
            </a:r>
            <a:r>
              <a:rPr lang="pt-BR" dirty="0">
                <a:solidFill>
                  <a:srgbClr val="FFFFFF"/>
                </a:solidFill>
                <a:latin typeface="Tahoma" charset="0"/>
                <a:cs typeface="Tahoma" charset="0"/>
              </a:rPr>
              <a:t>Político</a:t>
            </a:r>
          </a:p>
          <a:p>
            <a:pPr algn="just" eaLnBrk="1" hangingPunct="1">
              <a:lnSpc>
                <a:spcPct val="130000"/>
              </a:lnSpc>
              <a:spcAft>
                <a:spcPts val="1200"/>
              </a:spcAft>
              <a:buFont typeface="Arial" charset="0"/>
              <a:buChar char="•"/>
            </a:pPr>
            <a:r>
              <a:rPr lang="pt-BR" dirty="0" smtClean="0">
                <a:solidFill>
                  <a:srgbClr val="FFFFFF"/>
                </a:solidFill>
                <a:latin typeface="Tahoma" charset="0"/>
                <a:cs typeface="Tahoma" charset="0"/>
              </a:rPr>
              <a:t> Corrupção</a:t>
            </a:r>
            <a:endParaRPr lang="pt-BR" dirty="0">
              <a:solidFill>
                <a:srgbClr val="FFFFFF"/>
              </a:solidFill>
              <a:latin typeface="Tahoma" charset="0"/>
              <a:cs typeface="Tahoma" charset="0"/>
            </a:endParaRPr>
          </a:p>
          <a:p>
            <a:pPr algn="just" eaLnBrk="1" hangingPunct="1">
              <a:lnSpc>
                <a:spcPct val="130000"/>
              </a:lnSpc>
              <a:spcAft>
                <a:spcPts val="1200"/>
              </a:spcAft>
              <a:buFont typeface="Arial" charset="0"/>
              <a:buChar char="•"/>
            </a:pPr>
            <a:r>
              <a:rPr lang="pt-BR" dirty="0" smtClean="0">
                <a:solidFill>
                  <a:srgbClr val="FFFFFF"/>
                </a:solidFill>
                <a:latin typeface="Tahoma" charset="0"/>
                <a:cs typeface="Tahoma" charset="0"/>
              </a:rPr>
              <a:t> Grande Mídia</a:t>
            </a:r>
          </a:p>
          <a:p>
            <a:pPr algn="just" eaLnBrk="1" hangingPunct="1">
              <a:lnSpc>
                <a:spcPct val="130000"/>
              </a:lnSpc>
              <a:spcAft>
                <a:spcPts val="1200"/>
              </a:spcAft>
              <a:buFont typeface="Arial" charset="0"/>
              <a:buChar char="•"/>
            </a:pPr>
            <a:r>
              <a:rPr lang="pt-BR" dirty="0">
                <a:solidFill>
                  <a:srgbClr val="FFFFFF"/>
                </a:solidFill>
                <a:latin typeface="Tahoma" charset="0"/>
                <a:cs typeface="Tahoma" charset="0"/>
              </a:rPr>
              <a:t> </a:t>
            </a:r>
            <a:r>
              <a:rPr lang="pt-BR" dirty="0" smtClean="0">
                <a:solidFill>
                  <a:srgbClr val="FFFFFF"/>
                </a:solidFill>
                <a:latin typeface="Tahoma" charset="0"/>
                <a:cs typeface="Tahoma" charset="0"/>
              </a:rPr>
              <a:t>Organismos Internacionais</a:t>
            </a:r>
            <a:endParaRPr lang="pt-BR" sz="800" dirty="0" smtClean="0">
              <a:solidFill>
                <a:srgbClr val="92D050"/>
              </a:solidFill>
              <a:latin typeface="Tahoma" charset="0"/>
              <a:cs typeface="Tahoma" charset="0"/>
            </a:endParaRPr>
          </a:p>
          <a:p>
            <a:pPr algn="ctr" eaLnBrk="1" hangingPunct="1">
              <a:lnSpc>
                <a:spcPct val="110000"/>
              </a:lnSpc>
              <a:spcAft>
                <a:spcPts val="1200"/>
              </a:spcAft>
            </a:pPr>
            <a:endParaRPr lang="pt-BR" sz="800" dirty="0" smtClean="0">
              <a:solidFill>
                <a:srgbClr val="92D050"/>
              </a:solidFill>
              <a:latin typeface="Tahoma" charset="0"/>
              <a:cs typeface="Tahoma" charset="0"/>
            </a:endParaRPr>
          </a:p>
          <a:p>
            <a:pPr algn="ctr" eaLnBrk="1" hangingPunct="1">
              <a:lnSpc>
                <a:spcPct val="110000"/>
              </a:lnSpc>
              <a:spcAft>
                <a:spcPts val="1200"/>
              </a:spcAft>
            </a:pPr>
            <a:r>
              <a:rPr lang="pt-BR" dirty="0" smtClean="0">
                <a:solidFill>
                  <a:srgbClr val="92D050"/>
                </a:solidFill>
                <a:latin typeface="Tahoma" charset="0"/>
                <a:cs typeface="Tahoma" charset="0"/>
              </a:rPr>
              <a:t>Dominação </a:t>
            </a:r>
            <a:r>
              <a:rPr lang="pt-BR" dirty="0">
                <a:solidFill>
                  <a:srgbClr val="92D050"/>
                </a:solidFill>
                <a:latin typeface="Tahoma" charset="0"/>
                <a:cs typeface="Tahoma" charset="0"/>
              </a:rPr>
              <a:t>financeira e graves consequências </a:t>
            </a:r>
            <a:r>
              <a:rPr lang="pt-BR" dirty="0" smtClean="0">
                <a:solidFill>
                  <a:srgbClr val="92D050"/>
                </a:solidFill>
                <a:latin typeface="Tahoma" charset="0"/>
                <a:cs typeface="Tahoma" charset="0"/>
              </a:rPr>
              <a:t>sociais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8984" y="1556792"/>
            <a:ext cx="4960600" cy="400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90667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" y="500063"/>
            <a:ext cx="5530850" cy="321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2" name="Rectangle 2"/>
          <p:cNvSpPr>
            <a:spLocks noChangeArrowheads="1"/>
          </p:cNvSpPr>
          <p:nvPr/>
        </p:nvSpPr>
        <p:spPr bwMode="auto">
          <a:xfrm>
            <a:off x="415925" y="11113"/>
            <a:ext cx="9490075" cy="7021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8" algn="r">
              <a:lnSpc>
                <a:spcPct val="140000"/>
              </a:lnSpc>
              <a:spcBef>
                <a:spcPts val="1800"/>
              </a:spcBef>
              <a:buClr>
                <a:srgbClr val="FF9900"/>
              </a:buClr>
            </a:pPr>
            <a:r>
              <a:rPr lang="pt-BR" sz="2800" dirty="0">
                <a:solidFill>
                  <a:srgbClr val="92D050"/>
                </a:solidFill>
                <a:latin typeface="Tahoma" charset="0"/>
              </a:rPr>
              <a:t>PARADOXO BRASIL</a:t>
            </a:r>
            <a:r>
              <a:rPr lang="pt-BR" sz="3200" dirty="0">
                <a:solidFill>
                  <a:srgbClr val="92D050"/>
                </a:solidFill>
                <a:latin typeface="Tahoma" charset="0"/>
              </a:rPr>
              <a:t> </a:t>
            </a:r>
          </a:p>
          <a:p>
            <a:pPr lvl="8" algn="r">
              <a:spcBef>
                <a:spcPts val="1800"/>
              </a:spcBef>
              <a:buClr>
                <a:srgbClr val="FF9900"/>
              </a:buClr>
            </a:pPr>
            <a:r>
              <a:rPr lang="pt-BR" i="1" dirty="0" smtClean="0">
                <a:solidFill>
                  <a:srgbClr val="92D050"/>
                </a:solidFill>
                <a:latin typeface="Tahoma" charset="0"/>
              </a:rPr>
              <a:t>Estamos muito</a:t>
            </a:r>
          </a:p>
          <a:p>
            <a:pPr lvl="8" algn="r">
              <a:spcBef>
                <a:spcPts val="1800"/>
              </a:spcBef>
              <a:buClr>
                <a:srgbClr val="FF9900"/>
              </a:buClr>
            </a:pPr>
            <a:r>
              <a:rPr lang="pt-BR" i="1" dirty="0">
                <a:solidFill>
                  <a:srgbClr val="92D050"/>
                </a:solidFill>
                <a:latin typeface="Tahoma" charset="0"/>
              </a:rPr>
              <a:t>d</a:t>
            </a:r>
            <a:r>
              <a:rPr lang="pt-BR" i="1" dirty="0" smtClean="0">
                <a:solidFill>
                  <a:srgbClr val="92D050"/>
                </a:solidFill>
                <a:latin typeface="Tahoma" charset="0"/>
              </a:rPr>
              <a:t>istantes do </a:t>
            </a:r>
          </a:p>
          <a:p>
            <a:pPr lvl="8" algn="r">
              <a:spcBef>
                <a:spcPts val="1800"/>
              </a:spcBef>
              <a:buClr>
                <a:srgbClr val="FF9900"/>
              </a:buClr>
            </a:pPr>
            <a:r>
              <a:rPr lang="pt-BR" i="1" dirty="0" smtClean="0">
                <a:solidFill>
                  <a:srgbClr val="92D050"/>
                </a:solidFill>
                <a:latin typeface="Tahoma" charset="0"/>
              </a:rPr>
              <a:t>Brasil que </a:t>
            </a:r>
          </a:p>
          <a:p>
            <a:pPr lvl="8" algn="r">
              <a:spcBef>
                <a:spcPts val="1800"/>
              </a:spcBef>
              <a:buClr>
                <a:srgbClr val="FF9900"/>
              </a:buClr>
            </a:pPr>
            <a:r>
              <a:rPr lang="pt-BR" i="1" dirty="0">
                <a:solidFill>
                  <a:srgbClr val="92D050"/>
                </a:solidFill>
                <a:latin typeface="Tahoma" charset="0"/>
              </a:rPr>
              <a:t>q</a:t>
            </a:r>
            <a:r>
              <a:rPr lang="pt-BR" i="1" dirty="0" smtClean="0">
                <a:solidFill>
                  <a:srgbClr val="92D050"/>
                </a:solidFill>
                <a:latin typeface="Tahoma" charset="0"/>
              </a:rPr>
              <a:t>ueremos</a:t>
            </a:r>
          </a:p>
          <a:p>
            <a:pPr lvl="8" algn="ctr">
              <a:spcBef>
                <a:spcPts val="1800"/>
              </a:spcBef>
              <a:buClr>
                <a:srgbClr val="FF9900"/>
              </a:buClr>
            </a:pPr>
            <a:endParaRPr lang="pt-BR" i="1" dirty="0" smtClean="0">
              <a:solidFill>
                <a:srgbClr val="92D050"/>
              </a:solidFill>
              <a:latin typeface="Tahoma" charset="0"/>
            </a:endParaRPr>
          </a:p>
          <a:p>
            <a:pPr marL="342900" indent="-342900">
              <a:spcBef>
                <a:spcPts val="1200"/>
              </a:spcBef>
              <a:buClr>
                <a:srgbClr val="FF9900"/>
              </a:buClr>
              <a:buFont typeface="Arial"/>
              <a:buChar char="•"/>
            </a:pPr>
            <a:r>
              <a:rPr lang="pt-BR" dirty="0">
                <a:solidFill>
                  <a:srgbClr val="FFFFFF"/>
                </a:solidFill>
                <a:latin typeface="Tahoma" charset="0"/>
              </a:rPr>
              <a:t>9</a:t>
            </a:r>
            <a:r>
              <a:rPr lang="pt-BR" dirty="0" smtClean="0">
                <a:solidFill>
                  <a:srgbClr val="FFFFFF"/>
                </a:solidFill>
                <a:latin typeface="Tahoma" charset="0"/>
              </a:rPr>
              <a:t>ª ECONOMIA </a:t>
            </a:r>
            <a:r>
              <a:rPr lang="pt-BR" dirty="0" smtClean="0">
                <a:solidFill>
                  <a:srgbClr val="FFFFFF"/>
                </a:solidFill>
                <a:latin typeface="Tahoma" charset="0"/>
              </a:rPr>
              <a:t>MUNDIAL</a:t>
            </a:r>
          </a:p>
          <a:p>
            <a:pPr marL="342900" indent="-342900">
              <a:spcBef>
                <a:spcPts val="1200"/>
              </a:spcBef>
              <a:buClr>
                <a:srgbClr val="FF9900"/>
              </a:buClr>
              <a:buFont typeface="Arial"/>
              <a:buChar char="•"/>
            </a:pPr>
            <a:r>
              <a:rPr lang="pt-BR" dirty="0" smtClean="0">
                <a:solidFill>
                  <a:srgbClr val="FFFFFF"/>
                </a:solidFill>
                <a:latin typeface="Tahoma" charset="0"/>
              </a:rPr>
              <a:t>MAIOR ESTOQUE DE CAPITAL NATURAL DO PLANETA </a:t>
            </a:r>
            <a:r>
              <a:rPr lang="pt-BR" sz="1000" dirty="0" smtClean="0">
                <a:solidFill>
                  <a:srgbClr val="FFFFFF"/>
                </a:solidFill>
                <a:latin typeface="Tahoma" charset="0"/>
              </a:rPr>
              <a:t>(</a:t>
            </a:r>
            <a:r>
              <a:rPr lang="pt-BR" sz="1200" dirty="0" smtClean="0">
                <a:solidFill>
                  <a:srgbClr val="FFFFFF"/>
                </a:solidFill>
                <a:latin typeface="Tahoma" charset="0"/>
              </a:rPr>
              <a:t>Global </a:t>
            </a:r>
            <a:r>
              <a:rPr lang="pt-BR" sz="1200" dirty="0" err="1">
                <a:solidFill>
                  <a:srgbClr val="FFFFFF"/>
                </a:solidFill>
                <a:latin typeface="Tahoma" charset="0"/>
              </a:rPr>
              <a:t>Environment</a:t>
            </a:r>
            <a:r>
              <a:rPr lang="pt-BR" sz="1200" dirty="0">
                <a:solidFill>
                  <a:srgbClr val="FFFFFF"/>
                </a:solidFill>
                <a:latin typeface="Tahoma" charset="0"/>
              </a:rPr>
              <a:t> </a:t>
            </a:r>
            <a:r>
              <a:rPr lang="pt-BR" sz="1200" dirty="0" err="1">
                <a:solidFill>
                  <a:srgbClr val="FFFFFF"/>
                </a:solidFill>
                <a:latin typeface="Tahoma" charset="0"/>
              </a:rPr>
              <a:t>Facility</a:t>
            </a:r>
            <a:r>
              <a:rPr lang="pt-BR" sz="1200" dirty="0">
                <a:solidFill>
                  <a:srgbClr val="FFFFFF"/>
                </a:solidFill>
                <a:latin typeface="Tahoma" charset="0"/>
              </a:rPr>
              <a:t>’ - GEF, </a:t>
            </a:r>
            <a:r>
              <a:rPr lang="pt-BR" sz="1200" dirty="0" err="1">
                <a:solidFill>
                  <a:srgbClr val="FFFFFF"/>
                </a:solidFill>
                <a:latin typeface="Tahoma" charset="0"/>
              </a:rPr>
              <a:t>Rodenburg</a:t>
            </a:r>
            <a:r>
              <a:rPr lang="pt-BR" sz="1200" dirty="0">
                <a:solidFill>
                  <a:srgbClr val="FFFFFF"/>
                </a:solidFill>
                <a:latin typeface="Tahoma" charset="0"/>
              </a:rPr>
              <a:t>, </a:t>
            </a:r>
            <a:r>
              <a:rPr lang="pt-BR" sz="1200" dirty="0" err="1">
                <a:solidFill>
                  <a:srgbClr val="FFFFFF"/>
                </a:solidFill>
                <a:latin typeface="Tahoma" charset="0"/>
              </a:rPr>
              <a:t>Tunstall</a:t>
            </a:r>
            <a:r>
              <a:rPr lang="pt-BR" sz="1200" dirty="0">
                <a:solidFill>
                  <a:srgbClr val="FFFFFF"/>
                </a:solidFill>
                <a:latin typeface="Tahoma" charset="0"/>
              </a:rPr>
              <a:t> e van </a:t>
            </a:r>
            <a:r>
              <a:rPr lang="pt-BR" sz="1200" dirty="0" err="1">
                <a:solidFill>
                  <a:srgbClr val="FFFFFF"/>
                </a:solidFill>
                <a:latin typeface="Tahoma" charset="0"/>
              </a:rPr>
              <a:t>Bolhuis</a:t>
            </a:r>
            <a:r>
              <a:rPr lang="pt-BR" sz="1200" dirty="0">
                <a:solidFill>
                  <a:srgbClr val="FFFFFF"/>
                </a:solidFill>
                <a:latin typeface="Tahoma" charset="0"/>
              </a:rPr>
              <a:t> (1995) </a:t>
            </a:r>
            <a:endParaRPr lang="pt-BR" sz="1200" dirty="0">
              <a:solidFill>
                <a:srgbClr val="FFFFFF"/>
              </a:solidFill>
              <a:latin typeface="Tahoma" charset="0"/>
            </a:endParaRPr>
          </a:p>
          <a:p>
            <a:pPr marL="342900" indent="-342900">
              <a:spcBef>
                <a:spcPts val="1200"/>
              </a:spcBef>
              <a:buClr>
                <a:srgbClr val="FF9900"/>
              </a:buClr>
              <a:buFont typeface="Arial"/>
              <a:buChar char="•"/>
            </a:pPr>
            <a:r>
              <a:rPr lang="pt-BR" dirty="0" smtClean="0">
                <a:solidFill>
                  <a:srgbClr val="D77C01"/>
                </a:solidFill>
                <a:latin typeface="Tahoma" charset="0"/>
              </a:rPr>
              <a:t>Pior </a:t>
            </a:r>
            <a:r>
              <a:rPr lang="pt-BR" dirty="0">
                <a:solidFill>
                  <a:srgbClr val="D77C01"/>
                </a:solidFill>
                <a:latin typeface="Tahoma" charset="0"/>
              </a:rPr>
              <a:t>distribuição de renda do </a:t>
            </a:r>
            <a:r>
              <a:rPr lang="pt-BR" dirty="0" smtClean="0">
                <a:solidFill>
                  <a:srgbClr val="D77C01"/>
                </a:solidFill>
                <a:latin typeface="Tahoma" charset="0"/>
              </a:rPr>
              <a:t>mundo </a:t>
            </a:r>
            <a:r>
              <a:rPr lang="pt-BR" sz="800" dirty="0">
                <a:solidFill>
                  <a:srgbClr val="FFFFFF"/>
                </a:solidFill>
                <a:latin typeface="Tahoma" charset="0"/>
                <a:hlinkClick r:id="rId3"/>
              </a:rPr>
              <a:t>http://iepecdg.com.br/uploads/artigos/SSRN-id2479685.</a:t>
            </a:r>
            <a:r>
              <a:rPr lang="pt-BR" sz="800" dirty="0" smtClean="0">
                <a:solidFill>
                  <a:srgbClr val="FFFFFF"/>
                </a:solidFill>
                <a:latin typeface="Tahoma" charset="0"/>
                <a:hlinkClick r:id="rId3"/>
              </a:rPr>
              <a:t>pdf</a:t>
            </a:r>
            <a:r>
              <a:rPr lang="pt-BR" sz="800" dirty="0" smtClean="0">
                <a:solidFill>
                  <a:srgbClr val="FFFFFF"/>
                </a:solidFill>
                <a:latin typeface="Tahoma" charset="0"/>
              </a:rPr>
              <a:t> 							COMPARADO COM </a:t>
            </a:r>
            <a:r>
              <a:rPr lang="pt-BR" sz="800" dirty="0">
                <a:solidFill>
                  <a:srgbClr val="FFFFFF"/>
                </a:solidFill>
                <a:latin typeface="Tahoma" charset="0"/>
              </a:rPr>
              <a:t> </a:t>
            </a:r>
            <a:r>
              <a:rPr lang="pt-BR" sz="800" dirty="0" smtClean="0">
                <a:solidFill>
                  <a:srgbClr val="FFFFFF"/>
                </a:solidFill>
                <a:latin typeface="Tahoma" charset="0"/>
                <a:hlinkClick r:id="rId4"/>
              </a:rPr>
              <a:t>GINI </a:t>
            </a:r>
            <a:r>
              <a:rPr lang="pt-BR" sz="800" dirty="0">
                <a:solidFill>
                  <a:srgbClr val="FFFFFF"/>
                </a:solidFill>
                <a:latin typeface="Tahoma" charset="0"/>
                <a:hlinkClick r:id="rId4"/>
              </a:rPr>
              <a:t>index | Data | Table</a:t>
            </a:r>
            <a:endParaRPr lang="pt-BR" sz="800" dirty="0">
              <a:solidFill>
                <a:srgbClr val="FFFFFF"/>
              </a:solidFill>
              <a:latin typeface="Tahoma" charset="0"/>
            </a:endParaRPr>
          </a:p>
          <a:p>
            <a:pPr>
              <a:spcBef>
                <a:spcPts val="1200"/>
              </a:spcBef>
              <a:buClr>
                <a:srgbClr val="FF9900"/>
              </a:buClr>
              <a:buFont typeface="Arial" charset="0"/>
              <a:buChar char="•"/>
            </a:pPr>
            <a:r>
              <a:rPr lang="pt-BR" dirty="0" smtClean="0">
                <a:solidFill>
                  <a:srgbClr val="FFFFFF"/>
                </a:solidFill>
                <a:latin typeface="Tahoma" charset="0"/>
              </a:rPr>
              <a:t> </a:t>
            </a:r>
            <a:r>
              <a:rPr lang="pt-BR" dirty="0" smtClean="0">
                <a:solidFill>
                  <a:srgbClr val="D77C01"/>
                </a:solidFill>
                <a:latin typeface="Tahoma" charset="0"/>
              </a:rPr>
              <a:t>79º </a:t>
            </a:r>
            <a:r>
              <a:rPr lang="pt-BR" dirty="0">
                <a:solidFill>
                  <a:srgbClr val="D77C01"/>
                </a:solidFill>
                <a:latin typeface="Tahoma" charset="0"/>
              </a:rPr>
              <a:t>no ranking de respeito aos Direitos 	Humanos </a:t>
            </a:r>
            <a:r>
              <a:rPr lang="pt-BR" dirty="0" smtClean="0">
                <a:solidFill>
                  <a:srgbClr val="D77C01"/>
                </a:solidFill>
                <a:latin typeface="Tahoma" charset="0"/>
              </a:rPr>
              <a:t>– IDH</a:t>
            </a:r>
          </a:p>
          <a:p>
            <a:pPr>
              <a:spcBef>
                <a:spcPts val="1200"/>
              </a:spcBef>
              <a:buClr>
                <a:srgbClr val="FF9900"/>
              </a:buClr>
              <a:buFont typeface="Arial" charset="0"/>
              <a:buChar char="•"/>
            </a:pPr>
            <a:r>
              <a:rPr lang="pt-BR" dirty="0">
                <a:solidFill>
                  <a:srgbClr val="FFFFFF"/>
                </a:solidFill>
                <a:latin typeface="Tahoma" charset="0"/>
              </a:rPr>
              <a:t> </a:t>
            </a:r>
            <a:r>
              <a:rPr lang="pt-BR" dirty="0" smtClean="0">
                <a:solidFill>
                  <a:srgbClr val="D77C01"/>
                </a:solidFill>
                <a:latin typeface="Tahoma" charset="0"/>
              </a:rPr>
              <a:t>Penúltimo no ranking da Educação entre 40 países</a:t>
            </a:r>
            <a:r>
              <a:rPr lang="pt-BR" dirty="0" smtClean="0">
                <a:solidFill>
                  <a:srgbClr val="FFFFFF"/>
                </a:solidFill>
                <a:latin typeface="Tahoma" charset="0"/>
              </a:rPr>
              <a:t> </a:t>
            </a:r>
            <a:r>
              <a:rPr lang="pt-BR" sz="800" dirty="0">
                <a:solidFill>
                  <a:srgbClr val="FFFFFF"/>
                </a:solidFill>
                <a:latin typeface="Tahoma" charset="0"/>
              </a:rPr>
              <a:t>(Índice Global de Habilidades Cognitivas e Realizações Educacionais </a:t>
            </a:r>
            <a:r>
              <a:rPr lang="pt-BR" sz="800" dirty="0" smtClean="0">
                <a:solidFill>
                  <a:srgbClr val="FFFFFF"/>
                </a:solidFill>
                <a:latin typeface="Tahoma" charset="0"/>
              </a:rPr>
              <a:t>)</a:t>
            </a:r>
            <a:endParaRPr lang="pt-BR" dirty="0" smtClean="0">
              <a:solidFill>
                <a:srgbClr val="FFFFFF"/>
              </a:solidFill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1635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ChangeArrowheads="1"/>
          </p:cNvSpPr>
          <p:nvPr/>
        </p:nvSpPr>
        <p:spPr bwMode="auto">
          <a:xfrm>
            <a:off x="560512" y="332656"/>
            <a:ext cx="9097838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/>
          <a:p>
            <a:pPr algn="ctr" eaLnBrk="0" hangingPunct="0">
              <a:spcBef>
                <a:spcPct val="50000"/>
              </a:spcBef>
              <a:buClr>
                <a:srgbClr val="FF9900"/>
              </a:buClr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t-BR" dirty="0" smtClean="0">
              <a:solidFill>
                <a:srgbClr val="92D050"/>
              </a:solidFill>
              <a:latin typeface="Tahoma" pitchFamily="34" charset="0"/>
              <a:cs typeface="Tahoma" pitchFamily="34" charset="0"/>
            </a:endParaRPr>
          </a:p>
          <a:p>
            <a:pPr algn="ctr" eaLnBrk="0" hangingPunct="0">
              <a:spcBef>
                <a:spcPct val="50000"/>
              </a:spcBef>
              <a:buClr>
                <a:srgbClr val="FF9900"/>
              </a:buClr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i="1" dirty="0" smtClean="0">
                <a:solidFill>
                  <a:srgbClr val="92D050"/>
                </a:solidFill>
                <a:latin typeface="Tahoma" pitchFamily="34" charset="0"/>
                <a:cs typeface="Tahoma" pitchFamily="34" charset="0"/>
              </a:rPr>
              <a:t>Há gente que rejeita qualquer proposta de modificação do fracassado modelo econômico atual, que só tem provocado miséria, injustiças e atraso.</a:t>
            </a:r>
          </a:p>
          <a:p>
            <a:pPr algn="ctr" eaLnBrk="0" hangingPunct="0">
              <a:spcBef>
                <a:spcPct val="50000"/>
              </a:spcBef>
              <a:buClr>
                <a:srgbClr val="FF9900"/>
              </a:buClr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i="1" dirty="0" smtClean="0">
                <a:solidFill>
                  <a:srgbClr val="92D050"/>
                </a:solidFill>
                <a:latin typeface="Tahoma" pitchFamily="34" charset="0"/>
                <a:cs typeface="Tahoma" pitchFamily="34" charset="0"/>
              </a:rPr>
              <a:t>Nós acreditamos que é urgente mudar.</a:t>
            </a:r>
          </a:p>
          <a:p>
            <a:pPr algn="ctr" eaLnBrk="0" hangingPunct="0">
              <a:spcBef>
                <a:spcPct val="50000"/>
              </a:spcBef>
              <a:buClr>
                <a:srgbClr val="FF9900"/>
              </a:buClr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t-BR" dirty="0" smtClean="0">
              <a:solidFill>
                <a:srgbClr val="92D05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3315" name="Rectangle 2"/>
          <p:cNvSpPr>
            <a:spLocks noChangeArrowheads="1"/>
          </p:cNvSpPr>
          <p:nvPr/>
        </p:nvSpPr>
        <p:spPr bwMode="auto">
          <a:xfrm>
            <a:off x="381000" y="1143000"/>
            <a:ext cx="9525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338138" indent="-338138" algn="ctr" eaLnBrk="0" hangingPunct="0">
              <a:lnSpc>
                <a:spcPct val="80000"/>
              </a:lnSpc>
              <a:spcBef>
                <a:spcPts val="250"/>
              </a:spcBef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</a:pPr>
            <a:endParaRPr lang="pt-BR" b="0" dirty="0">
              <a:solidFill>
                <a:srgbClr val="FFFFFF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536" y="3212976"/>
            <a:ext cx="4034354" cy="3475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048" y="3212976"/>
            <a:ext cx="4195080" cy="3501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8624" y="2132856"/>
            <a:ext cx="7264400" cy="77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13457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ChangeArrowheads="1"/>
          </p:cNvSpPr>
          <p:nvPr/>
        </p:nvSpPr>
        <p:spPr bwMode="auto">
          <a:xfrm>
            <a:off x="0" y="1219200"/>
            <a:ext cx="10425113" cy="447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pt-BR" sz="3000">
              <a:solidFill>
                <a:srgbClr val="92D050"/>
              </a:solidFill>
              <a:latin typeface="Verdana" charset="0"/>
            </a:endParaRPr>
          </a:p>
          <a:p>
            <a:pPr algn="ctr">
              <a:spcBef>
                <a:spcPct val="50000"/>
              </a:spcBef>
            </a:pPr>
            <a:endParaRPr lang="pt-BR" sz="2800">
              <a:solidFill>
                <a:srgbClr val="92D050"/>
              </a:solidFill>
              <a:latin typeface="Verdana" charset="0"/>
            </a:endParaRPr>
          </a:p>
          <a:p>
            <a:pPr algn="ctr">
              <a:spcBef>
                <a:spcPct val="50000"/>
              </a:spcBef>
            </a:pPr>
            <a:r>
              <a:rPr lang="pt-BR">
                <a:solidFill>
                  <a:srgbClr val="92D050"/>
                </a:solidFill>
                <a:latin typeface="Verdana" charset="0"/>
              </a:rPr>
              <a:t>Muito grata</a:t>
            </a:r>
          </a:p>
          <a:p>
            <a:pPr algn="ctr">
              <a:spcBef>
                <a:spcPct val="50000"/>
              </a:spcBef>
            </a:pPr>
            <a:endParaRPr lang="pt-BR" sz="1800" i="1">
              <a:solidFill>
                <a:srgbClr val="92D050"/>
              </a:solidFill>
              <a:latin typeface="Verdana" charset="0"/>
            </a:endParaRPr>
          </a:p>
          <a:p>
            <a:pPr algn="ctr">
              <a:spcBef>
                <a:spcPct val="50000"/>
              </a:spcBef>
            </a:pPr>
            <a:endParaRPr lang="pt-BR" sz="1800" i="1">
              <a:solidFill>
                <a:srgbClr val="92D050"/>
              </a:solidFill>
              <a:latin typeface="Verdana" charset="0"/>
            </a:endParaRPr>
          </a:p>
          <a:p>
            <a:pPr algn="ctr">
              <a:spcBef>
                <a:spcPct val="50000"/>
              </a:spcBef>
            </a:pPr>
            <a:r>
              <a:rPr lang="pt-BR" sz="1800" i="1">
                <a:solidFill>
                  <a:srgbClr val="92D050"/>
                </a:solidFill>
                <a:latin typeface="Verdana" charset="0"/>
              </a:rPr>
              <a:t>Maria Lucia Fattorelli</a:t>
            </a:r>
            <a:endParaRPr lang="pt-BR" sz="1800">
              <a:solidFill>
                <a:srgbClr val="FFFFFF"/>
              </a:solidFill>
              <a:latin typeface="Verdana" charset="0"/>
            </a:endParaRPr>
          </a:p>
          <a:p>
            <a:pPr algn="ctr">
              <a:spcBef>
                <a:spcPct val="50000"/>
              </a:spcBef>
            </a:pPr>
            <a:r>
              <a:rPr lang="pt-BR" sz="3200" b="0">
                <a:solidFill>
                  <a:srgbClr val="FFFFFF"/>
                </a:solidFill>
                <a:latin typeface="Verdana" charset="0"/>
                <a:hlinkClick r:id="rId3"/>
              </a:rPr>
              <a:t>www.auditoriacidada.org.br</a:t>
            </a:r>
            <a:endParaRPr lang="pt-BR" sz="3200" b="0">
              <a:solidFill>
                <a:srgbClr val="FFFFFF"/>
              </a:solidFill>
              <a:latin typeface="Verdana" charset="0"/>
            </a:endParaRPr>
          </a:p>
          <a:p>
            <a:pPr algn="ctr">
              <a:spcBef>
                <a:spcPct val="50000"/>
              </a:spcBef>
            </a:pPr>
            <a:r>
              <a:rPr lang="pt-BR" sz="3200" b="0">
                <a:solidFill>
                  <a:srgbClr val="FFFFFF"/>
                </a:solidFill>
                <a:latin typeface="Verdana" charset="0"/>
                <a:hlinkClick r:id="rId4"/>
              </a:rPr>
              <a:t>www.facebook.com/auditoriacidada.pagina</a:t>
            </a:r>
            <a:endParaRPr lang="pt-BR" sz="3200" b="0">
              <a:solidFill>
                <a:srgbClr val="FFFFFF"/>
              </a:solidFill>
              <a:latin typeface="Verdana" charset="0"/>
            </a:endParaRPr>
          </a:p>
        </p:txBody>
      </p:sp>
      <p:sp>
        <p:nvSpPr>
          <p:cNvPr id="33794" name="TextBox 2"/>
          <p:cNvSpPr txBox="1">
            <a:spLocks noChangeArrowheads="1"/>
          </p:cNvSpPr>
          <p:nvPr/>
        </p:nvSpPr>
        <p:spPr bwMode="auto">
          <a:xfrm>
            <a:off x="704850" y="0"/>
            <a:ext cx="90011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endParaRPr lang="pt-BR" b="0" i="1">
              <a:solidFill>
                <a:srgbClr val="FFFFFF"/>
              </a:solidFill>
              <a:latin typeface="Tahoma" charset="0"/>
              <a:cs typeface="Tahoma" charset="0"/>
            </a:endParaRPr>
          </a:p>
          <a:p>
            <a:pPr eaLnBrk="1" hangingPunct="1"/>
            <a:endParaRPr lang="pt-BR" b="0" i="1">
              <a:solidFill>
                <a:srgbClr val="FFFFFF"/>
              </a:solidFill>
              <a:latin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870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238125" y="142875"/>
            <a:ext cx="9667875" cy="674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79388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rgbClr val="FF0000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pt-BR" dirty="0" smtClean="0">
                <a:solidFill>
                  <a:srgbClr val="92D050"/>
                </a:solidFill>
                <a:latin typeface="Tahoma" charset="0"/>
                <a:cs typeface="Tahoma" charset="0"/>
              </a:rPr>
              <a:t>DIREITO </a:t>
            </a:r>
            <a:r>
              <a:rPr lang="pt-BR" dirty="0" smtClean="0">
                <a:solidFill>
                  <a:srgbClr val="92D050"/>
                </a:solidFill>
                <a:latin typeface="Tahoma" charset="0"/>
                <a:cs typeface="Tahoma" charset="0"/>
              </a:rPr>
              <a:t>À VIDA e ao MEIO AMBIENTE EQUILIBRADO</a:t>
            </a:r>
          </a:p>
          <a:p>
            <a:endParaRPr lang="pt-BR" b="0" dirty="0" smtClean="0">
              <a:solidFill>
                <a:schemeClr val="tx1"/>
              </a:solidFill>
            </a:endParaRPr>
          </a:p>
          <a:p>
            <a:r>
              <a:rPr lang="pt-BR" dirty="0" smtClean="0">
                <a:solidFill>
                  <a:srgbClr val="FFFFFF"/>
                </a:solidFill>
              </a:rPr>
              <a:t>Constituição Federal</a:t>
            </a:r>
          </a:p>
          <a:p>
            <a:endParaRPr lang="pt-BR" b="0" i="1" dirty="0" smtClean="0">
              <a:solidFill>
                <a:srgbClr val="FFFFFF"/>
              </a:solidFill>
            </a:endParaRPr>
          </a:p>
          <a:p>
            <a:r>
              <a:rPr lang="pt-BR" b="0" i="1" dirty="0">
                <a:solidFill>
                  <a:srgbClr val="FFFFFF"/>
                </a:solidFill>
              </a:rPr>
              <a:t>	Art. </a:t>
            </a:r>
            <a:r>
              <a:rPr lang="pt-BR" b="0" i="1" dirty="0">
                <a:solidFill>
                  <a:srgbClr val="FFFFFF"/>
                </a:solidFill>
              </a:rPr>
              <a:t>5º Todos são iguais perante a lei, sem distinção de qualquer natureza, garantindo-se aos brasileiros e aos estrangeiros residentes no País a </a:t>
            </a:r>
            <a:r>
              <a:rPr lang="pt-BR" i="1" dirty="0">
                <a:solidFill>
                  <a:srgbClr val="FFFFFF"/>
                </a:solidFill>
              </a:rPr>
              <a:t>inviolabilidade do direito à vida</a:t>
            </a:r>
            <a:r>
              <a:rPr lang="pt-BR" b="0" i="1" dirty="0">
                <a:solidFill>
                  <a:srgbClr val="FFFFFF"/>
                </a:solidFill>
              </a:rPr>
              <a:t>, à liberdade, à igualdade, à segurança e à </a:t>
            </a:r>
            <a:r>
              <a:rPr lang="pt-BR" b="0" i="1" dirty="0" smtClean="0">
                <a:solidFill>
                  <a:srgbClr val="FFFFFF"/>
                </a:solidFill>
              </a:rPr>
              <a:t>propriedade</a:t>
            </a:r>
            <a:r>
              <a:rPr lang="pt-BR" b="0" i="1" dirty="0">
                <a:solidFill>
                  <a:srgbClr val="FFFFFF"/>
                </a:solidFill>
              </a:rPr>
              <a:t> </a:t>
            </a:r>
            <a:r>
              <a:rPr lang="pt-BR" b="0" i="1" dirty="0" smtClean="0">
                <a:solidFill>
                  <a:srgbClr val="FFFFFF"/>
                </a:solidFill>
              </a:rPr>
              <a:t>(...)</a:t>
            </a:r>
          </a:p>
          <a:p>
            <a:endParaRPr lang="pt-BR" dirty="0">
              <a:solidFill>
                <a:srgbClr val="FFFFFF"/>
              </a:solidFill>
            </a:endParaRPr>
          </a:p>
          <a:p>
            <a:r>
              <a:rPr lang="pt-BR" i="1" dirty="0" smtClean="0">
                <a:solidFill>
                  <a:srgbClr val="FFFFFF"/>
                </a:solidFill>
              </a:rPr>
              <a:t>CAPÍTULO </a:t>
            </a:r>
            <a:r>
              <a:rPr lang="pt-BR" i="1" dirty="0">
                <a:solidFill>
                  <a:srgbClr val="FFFFFF"/>
                </a:solidFill>
              </a:rPr>
              <a:t>VI</a:t>
            </a:r>
            <a:br>
              <a:rPr lang="pt-BR" i="1" dirty="0">
                <a:solidFill>
                  <a:srgbClr val="FFFFFF"/>
                </a:solidFill>
              </a:rPr>
            </a:br>
            <a:r>
              <a:rPr lang="pt-BR" i="1" dirty="0">
                <a:solidFill>
                  <a:srgbClr val="FFFFFF"/>
                </a:solidFill>
              </a:rPr>
              <a:t>DO MEIO AMBIENTE</a:t>
            </a:r>
            <a:endParaRPr lang="pt-BR" dirty="0">
              <a:solidFill>
                <a:srgbClr val="FFFFFF"/>
              </a:solidFill>
            </a:endParaRPr>
          </a:p>
          <a:p>
            <a:pPr lvl="1" algn="ctr"/>
            <a:r>
              <a:rPr lang="pt-BR" i="1" dirty="0">
                <a:solidFill>
                  <a:srgbClr val="FFFFFF"/>
                </a:solidFill>
              </a:rPr>
              <a:t>Art. 225. Todos têm direito ao meio ambiente ecologicamente equilibrado, bem de uso comum do povo e essencial à sadia qualidade de vida, impondo-se ao Poder Público e à coletividade o dever de defendê-lo e </a:t>
            </a:r>
            <a:r>
              <a:rPr lang="pt-BR" i="1" dirty="0" err="1">
                <a:solidFill>
                  <a:srgbClr val="FFFFFF"/>
                </a:solidFill>
              </a:rPr>
              <a:t>preservá</a:t>
            </a:r>
            <a:r>
              <a:rPr lang="pt-BR" i="1" dirty="0">
                <a:solidFill>
                  <a:srgbClr val="FFFFFF"/>
                </a:solidFill>
              </a:rPr>
              <a:t>- </a:t>
            </a:r>
            <a:r>
              <a:rPr lang="pt-BR" i="1" dirty="0" err="1">
                <a:solidFill>
                  <a:srgbClr val="FFFFFF"/>
                </a:solidFill>
              </a:rPr>
              <a:t>lo</a:t>
            </a:r>
            <a:r>
              <a:rPr lang="pt-BR" i="1" dirty="0">
                <a:solidFill>
                  <a:srgbClr val="FFFFFF"/>
                </a:solidFill>
              </a:rPr>
              <a:t> para as presentes e futuras gerações.</a:t>
            </a:r>
            <a:endParaRPr lang="pt-BR" dirty="0">
              <a:solidFill>
                <a:srgbClr val="FFFFFF"/>
              </a:solidFill>
            </a:endParaRPr>
          </a:p>
          <a:p>
            <a:endParaRPr lang="pt-BR" b="0" dirty="0" smtClean="0">
              <a:solidFill>
                <a:srgbClr val="FFFFFF"/>
              </a:solidFill>
            </a:endParaRPr>
          </a:p>
          <a:p>
            <a:pPr algn="ctr"/>
            <a:r>
              <a:rPr lang="pt-BR" i="1" dirty="0">
                <a:solidFill>
                  <a:srgbClr val="92D050"/>
                </a:solidFill>
                <a:latin typeface="Tahoma" charset="0"/>
                <a:cs typeface="Tahoma" charset="0"/>
              </a:rPr>
              <a:t>Direito individual, coletivo e </a:t>
            </a:r>
            <a:r>
              <a:rPr lang="pt-BR" i="1" dirty="0" err="1">
                <a:solidFill>
                  <a:srgbClr val="92D050"/>
                </a:solidFill>
                <a:latin typeface="Tahoma" charset="0"/>
                <a:cs typeface="Tahoma" charset="0"/>
              </a:rPr>
              <a:t>transgeracional</a:t>
            </a:r>
            <a:endParaRPr lang="pt-BR" i="1" dirty="0">
              <a:solidFill>
                <a:srgbClr val="92D050"/>
              </a:solidFill>
              <a:latin typeface="Tahoma" charset="0"/>
              <a:cs typeface="Tahoma" charset="0"/>
            </a:endParaRPr>
          </a:p>
          <a:p>
            <a:endParaRPr lang="pt-BR" b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74239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12" y="1124744"/>
            <a:ext cx="9073008" cy="54006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0" y="188640"/>
            <a:ext cx="100655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 smtClean="0">
                <a:solidFill>
                  <a:srgbClr val="94C600"/>
                </a:solidFill>
                <a:latin typeface="Tahoma"/>
                <a:cs typeface="Tahoma"/>
              </a:rPr>
              <a:t>CRIME DE MARIANA</a:t>
            </a:r>
            <a:r>
              <a:rPr lang="pt-BR" sz="2800" b="0" dirty="0" smtClean="0">
                <a:solidFill>
                  <a:srgbClr val="94C600"/>
                </a:solidFill>
                <a:latin typeface="Tahoma"/>
                <a:cs typeface="Tahoma"/>
              </a:rPr>
              <a:t>  </a:t>
            </a:r>
            <a:r>
              <a:rPr lang="pt-BR" sz="2800" b="0" dirty="0" smtClean="0">
                <a:solidFill>
                  <a:schemeClr val="tx1"/>
                </a:solidFill>
                <a:latin typeface="Tahoma"/>
                <a:cs typeface="Tahoma"/>
              </a:rPr>
              <a:t>Devedores da D</a:t>
            </a:r>
            <a:r>
              <a:rPr lang="pt-BR" sz="2800" b="0" dirty="0" smtClean="0">
                <a:solidFill>
                  <a:schemeClr val="tx1"/>
                </a:solidFill>
                <a:latin typeface="Tahoma"/>
                <a:cs typeface="Tahoma"/>
              </a:rPr>
              <a:t>ívida Ecológica</a:t>
            </a:r>
            <a:r>
              <a:rPr lang="pt-BR" sz="2800" dirty="0" smtClean="0">
                <a:solidFill>
                  <a:schemeClr val="tx1"/>
                </a:solidFill>
                <a:latin typeface="Tahoma"/>
                <a:cs typeface="Tahoma"/>
              </a:rPr>
              <a:t> </a:t>
            </a:r>
          </a:p>
          <a:p>
            <a:pPr algn="ctr"/>
            <a:r>
              <a:rPr lang="pt-BR" sz="3200" dirty="0" smtClean="0">
                <a:solidFill>
                  <a:srgbClr val="FFFFFF"/>
                </a:solidFill>
                <a:latin typeface="Tahoma"/>
                <a:cs typeface="Tahoma"/>
              </a:rPr>
              <a:t>BHP Billiton, Vale e Samarco</a:t>
            </a:r>
            <a:endParaRPr lang="pt-BR" sz="3200" dirty="0">
              <a:solidFill>
                <a:srgbClr val="FFFFFF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7514049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260648"/>
            <a:ext cx="4752528" cy="3096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024" y="260648"/>
            <a:ext cx="4880992" cy="302433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200472" y="3573016"/>
            <a:ext cx="970552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dirty="0">
                <a:solidFill>
                  <a:schemeClr val="accent1"/>
                </a:solidFill>
                <a:latin typeface="Tahoma"/>
                <a:cs typeface="Tahoma"/>
              </a:rPr>
              <a:t>C</a:t>
            </a:r>
            <a:r>
              <a:rPr lang="pt-BR" sz="2200" dirty="0" smtClean="0">
                <a:solidFill>
                  <a:schemeClr val="accent1"/>
                </a:solidFill>
                <a:latin typeface="Tahoma"/>
                <a:cs typeface="Tahoma"/>
              </a:rPr>
              <a:t>rime de Mariana</a:t>
            </a:r>
            <a:endParaRPr lang="pt-BR" sz="2200" dirty="0">
              <a:solidFill>
                <a:schemeClr val="accent1"/>
              </a:solidFill>
              <a:latin typeface="Tahoma"/>
              <a:cs typeface="Tahoma"/>
            </a:endParaRPr>
          </a:p>
          <a:p>
            <a:pPr marL="342900" indent="-342900">
              <a:buFont typeface="Arial"/>
              <a:buChar char="•"/>
            </a:pPr>
            <a:r>
              <a:rPr lang="pt-BR" sz="2200" b="0" dirty="0">
                <a:solidFill>
                  <a:schemeClr val="tx1"/>
                </a:solidFill>
                <a:latin typeface="Tahoma"/>
                <a:cs typeface="Tahoma"/>
              </a:rPr>
              <a:t>Morte de pessoas</a:t>
            </a:r>
          </a:p>
          <a:p>
            <a:pPr marL="800100" lvl="1" indent="-342900">
              <a:buFont typeface="Arial"/>
              <a:buChar char="•"/>
            </a:pPr>
            <a:r>
              <a:rPr lang="pt-BR" sz="2200" b="0" dirty="0">
                <a:solidFill>
                  <a:schemeClr val="tx1"/>
                </a:solidFill>
                <a:latin typeface="Tahoma"/>
                <a:cs typeface="Tahoma"/>
              </a:rPr>
              <a:t>Morte do Rio Doce</a:t>
            </a:r>
          </a:p>
          <a:p>
            <a:pPr marL="1257300" lvl="2" indent="-342900">
              <a:buFont typeface="Arial"/>
              <a:buChar char="•"/>
            </a:pPr>
            <a:r>
              <a:rPr lang="pt-BR" sz="2200" b="0" dirty="0">
                <a:solidFill>
                  <a:schemeClr val="tx1"/>
                </a:solidFill>
                <a:latin typeface="Tahoma"/>
                <a:cs typeface="Tahoma"/>
              </a:rPr>
              <a:t>Morte de peixes e inúmeras espécies </a:t>
            </a:r>
          </a:p>
          <a:p>
            <a:pPr marL="342900" indent="-342900">
              <a:buFont typeface="Arial"/>
              <a:buChar char="•"/>
            </a:pPr>
            <a:r>
              <a:rPr lang="pt-BR" sz="2200" b="0" dirty="0">
                <a:solidFill>
                  <a:schemeClr val="tx1"/>
                </a:solidFill>
                <a:latin typeface="Tahoma"/>
                <a:cs typeface="Tahoma"/>
              </a:rPr>
              <a:t>Distrito de Bento Rodrigues </a:t>
            </a:r>
            <a:r>
              <a:rPr lang="pt-BR" sz="2200" b="0" dirty="0" smtClean="0">
                <a:solidFill>
                  <a:schemeClr val="tx1"/>
                </a:solidFill>
                <a:latin typeface="Tahoma"/>
                <a:cs typeface="Tahoma"/>
              </a:rPr>
              <a:t>soterrado e outros atingidos</a:t>
            </a:r>
            <a:endParaRPr lang="pt-BR" sz="2200" b="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800100" lvl="1" indent="-342900">
              <a:buFont typeface="Arial"/>
              <a:buChar char="•"/>
            </a:pPr>
            <a:r>
              <a:rPr lang="pt-BR" sz="2200" b="0" dirty="0">
                <a:solidFill>
                  <a:schemeClr val="tx1"/>
                </a:solidFill>
                <a:latin typeface="Tahoma"/>
                <a:cs typeface="Tahoma"/>
              </a:rPr>
              <a:t>Falta de acesso a água</a:t>
            </a:r>
          </a:p>
          <a:p>
            <a:pPr marL="1257300" lvl="2" indent="-342900">
              <a:buFont typeface="Arial"/>
              <a:buChar char="•"/>
            </a:pPr>
            <a:r>
              <a:rPr lang="pt-BR" sz="2200" b="0" dirty="0">
                <a:solidFill>
                  <a:schemeClr val="tx1"/>
                </a:solidFill>
                <a:latin typeface="Tahoma"/>
                <a:cs typeface="Tahoma"/>
              </a:rPr>
              <a:t>Perda de empreendimentos, atividades profissionais e vitais, com reflexos diretos na vida de milhões de pessoas</a:t>
            </a:r>
          </a:p>
          <a:p>
            <a:pPr marL="342900" indent="-342900">
              <a:buFont typeface="Arial"/>
              <a:buChar char="•"/>
            </a:pPr>
            <a:r>
              <a:rPr lang="pt-BR" sz="2200" b="0" dirty="0" smtClean="0">
                <a:solidFill>
                  <a:schemeClr val="tx1"/>
                </a:solidFill>
                <a:latin typeface="Tahoma"/>
                <a:cs typeface="Tahoma"/>
              </a:rPr>
              <a:t>Contaminação irrevers</a:t>
            </a:r>
            <a:r>
              <a:rPr lang="pt-BR" sz="2200" b="0" dirty="0" smtClean="0">
                <a:solidFill>
                  <a:schemeClr val="tx1"/>
                </a:solidFill>
                <a:latin typeface="Tahoma"/>
                <a:cs typeface="Tahoma"/>
              </a:rPr>
              <a:t>ível</a:t>
            </a:r>
            <a:endParaRPr lang="pt-BR" sz="2200" b="0" dirty="0" smtClean="0">
              <a:solidFill>
                <a:schemeClr val="tx1"/>
              </a:solidFill>
              <a:latin typeface="Tahoma"/>
              <a:cs typeface="Tahoma"/>
            </a:endParaRPr>
          </a:p>
          <a:p>
            <a:pPr algn="ctr"/>
            <a:r>
              <a:rPr lang="pt-BR" sz="2200" dirty="0" smtClean="0">
                <a:solidFill>
                  <a:schemeClr val="accent1"/>
                </a:solidFill>
                <a:latin typeface="Tahoma"/>
                <a:cs typeface="Tahoma"/>
              </a:rPr>
              <a:t>Caso incontest</a:t>
            </a:r>
            <a:r>
              <a:rPr lang="pt-BR" sz="2200" dirty="0" smtClean="0">
                <a:solidFill>
                  <a:schemeClr val="accent1"/>
                </a:solidFill>
                <a:latin typeface="Tahoma"/>
                <a:cs typeface="Tahoma"/>
              </a:rPr>
              <a:t>ável de DÍVIDA ECOLÓGICA</a:t>
            </a:r>
            <a:endParaRPr lang="pt-BR" sz="2200" dirty="0">
              <a:solidFill>
                <a:schemeClr val="accent1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393443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12" y="404664"/>
            <a:ext cx="4824536" cy="2952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992" y="3501008"/>
            <a:ext cx="4864596" cy="316470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5745088" y="620688"/>
            <a:ext cx="403244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 smtClean="0">
                <a:solidFill>
                  <a:srgbClr val="94C600"/>
                </a:solidFill>
                <a:latin typeface="Tahoma"/>
                <a:cs typeface="Tahoma"/>
              </a:rPr>
              <a:t>D</a:t>
            </a:r>
            <a:r>
              <a:rPr lang="pt-BR" sz="2800" dirty="0" smtClean="0">
                <a:solidFill>
                  <a:srgbClr val="94C600"/>
                </a:solidFill>
                <a:latin typeface="Tahoma"/>
                <a:cs typeface="Tahoma"/>
              </a:rPr>
              <a:t>ÍVIDA ECOLÓGICA </a:t>
            </a:r>
          </a:p>
          <a:p>
            <a:pPr algn="ctr"/>
            <a:endParaRPr lang="pt-BR" sz="2800" dirty="0">
              <a:solidFill>
                <a:srgbClr val="94C600"/>
              </a:solidFill>
              <a:latin typeface="Tahoma"/>
              <a:cs typeface="Tahoma"/>
            </a:endParaRPr>
          </a:p>
          <a:p>
            <a:pPr algn="ctr"/>
            <a:r>
              <a:rPr lang="pt-BR" sz="2800" dirty="0" smtClean="0">
                <a:solidFill>
                  <a:srgbClr val="94C600"/>
                </a:solidFill>
                <a:latin typeface="Tahoma"/>
                <a:cs typeface="Tahoma"/>
              </a:rPr>
              <a:t>Mataram pessoas, o Rio Doce, peixes e in</a:t>
            </a:r>
            <a:r>
              <a:rPr lang="pt-BR" sz="2800" dirty="0" smtClean="0">
                <a:solidFill>
                  <a:srgbClr val="94C600"/>
                </a:solidFill>
                <a:latin typeface="Tahoma"/>
                <a:cs typeface="Tahoma"/>
              </a:rPr>
              <a:t>úmeras espécies</a:t>
            </a:r>
            <a:endParaRPr lang="pt-BR" sz="2800" dirty="0" smtClean="0">
              <a:solidFill>
                <a:srgbClr val="94C600"/>
              </a:solidFill>
              <a:latin typeface="Tahoma"/>
              <a:cs typeface="Tahoma"/>
            </a:endParaRPr>
          </a:p>
          <a:p>
            <a:pPr algn="ctr"/>
            <a:endParaRPr lang="pt-BR" sz="2800" dirty="0">
              <a:solidFill>
                <a:srgbClr val="94C600"/>
              </a:solidFill>
              <a:latin typeface="Tahoma"/>
              <a:cs typeface="Tahom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8504" y="3933056"/>
            <a:ext cx="424847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0" dirty="0">
                <a:solidFill>
                  <a:schemeClr val="tx1"/>
                </a:solidFill>
                <a:latin typeface="Tahoma"/>
                <a:cs typeface="Tahoma"/>
              </a:rPr>
              <a:t>Devedores da Dívida Ecológica</a:t>
            </a:r>
            <a:r>
              <a:rPr lang="pt-BR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endParaRPr lang="pt-BR" dirty="0" smtClean="0">
              <a:solidFill>
                <a:schemeClr val="tx1"/>
              </a:solidFill>
              <a:latin typeface="Tahoma"/>
              <a:cs typeface="Tahoma"/>
            </a:endParaRPr>
          </a:p>
          <a:p>
            <a:pPr algn="ctr"/>
            <a:endParaRPr lang="pt-BR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457200" indent="-457200">
              <a:buFont typeface="Arial"/>
              <a:buChar char="•"/>
            </a:pPr>
            <a:r>
              <a:rPr lang="pt-BR" sz="2800" dirty="0">
                <a:solidFill>
                  <a:srgbClr val="FFFFFF"/>
                </a:solidFill>
                <a:latin typeface="Tahoma"/>
                <a:cs typeface="Tahoma"/>
              </a:rPr>
              <a:t>BHP </a:t>
            </a:r>
            <a:r>
              <a:rPr lang="pt-BR" sz="2800" dirty="0" smtClean="0">
                <a:solidFill>
                  <a:srgbClr val="FFFFFF"/>
                </a:solidFill>
                <a:latin typeface="Tahoma"/>
                <a:cs typeface="Tahoma"/>
              </a:rPr>
              <a:t>Billiton</a:t>
            </a:r>
          </a:p>
          <a:p>
            <a:pPr marL="457200" indent="-457200">
              <a:buFont typeface="Arial"/>
              <a:buChar char="•"/>
            </a:pPr>
            <a:r>
              <a:rPr lang="pt-BR" sz="2800" dirty="0" smtClean="0">
                <a:solidFill>
                  <a:srgbClr val="FFFFFF"/>
                </a:solidFill>
                <a:latin typeface="Tahoma"/>
                <a:cs typeface="Tahoma"/>
              </a:rPr>
              <a:t>Vale</a:t>
            </a:r>
          </a:p>
          <a:p>
            <a:pPr marL="457200" indent="-457200">
              <a:buFont typeface="Arial"/>
              <a:buChar char="•"/>
            </a:pPr>
            <a:r>
              <a:rPr lang="pt-BR" sz="2800" dirty="0" smtClean="0">
                <a:solidFill>
                  <a:srgbClr val="FFFFFF"/>
                </a:solidFill>
                <a:latin typeface="Tahoma"/>
                <a:cs typeface="Tahoma"/>
              </a:rPr>
              <a:t>Samarco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0161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576" y="1196752"/>
            <a:ext cx="8280920" cy="554461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72480" y="188640"/>
            <a:ext cx="95050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 smtClean="0">
                <a:solidFill>
                  <a:srgbClr val="94C600"/>
                </a:solidFill>
                <a:latin typeface="Tahoma"/>
                <a:cs typeface="Tahoma"/>
              </a:rPr>
              <a:t>Explora</a:t>
            </a:r>
            <a:r>
              <a:rPr lang="pt-BR" sz="2800" dirty="0" smtClean="0">
                <a:solidFill>
                  <a:srgbClr val="94C600"/>
                </a:solidFill>
                <a:latin typeface="Tahoma"/>
                <a:cs typeface="Tahoma"/>
              </a:rPr>
              <a:t>ção do NIÓBIO em Araxá </a:t>
            </a:r>
          </a:p>
          <a:p>
            <a:pPr algn="ctr"/>
            <a:r>
              <a:rPr lang="pt-BR" sz="2800" dirty="0" smtClean="0">
                <a:solidFill>
                  <a:srgbClr val="94C600"/>
                </a:solidFill>
                <a:latin typeface="Tahoma"/>
                <a:cs typeface="Tahoma"/>
              </a:rPr>
              <a:t>contamina águas curativas</a:t>
            </a:r>
            <a:endParaRPr lang="pt-BR" sz="2800" dirty="0">
              <a:solidFill>
                <a:srgbClr val="94C600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416904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04" y="476672"/>
            <a:ext cx="4680520" cy="3528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480" y="3140968"/>
            <a:ext cx="4756080" cy="330669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200472" y="4293096"/>
            <a:ext cx="4608512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>
                <a:solidFill>
                  <a:srgbClr val="94C600"/>
                </a:solidFill>
                <a:latin typeface="Tahoma"/>
                <a:cs typeface="Tahoma"/>
              </a:rPr>
              <a:t>D</a:t>
            </a:r>
            <a:r>
              <a:rPr lang="pt-BR" sz="3200" dirty="0" smtClean="0">
                <a:solidFill>
                  <a:srgbClr val="94C600"/>
                </a:solidFill>
                <a:latin typeface="Tahoma"/>
                <a:cs typeface="Tahoma"/>
              </a:rPr>
              <a:t>ÍVIDA ECOLÓGICA</a:t>
            </a:r>
          </a:p>
          <a:p>
            <a:endParaRPr lang="pt-BR" b="0" dirty="0">
              <a:solidFill>
                <a:schemeClr val="tx1"/>
              </a:solidFill>
            </a:endParaRPr>
          </a:p>
          <a:p>
            <a:endParaRPr lang="pt-BR" b="0" dirty="0" smtClean="0">
              <a:solidFill>
                <a:schemeClr val="tx1"/>
              </a:solidFill>
            </a:endParaRPr>
          </a:p>
          <a:p>
            <a:endParaRPr lang="pt-BR" b="0" dirty="0" smtClean="0">
              <a:solidFill>
                <a:schemeClr val="tx1"/>
              </a:solidFill>
            </a:endParaRPr>
          </a:p>
          <a:p>
            <a:pPr algn="ctr"/>
            <a:r>
              <a:rPr lang="pt-BR" b="0" dirty="0" smtClean="0">
                <a:solidFill>
                  <a:schemeClr val="tx1"/>
                </a:solidFill>
              </a:rPr>
              <a:t>Fotos da série “</a:t>
            </a:r>
            <a:r>
              <a:rPr lang="pt-BR" b="0" dirty="0">
                <a:solidFill>
                  <a:schemeClr val="tx1"/>
                </a:solidFill>
              </a:rPr>
              <a:t>A devastação do Xingu em imagens”</a:t>
            </a:r>
            <a:r>
              <a:rPr lang="pt-BR" b="0" dirty="0">
                <a:solidFill>
                  <a:schemeClr val="tx1"/>
                </a:solidFill>
              </a:rPr>
              <a:t> </a:t>
            </a:r>
            <a:endParaRPr lang="en-US" b="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69024" y="404664"/>
            <a:ext cx="4736976" cy="2474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pt-BR" dirty="0">
                <a:solidFill>
                  <a:schemeClr val="accent1"/>
                </a:solidFill>
                <a:latin typeface="Tahoma"/>
                <a:cs typeface="Tahoma"/>
              </a:rPr>
              <a:t>V</a:t>
            </a:r>
            <a:r>
              <a:rPr lang="pt-BR" dirty="0" smtClean="0">
                <a:solidFill>
                  <a:schemeClr val="accent1"/>
                </a:solidFill>
                <a:latin typeface="Tahoma"/>
                <a:cs typeface="Tahoma"/>
              </a:rPr>
              <a:t>iolação </a:t>
            </a:r>
            <a:r>
              <a:rPr lang="pt-BR" i="1" dirty="0">
                <a:solidFill>
                  <a:schemeClr val="accent1"/>
                </a:solidFill>
                <a:latin typeface="Tahoma"/>
                <a:cs typeface="Tahoma"/>
              </a:rPr>
              <a:t>do direito à vida, à liberdade, à segurança e à propriedade </a:t>
            </a:r>
            <a:r>
              <a:rPr lang="pt-BR" dirty="0">
                <a:solidFill>
                  <a:schemeClr val="accent1"/>
                </a:solidFill>
                <a:latin typeface="Tahoma"/>
                <a:cs typeface="Tahoma"/>
              </a:rPr>
              <a:t>de pessoas atingidas pela construção da </a:t>
            </a:r>
            <a:r>
              <a:rPr lang="pt-BR" dirty="0" smtClean="0">
                <a:solidFill>
                  <a:schemeClr val="accent1"/>
                </a:solidFill>
                <a:latin typeface="Tahoma"/>
                <a:cs typeface="Tahoma"/>
              </a:rPr>
              <a:t>USINA DE BELO MONTE </a:t>
            </a:r>
            <a:endParaRPr lang="en-US" dirty="0">
              <a:solidFill>
                <a:schemeClr val="accent1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4596752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44" y="836712"/>
            <a:ext cx="8198485" cy="2188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52" y="3140968"/>
            <a:ext cx="8229600" cy="360172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416496" y="188640"/>
            <a:ext cx="9289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94C600"/>
                </a:solidFill>
                <a:latin typeface="Tahoma"/>
                <a:cs typeface="Tahoma"/>
              </a:rPr>
              <a:t>OURO E DIAMANTE EXTRA</a:t>
            </a:r>
            <a:r>
              <a:rPr lang="en-US" sz="2800" dirty="0" smtClean="0">
                <a:solidFill>
                  <a:srgbClr val="94C600"/>
                </a:solidFill>
                <a:latin typeface="Tahoma"/>
                <a:cs typeface="Tahoma"/>
              </a:rPr>
              <a:t>ÍDOS DE BELO MONTE</a:t>
            </a:r>
            <a:endParaRPr lang="en-US" sz="2800" dirty="0">
              <a:solidFill>
                <a:srgbClr val="94C600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11073018"/>
      </p:ext>
    </p:extLst>
  </p:cSld>
  <p:clrMapOvr>
    <a:masterClrMapping/>
  </p:clrMapOvr>
</p:sld>
</file>

<file path=ppt/theme/theme1.xml><?xml version="1.0" encoding="utf-8"?>
<a:theme xmlns:a="http://schemas.openxmlformats.org/drawingml/2006/main" name="Pulso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Puls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12700" cap="sq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12700" cap="sq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ulso 1">
        <a:dk1>
          <a:srgbClr val="000000"/>
        </a:dk1>
        <a:lt1>
          <a:srgbClr val="CCECFF"/>
        </a:lt1>
        <a:dk2>
          <a:srgbClr val="000066"/>
        </a:dk2>
        <a:lt2>
          <a:srgbClr val="6699FF"/>
        </a:lt2>
        <a:accent1>
          <a:srgbClr val="33CCCC"/>
        </a:accent1>
        <a:accent2>
          <a:srgbClr val="0099FF"/>
        </a:accent2>
        <a:accent3>
          <a:srgbClr val="E2F4FF"/>
        </a:accent3>
        <a:accent4>
          <a:srgbClr val="000000"/>
        </a:accent4>
        <a:accent5>
          <a:srgbClr val="ADE2E2"/>
        </a:accent5>
        <a:accent6>
          <a:srgbClr val="008AE7"/>
        </a:accent6>
        <a:hlink>
          <a:srgbClr val="FFFFFF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ulso 2">
        <a:dk1>
          <a:srgbClr val="000000"/>
        </a:dk1>
        <a:lt1>
          <a:srgbClr val="FFFFFF"/>
        </a:lt1>
        <a:dk2>
          <a:srgbClr val="000066"/>
        </a:dk2>
        <a:lt2>
          <a:srgbClr val="FFCC66"/>
        </a:lt2>
        <a:accent1>
          <a:srgbClr val="FF9900"/>
        </a:accent1>
        <a:accent2>
          <a:srgbClr val="000044"/>
        </a:accent2>
        <a:accent3>
          <a:srgbClr val="AAAAB8"/>
        </a:accent3>
        <a:accent4>
          <a:srgbClr val="DADADA"/>
        </a:accent4>
        <a:accent5>
          <a:srgbClr val="FFCAAA"/>
        </a:accent5>
        <a:accent6>
          <a:srgbClr val="00003D"/>
        </a:accent6>
        <a:hlink>
          <a:srgbClr val="3366FF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o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CBCBCB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AEAEAE"/>
        </a:accent6>
        <a:hlink>
          <a:srgbClr val="4D4D4D"/>
        </a:hlink>
        <a:folHlink>
          <a:srgbClr val="8686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ulso 4">
        <a:dk1>
          <a:srgbClr val="000000"/>
        </a:dk1>
        <a:lt1>
          <a:srgbClr val="FFFFFF"/>
        </a:lt1>
        <a:dk2>
          <a:srgbClr val="660033"/>
        </a:dk2>
        <a:lt2>
          <a:srgbClr val="FFCC66"/>
        </a:lt2>
        <a:accent1>
          <a:srgbClr val="FF9900"/>
        </a:accent1>
        <a:accent2>
          <a:srgbClr val="440022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3D001E"/>
        </a:accent6>
        <a:hlink>
          <a:srgbClr val="B2005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o 5">
        <a:dk1>
          <a:srgbClr val="000000"/>
        </a:dk1>
        <a:lt1>
          <a:srgbClr val="FFFFFF"/>
        </a:lt1>
        <a:dk2>
          <a:srgbClr val="663300"/>
        </a:dk2>
        <a:lt2>
          <a:srgbClr val="FFCC66"/>
        </a:lt2>
        <a:accent1>
          <a:srgbClr val="FF9900"/>
        </a:accent1>
        <a:accent2>
          <a:srgbClr val="361B00"/>
        </a:accent2>
        <a:accent3>
          <a:srgbClr val="B8ADAA"/>
        </a:accent3>
        <a:accent4>
          <a:srgbClr val="DADADA"/>
        </a:accent4>
        <a:accent5>
          <a:srgbClr val="FFCAAA"/>
        </a:accent5>
        <a:accent6>
          <a:srgbClr val="301700"/>
        </a:accent6>
        <a:hlink>
          <a:srgbClr val="996633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o 6">
        <a:dk1>
          <a:srgbClr val="000000"/>
        </a:dk1>
        <a:lt1>
          <a:srgbClr val="FFFFFF"/>
        </a:lt1>
        <a:dk2>
          <a:srgbClr val="003300"/>
        </a:dk2>
        <a:lt2>
          <a:srgbClr val="FFCC66"/>
        </a:lt2>
        <a:accent1>
          <a:srgbClr val="CC9900"/>
        </a:accent1>
        <a:accent2>
          <a:srgbClr val="001600"/>
        </a:accent2>
        <a:accent3>
          <a:srgbClr val="AAADAA"/>
        </a:accent3>
        <a:accent4>
          <a:srgbClr val="DADADA"/>
        </a:accent4>
        <a:accent5>
          <a:srgbClr val="E2CAAA"/>
        </a:accent5>
        <a:accent6>
          <a:srgbClr val="001300"/>
        </a:accent6>
        <a:hlink>
          <a:srgbClr val="0066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43613</TotalTime>
  <Words>781</Words>
  <Application>Microsoft Macintosh PowerPoint</Application>
  <PresentationFormat>A4 Paper (210x297 mm)</PresentationFormat>
  <Paragraphs>264</Paragraphs>
  <Slides>24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Pulso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Maria Lúcia F. Carneiro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sem título</dc:title>
  <dc:creator>Maria Lucia Fattorelli</dc:creator>
  <cp:lastModifiedBy>Maria Lucia Fattorelli</cp:lastModifiedBy>
  <cp:revision>2050</cp:revision>
  <cp:lastPrinted>2008-11-20T19:12:03Z</cp:lastPrinted>
  <dcterms:created xsi:type="dcterms:W3CDTF">2001-11-19T18:24:28Z</dcterms:created>
  <dcterms:modified xsi:type="dcterms:W3CDTF">2018-03-18T11:34:39Z</dcterms:modified>
</cp:coreProperties>
</file>