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1"/>
  </p:handoutMasterIdLst>
  <p:sldIdLst>
    <p:sldId id="1544" r:id="rId3"/>
    <p:sldId id="1804" r:id="rId5"/>
    <p:sldId id="1815" r:id="rId6"/>
    <p:sldId id="1811" r:id="rId7"/>
    <p:sldId id="1812" r:id="rId8"/>
    <p:sldId id="1809" r:id="rId9"/>
    <p:sldId id="1824" r:id="rId10"/>
    <p:sldId id="1814" r:id="rId11"/>
    <p:sldId id="1813" r:id="rId12"/>
    <p:sldId id="1825" r:id="rId13"/>
    <p:sldId id="1781" r:id="rId14"/>
    <p:sldId id="1826" r:id="rId15"/>
    <p:sldId id="1793" r:id="rId16"/>
    <p:sldId id="1839" r:id="rId17"/>
    <p:sldId id="1801" r:id="rId18"/>
    <p:sldId id="1800" r:id="rId19"/>
    <p:sldId id="1792" r:id="rId20"/>
    <p:sldId id="1762" r:id="rId21"/>
    <p:sldId id="1759" r:id="rId22"/>
    <p:sldId id="1760" r:id="rId23"/>
    <p:sldId id="1805" r:id="rId24"/>
    <p:sldId id="1806" r:id="rId25"/>
    <p:sldId id="1827" r:id="rId26"/>
    <p:sldId id="1828" r:id="rId27"/>
    <p:sldId id="1829" r:id="rId28"/>
    <p:sldId id="1830" r:id="rId29"/>
    <p:sldId id="1831" r:id="rId30"/>
    <p:sldId id="1832" r:id="rId31"/>
    <p:sldId id="1833" r:id="rId32"/>
    <p:sldId id="1834" r:id="rId33"/>
    <p:sldId id="1835" r:id="rId34"/>
    <p:sldId id="1836" r:id="rId35"/>
    <p:sldId id="1837" r:id="rId36"/>
    <p:sldId id="1838" r:id="rId37"/>
    <p:sldId id="1802" r:id="rId38"/>
    <p:sldId id="1823" r:id="rId39"/>
    <p:sldId id="1652" r:id="rId40"/>
  </p:sldIdLst>
  <p:sldSz cx="9906000" cy="6858000" type="A4"/>
  <p:notesSz cx="6858000" cy="9711055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1" i="0" u="none" kern="1200" baseline="0">
        <a:solidFill>
          <a:srgbClr val="FF0000"/>
        </a:solidFill>
        <a:latin typeface="Times New Roman" panose="02020603050405020304" charset="0"/>
        <a:ea typeface="MS PGothic" panose="020B060007020508020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59" d="100"/>
          <a:sy n="59" d="100"/>
        </p:scale>
        <p:origin x="-2264" y="-42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Mecanismos que Geram Dívida</a:t>
          </a:r>
        </a:p>
      </dgm:t>
    </dgm:pt>
    <dgm:pt modelId="{E230E4B1-C9C5-ED4E-B84D-26A8BAEADC6C}" cxnId="{F059A85B-C569-7E4F-897B-B077F4F4470B}" type="parTrans">
      <dgm:prSet/>
      <dgm:spPr/>
      <dgm:t>
        <a:bodyPr/>
        <a:lstStyle/>
        <a:p>
          <a:endParaRPr lang="en-US"/>
        </a:p>
      </dgm:t>
    </dgm:pt>
    <dgm:pt modelId="{E4F4EB83-3590-8248-B329-387F9D96E311}" cxnId="{F059A85B-C569-7E4F-897B-B077F4F4470B}" type="sibTrans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Interferência do FMI</a:t>
          </a:r>
        </a:p>
      </dgm:t>
    </dgm:pt>
    <dgm:pt modelId="{0D47A167-53AC-4249-9B81-E9FF53A09617}" cxnId="{E3E4A945-C415-4A45-B7A6-1384E55746C6}" type="parTrans">
      <dgm:prSet/>
      <dgm:spPr/>
      <dgm:t>
        <a:bodyPr/>
        <a:lstStyle/>
        <a:p>
          <a:endParaRPr lang="en-US"/>
        </a:p>
      </dgm:t>
    </dgm:pt>
    <dgm:pt modelId="{D28437DB-9B3D-BB42-9DB0-B4A5CC3AF0E1}" cxnId="{E3E4A945-C415-4A45-B7A6-1384E55746C6}" type="sibTrans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cxnId="{1EC7D450-F28F-844C-947B-C231073515C8}" type="parTrans">
      <dgm:prSet/>
      <dgm:spPr/>
      <dgm:t>
        <a:bodyPr/>
        <a:lstStyle/>
        <a:p>
          <a:endParaRPr lang="en-US"/>
        </a:p>
      </dgm:t>
    </dgm:pt>
    <dgm:pt modelId="{C32EE8AA-1E3E-EC45-A170-141FE8D7DE35}" cxnId="{1EC7D450-F28F-844C-947B-C231073515C8}" type="sibTrans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cxnId="{4A517BE4-C95D-DC44-967E-C03C94EE7A1E}" type="parTrans">
      <dgm:prSet/>
      <dgm:spPr/>
      <dgm:t>
        <a:bodyPr/>
        <a:lstStyle/>
        <a:p>
          <a:endParaRPr lang="en-US"/>
        </a:p>
      </dgm:t>
    </dgm:pt>
    <dgm:pt modelId="{D846E938-A38E-3B49-BF0E-9614AE17F3AC}" cxnId="{4A517BE4-C95D-DC44-967E-C03C94EE7A1E}" type="sibTrans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Salvamento Bancário</a:t>
          </a:r>
        </a:p>
      </dgm:t>
    </dgm:pt>
    <dgm:pt modelId="{F2345D15-0A8A-884F-8066-05E2A55D3EF7}" cxnId="{9FD33811-CF00-4241-BFA8-2214647983D2}" type="parTrans">
      <dgm:prSet/>
      <dgm:spPr/>
      <dgm:t>
        <a:bodyPr/>
        <a:lstStyle/>
        <a:p>
          <a:endParaRPr lang="en-US"/>
        </a:p>
      </dgm:t>
    </dgm:pt>
    <dgm:pt modelId="{00F9EB27-3617-714D-BF1E-476277FE6591}" cxnId="{9FD33811-CF00-4241-BFA8-2214647983D2}" type="sibTrans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 panose="02040503050406030204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 panose="02040503050406030204"/>
            <a:ea typeface="+mn-ea"/>
            <a:cs typeface="+mn-cs"/>
          </a:endParaRPr>
        </a:p>
      </dgm:t>
    </dgm:pt>
    <dgm:pt modelId="{345BC62B-246C-6849-9929-177D18BF5EBF}" cxnId="{3F708B0D-1A69-9C40-BCD4-0BB24A0C1FB2}" type="sibTrans">
      <dgm:prSet/>
      <dgm:spPr/>
      <dgm:t>
        <a:bodyPr/>
        <a:lstStyle/>
        <a:p>
          <a:endParaRPr lang="en-US"/>
        </a:p>
      </dgm:t>
    </dgm:pt>
    <dgm:pt modelId="{E6DD8C2A-1363-3945-B76D-0B1AC5DD50DB}" cxnId="{3F708B0D-1A69-9C40-BCD4-0BB24A0C1FB2}" type="parTrans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55C6C319-1E32-2F41-840F-A128F117FC35}" type="presOf" srcId="{6F5795CA-FCF7-3D49-92E8-4F066CD012F3}" destId="{2C4EA2EF-7032-994A-8CDA-D08E93AE0AB3}" srcOrd="0" destOrd="0" presId="urn:microsoft.com/office/officeart/2009/3/layout/CircleRelationship"/>
    <dgm:cxn modelId="{A9355D00-AA4D-3F48-A57B-2973C081F9C2}" type="presOf" srcId="{91032682-16C8-8746-92ED-AF58BF7EB348}" destId="{12638A83-E4F5-674B-9467-240AA0C5FB0A}" srcOrd="0" destOrd="0" presId="urn:microsoft.com/office/officeart/2009/3/layout/CircleRelationship"/>
    <dgm:cxn modelId="{95B546BB-84DE-9445-A7A3-99FA75D8123B}" type="presOf" srcId="{738A3422-D32A-114F-8E34-8A2257CE464B}" destId="{EAA19F38-080A-2445-9C24-BF5FCF5EAE4A}" srcOrd="0" destOrd="0" presId="urn:microsoft.com/office/officeart/2009/3/layout/CircleRelationship"/>
    <dgm:cxn modelId="{9C420FD0-E942-7644-84FE-13CAB05B710B}" type="presOf" srcId="{86D17B7E-E696-8941-8E58-7886025557FE}" destId="{C1B0984E-E3E0-C943-AF18-A37F5C5D8942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5BF16648-944E-1A48-AFE4-E689D5542111}" type="presOf" srcId="{67399531-B4AD-494A-92F2-504158F3E707}" destId="{CD68683C-D877-F146-989D-683FF92CCE28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FA4DE9DB-9F5F-BE47-B020-3B6BFA14A37E}" type="presOf" srcId="{96ED5622-202F-C947-BC45-A5FA037D119B}" destId="{3B8012C6-BDB5-5E42-AD5B-3E946D617566}" srcOrd="0" destOrd="0" presId="urn:microsoft.com/office/officeart/2009/3/layout/CircleRelationship"/>
    <dgm:cxn modelId="{8DC75417-A609-7D43-BD10-EFA90ABC6510}" type="presOf" srcId="{20780591-29E4-CF48-87F7-3F6B004E709A}" destId="{5C929E12-B5A9-524E-8637-7BDE97CEB999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E2E8C946-1BE4-1B40-9D4A-8A47BEF33333}" type="presParOf" srcId="{12638A83-E4F5-674B-9467-240AA0C5FB0A}" destId="{CD68683C-D877-F146-989D-683FF92CCE28}" srcOrd="0" destOrd="0" presId="urn:microsoft.com/office/officeart/2009/3/layout/CircleRelationship"/>
    <dgm:cxn modelId="{99EB4999-3A79-DA41-88B1-C21B05A4896C}" type="presParOf" srcId="{12638A83-E4F5-674B-9467-240AA0C5FB0A}" destId="{58D9F01F-9E18-A346-A934-8987F4284017}" srcOrd="1" destOrd="0" presId="urn:microsoft.com/office/officeart/2009/3/layout/CircleRelationship"/>
    <dgm:cxn modelId="{F0339A9B-FBEE-AE4B-916D-62043AF86219}" type="presParOf" srcId="{12638A83-E4F5-674B-9467-240AA0C5FB0A}" destId="{FEF05A9F-2AAC-074D-BD7A-9196CC8F387E}" srcOrd="2" destOrd="0" presId="urn:microsoft.com/office/officeart/2009/3/layout/CircleRelationship"/>
    <dgm:cxn modelId="{760C3DD3-5DC2-DC4C-959C-4FAE4D395EA5}" type="presParOf" srcId="{12638A83-E4F5-674B-9467-240AA0C5FB0A}" destId="{3E2BC93E-E0ED-0A4C-904E-34FEB557D6B3}" srcOrd="3" destOrd="0" presId="urn:microsoft.com/office/officeart/2009/3/layout/CircleRelationship"/>
    <dgm:cxn modelId="{9C9EA533-ECB9-B340-BC4D-B301ADEF4CA1}" type="presParOf" srcId="{12638A83-E4F5-674B-9467-240AA0C5FB0A}" destId="{9AE0C5AB-F05E-C54F-946F-524451D97D6A}" srcOrd="4" destOrd="0" presId="urn:microsoft.com/office/officeart/2009/3/layout/CircleRelationship"/>
    <dgm:cxn modelId="{F7D1A564-9AF4-474C-840E-2F3A61C90D7C}" type="presParOf" srcId="{12638A83-E4F5-674B-9467-240AA0C5FB0A}" destId="{9B818891-721B-E249-A46D-3F104437D69C}" srcOrd="5" destOrd="0" presId="urn:microsoft.com/office/officeart/2009/3/layout/CircleRelationship"/>
    <dgm:cxn modelId="{9350A04B-38E8-4E4A-97A5-A3A9DCEA65D7}" type="presParOf" srcId="{12638A83-E4F5-674B-9467-240AA0C5FB0A}" destId="{3B8012C6-BDB5-5E42-AD5B-3E946D617566}" srcOrd="6" destOrd="0" presId="urn:microsoft.com/office/officeart/2009/3/layout/CircleRelationship"/>
    <dgm:cxn modelId="{29A1AC69-0598-0243-9F44-E30B57227DAE}" type="presParOf" srcId="{12638A83-E4F5-674B-9467-240AA0C5FB0A}" destId="{BB4D3749-C5A6-1F42-BA2E-174FCD75366C}" srcOrd="7" destOrd="0" presId="urn:microsoft.com/office/officeart/2009/3/layout/CircleRelationship"/>
    <dgm:cxn modelId="{EFA06A90-8792-9A4F-8ACD-CF3FC67D0A80}" type="presParOf" srcId="{BB4D3749-C5A6-1F42-BA2E-174FCD75366C}" destId="{307D2AE0-B61B-3F49-AF65-492CC44B7E00}" srcOrd="0" destOrd="0" presId="urn:microsoft.com/office/officeart/2009/3/layout/CircleRelationship"/>
    <dgm:cxn modelId="{42694BBE-6066-F94C-9FD4-499D53C554DB}" type="presParOf" srcId="{12638A83-E4F5-674B-9467-240AA0C5FB0A}" destId="{6B05C13D-FEEA-C64C-B5AB-429A48D8019E}" srcOrd="8" destOrd="0" presId="urn:microsoft.com/office/officeart/2009/3/layout/CircleRelationship"/>
    <dgm:cxn modelId="{9BB2B20A-815A-2A43-9E9F-F04A96F2B80E}" type="presParOf" srcId="{6B05C13D-FEEA-C64C-B5AB-429A48D8019E}" destId="{B46D02DE-DFD9-264A-9122-1B111364DA6D}" srcOrd="0" destOrd="0" presId="urn:microsoft.com/office/officeart/2009/3/layout/CircleRelationship"/>
    <dgm:cxn modelId="{BA727434-1CF6-AC41-8EF2-DF5B97F5C850}" type="presParOf" srcId="{12638A83-E4F5-674B-9467-240AA0C5FB0A}" destId="{5C929E12-B5A9-524E-8637-7BDE97CEB999}" srcOrd="9" destOrd="0" presId="urn:microsoft.com/office/officeart/2009/3/layout/CircleRelationship"/>
    <dgm:cxn modelId="{60BCBA17-41D8-2349-9496-7240BD14FF97}" type="presParOf" srcId="{12638A83-E4F5-674B-9467-240AA0C5FB0A}" destId="{A458321B-FFC0-BD4F-9287-F448D405C256}" srcOrd="10" destOrd="0" presId="urn:microsoft.com/office/officeart/2009/3/layout/CircleRelationship"/>
    <dgm:cxn modelId="{BD8138F9-51BC-B24D-8ED6-8B9046E79263}" type="presParOf" srcId="{A458321B-FFC0-BD4F-9287-F448D405C256}" destId="{CBAE351A-2575-EB4E-BDFE-AC8C89AB19F6}" srcOrd="0" destOrd="0" presId="urn:microsoft.com/office/officeart/2009/3/layout/CircleRelationship"/>
    <dgm:cxn modelId="{B9EFCA0C-16F1-BC43-A267-9271A285338E}" type="presParOf" srcId="{12638A83-E4F5-674B-9467-240AA0C5FB0A}" destId="{A5B4C08C-AA14-F94A-9115-1C7612570EC3}" srcOrd="11" destOrd="0" presId="urn:microsoft.com/office/officeart/2009/3/layout/CircleRelationship"/>
    <dgm:cxn modelId="{D27102E0-1F50-CE44-AC16-99A0BF089F85}" type="presParOf" srcId="{A5B4C08C-AA14-F94A-9115-1C7612570EC3}" destId="{E87B16E0-7609-B741-ADEC-7ED3166C467B}" srcOrd="0" destOrd="0" presId="urn:microsoft.com/office/officeart/2009/3/layout/CircleRelationship"/>
    <dgm:cxn modelId="{8441BFBD-650C-FE4B-99C6-F0CE5F7E36CB}" type="presParOf" srcId="{12638A83-E4F5-674B-9467-240AA0C5FB0A}" destId="{04321634-7EAA-C442-9E3C-6235F031E2D1}" srcOrd="12" destOrd="0" presId="urn:microsoft.com/office/officeart/2009/3/layout/CircleRelationship"/>
    <dgm:cxn modelId="{0B0B2AE5-145E-1441-9DDF-D82F92EDB3BA}" type="presParOf" srcId="{04321634-7EAA-C442-9E3C-6235F031E2D1}" destId="{A27AE5E0-C77F-1548-B6AC-19A721F18551}" srcOrd="0" destOrd="0" presId="urn:microsoft.com/office/officeart/2009/3/layout/CircleRelationship"/>
    <dgm:cxn modelId="{0DB1F277-9446-414F-963E-832549A8AC88}" type="presParOf" srcId="{12638A83-E4F5-674B-9467-240AA0C5FB0A}" destId="{2C4EA2EF-7032-994A-8CDA-D08E93AE0AB3}" srcOrd="13" destOrd="0" presId="urn:microsoft.com/office/officeart/2009/3/layout/CircleRelationship"/>
    <dgm:cxn modelId="{7DB3E1D2-66FA-5C46-B0B1-56F6BD2E84E4}" type="presParOf" srcId="{12638A83-E4F5-674B-9467-240AA0C5FB0A}" destId="{20931715-7EAE-D343-813D-4E75C341ED7C}" srcOrd="14" destOrd="0" presId="urn:microsoft.com/office/officeart/2009/3/layout/CircleRelationship"/>
    <dgm:cxn modelId="{85045791-2F88-F842-8F1E-8304B870AA19}" type="presParOf" srcId="{20931715-7EAE-D343-813D-4E75C341ED7C}" destId="{233E81BF-6756-1A46-9ADA-2C3EBEC9678C}" srcOrd="0" destOrd="0" presId="urn:microsoft.com/office/officeart/2009/3/layout/CircleRelationship"/>
    <dgm:cxn modelId="{F335C133-CB67-6643-8DAD-61825B625803}" type="presParOf" srcId="{12638A83-E4F5-674B-9467-240AA0C5FB0A}" destId="{EAA19F38-080A-2445-9C24-BF5FCF5EAE4A}" srcOrd="15" destOrd="0" presId="urn:microsoft.com/office/officeart/2009/3/layout/CircleRelationship"/>
    <dgm:cxn modelId="{1392EB21-39E6-3844-8B55-4E48414AFD92}" type="presParOf" srcId="{12638A83-E4F5-674B-9467-240AA0C5FB0A}" destId="{4E3A32DE-4BB9-3148-B3A6-B205618EB141}" srcOrd="16" destOrd="0" presId="urn:microsoft.com/office/officeart/2009/3/layout/CircleRelationship"/>
    <dgm:cxn modelId="{41597B73-1143-D449-8CC3-BC1AF254C73E}" type="presParOf" srcId="{4E3A32DE-4BB9-3148-B3A6-B205618EB141}" destId="{3B2A56C1-B96B-2340-9B03-CA89F8A21E79}" srcOrd="0" destOrd="0" presId="urn:microsoft.com/office/officeart/2009/3/layout/CircleRelationship"/>
    <dgm:cxn modelId="{AD29ACD6-422E-5F43-9981-DD0ED31D3B56}" type="presParOf" srcId="{12638A83-E4F5-674B-9467-240AA0C5FB0A}" destId="{C1B0984E-E3E0-C943-AF18-A37F5C5D8942}" srcOrd="17" destOrd="0" presId="urn:microsoft.com/office/officeart/2009/3/layout/CircleRelationship"/>
    <dgm:cxn modelId="{DC96E764-A25E-B340-82C5-B3B45FFCD309}" type="presParOf" srcId="{12638A83-E4F5-674B-9467-240AA0C5FB0A}" destId="{9EAD5373-AAF2-584E-A784-9920C80F048E}" srcOrd="18" destOrd="0" presId="urn:microsoft.com/office/officeart/2009/3/layout/CircleRelationship"/>
    <dgm:cxn modelId="{C5128A6D-1926-F74C-8896-42C174E1C67F}" type="presParOf" srcId="{9EAD5373-AAF2-584E-A784-9920C80F048E}" destId="{6F43751C-A657-5641-8282-9805A3E00C8B}" srcOrd="0" destOrd="0" presId="urn:microsoft.com/office/officeart/2009/3/layout/CircleRelationship"/>
    <dgm:cxn modelId="{8BF16597-8BE0-E14A-AE71-5ECDE134419E}" type="presParOf" srcId="{12638A83-E4F5-674B-9467-240AA0C5FB0A}" destId="{D9700332-47BC-454C-8230-0816D8CE441B}" srcOrd="19" destOrd="0" presId="urn:microsoft.com/office/officeart/2009/3/layout/CircleRelationship"/>
    <dgm:cxn modelId="{5A587530-CB01-8641-83B4-35AEAE1907D0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786719" y="871511"/>
        <a:ext cx="1270834" cy="1271053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771493" y="961477"/>
        <a:ext cx="864000" cy="673216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486167" y="619997"/>
        <a:ext cx="769257" cy="668768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729208" y="1904362"/>
        <a:ext cx="970362" cy="625460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734939" y="2504713"/>
        <a:ext cx="764256" cy="675583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416659" y="29374"/>
        <a:ext cx="794362" cy="663434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00100" y="728663"/>
            <a:ext cx="5257800" cy="3641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/>
          <a:p>
            <a:pPr lvl="0"/>
            <a:r>
              <a:rPr lang="pt-BR" altLang="x-none" dirty="0"/>
              <a:t>Clique para editar os estilos do texto mestre</a:t>
            </a:r>
            <a:endParaRPr lang="pt-BR" altLang="x-none" dirty="0"/>
          </a:p>
          <a:p>
            <a:pPr lvl="1"/>
            <a:r>
              <a:rPr lang="pt-BR" altLang="x-none" dirty="0"/>
              <a:t>Segundo nível</a:t>
            </a:r>
            <a:endParaRPr lang="pt-BR" altLang="x-none" dirty="0"/>
          </a:p>
          <a:p>
            <a:pPr lvl="2"/>
            <a:r>
              <a:rPr lang="pt-BR" altLang="x-none" dirty="0"/>
              <a:t>Terceiro nível</a:t>
            </a:r>
            <a:endParaRPr lang="pt-BR" altLang="x-none" dirty="0"/>
          </a:p>
          <a:p>
            <a:pPr lvl="3"/>
            <a:r>
              <a:rPr lang="pt-BR" altLang="x-none" dirty="0"/>
              <a:t>Quarto nível</a:t>
            </a:r>
            <a:endParaRPr lang="pt-BR" altLang="x-none" dirty="0"/>
          </a:p>
          <a:p>
            <a:pPr lvl="4"/>
            <a:r>
              <a:rPr lang="pt-BR" altLang="x-none" dirty="0"/>
              <a:t>Quinto nível</a:t>
            </a:r>
            <a:endParaRPr lang="pt-BR" altLang="x-none" dirty="0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anose="02020603050405020304" charset="0"/>
                <a:ea typeface="+mn-ea"/>
                <a:cs typeface="+mn-cs"/>
              </a:defRPr>
            </a:lvl1pPr>
          </a:lstStyle>
          <a:p>
            <a:pPr marL="0" marR="0" lvl="0" indent="0" algn="l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MS PGothic" panose="020B0600070205080204" charset="-128"/>
        <a:cs typeface="MS PGothic" panose="020B060007020508020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4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44035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46083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48131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50179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52227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55299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57347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CaixaDeTexto 3"/>
          <p:cNvSpPr txBox="1"/>
          <p:nvPr/>
        </p:nvSpPr>
        <p:spPr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Suspensão pagamento encargos aos rentistas (Bonos Global 2012 e 2030) desde novembro/2008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 Proposta soberana de recompra do restante da dívida por no máximo 30% de seu valor nominal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 dirty="0">
                <a:solidFill>
                  <a:schemeClr val="tx1"/>
                </a:solidFill>
              </a:rPr>
              <a:t>“</a:t>
            </a:r>
            <a:r>
              <a:rPr lang="pt-BR" altLang="x-none" sz="1200" i="1" dirty="0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 dirty="0">
                <a:solidFill>
                  <a:schemeClr val="tx1"/>
                </a:solidFill>
              </a:rPr>
              <a:t>”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ESTA É A PROVA DA VIABILIDADE POLÍTICA DA AUDITORIA DA DÍVIDA 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i="1" dirty="0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i="1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r>
              <a:rPr lang="pt-BR" altLang="x-none" sz="1200" dirty="0">
                <a:solidFill>
                  <a:schemeClr val="tx1"/>
                </a:solidFill>
              </a:rPr>
              <a:t> </a:t>
            </a:r>
            <a:endParaRPr lang="pt-BR" altLang="x-none" sz="1200" dirty="0">
              <a:solidFill>
                <a:schemeClr val="tx1"/>
              </a:solidFill>
            </a:endParaRPr>
          </a:p>
          <a:p>
            <a:pPr lvl="0" algn="ctr">
              <a:spcBef>
                <a:spcPct val="50000"/>
              </a:spcBef>
            </a:pPr>
            <a:endParaRPr lang="pt-BR" altLang="x-none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29699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1747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4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3795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5843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7891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39939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611688"/>
            <a:ext cx="5029200" cy="4370387"/>
          </a:xfrm>
          <a:ln w="9525"/>
        </p:spPr>
        <p:txBody>
          <a:bodyPr wrap="square" lIns="94348" tIns="47174" rIns="94348" bIns="47174" anchor="t"/>
          <a:p>
            <a:pPr lvl="0"/>
            <a:endParaRPr lang="pt-BR" altLang="x-none" dirty="0"/>
          </a:p>
        </p:txBody>
      </p:sp>
      <p:sp>
        <p:nvSpPr>
          <p:cNvPr id="41987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87788" y="9224963"/>
            <a:ext cx="2970212" cy="485775"/>
          </a:xfrm>
          <a:prstGeom prst="rect">
            <a:avLst/>
          </a:prstGeom>
          <a:noFill/>
          <a:ln w="9525">
            <a:noFill/>
          </a:ln>
        </p:spPr>
        <p:txBody>
          <a:bodyPr lIns="94348" tIns="47174" rIns="94348" bIns="47174" anchor="b"/>
          <a:p>
            <a:pPr lvl="0" algn="r" defTabSz="942975"/>
            <a:fld id="{9A0DB2DC-4C9A-4742-B13C-FB6460FD3503}" type="slidenum">
              <a:rPr lang="pt-BR" altLang="x-none" sz="1200" b="0" dirty="0">
                <a:solidFill>
                  <a:schemeClr val="tx1"/>
                </a:solidFill>
                <a:cs typeface="Arial" panose="020B0604020202020204" pitchFamily="34" charset="0"/>
              </a:rPr>
            </a:fld>
            <a:endParaRPr lang="pt-BR" altLang="x-none" sz="1200" b="0" dirty="0">
              <a:solidFill>
                <a:schemeClr val="tx1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8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1027" name="Freeform 8"/>
          <p:cNvSpPr/>
          <p:nvPr/>
        </p:nvSpPr>
        <p:spPr>
          <a:xfrm>
            <a:off x="0" y="-20637"/>
            <a:ext cx="9906000" cy="16827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Freeform 9"/>
          <p:cNvSpPr/>
          <p:nvPr/>
        </p:nvSpPr>
        <p:spPr>
          <a:xfrm>
            <a:off x="0" y="-20637"/>
            <a:ext cx="9086850" cy="1068387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9" name="Freeform 10"/>
          <p:cNvSpPr/>
          <p:nvPr/>
        </p:nvSpPr>
        <p:spPr>
          <a:xfrm>
            <a:off x="0" y="-20637"/>
            <a:ext cx="4959350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0" y="0"/>
              </a:cxn>
            </a:cxnLst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7" name="16 Rectángulo"/>
          <p:cNvSpPr/>
          <p:nvPr/>
        </p:nvSpPr>
        <p:spPr bwMode="auto">
          <a:xfrm>
            <a:off x="-15875" y="-65087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C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46" grpId="1" animBg="1"/>
      <p:bldP spid="31746" grpId="2" animBg="1"/>
      <p:bldP spid="31746" grpId="3" animBg="1"/>
      <p:bldP spid="31746" grpId="4" animBg="1"/>
      <p:bldP spid="31746" grpId="5" animBg="1"/>
      <p:bldP spid="31746" grpId="6" animBg="1"/>
      <p:bldP spid="31746" grpId="7" animBg="1"/>
      <p:bldP spid="31746" grpId="8" animBg="1"/>
      <p:bldP spid="31746" grpId="9" animBg="1"/>
      <p:bldP spid="31746" grpId="10" animBg="1"/>
      <p:bldP spid="31746" grpId="11" animBg="1"/>
      <p:bldP spid="31746" grpId="12" animBg="1"/>
    </p:bld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  <a:ea typeface="MS PGothic" panose="020B0600070205080204" charset="-128"/>
          <a:cs typeface="MS PGothic" panose="020B060007020508020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://www.auditoriacidada.org.br" TargetMode="Externa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bit.ly/2N8ubn0" TargetMode="Externa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bit.ly/2GK1cVa" TargetMode="External"/><Relationship Id="rId2" Type="http://schemas.openxmlformats.org/officeDocument/2006/relationships/hyperlink" Target="https://bit.ly/2IrZHh9" TargetMode="External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hyperlink" Target="https://bit.ly/2zoy5lQ" TargetMode="Externa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://www.facebook.com/auditoriacidada.pagina" TargetMode="External"/><Relationship Id="rId1" Type="http://schemas.openxmlformats.org/officeDocument/2006/relationships/hyperlink" Target="http://www.auditoriacidada.org.br" TargetMode="Externa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goo.gl/VWZgVa" TargetMode="External"/><Relationship Id="rId2" Type="http://schemas.openxmlformats.org/officeDocument/2006/relationships/hyperlink" Target="https://goo.gl/gU6X7E" TargetMode="Externa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goo.gl/dvHYmr" TargetMode="External"/><Relationship Id="rId1" Type="http://schemas.openxmlformats.org/officeDocument/2006/relationships/hyperlink" Target="https://bit.ly/2F6Q8lJ" TargetMode="Externa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hyperlink" Target="https://goo.gl/jZTQcB" TargetMode="Externa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goo.gl/OqsQ5R" TargetMode="Externa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1" name="Text Box 3"/>
          <p:cNvSpPr txBox="1"/>
          <p:nvPr/>
        </p:nvSpPr>
        <p:spPr>
          <a:xfrm>
            <a:off x="134938" y="-158750"/>
            <a:ext cx="9777412" cy="66484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endParaRPr lang="pt-BR" altLang="x-none" sz="3200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altLang="x-none" sz="4400" i="1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3000" b="0" i="1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 eaLnBrk="0" hangingPunct="0"/>
            <a:endParaRPr lang="pt-BR" altLang="x-none" sz="2700" u="sng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 algn="ctr"/>
            <a:endParaRPr sz="2500" b="0" i="1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500" b="0" i="1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sz="2500" b="0" i="1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18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18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2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sz="2000" b="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ALMG - SEMINÁRIO SOBRE AS REFORMAS ADMINISTRATIVAS E A PREVIDÊNCIA </a:t>
            </a:r>
            <a:endParaRPr lang="pt-BR" altLang="x-none" sz="2000" b="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sz="2000" b="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Belo Horizonte, 25 de fevereiro de 2019</a:t>
            </a:r>
            <a:endParaRPr lang="pt-BR" altLang="x-none" sz="2000" b="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4098" name="CaixaDeTexto 3"/>
          <p:cNvSpPr txBox="1"/>
          <p:nvPr/>
        </p:nvSpPr>
        <p:spPr>
          <a:xfrm flipH="1">
            <a:off x="415925" y="2133600"/>
            <a:ext cx="9217025" cy="258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lang="pt-BR" altLang="x-none" sz="8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9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28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28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 PREVIDÊNCIA E O SISTEMA DA DÍVIDA</a:t>
            </a:r>
            <a:endParaRPr lang="pt-BR" altLang="x-none" sz="28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825" y="476250"/>
            <a:ext cx="2105025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273050" y="188913"/>
            <a:ext cx="9632950" cy="6124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/>
            <a:r>
              <a:rPr lang="pt-BR" altLang="x-none" sz="28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OUTROS FATORES QUE PRODUZEM O CENÁRIO DE ESCASSEZ: </a:t>
            </a:r>
            <a:r>
              <a:rPr lang="pt-BR" altLang="x-none" sz="280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Modelo Tributário Regressivo</a:t>
            </a:r>
            <a:endParaRPr lang="pt-BR" altLang="x-none" sz="280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Benesses tributárias injustificáveis, especialmente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eaLnBrk="1" hangingPunct="1"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Isenção para lucros distribuídos aos sócios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eaLnBrk="1" hangingPunct="1"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Dedução de juros sobre capital próprio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eaLnBrk="1" hangingPunct="1"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Desonerações para exportações e outros setores privilegiados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eaLnBrk="1" hangingPunct="1"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Lei Kandir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eaLnBrk="1" hangingPunct="1"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Falta de investimento na administração tributária para que esta possa efetuar a cobrança de devedores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eaLnBrk="1" hangingPunct="1">
              <a:buFont typeface="Arial" panose="020B0604020202020204" pitchFamily="34" charset="0"/>
              <a:buChar char="•"/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Legislação que extingue a punibilidade mediante o pagamento, o que acaba incentivando a sonegação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1371600" lvl="2" indent="-457200" eaLnBrk="1" hangingPunct="1"/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14338" name="TextBox 1"/>
          <p:cNvSpPr txBox="1"/>
          <p:nvPr/>
        </p:nvSpPr>
        <p:spPr>
          <a:xfrm>
            <a:off x="631825" y="5732463"/>
            <a:ext cx="36734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PT" altLang="x-none" b="0" dirty="0">
                <a:solidFill>
                  <a:schemeClr val="tx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 </a:t>
            </a:r>
            <a:endParaRPr lang="pt-PT" altLang="x-none" b="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ext Box 2"/>
          <p:cNvSpPr txBox="1"/>
          <p:nvPr/>
        </p:nvSpPr>
        <p:spPr>
          <a:xfrm>
            <a:off x="193675" y="188913"/>
            <a:ext cx="9712325" cy="67325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34925" algn="ctr" defTabSz="449580" eaLnBrk="0" hangingPunct="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OUTROS FATORES QUE PRODUZEM O CENÁRIO DE ESCASSEZ: </a:t>
            </a:r>
            <a:r>
              <a:rPr lang="pt-BR" altLang="en-US" sz="2800" dirty="0">
                <a:solidFill>
                  <a:srgbClr val="FFFFFF"/>
                </a:solidFill>
                <a:latin typeface="Tahoma" panose="020B0604030504040204" charset="0"/>
              </a:rPr>
              <a:t>“</a:t>
            </a:r>
            <a:r>
              <a:rPr lang="pt-BR" altLang="x-none" sz="2800" dirty="0">
                <a:solidFill>
                  <a:srgbClr val="FFFFFF"/>
                </a:solidFill>
                <a:latin typeface="Tahoma" panose="020B0604030504040204" charset="0"/>
              </a:rPr>
              <a:t>SISTEMA DA DÍVIDA</a:t>
            </a:r>
            <a:r>
              <a:rPr lang="pt-BR" altLang="en-US" sz="2800" dirty="0">
                <a:solidFill>
                  <a:srgbClr val="FFFFFF"/>
                </a:solidFill>
                <a:latin typeface="Tahoma" panose="020B0604030504040204" charset="0"/>
              </a:rPr>
              <a:t>”</a:t>
            </a:r>
            <a:endParaRPr lang="pt-BR" altLang="x-none" sz="2800" dirty="0">
              <a:solidFill>
                <a:srgbClr val="FFFFFF"/>
              </a:solidFill>
              <a:latin typeface="Tahoma" panose="020B0604030504040204" charset="0"/>
            </a:endParaRPr>
          </a:p>
          <a:p>
            <a:pPr marL="34925" algn="ctr" defTabSz="449580" eaLnBrk="0" hangingPunct="0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panose="0202060305040502030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000" dirty="0">
              <a:solidFill>
                <a:srgbClr val="92D050"/>
              </a:solidFill>
              <a:latin typeface="Tahoma" panose="020B0604030504040204" charset="0"/>
            </a:endParaRPr>
          </a:p>
          <a:p>
            <a:pPr marL="34925" algn="just" defTabSz="449580" eaLnBrk="0" hangingPunct="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 dirty="0">
                <a:solidFill>
                  <a:schemeClr val="tx1"/>
                </a:solidFill>
                <a:latin typeface="Tahoma" panose="020B0604030504040204" charset="0"/>
              </a:rPr>
              <a:t> Utilização do endividamento como mecanismo de subtração de recursos e não para o financiamento dos Estados </a:t>
            </a:r>
            <a:endParaRPr lang="pt-BR" altLang="x-none" sz="28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algn="just" defTabSz="449580" eaLnBrk="0" hangingPunct="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algn="just" defTabSz="449580" eaLnBrk="0" hangingPunct="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 dirty="0">
                <a:solidFill>
                  <a:schemeClr val="tx1"/>
                </a:solidFill>
                <a:latin typeface="Tahoma" panose="020B0604030504040204" charset="0"/>
              </a:rPr>
              <a:t> Se reproduz internacionalmente e internamente, em âmbito dos estados e municípios: CRISE EM DIVERSOS ENTES FEDERADOS BRASILEIROS</a:t>
            </a:r>
            <a:endParaRPr lang="pt-BR" altLang="x-none" sz="28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 dirty="0">
                <a:solidFill>
                  <a:schemeClr val="tx1"/>
                </a:solidFill>
                <a:latin typeface="Tahoma" panose="020B0604030504040204" charset="0"/>
              </a:rPr>
              <a:t> Dívidas sem</a:t>
            </a:r>
            <a:endParaRPr lang="pt-BR" altLang="x-none" sz="28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 dirty="0">
                <a:solidFill>
                  <a:schemeClr val="tx1"/>
                </a:solidFill>
                <a:latin typeface="Tahoma" panose="020B0604030504040204" charset="0"/>
              </a:rPr>
              <a:t>    contrapartida</a:t>
            </a:r>
            <a:endParaRPr lang="pt-BR" altLang="x-none" sz="28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1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 dirty="0">
                <a:solidFill>
                  <a:schemeClr val="tx1"/>
                </a:solidFill>
                <a:latin typeface="Tahoma" panose="020B0604030504040204" charset="0"/>
              </a:rPr>
              <a:t> Maior beneficiário:</a:t>
            </a:r>
            <a:endParaRPr lang="pt-BR" altLang="x-none" sz="28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34925" defTabSz="449580" eaLnBrk="0" hangingPunct="0">
              <a:lnSpc>
                <a:spcPct val="11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 dirty="0">
                <a:solidFill>
                  <a:schemeClr val="tx1"/>
                </a:solidFill>
                <a:latin typeface="Tahoma" panose="020B0604030504040204" charset="0"/>
              </a:rPr>
              <a:t>      Setor financeiro</a:t>
            </a:r>
            <a:endParaRPr lang="pt-BR" altLang="x-none" sz="2800" b="0" dirty="0">
              <a:solidFill>
                <a:schemeClr val="tx1"/>
              </a:solidFill>
              <a:latin typeface="Tahoma" panose="020B060403050404020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113" y="1412875"/>
            <a:ext cx="7416800" cy="4979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TextBox 2"/>
          <p:cNvSpPr txBox="1"/>
          <p:nvPr/>
        </p:nvSpPr>
        <p:spPr>
          <a:xfrm>
            <a:off x="992188" y="6237288"/>
            <a:ext cx="8281987" cy="5381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sz="500" b="0" dirty="0">
              <a:latin typeface="Times New Roman" panose="02020603050405020304" charset="0"/>
              <a:hlinkClick r:id="rId2"/>
            </a:endParaRPr>
          </a:p>
          <a:p>
            <a:pPr algn="ctr"/>
            <a:r>
              <a:rPr b="0" dirty="0">
                <a:latin typeface="Times New Roman" panose="02020603050405020304" charset="0"/>
                <a:hlinkClick r:id="rId2"/>
              </a:rPr>
              <a:t>www.auditoriacidada.org.br</a:t>
            </a:r>
            <a:r>
              <a:rPr dirty="0">
                <a:latin typeface="Times New Roman" panose="02020603050405020304" charset="0"/>
              </a:rPr>
              <a:t> </a:t>
            </a:r>
            <a:endParaRPr dirty="0">
              <a:latin typeface="Times New Roman" panose="02020603050405020304" charset="0"/>
            </a:endParaRPr>
          </a:p>
        </p:txBody>
      </p:sp>
      <p:sp>
        <p:nvSpPr>
          <p:cNvPr id="17411" name="TextBox 1"/>
          <p:cNvSpPr txBox="1"/>
          <p:nvPr/>
        </p:nvSpPr>
        <p:spPr>
          <a:xfrm>
            <a:off x="415925" y="260350"/>
            <a:ext cx="9490075" cy="8915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</a:rPr>
              <a:t>CENÁRIO DE ESCASSEZ: 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SUBTRAÇÃO DE RECURSOS PARA PAGAR JUROS E MECANISMOS DO 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SISTEMA DA DÍVIDA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endParaRPr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1"/>
          <p:cNvSpPr/>
          <p:nvPr/>
        </p:nvSpPr>
        <p:spPr>
          <a:xfrm>
            <a:off x="273050" y="188913"/>
            <a:ext cx="9632950" cy="6294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EC 95</a:t>
            </a:r>
            <a:r>
              <a:rPr lang="pt-BR" altLang="x-none" sz="2800" b="0" dirty="0">
                <a:solidFill>
                  <a:schemeClr val="accent1"/>
                </a:solidFill>
                <a:latin typeface="Times New Roman" panose="02020603050405020304" charset="0"/>
              </a:rPr>
              <a:t>: </a:t>
            </a:r>
            <a:r>
              <a:rPr lang="pt-BR" altLang="x-none" sz="2800" b="0" dirty="0">
                <a:solidFill>
                  <a:schemeClr val="tx1"/>
                </a:solidFill>
                <a:latin typeface="Times New Roman" panose="02020603050405020304" charset="0"/>
              </a:rPr>
              <a:t> </a:t>
            </a:r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Escancara o favorecimento ao setor financeiro e o dano ao Estado</a:t>
            </a:r>
            <a:endParaRPr lang="pt-BR" altLang="x-none" sz="280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280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spcAft>
                <a:spcPts val="1800"/>
              </a:spcAft>
            </a:pPr>
            <a:r>
              <a:rPr lang="pt-BR" altLang="x-none" sz="280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Os gastos financeiros com a Dívida Pública e com as novas estatais criadas para operar o esquema financeiro da </a:t>
            </a:r>
            <a:r>
              <a:rPr lang="pt-BR" altLang="en-US" sz="280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80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Securitização de Créditos Públicos</a:t>
            </a:r>
            <a:r>
              <a:rPr lang="pt-BR" altLang="en-US" sz="280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280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ficaram fora do teto da EC 95 </a:t>
            </a:r>
            <a:endParaRPr lang="pt-BR" altLang="x-none" sz="2800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sz="28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algn="ctr"/>
            <a:r>
              <a:rPr lang="pt-BR" altLang="en-US" sz="2800" b="0" i="1" dirty="0">
                <a:solidFill>
                  <a:schemeClr val="accent1"/>
                </a:solidFill>
                <a:latin typeface="Times New Roman" panose="02020603050405020304" charset="0"/>
              </a:rPr>
              <a:t>“</a:t>
            </a:r>
            <a:r>
              <a:rPr lang="pt-BR" altLang="x-none" sz="2800" b="0" i="1" dirty="0">
                <a:solidFill>
                  <a:schemeClr val="accent1"/>
                </a:solidFill>
                <a:latin typeface="Times New Roman" panose="02020603050405020304" charset="0"/>
              </a:rPr>
              <a:t>§ 6º Não se incluem na base de cálculo e nos limites estabelecidos neste artigo:</a:t>
            </a:r>
            <a:endParaRPr lang="pt-BR" altLang="x-none" sz="2800" b="0" i="1" dirty="0">
              <a:solidFill>
                <a:schemeClr val="accent1"/>
              </a:solidFill>
              <a:latin typeface="Times New Roman" panose="02020603050405020304" charset="0"/>
            </a:endParaRPr>
          </a:p>
          <a:p>
            <a:pPr algn="ctr"/>
            <a:r>
              <a:rPr lang="pt-BR" altLang="x-none" sz="2800" b="0" i="1" dirty="0">
                <a:solidFill>
                  <a:schemeClr val="accent1"/>
                </a:solidFill>
                <a:latin typeface="Times New Roman" panose="02020603050405020304" charset="0"/>
              </a:rPr>
              <a:t>(...)</a:t>
            </a:r>
            <a:endParaRPr lang="pt-BR" altLang="x-none" sz="2800" b="0" i="1" dirty="0">
              <a:solidFill>
                <a:schemeClr val="accent1"/>
              </a:solidFill>
              <a:latin typeface="Times New Roman" panose="02020603050405020304" charset="0"/>
            </a:endParaRPr>
          </a:p>
          <a:p>
            <a:pPr algn="ctr"/>
            <a:r>
              <a:rPr lang="pt-BR" altLang="x-none" sz="2800" b="0" i="1" dirty="0">
                <a:solidFill>
                  <a:schemeClr val="accent1"/>
                </a:solidFill>
                <a:latin typeface="Times New Roman" panose="02020603050405020304" charset="0"/>
              </a:rPr>
              <a:t>IV - despesas com aumento de capital de empresas estatais não dependentes.</a:t>
            </a:r>
            <a:r>
              <a:rPr lang="pt-BR" altLang="en-US" sz="2800" b="0" i="1" dirty="0">
                <a:solidFill>
                  <a:schemeClr val="accent1"/>
                </a:solidFill>
                <a:latin typeface="Times New Roman" panose="02020603050405020304" charset="0"/>
              </a:rPr>
              <a:t>”</a:t>
            </a:r>
            <a:endParaRPr lang="pt-BR" altLang="x-none" sz="2800" b="0" i="1" dirty="0">
              <a:solidFill>
                <a:schemeClr val="accent1"/>
              </a:solidFill>
              <a:latin typeface="Times New Roman" panose="02020603050405020304" charset="0"/>
            </a:endParaRPr>
          </a:p>
          <a:p>
            <a:pPr algn="ctr"/>
            <a:r>
              <a:rPr lang="pt-BR" altLang="x-none" dirty="0">
                <a:latin typeface="Times New Roman" panose="02020603050405020304" charset="0"/>
              </a:rPr>
              <a:t> </a:t>
            </a:r>
            <a:endParaRPr lang="pt-BR" altLang="x-none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extBox 2"/>
          <p:cNvSpPr txBox="1"/>
          <p:nvPr/>
        </p:nvSpPr>
        <p:spPr>
          <a:xfrm>
            <a:off x="849313" y="188913"/>
            <a:ext cx="8135937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A Dívida Pública tem crescido em decorrência dos mecanismos financeiros que </a:t>
            </a:r>
            <a:r>
              <a:rPr lang="pt-BR" altLang="en-US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geram</a:t>
            </a:r>
            <a:r>
              <a:rPr lang="pt-BR" altLang="en-US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dívida, e não devido aos investimentos e gastos sociais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19458" name="Rectangle 1"/>
          <p:cNvSpPr/>
          <p:nvPr/>
        </p:nvSpPr>
        <p:spPr>
          <a:xfrm>
            <a:off x="488950" y="2492375"/>
            <a:ext cx="9144000" cy="4144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ctr" eaLnBrk="1" hangingPunct="1">
              <a:lnSpc>
                <a:spcPct val="110000"/>
              </a:lnSpc>
            </a:pPr>
            <a:r>
              <a:rPr lang="pt-BR" altLang="x-none" sz="4000" b="0" dirty="0">
                <a:solidFill>
                  <a:srgbClr val="FFFFFF"/>
                </a:solidFill>
                <a:latin typeface="Tahoma" panose="020B0604030504040204" charset="0"/>
              </a:rPr>
              <a:t>De 1995 a 2014 produzimos </a:t>
            </a:r>
            <a:endParaRPr lang="pt-BR" altLang="x-none" sz="4000" b="0" dirty="0">
              <a:solidFill>
                <a:srgbClr val="FFFFFF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4000" b="0" dirty="0">
                <a:solidFill>
                  <a:srgbClr val="FFFFFF"/>
                </a:solidFill>
                <a:latin typeface="Tahoma" panose="020B0604030504040204" charset="0"/>
              </a:rPr>
              <a:t>R$ 1 trilhão de Superávit Primário e, apesar disso, a dívida interna aumentou de </a:t>
            </a:r>
            <a:endParaRPr lang="pt-BR" altLang="x-none" sz="4000" b="0" dirty="0">
              <a:solidFill>
                <a:srgbClr val="FFFFFF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4000" b="0" dirty="0">
                <a:solidFill>
                  <a:srgbClr val="FFFFFF"/>
                </a:solidFill>
                <a:latin typeface="Tahoma" panose="020B0604030504040204" charset="0"/>
              </a:rPr>
              <a:t>R$89 bilhões para quase R$4 trilhões </a:t>
            </a:r>
            <a:endParaRPr lang="pt-BR" altLang="x-none" sz="4000" b="0" dirty="0">
              <a:solidFill>
                <a:srgbClr val="FFFFFF"/>
              </a:solidFill>
              <a:latin typeface="Tahoma" panose="020B0604030504040204" charset="0"/>
            </a:endParaRPr>
          </a:p>
          <a:p>
            <a:pPr lvl="1" algn="ctr" eaLnBrk="1" hangingPunct="1">
              <a:lnSpc>
                <a:spcPct val="110000"/>
              </a:lnSpc>
            </a:pPr>
            <a:r>
              <a:rPr lang="pt-BR" altLang="x-none" sz="4000" b="0" dirty="0">
                <a:solidFill>
                  <a:srgbClr val="FFFFFF"/>
                </a:solidFill>
                <a:latin typeface="Tahoma" panose="020B0604030504040204" charset="0"/>
              </a:rPr>
              <a:t>no mesmo período</a:t>
            </a:r>
            <a:endParaRPr lang="pt-BR" altLang="x-none" sz="4000" b="0" dirty="0">
              <a:solidFill>
                <a:srgbClr val="FFFFFF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800" y="0"/>
            <a:ext cx="67421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2"/>
          <p:cNvSpPr txBox="1"/>
          <p:nvPr/>
        </p:nvSpPr>
        <p:spPr>
          <a:xfrm>
            <a:off x="560388" y="1052513"/>
            <a:ext cx="9145588" cy="1549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pt-BR" sz="4000" kern="1200" cap="none" spc="0" normalizeH="0" baseline="0" noProof="0" dirty="0">
              <a:solidFill>
                <a:srgbClr val="FEA022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  <a:p>
            <a:pPr marR="0" algn="ctr" defTabSz="914400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pt-BR" sz="4000" kern="1200" cap="none" spc="0" normalizeH="0" baseline="0" noProof="0" dirty="0">
              <a:solidFill>
                <a:schemeClr val="accent3"/>
              </a:solidFill>
              <a:latin typeface="Tahoma" panose="020B0604030504040204"/>
              <a:ea typeface="MS PGothic" panose="020B0600070205080204" charset="-128"/>
              <a:cs typeface="Tahoma" panose="020B0604030504040204"/>
            </a:endParaRP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549275"/>
            <a:ext cx="9142413" cy="4392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Rectangle 3"/>
          <p:cNvSpPr/>
          <p:nvPr/>
        </p:nvSpPr>
        <p:spPr>
          <a:xfrm>
            <a:off x="273050" y="5229225"/>
            <a:ext cx="91440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Ver artigo: </a:t>
            </a:r>
            <a:endParaRPr lang="pt-BR" altLang="x-none" b="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en-US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ORÇAMENTO 2019 REVELA QUE O ROMBO ESTÁ NO GASTO COM A DÍVIDA PÚBLICA</a:t>
            </a:r>
            <a:r>
              <a:rPr lang="pt-BR" altLang="en-US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b="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  <a:hlinkClick r:id="rId2"/>
              </a:rPr>
              <a:t>https://bit.ly/2N8ubn0</a:t>
            </a:r>
            <a:r>
              <a:rPr lang="pt-BR" altLang="x-none" b="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b="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extBox 2"/>
          <p:cNvSpPr txBox="1"/>
          <p:nvPr/>
        </p:nvSpPr>
        <p:spPr>
          <a:xfrm>
            <a:off x="560388" y="404813"/>
            <a:ext cx="9145587" cy="8494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0000"/>
              </a:lnSpc>
            </a:pPr>
            <a:endParaRPr lang="pt-BR" altLang="x-none" sz="3600" dirty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200" dirty="0">
                <a:solidFill>
                  <a:srgbClr val="94C600"/>
                </a:solidFill>
                <a:latin typeface="Tahoma" panose="020B0604030504040204" charset="0"/>
              </a:rPr>
              <a:t>GRANDE CAPITAL JÁ NÃO QUER </a:t>
            </a:r>
            <a:r>
              <a:rPr lang="pt-BR" altLang="en-US" sz="3200" dirty="0">
                <a:solidFill>
                  <a:srgbClr val="94C600"/>
                </a:solidFill>
                <a:latin typeface="Tahoma" panose="020B0604030504040204" charset="0"/>
              </a:rPr>
              <a:t>“</a:t>
            </a:r>
            <a:r>
              <a:rPr lang="pt-BR" altLang="x-none" sz="3200" dirty="0">
                <a:solidFill>
                  <a:srgbClr val="94C600"/>
                </a:solidFill>
                <a:latin typeface="Tahoma" panose="020B0604030504040204" charset="0"/>
              </a:rPr>
              <a:t>APENAS</a:t>
            </a:r>
            <a:r>
              <a:rPr lang="pt-BR" altLang="en-US" sz="3200" dirty="0">
                <a:solidFill>
                  <a:srgbClr val="94C600"/>
                </a:solidFill>
                <a:latin typeface="Tahoma" panose="020B0604030504040204" charset="0"/>
              </a:rPr>
              <a:t>”</a:t>
            </a:r>
            <a:r>
              <a:rPr lang="pt-BR" altLang="x-none" sz="3200" dirty="0">
                <a:solidFill>
                  <a:srgbClr val="94C600"/>
                </a:solidFill>
                <a:latin typeface="Tahoma" panose="020B0604030504040204" charset="0"/>
              </a:rPr>
              <a:t>  OS JUROS DA DÍVIDA, MAS SE APODERA DIRETAMENTE DA ARRECADAÇÃO</a:t>
            </a:r>
            <a:endParaRPr lang="pt-BR" altLang="x-none" sz="3200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200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2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Novo ESQUEMA FRAUDULENTO da chamada </a:t>
            </a:r>
            <a:r>
              <a:rPr lang="pt-BR" altLang="en-US" sz="32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32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Securitização de Créditos</a:t>
            </a:r>
            <a:r>
              <a:rPr lang="pt-BR" altLang="en-US" sz="32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32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 escancara o desvio de recursos para bancos privilegiados</a:t>
            </a:r>
            <a:endParaRPr lang="pt-BR" altLang="x-none" sz="3200" dirty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PLP 459/2017 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(PLS 204/2016 no Senado) 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b="0" dirty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r>
              <a:rPr lang="pt-BR" altLang="x-none" sz="3600" dirty="0">
                <a:solidFill>
                  <a:srgbClr val="FF6700"/>
                </a:solidFill>
                <a:latin typeface="Tahoma" panose="020B0604030504040204" charset="0"/>
                <a:cs typeface="Tahoma" panose="020B0604030504040204" charset="0"/>
              </a:rPr>
              <a:t>  </a:t>
            </a:r>
            <a:endParaRPr lang="pt-BR" altLang="x-none" sz="3600" dirty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lnSpc>
                <a:spcPct val="120000"/>
              </a:lnSpc>
            </a:pPr>
            <a:endParaRPr lang="pt-BR" altLang="x-none" sz="3600" dirty="0">
              <a:solidFill>
                <a:srgbClr val="FF67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>
              <a:lnSpc>
                <a:spcPct val="120000"/>
              </a:lnSpc>
            </a:pPr>
            <a:endParaRPr lang="pt-BR" altLang="x-none" sz="3600" b="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3"/>
          <p:cNvSpPr/>
          <p:nvPr/>
        </p:nvSpPr>
        <p:spPr>
          <a:xfrm>
            <a:off x="488950" y="476250"/>
            <a:ext cx="9417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320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PLP 459/2017 – Projeto Cifrado</a:t>
            </a:r>
            <a:endParaRPr lang="pt-BR" altLang="x-none" sz="3200" dirty="0">
              <a:solidFill>
                <a:srgbClr val="94C6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23554" name="TextBox 2"/>
          <p:cNvSpPr txBox="1"/>
          <p:nvPr/>
        </p:nvSpPr>
        <p:spPr>
          <a:xfrm>
            <a:off x="355600" y="-474662"/>
            <a:ext cx="18415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pt-BR" altLang="x-none" dirty="0">
              <a:latin typeface="Times New Roman" panose="02020603050405020304" charset="0"/>
            </a:endParaRPr>
          </a:p>
        </p:txBody>
      </p:sp>
      <p:sp>
        <p:nvSpPr>
          <p:cNvPr id="23555" name="Rectangle 3"/>
          <p:cNvSpPr/>
          <p:nvPr/>
        </p:nvSpPr>
        <p:spPr>
          <a:xfrm>
            <a:off x="344488" y="3933825"/>
            <a:ext cx="9561512" cy="2614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imes New Roman" panose="02020603050405020304" charset="0"/>
              </a:rPr>
              <a:t>Qual é o ônus? </a:t>
            </a:r>
            <a:r>
              <a:rPr lang="pt-BR" altLang="x-none" b="0" dirty="0">
                <a:solidFill>
                  <a:srgbClr val="94C600"/>
                </a:solidFill>
                <a:latin typeface="Times New Roman" panose="02020603050405020304" charset="0"/>
              </a:rPr>
              <a:t>Garantia Real exorbitante concedida pelo Ente Federado e custos elevadíssimos assumidos pelo Estado: taxas, advogados, seguros </a:t>
            </a:r>
            <a:endParaRPr lang="pt-BR" altLang="x-none" b="0" dirty="0">
              <a:solidFill>
                <a:srgbClr val="94C600"/>
              </a:solidFill>
              <a:latin typeface="Times New Roman" panose="02020603050405020304" charset="0"/>
            </a:endParaRPr>
          </a:p>
          <a:p>
            <a:pPr marL="342900" indent="-342900"/>
            <a:endParaRPr lang="pt-BR" altLang="x-none" sz="1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imes New Roman" panose="02020603050405020304" charset="0"/>
              </a:rPr>
              <a:t>Quais direitos são cedidos? </a:t>
            </a:r>
            <a:r>
              <a:rPr lang="pt-BR" altLang="x-none" b="0" dirty="0">
                <a:solidFill>
                  <a:srgbClr val="94C600"/>
                </a:solidFill>
                <a:latin typeface="Times New Roman" panose="02020603050405020304" charset="0"/>
              </a:rPr>
              <a:t>Fluxo da arrecadação  </a:t>
            </a:r>
            <a:endParaRPr lang="pt-BR" altLang="x-none" b="0" dirty="0">
              <a:solidFill>
                <a:srgbClr val="94C600"/>
              </a:solidFill>
              <a:latin typeface="Times New Roman" panose="02020603050405020304" charset="0"/>
            </a:endParaRPr>
          </a:p>
          <a:p>
            <a:pPr marL="342900" indent="-342900"/>
            <a:endParaRPr lang="pt-BR" altLang="x-none" sz="10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imes New Roman" panose="02020603050405020304" charset="0"/>
              </a:rPr>
              <a:t>Quem são as pessoas jurídicas de direito privado? </a:t>
            </a:r>
            <a:r>
              <a:rPr lang="pt-BR" altLang="x-none" b="0" dirty="0">
                <a:solidFill>
                  <a:srgbClr val="94C600"/>
                </a:solidFill>
                <a:latin typeface="Times New Roman" panose="02020603050405020304" charset="0"/>
              </a:rPr>
              <a:t>Novas empresas estatais criadas para operar o esquema da </a:t>
            </a:r>
            <a:r>
              <a:rPr lang="pt-BR" altLang="en-US" b="0" dirty="0">
                <a:solidFill>
                  <a:srgbClr val="94C600"/>
                </a:solidFill>
                <a:latin typeface="Times New Roman" panose="02020603050405020304" charset="0"/>
              </a:rPr>
              <a:t>“</a:t>
            </a:r>
            <a:r>
              <a:rPr lang="pt-BR" altLang="x-none" b="0" dirty="0">
                <a:solidFill>
                  <a:srgbClr val="94C600"/>
                </a:solidFill>
                <a:latin typeface="Times New Roman" panose="02020603050405020304" charset="0"/>
              </a:rPr>
              <a:t>Securitização de Créditos</a:t>
            </a:r>
            <a:r>
              <a:rPr lang="pt-BR" altLang="en-US" b="0" dirty="0">
                <a:solidFill>
                  <a:srgbClr val="94C600"/>
                </a:solidFill>
                <a:latin typeface="Times New Roman" panose="02020603050405020304" charset="0"/>
              </a:rPr>
              <a:t>”</a:t>
            </a:r>
            <a:r>
              <a:rPr lang="pt-BR" altLang="x-none" b="0" dirty="0">
                <a:solidFill>
                  <a:srgbClr val="94C600"/>
                </a:solidFill>
                <a:latin typeface="Times New Roman" panose="02020603050405020304" charset="0"/>
              </a:rPr>
              <a:t>, a exemplo da PBH Ativos S/A, CPSEC S/A, entre outras</a:t>
            </a:r>
            <a:endParaRPr lang="pt-BR" altLang="x-none" b="0" dirty="0">
              <a:solidFill>
                <a:srgbClr val="94C600"/>
              </a:solidFill>
              <a:latin typeface="Times New Roman" panose="02020603050405020304" charset="0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100" y="1412875"/>
            <a:ext cx="9486900" cy="212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288" y="657225"/>
            <a:ext cx="8816975" cy="620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Box 1"/>
          <p:cNvSpPr txBox="1"/>
          <p:nvPr/>
        </p:nvSpPr>
        <p:spPr>
          <a:xfrm>
            <a:off x="631825" y="0"/>
            <a:ext cx="8858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chemeClr val="accent1"/>
                </a:solidFill>
                <a:latin typeface="Times New Roman" panose="02020603050405020304" charset="0"/>
              </a:rPr>
              <a:t>Securitização de Créditos: ESQUEMA FRAUDULENTO</a:t>
            </a:r>
            <a:endParaRPr lang="pt-BR" altLang="x-none" dirty="0">
              <a:solidFill>
                <a:schemeClr val="accent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785813"/>
            <a:ext cx="4535488" cy="604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463" y="725488"/>
            <a:ext cx="4103687" cy="609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Box 3"/>
          <p:cNvSpPr txBox="1"/>
          <p:nvPr/>
        </p:nvSpPr>
        <p:spPr>
          <a:xfrm>
            <a:off x="415925" y="188913"/>
            <a:ext cx="8713788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A DÍVIDA ECOLÓGICA TEM QUE SER COBRADA</a:t>
            </a:r>
            <a:endParaRPr sz="2800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Box 1"/>
          <p:cNvSpPr txBox="1"/>
          <p:nvPr/>
        </p:nvSpPr>
        <p:spPr>
          <a:xfrm>
            <a:off x="631825" y="0"/>
            <a:ext cx="88582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chemeClr val="accent1"/>
                </a:solidFill>
                <a:latin typeface="Times New Roman" panose="02020603050405020304" charset="0"/>
              </a:rPr>
              <a:t>Securitização de Créditos: ESQUEMA FRAUDULENTO</a:t>
            </a:r>
            <a:endParaRPr lang="pt-BR" altLang="x-none" dirty="0">
              <a:solidFill>
                <a:schemeClr val="accent1"/>
              </a:solidFill>
              <a:latin typeface="Times New Roman" panose="02020603050405020304" charset="0"/>
            </a:endParaRPr>
          </a:p>
        </p:txBody>
      </p:sp>
      <p:pic>
        <p:nvPicPr>
          <p:cNvPr id="2560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288" y="549275"/>
            <a:ext cx="8659812" cy="6134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" y="115888"/>
            <a:ext cx="9115425" cy="388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6" name="TextBox 3"/>
          <p:cNvSpPr txBox="1"/>
          <p:nvPr/>
        </p:nvSpPr>
        <p:spPr>
          <a:xfrm>
            <a:off x="273050" y="4076700"/>
            <a:ext cx="9217025" cy="2678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x-none" b="0" i="1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Nova Previdência</a:t>
            </a:r>
            <a:endParaRPr lang="pt-BR" altLang="x-none" b="0" i="1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x-none" b="0" i="1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Mudança no Sistema Tributário</a:t>
            </a:r>
            <a:endParaRPr lang="pt-BR" altLang="x-none" b="0" i="1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x-none" b="0" i="1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Ambicioso programa de Privatizações</a:t>
            </a:r>
            <a:endParaRPr lang="pt-BR" altLang="x-none" b="0" i="1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x-none" b="0" i="1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Liberação Comercial</a:t>
            </a:r>
            <a:endParaRPr lang="pt-BR" altLang="x-none" b="0" i="1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x-none" b="0" i="1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Redução e racionalização dos subsídios concedidos pela União</a:t>
            </a:r>
            <a:endParaRPr lang="pt-BR" altLang="x-none" b="0" i="1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x-none" b="0" i="1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Autonomia do Banco Central</a:t>
            </a:r>
            <a:endParaRPr lang="pt-BR" altLang="x-none" b="0" i="1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altLang="x-none" b="0" i="1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Reforma Administrativa</a:t>
            </a:r>
            <a:endParaRPr lang="pt-BR" altLang="x-none" b="0" i="1" dirty="0">
              <a:solidFill>
                <a:srgbClr val="94C60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4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588" y="1052513"/>
            <a:ext cx="9537700" cy="458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0" name="TextBox 2"/>
          <p:cNvSpPr txBox="1"/>
          <p:nvPr/>
        </p:nvSpPr>
        <p:spPr>
          <a:xfrm>
            <a:off x="849313" y="188913"/>
            <a:ext cx="8135937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Contrarreforma da Previdência</a:t>
            </a:r>
            <a:endParaRPr lang="pt-BR" altLang="x-none" sz="2800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27651" name="TextBox 3"/>
          <p:cNvSpPr txBox="1"/>
          <p:nvPr/>
        </p:nvSpPr>
        <p:spPr>
          <a:xfrm>
            <a:off x="415925" y="6092825"/>
            <a:ext cx="929005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b="0" u="sng" dirty="0">
                <a:latin typeface="Times New Roman" panose="02020603050405020304" charset="0"/>
                <a:hlinkClick r:id="rId2"/>
              </a:rPr>
              <a:t>https://bit.ly/2IrZHh9</a:t>
            </a:r>
            <a:r>
              <a:rPr lang="pt-BR" altLang="x-none" b="0" dirty="0">
                <a:latin typeface="Times New Roman" panose="02020603050405020304" charset="0"/>
              </a:rPr>
              <a:t>    </a:t>
            </a:r>
            <a:r>
              <a:rPr lang="pt-BR" altLang="x-none" b="0" dirty="0">
                <a:solidFill>
                  <a:schemeClr val="tx1"/>
                </a:solidFill>
                <a:latin typeface="Times New Roman" panose="02020603050405020304" charset="0"/>
              </a:rPr>
              <a:t>e  </a:t>
            </a:r>
            <a:r>
              <a:rPr lang="pt-BR" altLang="x-none" b="0" dirty="0">
                <a:latin typeface="Times New Roman" panose="02020603050405020304" charset="0"/>
              </a:rPr>
              <a:t>  </a:t>
            </a:r>
            <a:r>
              <a:rPr lang="pt-BR" altLang="x-none" b="0" u="sng" dirty="0">
                <a:latin typeface="Times New Roman" panose="02020603050405020304" charset="0"/>
                <a:hlinkClick r:id="rId3"/>
              </a:rPr>
              <a:t>https://bit.ly/2GK1cVa</a:t>
            </a:r>
            <a:r>
              <a:rPr lang="pt-BR" altLang="x-none" b="0" dirty="0">
                <a:latin typeface="Times New Roman" panose="02020603050405020304" charset="0"/>
              </a:rPr>
              <a:t> </a:t>
            </a:r>
            <a:endParaRPr lang="pt-BR" altLang="x-none" b="0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ext Box 1026"/>
          <p:cNvSpPr txBox="1"/>
          <p:nvPr/>
        </p:nvSpPr>
        <p:spPr>
          <a:xfrm>
            <a:off x="128588" y="188913"/>
            <a:ext cx="9777412" cy="11382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Incerteza para futuros trabalhadores (setor público e INSS)</a:t>
            </a:r>
            <a:endParaRPr lang="pt-BR" altLang="x-none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588" y="1533525"/>
            <a:ext cx="9575800" cy="532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marL="365125" indent="-365125" algn="just" eaLnBrk="0" hangingPunct="0">
              <a:spcBef>
                <a:spcPts val="1200"/>
              </a:spcBef>
              <a:buChar char="-"/>
            </a:pPr>
            <a:r>
              <a:rPr lang="pt-BR" altLang="x-none" sz="20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CAPITALIZAÇÃO: </a:t>
            </a:r>
            <a:r>
              <a:rPr lang="pt-BR" altLang="en-US" sz="20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ja-JP" sz="2000" i="1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Art. 201-A. Lei complementar de iniciativa do Poder Executivo federal instituirá novo regime de previdência social, organizado com base em sistema de   capitalização,   na   modalidade   de   </a:t>
            </a:r>
            <a:r>
              <a:rPr lang="pt-BR" altLang="ja-JP" sz="2000" i="1" u="sng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contribuição   definida</a:t>
            </a:r>
            <a:r>
              <a:rPr lang="pt-BR" altLang="ja-JP" sz="2000" i="1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, de   caráter obrigatório  para  quem  aderir, com  a  previsão  de  conta  vinculada  para  cada trabalhador  e  de  constituição  de  reserva  individual  para  o  pagamento  do benefício,  admitida  capitalização  nocional,  vedada  qualquer  forma  de  uso compulsório dos recursos por parte de ente federativo</a:t>
            </a:r>
            <a:r>
              <a:rPr lang="pt-BR" altLang="ja-JP" sz="20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.</a:t>
            </a:r>
            <a:r>
              <a:rPr lang="pt-BR" altLang="en-US" sz="20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ja-JP" sz="20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ja-JP" sz="20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65125" indent="-365125" algn="just" eaLnBrk="0" hangingPunct="0">
              <a:spcBef>
                <a:spcPts val="1200"/>
              </a:spcBef>
              <a:buChar char="-"/>
            </a:pPr>
            <a:r>
              <a:rPr lang="pt-BR" altLang="x-none" sz="20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Apesar de muitos alegarem que isso seria opcional, a PEC prevê o seguinte texto, no ADCT – </a:t>
            </a:r>
            <a:r>
              <a:rPr lang="pt-BR" altLang="x-none" sz="2000" err="1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Art</a:t>
            </a:r>
            <a:r>
              <a:rPr lang="pt-BR" altLang="x-none" sz="20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115 - §  1º: </a:t>
            </a:r>
            <a:r>
              <a:rPr lang="pt-BR" altLang="en-US" sz="20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ja-JP" sz="2000" i="1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  lei  complementar  de  que  trata  o  art.  201-A da  Constituição definirá  os  segurados  obrigatórios  do  novo  regime  de  previdência  social  de que trata o caput</a:t>
            </a:r>
            <a:r>
              <a:rPr lang="pt-BR" altLang="en-US" sz="20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ja-JP" sz="200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. </a:t>
            </a:r>
            <a:endParaRPr lang="pt-BR" altLang="ja-JP" sz="200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65125" indent="-365125" algn="ctr" eaLnBrk="0" hangingPunct="0">
              <a:spcBef>
                <a:spcPts val="1200"/>
              </a:spcBef>
            </a:pPr>
            <a:r>
              <a:rPr lang="pt-BR" altLang="x-none" sz="200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NÃO HÁ GARANTIA DE PAGAMENTO DE BENEFÍCIO, QUE DEPENDERÁ DO MERCADO. PRIVILÉGIO PARA BANCOS. FIM DA SOLIDARIEDADE ENTRE GERAÇÕES. AMEAÇA AO PAGAMENTO DOS ATUAIS APOSENTADOS. </a:t>
            </a:r>
            <a:endParaRPr lang="pt-BR" altLang="x-none" sz="200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ext Box 1026"/>
          <p:cNvSpPr txBox="1"/>
          <p:nvPr/>
        </p:nvSpPr>
        <p:spPr>
          <a:xfrm>
            <a:off x="128588" y="188913"/>
            <a:ext cx="9777412" cy="1138237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Incerteza para futuros trabalhadores (setor público e INSS)</a:t>
            </a:r>
            <a:endParaRPr lang="pt-BR" altLang="x-none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30722" name="Text Box 1027"/>
          <p:cNvSpPr txBox="1"/>
          <p:nvPr/>
        </p:nvSpPr>
        <p:spPr>
          <a:xfrm>
            <a:off x="128588" y="1533525"/>
            <a:ext cx="9575800" cy="53244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365125" indent="-365125" algn="just" eaLnBrk="0" hangingPunct="0">
              <a:spcBef>
                <a:spcPts val="1200"/>
              </a:spcBef>
              <a:buChar char="-"/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 PEC desconstitucionaliza as regras gerais para futuros servidores e segurados do INSS, e prevê que tais regras serão definidas em Lei Complementar, e não mais na Constituição.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65125" indent="-365125" algn="just" eaLnBrk="0" hangingPunct="0">
              <a:spcBef>
                <a:spcPts val="1200"/>
              </a:spcBef>
              <a:buChar char="-"/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Incerteza total sobre como será o sistema no Futuro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65125" indent="-365125" algn="just" eaLnBrk="0" hangingPunct="0">
              <a:spcBef>
                <a:spcPts val="1200"/>
              </a:spcBef>
              <a:buChar char="-"/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As contribuições previdenciárias dos futuros trabalhadores não irão mais para os aposentados (mas para os bancos), o que irá ameaçar o financiamento das aposentadorias. Isto pode ser utilizado como argumento para alegar mais </a:t>
            </a:r>
            <a:r>
              <a:rPr lang="pt-BR" altLang="en-US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déficit</a:t>
            </a:r>
            <a:r>
              <a:rPr lang="pt-BR" altLang="en-US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e justificar mais retirada de direitos.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65125" indent="-365125" algn="just" eaLnBrk="0" hangingPunct="0">
              <a:spcBef>
                <a:spcPts val="1200"/>
              </a:spcBef>
              <a:buChar char="-"/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Nova idade de aposentadoria: 65 para homens e 62 para as mulheres, que serão aumentadas ainda mais caso haja crescimento na expectativa de </a:t>
            </a:r>
            <a:r>
              <a:rPr lang="pt-BR" altLang="en-US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sobrevida</a:t>
            </a:r>
            <a:r>
              <a:rPr lang="pt-BR" altLang="en-US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aos 65 anos.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65125" indent="-365125" algn="just" eaLnBrk="0" hangingPunct="0">
              <a:spcBef>
                <a:spcPts val="1200"/>
              </a:spcBef>
              <a:buChar char="-"/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o tempo mínimo de contribuição passa de 15 para 20 anos (25 anos no caso de servidores públicos), dificultando muito a aposentadoria, em um país com mercado de trabalho altamente informal.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ext Box 1026"/>
          <p:cNvSpPr txBox="1"/>
          <p:nvPr/>
        </p:nvSpPr>
        <p:spPr>
          <a:xfrm>
            <a:off x="128588" y="188913"/>
            <a:ext cx="9777412" cy="1784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2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Grave perda de direitos para os trabalhadores </a:t>
            </a:r>
            <a:endParaRPr lang="pt-BR" altLang="x-none" sz="26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2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(INSS e servidores públicos, atuais e futuros)</a:t>
            </a:r>
            <a:endParaRPr lang="pt-BR" altLang="x-none" sz="2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588" y="2420938"/>
            <a:ext cx="9575800" cy="44005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marL="342900" indent="-342900" algn="just" eaLnBrk="0" hangingPunct="0">
              <a:spcBef>
                <a:spcPts val="1800"/>
              </a:spcBef>
              <a:buChar char="-"/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Serão necessários 40 anos de contribuição para não haver grande perda nos benefícios (2% a menos por ano). 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 algn="just" eaLnBrk="0" hangingPunct="0">
              <a:spcBef>
                <a:spcPts val="1800"/>
              </a:spcBef>
              <a:buChar char="-"/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Quase impossível se obter este requisito em um país com grande informalidade no mercado de trabalho.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 algn="just" eaLnBrk="0" hangingPunct="0">
              <a:spcBef>
                <a:spcPts val="1800"/>
              </a:spcBef>
              <a:buChar char="-"/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 média (sobre a qual ainda incidirá tal perda) será calculada com base em 100% dos salários de contribuição, ou seja, não vai mais se jogar fora os 20% piores salários de contribuição.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 algn="just" eaLnBrk="0" hangingPunct="0">
              <a:spcBef>
                <a:spcPts val="1800"/>
              </a:spcBef>
              <a:buChar char="-"/>
            </a:pPr>
            <a:endParaRPr lang="pt-BR" altLang="x-none" sz="1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 algn="ctr" eaLnBrk="0" hangingPunct="0">
              <a:spcBef>
                <a:spcPts val="1800"/>
              </a:spcBef>
            </a:pPr>
            <a:r>
              <a:rPr lang="pt-BR" altLang="x-none" sz="30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PREVIDÊNCIA É SINÔNIMO DE SEGURANÇA, E NÃO DE RISCO</a:t>
            </a:r>
            <a:endParaRPr lang="pt-BR" altLang="x-none" sz="2000" dirty="0">
              <a:solidFill>
                <a:schemeClr val="accent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1026"/>
          <p:cNvSpPr txBox="1"/>
          <p:nvPr/>
        </p:nvSpPr>
        <p:spPr>
          <a:xfrm>
            <a:off x="128588" y="188913"/>
            <a:ext cx="9777412" cy="11842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2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Transição – INSS (atuais trabalhadores)</a:t>
            </a:r>
            <a:endParaRPr lang="pt-BR" altLang="x-none" sz="2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34818" name="Text Box 1027"/>
          <p:cNvSpPr txBox="1"/>
          <p:nvPr/>
        </p:nvSpPr>
        <p:spPr>
          <a:xfrm>
            <a:off x="128588" y="1628775"/>
            <a:ext cx="9575800" cy="47863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- Exigência de 35/30 anos de contribuição, e mais a Regra 86/96, que sobe até chegar a 105/100 em 2033 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- Há também outra regra de transição, exigindo-se 35/30 anos de contribuição e idade de 61/56 que sobe até chegar a 65/62 em 2031. 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- Quem está a dois anos de cumprir o tempo de contribuição mínimo para aposentadoria (30 anos, se mulher, e 35, se homem) poderá optar pela aposentadoria sem idade mínima, aplicando-se o Fator Previdenciário, após cumprir pedágio de 50% sobre o tempo faltante. Exemplo: mulher com 29 anos de contribuição poderá se aposentar pelo Fator Previdenciário se contribuir mais um ano e meio.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- No caso de aposentadoria por idade, há uma transição de 60 para 62 anos (em 2023) no caso das mulheres, e o tempo de contribuição sobe para homens e mulheres, de 15 para chegar até os 20 anos em 2029.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 Box 1026"/>
          <p:cNvSpPr txBox="1"/>
          <p:nvPr/>
        </p:nvSpPr>
        <p:spPr>
          <a:xfrm>
            <a:off x="128588" y="188913"/>
            <a:ext cx="9777412" cy="11842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2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Transição – RPPS (atuais servidores)</a:t>
            </a:r>
            <a:endParaRPr lang="pt-BR" altLang="x-none" sz="2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36866" name="Text Box 1027"/>
          <p:cNvSpPr txBox="1"/>
          <p:nvPr/>
        </p:nvSpPr>
        <p:spPr>
          <a:xfrm>
            <a:off x="128588" y="1628775"/>
            <a:ext cx="9575800" cy="470852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- Exigência de 20 anos de serviço público, 5 anos no cargo, 35/30 anos de contribuição, 61/56 anos de idade (passando para 62/57 em 2022) e mais o atendimento </a:t>
            </a: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ea typeface="Tahoma" panose="020B0604030504040204" charset="0"/>
              </a:rPr>
              <a:t>à</a:t>
            </a: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Regra 86/96, que vai subindo até 105/100 em 2033.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- integralidade só aos 65/62 anos (e 60 no caso professor), e só no caso de ter ingressado no serviço público até 2003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- Há um aumento na contribuição previdenciária para servidores com salários maiores que cerca de R$ 5.000, e redução para quem ganha menos que isso. 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- Em caso de </a:t>
            </a:r>
            <a:r>
              <a:rPr lang="pt-BR" altLang="en-US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déficit atuarial</a:t>
            </a:r>
            <a:r>
              <a:rPr lang="pt-BR" altLang="en-US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, poderá ser cobrada contribuição previdenciária extraordinária dos servidores públicos.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</a:pP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Text Box 1026"/>
          <p:cNvSpPr txBox="1"/>
          <p:nvPr/>
        </p:nvSpPr>
        <p:spPr>
          <a:xfrm>
            <a:off x="128588" y="188913"/>
            <a:ext cx="9777412" cy="11842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2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Servidores dos estados e municípios</a:t>
            </a:r>
            <a:endParaRPr lang="pt-BR" altLang="x-none" sz="2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588" y="1916113"/>
            <a:ext cx="9575800" cy="4648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marL="342900" indent="-342900"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Todas as novas regras de benefício para o RPPS valem para Estados, Municípios e Distrito Federal.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Caso registrem </a:t>
            </a:r>
            <a:r>
              <a:rPr lang="pt-BR" altLang="en-US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déficit financeiro e atuarial</a:t>
            </a:r>
            <a:r>
              <a:rPr lang="pt-BR" altLang="en-US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, deverão ampliar suas alíquotas para no mínimo 14%, em um prazo de 180 dias.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Limitação de incorporações de gratificações aos benefícios de aposentadoria e pensões.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Obrigatoriedade de Instituição da Previdência Complementar em 2 anos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 algn="just" eaLnBrk="0" hangingPunct="0">
              <a:spcBef>
                <a:spcPts val="1800"/>
              </a:spcBef>
            </a:pP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Text Box 1026"/>
          <p:cNvSpPr txBox="1"/>
          <p:nvPr/>
        </p:nvSpPr>
        <p:spPr>
          <a:xfrm>
            <a:off x="128588" y="188913"/>
            <a:ext cx="9777412" cy="11842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2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Professores:</a:t>
            </a:r>
            <a:endParaRPr lang="pt-BR" altLang="x-none" sz="2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40962" name="Text Box 1027"/>
          <p:cNvSpPr txBox="1"/>
          <p:nvPr/>
        </p:nvSpPr>
        <p:spPr>
          <a:xfrm>
            <a:off x="128588" y="1916113"/>
            <a:ext cx="9575800" cy="31400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marL="342900" indent="-342900"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será exigida idade mínima de 60 anos e tempo de contribuição de 30 anos, para professores de ambos os sexos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grande perda para as professoras, que atualmente se aposentam com 25 anos de contribuição.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342900" indent="-342900"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As regras de transição não impedem grande perda para as professoras e professores.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1"/>
          <p:cNvSpPr/>
          <p:nvPr/>
        </p:nvSpPr>
        <p:spPr>
          <a:xfrm>
            <a:off x="200025" y="0"/>
            <a:ext cx="9937750" cy="6894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30000"/>
              </a:lnSpc>
            </a:pPr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</a:rPr>
              <a:t>CONJUNTURA DE CRISE FABRICADA </a:t>
            </a:r>
            <a:endParaRPr lang="pt-BR" altLang="x-none" sz="2800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>
              <a:lnSpc>
                <a:spcPct val="130000"/>
              </a:lnSpc>
            </a:pPr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</a:rPr>
              <a:t>PELA POLÍTICA MONETÁRIA DO BANCO CENTRAL</a:t>
            </a:r>
            <a:endParaRPr lang="pt-BR" altLang="x-none" sz="2800" dirty="0">
              <a:solidFill>
                <a:srgbClr val="94C600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Taxas de Juros mais elevadas do mundo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Restrição da base monetária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2286000" lvl="4" indent="-457200" eaLnBrk="1" hangingPunct="1">
              <a:lnSpc>
                <a:spcPct val="110000"/>
              </a:lnSpc>
              <a:buFont typeface="Courier New" panose="02070309020205020404" charset="0"/>
              <a:buChar char="o"/>
            </a:pP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OPERAÇÕES COMPROMISSADAS (R$1,2 trilhão), ilegal! BC enviou PL 9.248/2017 para 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legalizar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i="1" dirty="0">
                <a:solidFill>
                  <a:schemeClr val="tx1"/>
                </a:solidFill>
                <a:latin typeface="Tahoma" panose="020B0604030504040204" charset="0"/>
              </a:rPr>
              <a:t>Swap</a:t>
            </a: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 Cambial 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(ilegal, conforme TC-012.015/2003-0)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Prejuízos do Banco Central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Colchão de liquidez exagerado (R$1,2 trilhão na Conta Única do Tesouro): emissão excessiva de títulos e explosão da Dívida Pública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accent1"/>
                </a:solidFill>
                <a:latin typeface="Tahoma" panose="020B0604030504040204" charset="0"/>
              </a:rPr>
              <a:t>CRISE JUSTIFICA MEDIDAS RESTRITIVAS</a:t>
            </a:r>
            <a:endParaRPr lang="pt-BR" altLang="x-none" dirty="0">
              <a:solidFill>
                <a:schemeClr val="accent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</a:rPr>
              <a:t>EC 95 (PEC do Teto), EC 93, Lei Compl 159/2017,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Contrarreformas, Privatizações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Esquema Fraudulento: 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b="0" dirty="0">
                <a:solidFill>
                  <a:schemeClr val="tx1"/>
                </a:solidFill>
                <a:latin typeface="Tahoma" panose="020B0604030504040204" charset="0"/>
              </a:rPr>
              <a:t>Securitização de Créditos</a:t>
            </a:r>
            <a:r>
              <a:rPr lang="pt-BR" altLang="en-US" b="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endParaRPr lang="pt-BR" altLang="x-none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 marL="1371600" lvl="2" indent="-457200" eaLnBrk="1" hangingPunct="1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</a:rPr>
              <a:t>Autonomia do Banco Central</a:t>
            </a:r>
            <a:endParaRPr lang="pt-BR" altLang="x-none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ext Box 1026"/>
          <p:cNvSpPr txBox="1"/>
          <p:nvPr/>
        </p:nvSpPr>
        <p:spPr>
          <a:xfrm>
            <a:off x="128588" y="188913"/>
            <a:ext cx="9777412" cy="11842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2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ENORMES INJUSTIÇAS COM OS MAIS POBRES</a:t>
            </a:r>
            <a:endParaRPr lang="pt-BR" altLang="x-none" sz="2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588" y="1916113"/>
            <a:ext cx="9575800" cy="447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 eaLnBrk="0" hangingPunct="0">
              <a:spcBef>
                <a:spcPts val="1800"/>
              </a:spcBef>
            </a:pPr>
            <a:r>
              <a:rPr lang="pt-BR" altLang="x-none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Benefícios assistenciais: </a:t>
            </a:r>
            <a:endParaRPr lang="pt-BR" altLang="x-none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 PEC prevê uma escandalosa redução nos benefícios dos idosos, que serão menores que um salário mínimo, (apenas R$ 400), chegando a um salário minimo somente a partir dos 70 anos.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Por outro lado, reduz-se a idade inicial, de 65 para 60 anos. 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Além do mais, para ter acesso ao benefício, não se poderá ter patrimônio superior a R$ 98.000. Ou seja, basta ter uma pequena casa para perder o benefício.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Text Box 1026"/>
          <p:cNvSpPr txBox="1"/>
          <p:nvPr/>
        </p:nvSpPr>
        <p:spPr>
          <a:xfrm>
            <a:off x="128588" y="188913"/>
            <a:ext cx="9777412" cy="11842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2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ENORMES INJUSTIÇAS COM OS MAIS POBRES</a:t>
            </a:r>
            <a:endParaRPr lang="pt-BR" altLang="x-none" sz="2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588" y="1916113"/>
            <a:ext cx="9575800" cy="3970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 eaLnBrk="0" hangingPunct="0">
              <a:spcBef>
                <a:spcPts val="1800"/>
              </a:spcBef>
            </a:pPr>
            <a:r>
              <a:rPr lang="pt-BR" altLang="x-none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Aposentadorias rurais: </a:t>
            </a:r>
            <a:endParaRPr lang="pt-BR" altLang="x-none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ts val="1800"/>
              </a:spcBef>
            </a:pPr>
            <a:endParaRPr lang="pt-BR" altLang="x-none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eleva-se a idade da mulher de 55 para 60 anos (fica igual ao homem) e exige-se contribuição mínima de R$ 600 por ano no caso da agricultura familiar.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Amplia de 15 para 20 anos de contribuição.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Tais alterações também dificultam em muito a aposentadoria rural.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Text Box 1026"/>
          <p:cNvSpPr txBox="1"/>
          <p:nvPr/>
        </p:nvSpPr>
        <p:spPr>
          <a:xfrm>
            <a:off x="128588" y="188913"/>
            <a:ext cx="9777412" cy="11842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2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ENORMES INJUSTIÇAS COM OS MAIS POBRES</a:t>
            </a:r>
            <a:endParaRPr lang="pt-BR" altLang="x-none" sz="2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128588" y="1916113"/>
            <a:ext cx="9575800" cy="4340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 eaLnBrk="0" hangingPunct="0">
              <a:spcBef>
                <a:spcPts val="1800"/>
              </a:spcBef>
            </a:pPr>
            <a:r>
              <a:rPr lang="pt-BR" altLang="x-none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Abono salarial:</a:t>
            </a:r>
            <a:endParaRPr lang="pt-BR" altLang="x-none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Deve ser pago somente para quem ganha até um salário mínimo mensal.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Hoje, o abono é pago para quem ganha até dois salários mínimos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Com a mudança, 23,4 milhões de trabalhadores devem perder o direito ao benefício, que chega a R$ 998 por ano.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  <a:buChar char="-"/>
            </a:pPr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O número corresponde a 91,5% do total de pessoas que hoje podem recebê-lo.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Text Box 1026"/>
          <p:cNvSpPr txBox="1"/>
          <p:nvPr/>
        </p:nvSpPr>
        <p:spPr>
          <a:xfrm>
            <a:off x="128588" y="188913"/>
            <a:ext cx="9777412" cy="11842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2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DESAMPARO NO PIOR MOMENTO</a:t>
            </a:r>
            <a:endParaRPr lang="pt-BR" altLang="x-none" sz="2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49154" name="Text Box 1027"/>
          <p:cNvSpPr txBox="1"/>
          <p:nvPr/>
        </p:nvSpPr>
        <p:spPr>
          <a:xfrm>
            <a:off x="128588" y="1628775"/>
            <a:ext cx="9575800" cy="49403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Aposentadorias por incapacidade permanente:</a:t>
            </a:r>
            <a:endParaRPr lang="pt-BR" altLang="x-none" sz="2000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O benefício será reduzido para 60% + 2% por ano de contribuição que exceder 20 anos. O benefício somente será de 100% no caso de invalidez causada pelas atividades do trabalho.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Pensões por morte:</a:t>
            </a:r>
            <a:endParaRPr lang="pt-BR" altLang="x-none" sz="2000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O valor do benefício será reduzido para 60% + 10% por dependente adicional. O valor será  100% somente no caso de morte causada pelas atividades do trabalho, o que também é uma grande injustiça.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Redução de benefícios acumulados: </a:t>
            </a:r>
            <a:endParaRPr lang="pt-BR" altLang="x-none" sz="2000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</a:pPr>
            <a:r>
              <a:rPr lang="pt-BR" altLang="x-none" sz="20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Se uma pessoa recebe uma aposentadoria e passar a receber uma pensão, por exemplo, ela terá de escolher o benefício de maior valor, e sofrer uma redução de até 80% nos demais.</a:t>
            </a:r>
            <a:endParaRPr lang="pt-BR" altLang="x-none" sz="200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Text Box 1026"/>
          <p:cNvSpPr txBox="1"/>
          <p:nvPr/>
        </p:nvSpPr>
        <p:spPr>
          <a:xfrm>
            <a:off x="128588" y="188913"/>
            <a:ext cx="9777412" cy="11842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</a:pPr>
            <a:r>
              <a:rPr lang="pt-BR" altLang="x-none" sz="32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PEC 6/2019 – REFORMA DA PREVIDÊNCIA</a:t>
            </a:r>
            <a:endParaRPr lang="pt-BR" altLang="x-none" sz="320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altLang="x-none" sz="260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AMEAÇA À SEGURIDADE SOCIAL</a:t>
            </a:r>
            <a:endParaRPr lang="pt-BR" altLang="x-none" sz="260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sp>
        <p:nvSpPr>
          <p:cNvPr id="51202" name="Text Box 1027"/>
          <p:cNvSpPr txBox="1"/>
          <p:nvPr/>
        </p:nvSpPr>
        <p:spPr>
          <a:xfrm>
            <a:off x="344488" y="1341438"/>
            <a:ext cx="9359900" cy="57388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just" eaLnBrk="0" hangingPunct="0">
              <a:spcBef>
                <a:spcPts val="1800"/>
              </a:spcBef>
            </a:pPr>
            <a:r>
              <a:rPr lang="pt-BR" altLang="x-none" sz="2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- A PEC prevê a </a:t>
            </a:r>
            <a:r>
              <a:rPr lang="pt-BR" altLang="en-US" sz="2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ja-JP" sz="2200" i="1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segregação  contábil do orçamento da seguridade social nas ações de saúde, previdência e assistência social, preservado o caráter contributivo da previdência social</a:t>
            </a:r>
            <a:r>
              <a:rPr lang="pt-BR" altLang="en-US" sz="2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ja-JP" sz="2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. Ou seja, isto pode legalizar a fabricação do déficit da Previdência, omitindo-se as receitas da Seguridade Social. </a:t>
            </a:r>
            <a:endParaRPr lang="pt-BR" altLang="ja-JP" sz="2200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just" eaLnBrk="0" hangingPunct="0">
              <a:spcBef>
                <a:spcPts val="1800"/>
              </a:spcBef>
            </a:pPr>
            <a:r>
              <a:rPr lang="pt-BR" altLang="x-none" sz="2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- A PEC prevê também o fim da DRU para as contribuições da Seguridade Social, porém, atualmente o governo tem considerado erroneamente que o regime próprio de previdência dos servidores pertenceria </a:t>
            </a:r>
            <a:r>
              <a:rPr lang="pt-BR" altLang="x-none" sz="2200" dirty="0">
                <a:solidFill>
                  <a:schemeClr val="tx1"/>
                </a:solidFill>
                <a:latin typeface="Tahoma" panose="020B0604030504040204" charset="0"/>
                <a:ea typeface="Tahoma" panose="020B0604030504040204" charset="0"/>
              </a:rPr>
              <a:t>à</a:t>
            </a:r>
            <a:r>
              <a:rPr lang="pt-BR" altLang="x-none" sz="2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r>
              <a:rPr lang="pt-BR" altLang="en-US" sz="2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Seguridade Social</a:t>
            </a:r>
            <a:r>
              <a:rPr lang="pt-BR" altLang="en-US" sz="2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r>
              <a:rPr lang="pt-BR" altLang="x-none" sz="2200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, ou seja, o governo pode continuar destinando todo recurso da DRU para o pagamento do RPPS, quando este pagamento deveria ser feito com recursos do orçamento fiscal, e não da Seguridade Social (que deveria fortalecer o INSS, saúde e assistência). Adicionalmente, a PEC 293/2004 transforma a COFINS e o Pis em imposto, o que significa desvinculação de 100% dessas receitas.</a:t>
            </a:r>
            <a:endParaRPr lang="pt-BR" altLang="x-none" sz="2200" dirty="0">
              <a:solidFill>
                <a:schemeClr val="tx1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49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8" y="188913"/>
            <a:ext cx="3971925" cy="3500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463" y="188913"/>
            <a:ext cx="3711575" cy="3571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Rectangle 3"/>
          <p:cNvSpPr/>
          <p:nvPr/>
        </p:nvSpPr>
        <p:spPr>
          <a:xfrm>
            <a:off x="200025" y="4005263"/>
            <a:ext cx="9074150" cy="2832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altLang="x-none" b="0" i="1" dirty="0">
                <a:solidFill>
                  <a:srgbClr val="FFFFFF"/>
                </a:solidFill>
                <a:latin typeface="Tahoma" panose="020B0604030504040204" charset="0"/>
              </a:rPr>
              <a:t>Isso não é um acaso, ou mero resultado da corrupção endêmica de dirigentes políticos, mas sim o resultado do modelo econômico concentrador de riqueza e renda, que se sustenta principalmente no Sistema da Dívida, no modelo tributário regressivo, na política monetária suicida praticada pelo Banco Central e no modelo extrativista irresponsável para com as pessoas e o ambiente.</a:t>
            </a:r>
            <a:endParaRPr lang="pt-BR" altLang="x-none" b="0" i="1" dirty="0">
              <a:solidFill>
                <a:srgbClr val="FFFFFF"/>
              </a:solidFill>
              <a:latin typeface="Tahoma" panose="020B060403050404020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altLang="x-none" b="0" i="1" dirty="0">
                <a:solidFill>
                  <a:srgbClr val="FFFFFF"/>
                </a:solidFill>
                <a:latin typeface="Tahoma" panose="020B0604030504040204" charset="0"/>
              </a:rPr>
              <a:t>Maria Lucia Fattorelli</a:t>
            </a:r>
            <a:endParaRPr lang="pt-BR" altLang="x-none" b="0" i="1" dirty="0">
              <a:solidFill>
                <a:srgbClr val="FFFFFF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Rectangle 2"/>
          <p:cNvSpPr>
            <a:spLocks noChangeArrowheads="1"/>
          </p:cNvSpPr>
          <p:nvPr/>
        </p:nvSpPr>
        <p:spPr bwMode="auto">
          <a:xfrm>
            <a:off x="0" y="115888"/>
            <a:ext cx="10066338" cy="6865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lvl="1" algn="ctr" defTabSz="449580" eaLnBrk="1" hangingPunct="1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2800">
              <a:solidFill>
                <a:srgbClr val="92D050"/>
              </a:solidFill>
              <a:latin typeface="Verdana" panose="020B0604030504040204" charset="0"/>
              <a:cs typeface="Tahoma" panose="020B0604030504040204" charset="0"/>
            </a:endParaRPr>
          </a:p>
          <a:p>
            <a:pPr lvl="1" algn="ctr" defTabSz="449580" eaLnBrk="1" hangingPunct="1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>
                <a:solidFill>
                  <a:srgbClr val="92D050"/>
                </a:solidFill>
                <a:latin typeface="Verdana" panose="020B0604030504040204" charset="0"/>
                <a:cs typeface="Tahoma" panose="020B0604030504040204" charset="0"/>
              </a:rPr>
              <a:t>ESTRATÉGIAS DE AÇÃO</a:t>
            </a:r>
            <a:endParaRPr lang="pt-BR" altLang="x-none" sz="2800">
              <a:solidFill>
                <a:srgbClr val="FFFFFF"/>
              </a:solidFill>
              <a:latin typeface="Verdan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CONHECIMENTO DA REALIDADE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MOBILIZAÇÃO SOCIAL CONSCIENTE</a:t>
            </a: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2800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800100" indent="-457200" algn="just" defTabSz="449580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sz="2800" b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AÇOES CONCRETAS</a:t>
            </a:r>
            <a:endParaRPr lang="pt-BR" altLang="x-none" sz="2800" b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057400" lvl="3" indent="-342900" algn="just" defTabSz="449580" eaLnBrk="1" hangingPunct="1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Contato com parlamentares 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057400" lvl="3" indent="-342900" algn="just" defTabSz="449580" eaLnBrk="1" hangingPunct="1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Divulgação da Interpelação Extrajudicial feita aos líderes e ao presidente da Câmara </a:t>
            </a:r>
            <a:r>
              <a:rPr lang="pt-BR" altLang="x-none" b="0">
                <a:latin typeface="Times New Roman" panose="02020603050405020304" charset="0"/>
                <a:hlinkClick r:id="rId1"/>
              </a:rPr>
              <a:t>https://bit.ly/2zoy5lQ</a:t>
            </a: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057400" lvl="3" indent="-342900" algn="just" defTabSz="449580" eaLnBrk="1" hangingPunct="1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 Articulação dos sindicatos, associações, centrais, movimentos sociais etc. 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marL="2057400" lvl="3" indent="-342900" algn="just" defTabSz="449580" eaLnBrk="1" hangingPunct="1">
              <a:lnSpc>
                <a:spcPct val="120000"/>
              </a:lnSpc>
              <a:buClr>
                <a:srgbClr val="FF9900"/>
              </a:buClr>
              <a:buFont typeface="Wingdings" panose="05000000000000000000" pitchFamily="2" charset="2"/>
              <a:buChar char="ü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x-none" b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Atos Públicos</a:t>
            </a:r>
            <a:endParaRPr lang="pt-BR" altLang="x-none" b="0">
              <a:solidFill>
                <a:srgbClr val="FFFFFF"/>
              </a:solidFill>
              <a:latin typeface="Tahoma" panose="020B0604030504040204" charset="0"/>
            </a:endParaRPr>
          </a:p>
          <a:p>
            <a:pPr marL="2057400" lvl="3" indent="-342900" algn="just" defTabSz="449580" eaLnBrk="1" hangingPunct="1">
              <a:lnSpc>
                <a:spcPct val="12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x-none" sz="2000" b="0">
              <a:solidFill>
                <a:srgbClr val="FFFFFF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Rectangle 2"/>
          <p:cNvSpPr/>
          <p:nvPr/>
        </p:nvSpPr>
        <p:spPr>
          <a:xfrm>
            <a:off x="0" y="1219200"/>
            <a:ext cx="10425113" cy="44783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endParaRPr lang="pt-BR" altLang="x-none" sz="30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endParaRPr lang="pt-BR" altLang="x-none" sz="2800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x-none" dirty="0">
                <a:solidFill>
                  <a:srgbClr val="92D050"/>
                </a:solidFill>
                <a:latin typeface="Verdana" panose="020B0604030504040204" charset="0"/>
              </a:rPr>
              <a:t>Muito grata</a:t>
            </a:r>
            <a:endParaRPr lang="pt-BR" altLang="x-none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endParaRPr lang="pt-BR" altLang="x-none" sz="1800" i="1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endParaRPr lang="pt-BR" altLang="x-none" sz="1800" i="1" dirty="0">
              <a:solidFill>
                <a:srgbClr val="92D050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1800" i="1" dirty="0">
                <a:solidFill>
                  <a:srgbClr val="92D050"/>
                </a:solidFill>
                <a:latin typeface="Verdana" panose="020B0604030504040204" charset="0"/>
              </a:rPr>
              <a:t>Maria Lucia Fattorelli</a:t>
            </a:r>
            <a:endParaRPr lang="pt-BR" altLang="x-none" sz="1800" dirty="0">
              <a:solidFill>
                <a:srgbClr val="FFFFFF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3200" b="0" dirty="0">
                <a:solidFill>
                  <a:srgbClr val="FFFFFF"/>
                </a:solidFill>
                <a:latin typeface="Verdana" panose="020B0604030504040204" charset="0"/>
                <a:hlinkClick r:id="rId1"/>
              </a:rPr>
              <a:t>www.auditoriacidada.org.br</a:t>
            </a:r>
            <a:endParaRPr lang="pt-BR" altLang="x-none" sz="3200" b="0" dirty="0">
              <a:solidFill>
                <a:srgbClr val="FFFFFF"/>
              </a:solidFill>
              <a:latin typeface="Verdana" panose="020B0604030504040204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x-none" sz="3200" b="0" dirty="0">
                <a:solidFill>
                  <a:srgbClr val="FFFFFF"/>
                </a:solidFill>
                <a:latin typeface="Verdana" panose="020B0604030504040204" charset="0"/>
                <a:hlinkClick r:id="rId2"/>
              </a:rPr>
              <a:t>www.facebook.com/auditoriacidada.pagina</a:t>
            </a:r>
            <a:endParaRPr lang="pt-BR" altLang="x-none" sz="3200" b="0" dirty="0">
              <a:solidFill>
                <a:srgbClr val="FFFFFF"/>
              </a:solidFill>
              <a:latin typeface="Verdana" panose="020B0604030504040204" charset="0"/>
            </a:endParaRPr>
          </a:p>
        </p:txBody>
      </p:sp>
      <p:sp>
        <p:nvSpPr>
          <p:cNvPr id="56322" name="TextBox 2"/>
          <p:cNvSpPr txBox="1"/>
          <p:nvPr/>
        </p:nvSpPr>
        <p:spPr>
          <a:xfrm>
            <a:off x="704850" y="0"/>
            <a:ext cx="90011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pt-BR" altLang="x-none" b="0" i="1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b="0" i="1" dirty="0">
              <a:solidFill>
                <a:srgbClr val="FFFFFF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1"/>
          <p:cNvSpPr/>
          <p:nvPr/>
        </p:nvSpPr>
        <p:spPr>
          <a:xfrm>
            <a:off x="0" y="260350"/>
            <a:ext cx="101377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</a:rPr>
              <a:t>CENÁRIO DE ESCASSEZ: </a:t>
            </a:r>
            <a:r>
              <a:rPr lang="pt-BR" altLang="x-none" sz="2800" b="0" dirty="0">
                <a:solidFill>
                  <a:schemeClr val="tx1"/>
                </a:solidFill>
                <a:latin typeface="Tahoma" panose="020B0604030504040204" charset="0"/>
              </a:rPr>
              <a:t>R$ 1,2 Trilhão da Dívida Interna utilizados para remunerar a sobra de caixa dos bancos. </a:t>
            </a:r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</a:rPr>
              <a:t>Custo:</a:t>
            </a:r>
            <a:endParaRPr lang="pt-BR" altLang="x-none" sz="2800" dirty="0">
              <a:solidFill>
                <a:srgbClr val="94C600"/>
              </a:solidFill>
              <a:latin typeface="Tahoma" panose="020B0604030504040204" charset="0"/>
            </a:endParaRPr>
          </a:p>
        </p:txBody>
      </p:sp>
      <p:pic>
        <p:nvPicPr>
          <p:cNvPr id="819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388" y="1412875"/>
            <a:ext cx="9072562" cy="460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TextBox 2"/>
          <p:cNvSpPr txBox="1"/>
          <p:nvPr/>
        </p:nvSpPr>
        <p:spPr>
          <a:xfrm>
            <a:off x="1639888" y="6165850"/>
            <a:ext cx="78501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pt-BR" altLang="x-none" dirty="0">
                <a:latin typeface="Times New Roman" panose="02020603050405020304" charset="0"/>
                <a:hlinkClick r:id="rId2"/>
              </a:rPr>
              <a:t>https://goo.gl/gU6X7E</a:t>
            </a:r>
            <a:r>
              <a:rPr lang="pt-BR" altLang="x-none" dirty="0">
                <a:latin typeface="Times New Roman" panose="02020603050405020304" charset="0"/>
              </a:rPr>
              <a:t> </a:t>
            </a:r>
            <a:r>
              <a:rPr lang="pt-BR" altLang="x-none" dirty="0">
                <a:solidFill>
                  <a:srgbClr val="FFFFFF"/>
                </a:solidFill>
                <a:latin typeface="Times New Roman" panose="02020603050405020304" charset="0"/>
              </a:rPr>
              <a:t> e </a:t>
            </a:r>
            <a:r>
              <a:rPr lang="pt-BR" altLang="x-none" dirty="0">
                <a:latin typeface="Times New Roman" panose="02020603050405020304" charset="0"/>
                <a:hlinkClick r:id="rId3"/>
              </a:rPr>
              <a:t>https://goo.gl/VWZgVa</a:t>
            </a:r>
            <a:r>
              <a:rPr lang="pt-BR" altLang="x-none" dirty="0">
                <a:latin typeface="Times New Roman" panose="02020603050405020304" charset="0"/>
              </a:rPr>
              <a:t>      </a:t>
            </a:r>
            <a:endParaRPr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Rectangle 1"/>
          <p:cNvSpPr/>
          <p:nvPr/>
        </p:nvSpPr>
        <p:spPr>
          <a:xfrm>
            <a:off x="128588" y="0"/>
            <a:ext cx="10080625" cy="6894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rgbClr val="94C600"/>
                </a:solidFill>
                <a:latin typeface="Tahoma" panose="020B0604030504040204" charset="0"/>
              </a:rPr>
              <a:t>REMUNERAÇÃO DA SOBRA DE CAIXA DOS BANCOS</a:t>
            </a:r>
            <a:endParaRPr lang="pt-BR" altLang="x-none" sz="800" dirty="0">
              <a:solidFill>
                <a:srgbClr val="94C600"/>
              </a:solidFill>
              <a:latin typeface="Tahoma" panose="020B0604030504040204" charset="0"/>
            </a:endParaRPr>
          </a:p>
          <a:p>
            <a:pPr algn="ctr"/>
            <a:endParaRPr lang="pt-BR" altLang="x-none" sz="2200" dirty="0">
              <a:solidFill>
                <a:schemeClr val="tx1"/>
              </a:solidFill>
              <a:latin typeface="Tahoma" panose="020B0604030504040204" charset="0"/>
            </a:endParaRPr>
          </a:p>
          <a:p>
            <a:pPr algn="ctr"/>
            <a:r>
              <a:rPr lang="pt-BR" altLang="x-none" sz="2200" dirty="0">
                <a:solidFill>
                  <a:schemeClr val="tx1"/>
                </a:solidFill>
                <a:latin typeface="Tahoma" panose="020B0604030504040204" charset="0"/>
              </a:rPr>
              <a:t>PL 9248/2017:  Criação de </a:t>
            </a:r>
            <a:r>
              <a:rPr lang="pt-BR" altLang="en-US" sz="220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sz="2200" dirty="0">
                <a:solidFill>
                  <a:schemeClr val="tx1"/>
                </a:solidFill>
                <a:latin typeface="Tahoma" panose="020B0604030504040204" charset="0"/>
              </a:rPr>
              <a:t>Depósitos Voluntários REMUNERADOS</a:t>
            </a:r>
            <a:r>
              <a:rPr lang="pt-BR" altLang="en-US" sz="220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sz="2200" dirty="0">
                <a:solidFill>
                  <a:schemeClr val="tx1"/>
                </a:solidFill>
                <a:latin typeface="Tahoma" panose="020B0604030504040204" charset="0"/>
              </a:rPr>
              <a:t> pelo Banco Central 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– Ver NOVO: </a:t>
            </a:r>
            <a:r>
              <a:rPr lang="pt-BR" altLang="x-none" sz="2000" b="0" dirty="0">
                <a:latin typeface="Times New Roman" panose="02020603050405020304" charset="0"/>
                <a:hlinkClick r:id="rId1"/>
              </a:rPr>
              <a:t>https://bit.ly/2F6Q8lJ</a:t>
            </a:r>
            <a:r>
              <a:rPr lang="pt-BR" altLang="x-none" sz="2000" b="0" dirty="0">
                <a:latin typeface="Times New Roman" panose="02020603050405020304" charset="0"/>
              </a:rPr>
              <a:t> </a:t>
            </a:r>
            <a:endParaRPr lang="pt-BR" altLang="x-none" sz="2000" b="0" dirty="0">
              <a:latin typeface="Times New Roman" panose="02020603050405020304" charset="0"/>
            </a:endParaRPr>
          </a:p>
          <a:p>
            <a:pPr algn="ctr"/>
            <a:endParaRPr lang="pt-BR" altLang="x-none" sz="2200" dirty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A remuneração da sobra de caixa dos bancos já vem ocorrendo por meio das 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Operações Compromissadas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 realizadas pelo Banco Central, cuja justificativa é o 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controle inflacionário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O Banco Central troca a 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sobra de caixa dos bancos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 por Títulos da Dívida Interna. À medida em que os bancos detêm os títulos, recebem remuneração diária, pelo tempo que desejarem. </a:t>
            </a: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Essas operações atingiram patamar de quase 20% do PIB (R$1,23 TRILHÃO) em 2017, quando a inflação chegou perto de zero </a:t>
            </a:r>
            <a:r>
              <a:rPr lang="pt-BR" altLang="x-none" sz="2000" b="0" dirty="0">
                <a:latin typeface="Times New Roman" panose="02020603050405020304" charset="0"/>
                <a:hlinkClick r:id="rId2"/>
              </a:rPr>
              <a:t>https://goo.gl/dvHYmr</a:t>
            </a:r>
            <a:r>
              <a:rPr lang="pt-BR" altLang="x-none" sz="2000" b="0" dirty="0">
                <a:latin typeface="Times New Roman" panose="02020603050405020304" charset="0"/>
              </a:rPr>
              <a:t>  </a:t>
            </a: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altLang="x-none" sz="2200" b="0" dirty="0">
              <a:solidFill>
                <a:schemeClr val="tx1"/>
              </a:solidFill>
              <a:latin typeface="Tahoma" panose="020B06040305040402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Dificuldade dom BC em justificar esse montante elevadíssimo de 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“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Operações Compromissadas</a:t>
            </a:r>
            <a:r>
              <a:rPr lang="pt-BR" altLang="en-US" sz="2200" b="0" dirty="0">
                <a:solidFill>
                  <a:schemeClr val="tx1"/>
                </a:solidFill>
                <a:latin typeface="Tahoma" panose="020B0604030504040204" charset="0"/>
              </a:rPr>
              <a:t>”</a:t>
            </a:r>
            <a:r>
              <a:rPr lang="pt-BR" altLang="x-none" sz="2200" b="0" dirty="0">
                <a:solidFill>
                  <a:schemeClr val="tx1"/>
                </a:solidFill>
                <a:latin typeface="Tahoma" panose="020B0604030504040204" charset="0"/>
              </a:rPr>
              <a:t> para controlar inflação, no momento em que vivemos uma recessão e queda da inflação, apesar dos abusivos aumentos de preços administrados (principalmente combustível e gás de cozinha)</a:t>
            </a:r>
            <a:endParaRPr lang="pt-BR" altLang="x-none" sz="2200" b="0" dirty="0">
              <a:solidFill>
                <a:srgbClr val="94C600"/>
              </a:solidFill>
              <a:latin typeface="Tahoma" panose="020B060403050404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/>
          <p:nvPr/>
        </p:nvSpPr>
        <p:spPr>
          <a:xfrm>
            <a:off x="273050" y="188913"/>
            <a:ext cx="96329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i="1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Swap</a:t>
            </a:r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ilegal consumiu em 1 ano o triplo do que se espera arrecadar com todas as Privatizações</a:t>
            </a:r>
            <a:endParaRPr sz="2800" dirty="0">
              <a:solidFill>
                <a:schemeClr val="accent1"/>
              </a:solidFill>
              <a:latin typeface="Times New Roman" panose="02020603050405020304" charset="0"/>
            </a:endParaRPr>
          </a:p>
        </p:txBody>
      </p:sp>
      <p:pic>
        <p:nvPicPr>
          <p:cNvPr id="1024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" y="1268413"/>
            <a:ext cx="4627563" cy="3960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196975"/>
            <a:ext cx="5126038" cy="4437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extBox 1"/>
          <p:cNvSpPr txBox="1"/>
          <p:nvPr/>
        </p:nvSpPr>
        <p:spPr>
          <a:xfrm>
            <a:off x="415925" y="5445125"/>
            <a:ext cx="3889375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PT" altLang="x-none" b="0" dirty="0">
                <a:solidFill>
                  <a:schemeClr val="tx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</a:t>
            </a:r>
            <a:r>
              <a:rPr lang="pt-PT" altLang="x-none" b="0" dirty="0">
                <a:solidFill>
                  <a:schemeClr val="tx1"/>
                </a:solidFill>
                <a:latin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pt-PT" altLang="x-none" b="0" dirty="0">
                <a:solidFill>
                  <a:schemeClr val="tx1"/>
                </a:solidFill>
                <a:latin typeface="Times New Roman" panose="02020603050405020304" charset="0"/>
              </a:rPr>
              <a:t>Privatização de 57 empreendimentos, inclusive Eletrobras</a:t>
            </a:r>
            <a:endParaRPr lang="pt-PT" altLang="x-none" b="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sp>
        <p:nvSpPr>
          <p:cNvPr id="10245" name="TextBox 5"/>
          <p:cNvSpPr txBox="1"/>
          <p:nvPr/>
        </p:nvSpPr>
        <p:spPr>
          <a:xfrm>
            <a:off x="5240338" y="5589588"/>
            <a:ext cx="46656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b="0" dirty="0">
                <a:solidFill>
                  <a:srgbClr val="FFFFFF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</a:t>
            </a:r>
            <a:r>
              <a:rPr lang="pt-BR" altLang="x-none" b="0" dirty="0">
                <a:solidFill>
                  <a:srgbClr val="FFFFFF"/>
                </a:solidFill>
                <a:latin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pt-BR" altLang="x-none" b="0" dirty="0">
                <a:solidFill>
                  <a:srgbClr val="FFFFFF"/>
                </a:solidFill>
                <a:latin typeface="Times New Roman" panose="02020603050405020304" charset="0"/>
              </a:rPr>
              <a:t>Ver Representação 2</a:t>
            </a:r>
            <a:r>
              <a:rPr lang="pt-BR" altLang="x-none" b="0" baseline="30000" dirty="0">
                <a:solidFill>
                  <a:srgbClr val="FFFFFF"/>
                </a:solidFill>
                <a:latin typeface="Times New Roman" panose="02020603050405020304" charset="0"/>
              </a:rPr>
              <a:t>ª</a:t>
            </a:r>
            <a:r>
              <a:rPr lang="pt-BR" altLang="x-none" b="0" dirty="0">
                <a:solidFill>
                  <a:srgbClr val="FFFFFF"/>
                </a:solidFill>
                <a:latin typeface="Times New Roman" panose="02020603050405020304" charset="0"/>
              </a:rPr>
              <a:t> Sec. Cont. TCU   TC-012.015/2003-0</a:t>
            </a:r>
            <a:r>
              <a:rPr lang="pt-BR" altLang="x-none" b="0" u="sng" dirty="0">
                <a:latin typeface="Times New Roman" panose="02020603050405020304" charset="0"/>
                <a:hlinkClick r:id="rId3"/>
              </a:rPr>
              <a:t>https://goo.gl/jZTQcB</a:t>
            </a:r>
            <a:endParaRPr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Rectangle 2"/>
          <p:cNvSpPr/>
          <p:nvPr/>
        </p:nvSpPr>
        <p:spPr>
          <a:xfrm>
            <a:off x="273050" y="188913"/>
            <a:ext cx="963295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Prejuízos  bilionários do Banco Central têm sido transformados em </a:t>
            </a:r>
            <a:r>
              <a:rPr lang="pt-BR" altLang="en-US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x-none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Dívida Pública</a:t>
            </a:r>
            <a:r>
              <a:rPr lang="pt-BR" altLang="en-US" sz="280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endParaRPr sz="2800" dirty="0">
              <a:solidFill>
                <a:schemeClr val="accent1"/>
              </a:solidFill>
              <a:latin typeface="Times New Roman" panose="02020603050405020304" charset="0"/>
            </a:endParaRPr>
          </a:p>
        </p:txBody>
      </p:sp>
      <p:sp>
        <p:nvSpPr>
          <p:cNvPr id="11266" name="TextBox 1"/>
          <p:cNvSpPr txBox="1"/>
          <p:nvPr/>
        </p:nvSpPr>
        <p:spPr>
          <a:xfrm>
            <a:off x="631825" y="5732463"/>
            <a:ext cx="36734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PT" altLang="x-none" b="0" dirty="0">
                <a:solidFill>
                  <a:schemeClr val="tx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 </a:t>
            </a:r>
            <a:endParaRPr lang="pt-PT" altLang="x-none" b="0" dirty="0">
              <a:solidFill>
                <a:schemeClr val="tx1"/>
              </a:solidFill>
              <a:latin typeface="Times New Roman" panose="02020603050405020304" charset="0"/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700" y="1219200"/>
            <a:ext cx="9075738" cy="4657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Box 2"/>
          <p:cNvSpPr txBox="1"/>
          <p:nvPr/>
        </p:nvSpPr>
        <p:spPr>
          <a:xfrm>
            <a:off x="920750" y="6092825"/>
            <a:ext cx="8712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b="0" dirty="0">
                <a:solidFill>
                  <a:srgbClr val="FFFFFF"/>
                </a:solidFill>
                <a:latin typeface="Times New Roman" panose="02020603050405020304" charset="0"/>
              </a:rPr>
              <a:t>Trecho do Relatório ACD 1/2017 entregue ao TCU</a:t>
            </a:r>
            <a:endParaRPr lang="pt-BR" altLang="x-none" b="0" dirty="0">
              <a:solidFill>
                <a:srgbClr val="FFFFFF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TextBox 3"/>
          <p:cNvSpPr txBox="1"/>
          <p:nvPr/>
        </p:nvSpPr>
        <p:spPr>
          <a:xfrm>
            <a:off x="5529263" y="476250"/>
            <a:ext cx="4608512" cy="600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	</a:t>
            </a:r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EMISSÃO EXCESSIVA DE TÍTULOS 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R$ 480 bilhões em 2015</a:t>
            </a:r>
            <a:endParaRPr lang="pt-BR" altLang="x-none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SOBRA DE RECURSOS 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CAIXA ÚNICO DO TESOURO SUPERA R$1,2 TRILHÃO</a:t>
            </a:r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BC e STN: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en-US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“</a:t>
            </a:r>
            <a:r>
              <a:rPr lang="pt-BR" altLang="ja-JP" i="1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Colchão de Liquidez</a:t>
            </a:r>
            <a:r>
              <a:rPr lang="pt-BR" altLang="en-US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”</a:t>
            </a:r>
            <a:endParaRPr lang="pt-BR" altLang="ja-JP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r>
              <a:rPr lang="pt-BR" altLang="x-none" dirty="0">
                <a:solidFill>
                  <a:schemeClr val="tx1"/>
                </a:solidFill>
                <a:latin typeface="Tahoma" panose="020B0604030504040204" charset="0"/>
                <a:cs typeface="Tahoma" panose="020B0604030504040204" charset="0"/>
              </a:rPr>
              <a:t>Para pagar juros aos detentores de títulos </a:t>
            </a:r>
            <a:endParaRPr lang="pt-BR" altLang="x-none" dirty="0">
              <a:solidFill>
                <a:schemeClr val="tx1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altLang="x-none" b="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Qual é o custo desse exagero?</a:t>
            </a:r>
            <a:endParaRPr lang="pt-BR" altLang="x-none" b="0" dirty="0">
              <a:solidFill>
                <a:srgbClr val="92D05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pt-BR" altLang="x-none" b="0" dirty="0">
                <a:solidFill>
                  <a:srgbClr val="92D050"/>
                </a:solidFill>
                <a:latin typeface="Tahoma" panose="020B0604030504040204" charset="0"/>
                <a:cs typeface="Tahoma" panose="020B0604030504040204" charset="0"/>
              </a:rPr>
              <a:t>Qual é o seu impacto na fabricação da crise atual?</a:t>
            </a:r>
            <a:endParaRPr lang="pt-BR" altLang="x-none" b="0" dirty="0">
              <a:solidFill>
                <a:srgbClr val="92D050"/>
              </a:solidFill>
              <a:latin typeface="Tahoma" panose="020B0604030504040204" charset="0"/>
              <a:ea typeface="Tahoma" panose="020B0604030504040204" charset="0"/>
            </a:endParaRPr>
          </a:p>
        </p:txBody>
      </p:sp>
      <p:pic>
        <p:nvPicPr>
          <p:cNvPr id="1229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0" y="0"/>
            <a:ext cx="48529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1363" y="0"/>
            <a:ext cx="66246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TextBox 2"/>
          <p:cNvSpPr txBox="1"/>
          <p:nvPr/>
        </p:nvSpPr>
        <p:spPr>
          <a:xfrm>
            <a:off x="128588" y="333375"/>
            <a:ext cx="3168650" cy="6184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pt-BR" altLang="x-none" sz="2800" dirty="0">
                <a:solidFill>
                  <a:srgbClr val="94C600"/>
                </a:solidFill>
                <a:latin typeface="Tahoma" panose="020B0604030504040204" charset="0"/>
                <a:cs typeface="Tahoma" panose="020B0604030504040204" charset="0"/>
              </a:rPr>
              <a:t>EXPLOSÃO DA DÍVIDA INTERNA</a:t>
            </a:r>
            <a:endParaRPr lang="pt-BR" altLang="x-none" sz="280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pPr algn="ctr"/>
            <a:endParaRPr lang="pt-BR" altLang="x-none" sz="3200" dirty="0">
              <a:solidFill>
                <a:srgbClr val="94C600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pt-BR" altLang="x-none" sz="1600" dirty="0">
                <a:solidFill>
                  <a:schemeClr val="tx1"/>
                </a:solidFill>
                <a:latin typeface="Times New Roman" panose="02020603050405020304" charset="0"/>
              </a:rPr>
              <a:t>INCONSTITUCIONALIDADE</a:t>
            </a:r>
            <a:endParaRPr lang="pt-BR" altLang="x-none" sz="1600" dirty="0">
              <a:solidFill>
                <a:schemeClr val="tx1"/>
              </a:solidFill>
              <a:latin typeface="Times New Roman" panose="02020603050405020304" charset="0"/>
            </a:endParaRPr>
          </a:p>
          <a:p>
            <a:endParaRPr lang="pt-BR" altLang="x-none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JUROS 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MASCARADOS DE 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AMORTIZAÇÃO/ROLAGEM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b="0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pt-BR" altLang="x-none" b="0" dirty="0">
                <a:solidFill>
                  <a:srgbClr val="FFFFFF"/>
                </a:solidFill>
                <a:latin typeface="Tahoma" panose="020B0604030504040204" charset="0"/>
                <a:cs typeface="Tahoma" panose="020B0604030504040204" charset="0"/>
              </a:rPr>
              <a:t>FERE O ART. 167, III, DA CONSTITUIÇÃO</a:t>
            </a:r>
            <a:endParaRPr lang="pt-BR" altLang="x-none" b="0" dirty="0">
              <a:solidFill>
                <a:srgbClr val="FFFFFF"/>
              </a:solidFill>
              <a:latin typeface="Tahoma" panose="020B0604030504040204" charset="0"/>
              <a:cs typeface="Tahoma" panose="020B0604030504040204" charset="0"/>
            </a:endParaRPr>
          </a:p>
          <a:p>
            <a:endParaRPr lang="pt-BR" altLang="x-none" b="0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pt-BR" altLang="x-none" b="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Relatório ACD 1/2013</a:t>
            </a:r>
            <a:endParaRPr lang="pt-BR" altLang="x-none" b="0" dirty="0">
              <a:solidFill>
                <a:schemeClr val="accent1"/>
              </a:solidFill>
              <a:latin typeface="Tahoma" panose="020B0604030504040204" charset="0"/>
              <a:cs typeface="Tahoma" panose="020B0604030504040204" charset="0"/>
            </a:endParaRPr>
          </a:p>
          <a:p>
            <a:r>
              <a:rPr lang="pt-BR" altLang="x-none" sz="2000" b="0" dirty="0">
                <a:latin typeface="Times New Roman" panose="02020603050405020304" charset="0"/>
                <a:hlinkClick r:id="rId2"/>
              </a:rPr>
              <a:t>https://goo.gl/OqsQ5R</a:t>
            </a:r>
            <a:r>
              <a:rPr lang="pt-BR" altLang="x-none" b="0" dirty="0">
                <a:solidFill>
                  <a:schemeClr val="accent1"/>
                </a:solidFill>
                <a:latin typeface="Tahoma" panose="020B0604030504040204" charset="0"/>
                <a:cs typeface="Tahoma" panose="020B0604030504040204" charset="0"/>
              </a:rPr>
              <a:t> </a:t>
            </a:r>
            <a:endParaRPr lang="pt-BR" altLang="x-none" sz="2000" b="0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0</TotalTime>
  <Words>14198</Words>
  <Application>WPS Presentation</Application>
  <PresentationFormat/>
  <Paragraphs>302</Paragraphs>
  <Slides>37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1" baseType="lpstr">
      <vt:lpstr>Arial</vt:lpstr>
      <vt:lpstr>SimSun</vt:lpstr>
      <vt:lpstr>Wingdings</vt:lpstr>
      <vt:lpstr>Times New Roman</vt:lpstr>
      <vt:lpstr>MS PGothic</vt:lpstr>
      <vt:lpstr>Tahoma</vt:lpstr>
      <vt:lpstr>Courier New</vt:lpstr>
      <vt:lpstr/>
      <vt:lpstr>Arial Unicode MS</vt:lpstr>
      <vt:lpstr>Cambria</vt:lpstr>
      <vt:lpstr>Tahoma</vt:lpstr>
      <vt:lpstr>Verdana</vt:lpstr>
      <vt:lpstr>Microsoft YaHei</vt:lpstr>
      <vt:lpstr>Pulso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maria</cp:lastModifiedBy>
  <cp:revision>2244</cp:revision>
  <cp:lastPrinted>2008-11-20T19:12:00Z</cp:lastPrinted>
  <dcterms:created xsi:type="dcterms:W3CDTF">2001-11-19T18:24:00Z</dcterms:created>
  <dcterms:modified xsi:type="dcterms:W3CDTF">2019-02-25T21:12:01Z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1033-10.2.0.5832</vt:lpwstr>
  </property>
</Properties>
</file>