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1544" r:id="rId3"/>
    <p:sldId id="1804" r:id="rId5"/>
    <p:sldId id="1801" r:id="rId6"/>
    <p:sldId id="1800" r:id="rId7"/>
    <p:sldId id="1792" r:id="rId8"/>
    <p:sldId id="1761" r:id="rId9"/>
    <p:sldId id="1803" r:id="rId10"/>
    <p:sldId id="1824" r:id="rId11"/>
    <p:sldId id="1762" r:id="rId12"/>
    <p:sldId id="1763" r:id="rId13"/>
    <p:sldId id="1764" r:id="rId14"/>
    <p:sldId id="1765" r:id="rId15"/>
    <p:sldId id="1759" r:id="rId16"/>
    <p:sldId id="1760" r:id="rId17"/>
    <p:sldId id="1770" r:id="rId18"/>
    <p:sldId id="1771" r:id="rId19"/>
    <p:sldId id="1793" r:id="rId20"/>
    <p:sldId id="1781" r:id="rId21"/>
    <p:sldId id="1782" r:id="rId22"/>
    <p:sldId id="1815" r:id="rId23"/>
    <p:sldId id="1802" r:id="rId24"/>
    <p:sldId id="1823" r:id="rId25"/>
    <p:sldId id="1758" r:id="rId26"/>
    <p:sldId id="1652" r:id="rId27"/>
  </p:sldIdLst>
  <p:sldSz cx="9906000" cy="6858000" type="A4"/>
  <p:notesSz cx="6858000" cy="9711055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59" d="100"/>
          <a:sy n="59" d="100"/>
        </p:scale>
        <p:origin x="-1664" y="-50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8" d="100"/>
        <a:sy n="98" d="100"/>
      </p:scale>
      <p:origin x="0" y="2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Mecanismos que Geram Dívida</a:t>
          </a:r>
        </a:p>
      </dgm:t>
    </dgm:pt>
    <dgm:pt modelId="{E230E4B1-C9C5-ED4E-B84D-26A8BAEADC6C}" cxnId="{F059A85B-C569-7E4F-897B-B077F4F4470B}" type="parTrans">
      <dgm:prSet/>
      <dgm:spPr/>
      <dgm:t>
        <a:bodyPr/>
        <a:lstStyle/>
        <a:p>
          <a:endParaRPr lang="en-US"/>
        </a:p>
      </dgm:t>
    </dgm:pt>
    <dgm:pt modelId="{E4F4EB83-3590-8248-B329-387F9D96E311}" cxnId="{F059A85B-C569-7E4F-897B-B077F4F4470B}" type="sibTrans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Interferência do FMI</a:t>
          </a:r>
        </a:p>
      </dgm:t>
    </dgm:pt>
    <dgm:pt modelId="{0D47A167-53AC-4249-9B81-E9FF53A09617}" cxnId="{E3E4A945-C415-4A45-B7A6-1384E55746C6}" type="parTrans">
      <dgm:prSet/>
      <dgm:spPr/>
      <dgm:t>
        <a:bodyPr/>
        <a:lstStyle/>
        <a:p>
          <a:endParaRPr lang="en-US"/>
        </a:p>
      </dgm:t>
    </dgm:pt>
    <dgm:pt modelId="{D28437DB-9B3D-BB42-9DB0-B4A5CC3AF0E1}" cxnId="{E3E4A945-C415-4A45-B7A6-1384E55746C6}" type="sibTrans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cxnId="{1EC7D450-F28F-844C-947B-C231073515C8}" type="parTrans">
      <dgm:prSet/>
      <dgm:spPr/>
      <dgm:t>
        <a:bodyPr/>
        <a:lstStyle/>
        <a:p>
          <a:endParaRPr lang="en-US"/>
        </a:p>
      </dgm:t>
    </dgm:pt>
    <dgm:pt modelId="{C32EE8AA-1E3E-EC45-A170-141FE8D7DE35}" cxnId="{1EC7D450-F28F-844C-947B-C231073515C8}" type="sibTrans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cxnId="{4A517BE4-C95D-DC44-967E-C03C94EE7A1E}" type="parTrans">
      <dgm:prSet/>
      <dgm:spPr/>
      <dgm:t>
        <a:bodyPr/>
        <a:lstStyle/>
        <a:p>
          <a:endParaRPr lang="en-US"/>
        </a:p>
      </dgm:t>
    </dgm:pt>
    <dgm:pt modelId="{D846E938-A38E-3B49-BF0E-9614AE17F3AC}" cxnId="{4A517BE4-C95D-DC44-967E-C03C94EE7A1E}" type="sibTrans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Salvamento Bancário</a:t>
          </a:r>
        </a:p>
      </dgm:t>
    </dgm:pt>
    <dgm:pt modelId="{F2345D15-0A8A-884F-8066-05E2A55D3EF7}" cxnId="{9FD33811-CF00-4241-BFA8-2214647983D2}" type="parTrans">
      <dgm:prSet/>
      <dgm:spPr/>
      <dgm:t>
        <a:bodyPr/>
        <a:lstStyle/>
        <a:p>
          <a:endParaRPr lang="en-US"/>
        </a:p>
      </dgm:t>
    </dgm:pt>
    <dgm:pt modelId="{00F9EB27-3617-714D-BF1E-476277FE6591}" cxnId="{9FD33811-CF00-4241-BFA8-2214647983D2}" type="sibTrans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 panose="02040503050406030204"/>
            <a:ea typeface="+mn-ea"/>
            <a:cs typeface="+mn-cs"/>
          </a:endParaRPr>
        </a:p>
      </dgm:t>
    </dgm:pt>
    <dgm:pt modelId="{345BC62B-246C-6849-9929-177D18BF5EBF}" cxnId="{3F708B0D-1A69-9C40-BCD4-0BB24A0C1FB2}" type="sibTrans">
      <dgm:prSet/>
      <dgm:spPr/>
      <dgm:t>
        <a:bodyPr/>
        <a:lstStyle/>
        <a:p>
          <a:endParaRPr lang="en-US"/>
        </a:p>
      </dgm:t>
    </dgm:pt>
    <dgm:pt modelId="{E6DD8C2A-1363-3945-B76D-0B1AC5DD50DB}" cxnId="{3F708B0D-1A69-9C40-BCD4-0BB24A0C1FB2}" type="parTrans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5940F926-8F1B-694D-AD55-E65794B0209A}" type="presOf" srcId="{6F5795CA-FCF7-3D49-92E8-4F066CD012F3}" destId="{2C4EA2EF-7032-994A-8CDA-D08E93AE0AB3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B53AA8CE-DB3B-944E-B8BD-50D3DDD42D1E}" type="presOf" srcId="{86D17B7E-E696-8941-8E58-7886025557FE}" destId="{C1B0984E-E3E0-C943-AF18-A37F5C5D8942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3980A4D6-AACC-3C4B-AB9F-94DD7CD1961E}" type="presOf" srcId="{96ED5622-202F-C947-BC45-A5FA037D119B}" destId="{3B8012C6-BDB5-5E42-AD5B-3E946D617566}" srcOrd="0" destOrd="0" presId="urn:microsoft.com/office/officeart/2009/3/layout/CircleRelationship"/>
    <dgm:cxn modelId="{79F08354-2001-C047-A98B-9493C113A337}" type="presOf" srcId="{20780591-29E4-CF48-87F7-3F6B004E709A}" destId="{5C929E12-B5A9-524E-8637-7BDE97CEB999}" srcOrd="0" destOrd="0" presId="urn:microsoft.com/office/officeart/2009/3/layout/CircleRelationship"/>
    <dgm:cxn modelId="{EFD431C2-48AC-BB46-86C1-4F5589A509A0}" type="presOf" srcId="{91032682-16C8-8746-92ED-AF58BF7EB348}" destId="{12638A83-E4F5-674B-9467-240AA0C5FB0A}" srcOrd="0" destOrd="0" presId="urn:microsoft.com/office/officeart/2009/3/layout/CircleRelationship"/>
    <dgm:cxn modelId="{669767C3-9D43-5C45-83BE-092113E333F0}" type="presOf" srcId="{67399531-B4AD-494A-92F2-504158F3E707}" destId="{CD68683C-D877-F146-989D-683FF92CCE28}" srcOrd="0" destOrd="0" presId="urn:microsoft.com/office/officeart/2009/3/layout/CircleRelationship"/>
    <dgm:cxn modelId="{9DB21EF0-5531-C644-8A73-3E6A8CFA9181}" type="presOf" srcId="{738A3422-D32A-114F-8E34-8A2257CE464B}" destId="{EAA19F38-080A-2445-9C24-BF5FCF5EAE4A}" srcOrd="0" destOrd="0" presId="urn:microsoft.com/office/officeart/2009/3/layout/CircleRelationship"/>
    <dgm:cxn modelId="{A82EF110-5B69-D144-885F-9486BFDF5682}" type="presParOf" srcId="{12638A83-E4F5-674B-9467-240AA0C5FB0A}" destId="{CD68683C-D877-F146-989D-683FF92CCE28}" srcOrd="0" destOrd="0" presId="urn:microsoft.com/office/officeart/2009/3/layout/CircleRelationship"/>
    <dgm:cxn modelId="{DBA7894E-B6AE-AD47-A42F-1C4798CD3925}" type="presParOf" srcId="{12638A83-E4F5-674B-9467-240AA0C5FB0A}" destId="{58D9F01F-9E18-A346-A934-8987F4284017}" srcOrd="1" destOrd="0" presId="urn:microsoft.com/office/officeart/2009/3/layout/CircleRelationship"/>
    <dgm:cxn modelId="{F1F19BE0-5CB8-1041-AAA5-01E22B5CD5F3}" type="presParOf" srcId="{12638A83-E4F5-674B-9467-240AA0C5FB0A}" destId="{FEF05A9F-2AAC-074D-BD7A-9196CC8F387E}" srcOrd="2" destOrd="0" presId="urn:microsoft.com/office/officeart/2009/3/layout/CircleRelationship"/>
    <dgm:cxn modelId="{215BE9D5-13FE-AD4C-9B1A-D07D7BFEE219}" type="presParOf" srcId="{12638A83-E4F5-674B-9467-240AA0C5FB0A}" destId="{3E2BC93E-E0ED-0A4C-904E-34FEB557D6B3}" srcOrd="3" destOrd="0" presId="urn:microsoft.com/office/officeart/2009/3/layout/CircleRelationship"/>
    <dgm:cxn modelId="{2CE7ABBC-32C3-6244-8107-44908A0194C7}" type="presParOf" srcId="{12638A83-E4F5-674B-9467-240AA0C5FB0A}" destId="{9AE0C5AB-F05E-C54F-946F-524451D97D6A}" srcOrd="4" destOrd="0" presId="urn:microsoft.com/office/officeart/2009/3/layout/CircleRelationship"/>
    <dgm:cxn modelId="{C97E40BB-EB5C-A04C-A1FE-23B266194927}" type="presParOf" srcId="{12638A83-E4F5-674B-9467-240AA0C5FB0A}" destId="{9B818891-721B-E249-A46D-3F104437D69C}" srcOrd="5" destOrd="0" presId="urn:microsoft.com/office/officeart/2009/3/layout/CircleRelationship"/>
    <dgm:cxn modelId="{D26E4DC1-3E08-2541-9193-77578E6911D7}" type="presParOf" srcId="{12638A83-E4F5-674B-9467-240AA0C5FB0A}" destId="{3B8012C6-BDB5-5E42-AD5B-3E946D617566}" srcOrd="6" destOrd="0" presId="urn:microsoft.com/office/officeart/2009/3/layout/CircleRelationship"/>
    <dgm:cxn modelId="{434E094F-9C26-4044-8B61-320BDD43B029}" type="presParOf" srcId="{12638A83-E4F5-674B-9467-240AA0C5FB0A}" destId="{BB4D3749-C5A6-1F42-BA2E-174FCD75366C}" srcOrd="7" destOrd="0" presId="urn:microsoft.com/office/officeart/2009/3/layout/CircleRelationship"/>
    <dgm:cxn modelId="{25358F9B-FDD3-3445-8145-E8B4C429529E}" type="presParOf" srcId="{BB4D3749-C5A6-1F42-BA2E-174FCD75366C}" destId="{307D2AE0-B61B-3F49-AF65-492CC44B7E00}" srcOrd="0" destOrd="0" presId="urn:microsoft.com/office/officeart/2009/3/layout/CircleRelationship"/>
    <dgm:cxn modelId="{A128326E-96C3-2C4C-8A7E-D5F95AA53808}" type="presParOf" srcId="{12638A83-E4F5-674B-9467-240AA0C5FB0A}" destId="{6B05C13D-FEEA-C64C-B5AB-429A48D8019E}" srcOrd="8" destOrd="0" presId="urn:microsoft.com/office/officeart/2009/3/layout/CircleRelationship"/>
    <dgm:cxn modelId="{6C59A4E7-7E9E-994A-8ED8-59AF1FE43585}" type="presParOf" srcId="{6B05C13D-FEEA-C64C-B5AB-429A48D8019E}" destId="{B46D02DE-DFD9-264A-9122-1B111364DA6D}" srcOrd="0" destOrd="0" presId="urn:microsoft.com/office/officeart/2009/3/layout/CircleRelationship"/>
    <dgm:cxn modelId="{BE3DFE23-8746-4E4D-8E05-11F42B1C589F}" type="presParOf" srcId="{12638A83-E4F5-674B-9467-240AA0C5FB0A}" destId="{5C929E12-B5A9-524E-8637-7BDE97CEB999}" srcOrd="9" destOrd="0" presId="urn:microsoft.com/office/officeart/2009/3/layout/CircleRelationship"/>
    <dgm:cxn modelId="{95D6D9EB-ED96-3643-91C9-C1E31720FD7D}" type="presParOf" srcId="{12638A83-E4F5-674B-9467-240AA0C5FB0A}" destId="{A458321B-FFC0-BD4F-9287-F448D405C256}" srcOrd="10" destOrd="0" presId="urn:microsoft.com/office/officeart/2009/3/layout/CircleRelationship"/>
    <dgm:cxn modelId="{593ACF76-6579-FF48-9A0F-3AE8512A6799}" type="presParOf" srcId="{A458321B-FFC0-BD4F-9287-F448D405C256}" destId="{CBAE351A-2575-EB4E-BDFE-AC8C89AB19F6}" srcOrd="0" destOrd="0" presId="urn:microsoft.com/office/officeart/2009/3/layout/CircleRelationship"/>
    <dgm:cxn modelId="{697CD0ED-A450-1B4A-8A3C-3F94CDC0DFC0}" type="presParOf" srcId="{12638A83-E4F5-674B-9467-240AA0C5FB0A}" destId="{A5B4C08C-AA14-F94A-9115-1C7612570EC3}" srcOrd="11" destOrd="0" presId="urn:microsoft.com/office/officeart/2009/3/layout/CircleRelationship"/>
    <dgm:cxn modelId="{5218BB0A-CCBC-8D46-BAF5-E7D25CD05D56}" type="presParOf" srcId="{A5B4C08C-AA14-F94A-9115-1C7612570EC3}" destId="{E87B16E0-7609-B741-ADEC-7ED3166C467B}" srcOrd="0" destOrd="0" presId="urn:microsoft.com/office/officeart/2009/3/layout/CircleRelationship"/>
    <dgm:cxn modelId="{9624B9A7-FD83-4245-AA97-E13571FEFCD6}" type="presParOf" srcId="{12638A83-E4F5-674B-9467-240AA0C5FB0A}" destId="{04321634-7EAA-C442-9E3C-6235F031E2D1}" srcOrd="12" destOrd="0" presId="urn:microsoft.com/office/officeart/2009/3/layout/CircleRelationship"/>
    <dgm:cxn modelId="{ADC4E3E4-7DC8-E94C-BAD9-15F801B73446}" type="presParOf" srcId="{04321634-7EAA-C442-9E3C-6235F031E2D1}" destId="{A27AE5E0-C77F-1548-B6AC-19A721F18551}" srcOrd="0" destOrd="0" presId="urn:microsoft.com/office/officeart/2009/3/layout/CircleRelationship"/>
    <dgm:cxn modelId="{C39703D4-0E09-3C42-BF88-46C413FEE8A4}" type="presParOf" srcId="{12638A83-E4F5-674B-9467-240AA0C5FB0A}" destId="{2C4EA2EF-7032-994A-8CDA-D08E93AE0AB3}" srcOrd="13" destOrd="0" presId="urn:microsoft.com/office/officeart/2009/3/layout/CircleRelationship"/>
    <dgm:cxn modelId="{2F38A7D2-C163-AB44-BEA7-3810BEF2161D}" type="presParOf" srcId="{12638A83-E4F5-674B-9467-240AA0C5FB0A}" destId="{20931715-7EAE-D343-813D-4E75C341ED7C}" srcOrd="14" destOrd="0" presId="urn:microsoft.com/office/officeart/2009/3/layout/CircleRelationship"/>
    <dgm:cxn modelId="{495AABD2-7657-E940-AAD1-8E8FAE9330EC}" type="presParOf" srcId="{20931715-7EAE-D343-813D-4E75C341ED7C}" destId="{233E81BF-6756-1A46-9ADA-2C3EBEC9678C}" srcOrd="0" destOrd="0" presId="urn:microsoft.com/office/officeart/2009/3/layout/CircleRelationship"/>
    <dgm:cxn modelId="{E3B8709E-3C6C-BE4E-BCEF-1F777717B748}" type="presParOf" srcId="{12638A83-E4F5-674B-9467-240AA0C5FB0A}" destId="{EAA19F38-080A-2445-9C24-BF5FCF5EAE4A}" srcOrd="15" destOrd="0" presId="urn:microsoft.com/office/officeart/2009/3/layout/CircleRelationship"/>
    <dgm:cxn modelId="{98A39257-3759-1D45-AFF0-5C967A8366A5}" type="presParOf" srcId="{12638A83-E4F5-674B-9467-240AA0C5FB0A}" destId="{4E3A32DE-4BB9-3148-B3A6-B205618EB141}" srcOrd="16" destOrd="0" presId="urn:microsoft.com/office/officeart/2009/3/layout/CircleRelationship"/>
    <dgm:cxn modelId="{E1342A8B-F491-4343-8DE4-0F61162C5264}" type="presParOf" srcId="{4E3A32DE-4BB9-3148-B3A6-B205618EB141}" destId="{3B2A56C1-B96B-2340-9B03-CA89F8A21E79}" srcOrd="0" destOrd="0" presId="urn:microsoft.com/office/officeart/2009/3/layout/CircleRelationship"/>
    <dgm:cxn modelId="{E97B07BA-F3DD-4D42-AAD8-6542C1F13A78}" type="presParOf" srcId="{12638A83-E4F5-674B-9467-240AA0C5FB0A}" destId="{C1B0984E-E3E0-C943-AF18-A37F5C5D8942}" srcOrd="17" destOrd="0" presId="urn:microsoft.com/office/officeart/2009/3/layout/CircleRelationship"/>
    <dgm:cxn modelId="{69992F64-CF41-4542-8B6D-988BA76A197B}" type="presParOf" srcId="{12638A83-E4F5-674B-9467-240AA0C5FB0A}" destId="{9EAD5373-AAF2-584E-A784-9920C80F048E}" srcOrd="18" destOrd="0" presId="urn:microsoft.com/office/officeart/2009/3/layout/CircleRelationship"/>
    <dgm:cxn modelId="{5C457A7C-B012-944D-BB5B-FA22E6D45D02}" type="presParOf" srcId="{9EAD5373-AAF2-584E-A784-9920C80F048E}" destId="{6F43751C-A657-5641-8282-9805A3E00C8B}" srcOrd="0" destOrd="0" presId="urn:microsoft.com/office/officeart/2009/3/layout/CircleRelationship"/>
    <dgm:cxn modelId="{33941D78-4E20-4F4A-BB8C-BD7C7170FBE6}" type="presParOf" srcId="{12638A83-E4F5-674B-9467-240AA0C5FB0A}" destId="{D9700332-47BC-454C-8230-0816D8CE441B}" srcOrd="19" destOrd="0" presId="urn:microsoft.com/office/officeart/2009/3/layout/CircleRelationship"/>
    <dgm:cxn modelId="{68D0FC85-99A9-1945-A268-C81515AF9562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00100" y="728663"/>
            <a:ext cx="5257800" cy="3641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p>
            <a:pPr lvl="0"/>
            <a:r>
              <a:rPr lang="pt-BR" altLang="x-none" dirty="0"/>
              <a:t>Clique para editar os estilos do texto mestre</a:t>
            </a:r>
            <a:endParaRPr lang="pt-BR" altLang="x-none" dirty="0"/>
          </a:p>
          <a:p>
            <a:pPr lvl="1"/>
            <a:r>
              <a:rPr lang="pt-BR" altLang="x-none" dirty="0"/>
              <a:t>Segundo nível</a:t>
            </a:r>
            <a:endParaRPr lang="pt-BR" altLang="x-none" dirty="0"/>
          </a:p>
          <a:p>
            <a:pPr lvl="2"/>
            <a:r>
              <a:rPr lang="pt-BR" altLang="x-none" dirty="0"/>
              <a:t>Terceiro nível</a:t>
            </a:r>
            <a:endParaRPr lang="pt-BR" altLang="x-none" dirty="0"/>
          </a:p>
          <a:p>
            <a:pPr lvl="3"/>
            <a:r>
              <a:rPr lang="pt-BR" altLang="x-none" dirty="0"/>
              <a:t>Quarto nível</a:t>
            </a:r>
            <a:endParaRPr lang="pt-BR" altLang="x-none" dirty="0"/>
          </a:p>
          <a:p>
            <a:pPr lvl="4"/>
            <a:r>
              <a:rPr lang="pt-BR" altLang="x-none" dirty="0"/>
              <a:t>Quinto nível</a:t>
            </a:r>
            <a:endParaRPr lang="pt-BR" altLang="x-none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Notes Placeholder 1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</a:rPr>
              <a:t>”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2662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0723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2771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4819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8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1027" name="Freeform 8"/>
          <p:cNvSpPr/>
          <p:nvPr/>
        </p:nvSpPr>
        <p:spPr>
          <a:xfrm>
            <a:off x="0" y="-20637"/>
            <a:ext cx="9906000" cy="16827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Freeform 9"/>
          <p:cNvSpPr/>
          <p:nvPr/>
        </p:nvSpPr>
        <p:spPr>
          <a:xfrm>
            <a:off x="0" y="-20637"/>
            <a:ext cx="9086850" cy="10683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9" name="Freeform 10"/>
          <p:cNvSpPr/>
          <p:nvPr/>
        </p:nvSpPr>
        <p:spPr>
          <a:xfrm>
            <a:off x="0" y="-20637"/>
            <a:ext cx="4959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" name="16 Rectángulo"/>
          <p:cNvSpPr/>
          <p:nvPr/>
        </p:nvSpPr>
        <p:spPr bwMode="auto">
          <a:xfrm>
            <a:off x="-15875" y="-65087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C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vz8HYL" TargetMode="Externa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goo.gl/jndCVz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zoy5lQ" TargetMode="External"/><Relationship Id="rId1" Type="http://schemas.openxmlformats.org/officeDocument/2006/relationships/hyperlink" Target="https://bit.ly/2SZHn2K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hyperlink" Target="https://goo.gl/rxpRvm" TargetMode="Externa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://www.facebook.com/auditoriacidada.pagina" TargetMode="External"/><Relationship Id="rId1" Type="http://schemas.openxmlformats.org/officeDocument/2006/relationships/hyperlink" Target="http://www.auditoriacidada.org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N8ubn0" TargetMode="Externa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goo.gl/sd1cJe" TargetMode="Externa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hyperlink" Target="https://bit.ly/2C34xL8" TargetMode="External"/><Relationship Id="rId6" Type="http://schemas.openxmlformats.org/officeDocument/2006/relationships/hyperlink" Target="https://bit.ly/2RbH58W" TargetMode="External"/><Relationship Id="rId5" Type="http://schemas.openxmlformats.org/officeDocument/2006/relationships/hyperlink" Target="https://bit.ly/2RaVDpj" TargetMode="External"/><Relationship Id="rId4" Type="http://schemas.openxmlformats.org/officeDocument/2006/relationships/hyperlink" Target="https://bit.ly/2Tz5q58" TargetMode="External"/><Relationship Id="rId3" Type="http://schemas.openxmlformats.org/officeDocument/2006/relationships/hyperlink" Target="https://bit.ly/2RHxxCd" TargetMode="External"/><Relationship Id="rId2" Type="http://schemas.openxmlformats.org/officeDocument/2006/relationships/hyperlink" Target="https://bit.ly/2yZoPne" TargetMode="External"/><Relationship Id="rId1" Type="http://schemas.openxmlformats.org/officeDocument/2006/relationships/hyperlink" Target="https://bit.ly/2CWLyD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Text Box 3"/>
          <p:cNvSpPr txBox="1"/>
          <p:nvPr/>
        </p:nvSpPr>
        <p:spPr>
          <a:xfrm>
            <a:off x="134938" y="-158750"/>
            <a:ext cx="9777412" cy="66484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sz="3200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440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2700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1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1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22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PT" altLang="x-none" sz="20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Instituto Federal da Bahia</a:t>
            </a:r>
            <a:endParaRPr lang="pt-BR" altLang="x-none" sz="2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0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Salvador, 22 de fevereiro de 2019</a:t>
            </a:r>
            <a:endParaRPr lang="pt-BR" altLang="x-none" sz="2000" b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4098" name="CaixaDeTexto 3"/>
          <p:cNvSpPr txBox="1"/>
          <p:nvPr/>
        </p:nvSpPr>
        <p:spPr>
          <a:xfrm flipH="1">
            <a:off x="415925" y="2133600"/>
            <a:ext cx="9217025" cy="3614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sz="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9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en-US"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ja-JP"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SECURITIZAÇÃO DE CRÉDITOS PÚBLICOS</a:t>
            </a:r>
            <a:r>
              <a:rPr lang="pt-BR" altLang="en-US"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ja-JP"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Esquema Fraudulento de geração de dívida pública</a:t>
            </a:r>
            <a:endParaRPr lang="pt-BR" altLang="ja-JP" sz="2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476250"/>
            <a:ext cx="2105025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3"/>
          <p:cNvSpPr/>
          <p:nvPr/>
        </p:nvSpPr>
        <p:spPr>
          <a:xfrm>
            <a:off x="488950" y="476250"/>
            <a:ext cx="9417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Venda do Fluxo da Arrecadação</a:t>
            </a:r>
            <a:endParaRPr lang="pt-BR" altLang="x-none" sz="3200" dirty="0">
              <a:solidFill>
                <a:srgbClr val="94C6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14338" name="TextBox 2"/>
          <p:cNvSpPr txBox="1"/>
          <p:nvPr/>
        </p:nvSpPr>
        <p:spPr>
          <a:xfrm>
            <a:off x="355600" y="-474662"/>
            <a:ext cx="1841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pt-BR" altLang="x-none" dirty="0">
              <a:latin typeface="Times New Roman" panose="02020603050405020304" charset="0"/>
            </a:endParaRPr>
          </a:p>
        </p:txBody>
      </p:sp>
      <p:sp>
        <p:nvSpPr>
          <p:cNvPr id="14339" name="Rectangle 3"/>
          <p:cNvSpPr/>
          <p:nvPr/>
        </p:nvSpPr>
        <p:spPr>
          <a:xfrm>
            <a:off x="344488" y="3933825"/>
            <a:ext cx="9561512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imes New Roman" panose="02020603050405020304" charset="0"/>
              </a:rPr>
              <a:t>Os créditos tributários não são vendidos. Continuam sendo cobrados e administrados pela Fazenda Pública. Os contribuintes continuam devendo para a Fazenda Pública. </a:t>
            </a:r>
            <a:endParaRPr lang="pt-BR" altLang="x-none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altLang="x-none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imes New Roman" panose="02020603050405020304" charset="0"/>
              </a:rPr>
              <a:t>O que está sendo vendido? </a:t>
            </a:r>
            <a:r>
              <a:rPr lang="pt-BR" altLang="x-none" b="0" dirty="0">
                <a:solidFill>
                  <a:srgbClr val="94C600"/>
                </a:solidFill>
                <a:latin typeface="Times New Roman" panose="02020603050405020304" charset="0"/>
              </a:rPr>
              <a:t>O fluxo da arrecadação, em caráter definitivo! Contrato de cessão fiduciária (transferência de propriedade) do fluxo de arrecadação analisados na CPI da PBH Ativos S/A</a:t>
            </a:r>
            <a:endParaRPr lang="pt-BR" altLang="x-none" b="0" dirty="0">
              <a:solidFill>
                <a:srgbClr val="94C600"/>
              </a:solidFill>
              <a:latin typeface="Times New Roman" panose="02020603050405020304" charset="0"/>
            </a:endParaRPr>
          </a:p>
          <a:p>
            <a:pPr marL="342900" indent="-342900"/>
            <a:endParaRPr lang="pt-BR" altLang="x-none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1412875"/>
            <a:ext cx="947420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Text Box 3"/>
          <p:cNvSpPr txBox="1"/>
          <p:nvPr/>
        </p:nvSpPr>
        <p:spPr>
          <a:xfrm>
            <a:off x="128588" y="-171450"/>
            <a:ext cx="9777412" cy="48625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sz="3200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4400" i="1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2700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500" i="1" u="sng" dirty="0">
              <a:solidFill>
                <a:schemeClr val="accent1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500" i="1" u="sng" dirty="0">
              <a:solidFill>
                <a:schemeClr val="accent1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500" b="0" i="1" u="sng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500" b="0" i="1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500" b="0" i="1" dirty="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15362" name="CaixaDeTexto 3"/>
          <p:cNvSpPr txBox="1"/>
          <p:nvPr/>
        </p:nvSpPr>
        <p:spPr>
          <a:xfrm flipH="1">
            <a:off x="415925" y="188913"/>
            <a:ext cx="9490075" cy="6678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</a:rPr>
              <a:t>O que seria uma </a:t>
            </a:r>
            <a:r>
              <a:rPr lang="pt-BR" altLang="en-US" sz="2800" dirty="0">
                <a:solidFill>
                  <a:schemeClr val="accent1"/>
                </a:solidFill>
                <a:latin typeface="Tahoma" panose="020B0604030504040204" charset="0"/>
              </a:rPr>
              <a:t>“</a:t>
            </a:r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</a:rPr>
              <a:t>Securitização de Créditos</a:t>
            </a:r>
            <a:r>
              <a:rPr lang="pt-BR" altLang="en-US" sz="2800" dirty="0">
                <a:solidFill>
                  <a:schemeClr val="accent1"/>
                </a:solidFill>
                <a:latin typeface="Tahoma" panose="020B0604030504040204" charset="0"/>
              </a:rPr>
              <a:t>”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endParaRPr lang="pt-BR" altLang="x-none" sz="10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just"/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	Operação financeira que faz a conversão de ativos em títulos negociáveis, a serem vendidos a investidores, que passarão a ser os beneficiários dos fluxos gerados </a:t>
            </a:r>
            <a:r>
              <a:rPr lang="pt-BR" altLang="x-none" sz="2200" dirty="0">
                <a:solidFill>
                  <a:schemeClr val="tx1"/>
                </a:solidFill>
                <a:latin typeface="Tahoma" panose="020B0604030504040204" charset="0"/>
              </a:rPr>
              <a:t>pelos ativos convertidos.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 Adquirente assume os riscos da operação.  </a:t>
            </a: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endParaRPr lang="pt-BR" altLang="x-none" sz="1000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</a:rPr>
              <a:t>O que propõe o PLP 459/2017: 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Fazenda Pública continua cobrando todos os créditos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just"/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just"/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just"/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Fazenda Pública não fica livre dos créditos podres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Investidor fica com o fluxo da arrecadação de créditos líquidos e certos. Não assume risco algum.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Volume de créditos tributários a receber (inclusive inscritos em Dívida Ativa, sem perspectiva de arrecadação) está servindo para comprometer as finanças públicas com GARANTIAS exorbitantes e taxas calculadas sobre esse volume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188" y="3213100"/>
            <a:ext cx="7048500" cy="81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3"/>
          <p:cNvSpPr/>
          <p:nvPr/>
        </p:nvSpPr>
        <p:spPr>
          <a:xfrm>
            <a:off x="488950" y="476250"/>
            <a:ext cx="9417050" cy="5815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PROPAGANDA ENGANOSA</a:t>
            </a:r>
            <a:endParaRPr lang="pt-BR" altLang="x-none" sz="320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280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en-US" sz="2800" i="1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ja-JP" sz="2800" i="1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Solução para acelerar a </a:t>
            </a:r>
            <a:endParaRPr lang="pt-BR" altLang="ja-JP" sz="2800" i="1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800" i="1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arrecadação da Dívida Ativa </a:t>
            </a:r>
            <a:endParaRPr lang="pt-BR" altLang="x-none" sz="2800" i="1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800" i="1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que não teria perspectiva de ser arrecadada</a:t>
            </a:r>
            <a:r>
              <a:rPr lang="pt-BR" altLang="en-US" sz="2800" i="1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endParaRPr lang="pt-BR" altLang="x-none" sz="2800" i="1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sz="28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sz="28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2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REALIDADE:</a:t>
            </a:r>
            <a:endParaRPr lang="pt-BR" altLang="x-none" sz="32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Geração ilegal de Dívida Pública</a:t>
            </a:r>
            <a:endParaRPr lang="pt-BR" altLang="x-none" sz="28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Desvio de arrecadação de créditos líquidos e certos</a:t>
            </a:r>
            <a:endParaRPr lang="pt-BR" altLang="x-none" sz="28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Comprometimento das gerações atuais e futuras </a:t>
            </a:r>
            <a:endParaRPr lang="pt-BR" altLang="x-none" sz="280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288" y="657225"/>
            <a:ext cx="8816975" cy="620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Box 1"/>
          <p:cNvSpPr txBox="1"/>
          <p:nvPr/>
        </p:nvSpPr>
        <p:spPr>
          <a:xfrm>
            <a:off x="631825" y="0"/>
            <a:ext cx="8858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chemeClr val="accent1"/>
                </a:solidFill>
                <a:latin typeface="Times New Roman" panose="02020603050405020304" charset="0"/>
              </a:rPr>
              <a:t>Securitização de Créditos: ESQUEMA FRAUDULENTO</a:t>
            </a:r>
            <a:endParaRPr lang="pt-BR" altLang="x-none" dirty="0">
              <a:solidFill>
                <a:schemeClr val="accent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extBox 1"/>
          <p:cNvSpPr txBox="1"/>
          <p:nvPr/>
        </p:nvSpPr>
        <p:spPr>
          <a:xfrm>
            <a:off x="631825" y="0"/>
            <a:ext cx="8858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chemeClr val="accent1"/>
                </a:solidFill>
                <a:latin typeface="Times New Roman" panose="02020603050405020304" charset="0"/>
              </a:rPr>
              <a:t>Securitização de Créditos: ESQUEMA FRAUDULENTO</a:t>
            </a:r>
            <a:endParaRPr lang="pt-BR" altLang="x-none" dirty="0">
              <a:solidFill>
                <a:schemeClr val="accent1"/>
              </a:solidFill>
              <a:latin typeface="Times New Roman" panose="02020603050405020304" charset="0"/>
            </a:endParaRPr>
          </a:p>
        </p:txBody>
      </p:sp>
      <p:pic>
        <p:nvPicPr>
          <p:cNvPr id="1945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288" y="549275"/>
            <a:ext cx="8659812" cy="613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8" y="333375"/>
            <a:ext cx="9072562" cy="4233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TextBox 1"/>
          <p:cNvSpPr txBox="1"/>
          <p:nvPr/>
        </p:nvSpPr>
        <p:spPr>
          <a:xfrm>
            <a:off x="415925" y="4652963"/>
            <a:ext cx="949007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pt-BR" altLang="x-none" dirty="0">
                <a:solidFill>
                  <a:srgbClr val="6F9500"/>
                </a:solidFill>
                <a:latin typeface="Tahoma" panose="020B0604030504040204" charset="0"/>
                <a:cs typeface="Tahoma" panose="020B0604030504040204" charset="0"/>
              </a:rPr>
              <a:t>GRAVES QUESTIONAMENTOS POR PARTE DE ÓRGÃOS DE CONTROLE FEDERAIS</a:t>
            </a:r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, como o Tribunal de Contas da União e o Ministério Público de Contas, </a:t>
            </a:r>
            <a:r>
              <a:rPr lang="pt-BR" altLang="x-none" dirty="0">
                <a:solidFill>
                  <a:srgbClr val="6F9500"/>
                </a:solidFill>
                <a:latin typeface="Tahoma" panose="020B0604030504040204" charset="0"/>
                <a:cs typeface="Tahoma" panose="020B0604030504040204" charset="0"/>
              </a:rPr>
              <a:t>E ESTADUAIS</a:t>
            </a:r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, como o Tribunal de Contas dos Estados de Rio de Janeiro, Minas Gerais, Pernambuco, Paraná, Rio Grande do Sul. </a:t>
            </a: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GOIÁS SUSPENDEU O PROCESSO.  </a:t>
            </a:r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VER INTERPELAÇÃO EXTRAJUDICIAL (CFT)  </a:t>
            </a:r>
            <a:r>
              <a:rPr lang="pt-BR" altLang="x-none" b="0" dirty="0">
                <a:latin typeface="Times New Roman" panose="02020603050405020304" charset="0"/>
                <a:hlinkClick r:id="rId2"/>
              </a:rPr>
              <a:t>https://bit.ly/2vz8HYL</a:t>
            </a:r>
            <a:endParaRPr lang="pt-BR" altLang="x-none" b="0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Box 1"/>
          <p:cNvSpPr txBox="1"/>
          <p:nvPr/>
        </p:nvSpPr>
        <p:spPr>
          <a:xfrm>
            <a:off x="273050" y="404813"/>
            <a:ext cx="9632950" cy="6308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TCE – PARANÁ OBSTOU DEFINITIVAMENTE A PRSEC</a:t>
            </a:r>
            <a:endParaRPr lang="pt-BR" altLang="x-none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/>
            <a:endParaRPr lang="pt-BR" altLang="x-none" dirty="0">
              <a:solidFill>
                <a:srgbClr val="6F95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/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	O Tribunal de Contas do Estado do Paraná (TCE-PR) manteve integralmente e tornou definitiva a determinação para que o governador, o secretário de Estado da Fazenda e os gestores da Companhia Paranaense de Securitização (PRSec) não realizem operações de cessão de direitos creditórios. 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/>
            <a:endParaRPr lang="pt-BR" altLang="x-none" b="0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Esse é o trecho da decisão: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lvl="2" eaLnBrk="1" hangingPunct="1"/>
            <a:r>
              <a:rPr lang="pt-BR" altLang="en-US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pt-BR" altLang="x-none" sz="2000" b="0" i="1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No mérito, em conformidade com o exposto pela 1a Inspetoria de Controle Externo, a Determinação no 16 do Acordão de Parecer Prévio no 223/2016 – Tribunal Pleno deverá ser integralmente mantida, para que a operação pretendida pela Companhia Paranaense de Securitização seja definitivamente obstada, por caracterizar alienação de crédito tributário e vinculação de receita tributária, além de configurar uma operação de crédito que acarreta custos ao Estado com controle e administração do crédito tributário, bem como com a manutenção de empresa dependente.</a:t>
            </a:r>
            <a:r>
              <a:rPr lang="pt-BR" altLang="en-US" sz="2000" b="0" i="1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endParaRPr lang="pt-BR" altLang="x-none" sz="2000" b="0" i="1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r"/>
            <a:r>
              <a:rPr lang="pt-BR" altLang="x-none" b="0" dirty="0">
                <a:latin typeface="Times New Roman" panose="02020603050405020304" charset="0"/>
                <a:hlinkClick r:id="rId1"/>
              </a:rPr>
              <a:t>https://goo.gl/jndCVz</a:t>
            </a:r>
            <a:r>
              <a:rPr lang="pt-BR" altLang="x-none" b="0" dirty="0">
                <a:latin typeface="Times New Roman" panose="02020603050405020304" charset="0"/>
              </a:rPr>
              <a:t> 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1"/>
          <p:cNvSpPr/>
          <p:nvPr/>
        </p:nvSpPr>
        <p:spPr>
          <a:xfrm>
            <a:off x="273050" y="188913"/>
            <a:ext cx="9632950" cy="4370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EC 95</a:t>
            </a:r>
            <a:r>
              <a:rPr lang="pt-BR" altLang="x-none" sz="2800" b="0" dirty="0">
                <a:solidFill>
                  <a:schemeClr val="accent1"/>
                </a:solidFill>
                <a:latin typeface="Times New Roman" panose="02020603050405020304" charset="0"/>
              </a:rPr>
              <a:t>: </a:t>
            </a:r>
            <a:r>
              <a:rPr lang="pt-BR" altLang="x-none" sz="2800" b="0" dirty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Escancara o favorecimento ao setor financeiro e o dano ao Estado </a:t>
            </a:r>
            <a:endParaRPr lang="pt-BR" altLang="x-none" sz="280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sz="1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r>
              <a:rPr lang="pt-BR" altLang="en-US" sz="2800" b="0" i="1" dirty="0">
                <a:solidFill>
                  <a:schemeClr val="tx1"/>
                </a:solidFill>
                <a:latin typeface="Times New Roman" panose="02020603050405020304" charset="0"/>
              </a:rPr>
              <a:t>“</a:t>
            </a:r>
            <a:r>
              <a:rPr lang="pt-BR" altLang="x-none" sz="2800" b="0" i="1" dirty="0">
                <a:solidFill>
                  <a:schemeClr val="tx1"/>
                </a:solidFill>
                <a:latin typeface="Times New Roman" panose="02020603050405020304" charset="0"/>
              </a:rPr>
              <a:t>§ 6º Não se incluem na base de cálculo e nos limites estabelecidos neste artigo:</a:t>
            </a:r>
            <a:endParaRPr lang="pt-BR" altLang="x-none" sz="2800" b="0" i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r>
              <a:rPr lang="pt-BR" altLang="x-none" sz="2800" b="0" i="1" dirty="0">
                <a:solidFill>
                  <a:schemeClr val="tx1"/>
                </a:solidFill>
                <a:latin typeface="Times New Roman" panose="02020603050405020304" charset="0"/>
              </a:rPr>
              <a:t>(...)</a:t>
            </a:r>
            <a:endParaRPr lang="pt-BR" altLang="x-none" sz="2800" b="0" i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r>
              <a:rPr lang="pt-BR" altLang="x-none" sz="2800" b="0" i="1" dirty="0">
                <a:solidFill>
                  <a:schemeClr val="tx1"/>
                </a:solidFill>
                <a:latin typeface="Times New Roman" panose="02020603050405020304" charset="0"/>
              </a:rPr>
              <a:t>IV - despesas com aumento de capital de empresas estatais não dependentes.</a:t>
            </a:r>
            <a:r>
              <a:rPr lang="pt-BR" altLang="en-US" sz="2800" b="0" i="1" dirty="0">
                <a:solidFill>
                  <a:schemeClr val="tx1"/>
                </a:solidFill>
                <a:latin typeface="Times New Roman" panose="02020603050405020304" charset="0"/>
              </a:rPr>
              <a:t>”</a:t>
            </a:r>
            <a:endParaRPr lang="pt-BR" altLang="x-none" sz="2800" b="0" i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r>
              <a:rPr lang="pt-BR" altLang="x-none" dirty="0">
                <a:latin typeface="Times New Roman" panose="02020603050405020304" charset="0"/>
              </a:rPr>
              <a:t> </a:t>
            </a:r>
            <a:endParaRPr lang="pt-BR" altLang="x-none" dirty="0">
              <a:latin typeface="Times New Roman" panose="02020603050405020304" charset="0"/>
            </a:endParaRPr>
          </a:p>
          <a:p>
            <a:pPr algn="ctr"/>
            <a:r>
              <a:rPr lang="pt-BR" altLang="x-none" b="0" dirty="0">
                <a:solidFill>
                  <a:schemeClr val="accent1"/>
                </a:solidFill>
                <a:latin typeface="Times New Roman" panose="02020603050405020304" charset="0"/>
              </a:rPr>
              <a:t>Novas empresas estatais estão sendo criadas para operar esquema financeiro fraudulento (PBH Ativos S/A, CPSEC S/A, Mgi Investimentos S/A etc.)</a:t>
            </a:r>
            <a:endParaRPr lang="pt-BR" altLang="x-none" b="0" dirty="0">
              <a:solidFill>
                <a:schemeClr val="accent1"/>
              </a:solidFill>
              <a:latin typeface="Times New Roman" panose="02020603050405020304" charset="0"/>
            </a:endParaRPr>
          </a:p>
        </p:txBody>
      </p:sp>
      <p:pic>
        <p:nvPicPr>
          <p:cNvPr id="225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288" y="4581525"/>
            <a:ext cx="8712200" cy="2087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ext Box 2"/>
          <p:cNvSpPr txBox="1"/>
          <p:nvPr/>
        </p:nvSpPr>
        <p:spPr>
          <a:xfrm>
            <a:off x="193675" y="188913"/>
            <a:ext cx="9712325" cy="63357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34925" algn="ctr" defTabSz="449580" eaLnBrk="0" hangingPunct="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panose="0202060305040502030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dirty="0">
                <a:solidFill>
                  <a:srgbClr val="92D050"/>
                </a:solidFill>
                <a:latin typeface="Tahoma" panose="020B0604030504040204" charset="0"/>
              </a:rPr>
              <a:t>Evidência revelada pela Auditoria Cidadã</a:t>
            </a:r>
            <a:endParaRPr lang="pt-BR" altLang="x-none" sz="2800" dirty="0">
              <a:solidFill>
                <a:srgbClr val="92D050"/>
              </a:solidFill>
              <a:latin typeface="Tahoma" panose="020B0604030504040204" charset="0"/>
            </a:endParaRPr>
          </a:p>
          <a:p>
            <a:pPr marL="34925" algn="ctr" defTabSz="449580" eaLnBrk="0" hangingPunct="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panose="0202060305040502030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 dirty="0">
                <a:solidFill>
                  <a:srgbClr val="92D050"/>
                </a:solidFill>
                <a:latin typeface="Tahoma" panose="020B0604030504040204" charset="0"/>
              </a:rPr>
              <a:t>“</a:t>
            </a:r>
            <a:r>
              <a:rPr lang="pt-BR" altLang="x-none" sz="2800" dirty="0">
                <a:solidFill>
                  <a:srgbClr val="92D050"/>
                </a:solidFill>
                <a:latin typeface="Tahoma" panose="020B0604030504040204" charset="0"/>
              </a:rPr>
              <a:t>SISTEMA DA DÍVIDA</a:t>
            </a:r>
            <a:r>
              <a:rPr lang="pt-BR" altLang="en-US" sz="2800" dirty="0">
                <a:solidFill>
                  <a:srgbClr val="92D050"/>
                </a:solidFill>
                <a:latin typeface="Tahoma" panose="020B0604030504040204" charset="0"/>
              </a:rPr>
              <a:t>”</a:t>
            </a:r>
            <a:endParaRPr lang="pt-BR" altLang="x-none" sz="2800" dirty="0">
              <a:solidFill>
                <a:srgbClr val="92D050"/>
              </a:solidFill>
              <a:latin typeface="Tahoma" panose="020B0604030504040204" charset="0"/>
            </a:endParaRPr>
          </a:p>
          <a:p>
            <a:pPr marL="34925" algn="ctr" defTabSz="449580" eaLnBrk="0" hangingPunct="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panose="0202060305040502030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dirty="0">
              <a:solidFill>
                <a:srgbClr val="92D050"/>
              </a:solidFill>
              <a:latin typeface="Tahoma" panose="020B0604030504040204" charset="0"/>
            </a:endParaRPr>
          </a:p>
          <a:p>
            <a:pPr marL="34925" algn="just" defTabSz="449580" eaLnBrk="0" hangingPunct="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Utilização do endividamento como mecanismo de subtração de recursos e não para o financiamento dos Estados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algn="just" defTabSz="449580" eaLnBrk="0" hangingPunct="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algn="just" defTabSz="449580" eaLnBrk="0" hangingPunct="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Se reproduz internacionalmente e internamente, em âmbito dos estados e municípios: CRISE EM DIVERSOS ENTES FEDERADOS BRASILEIROS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 Dívidas sem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    contrapartida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Maior beneficiário: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      Setor financeiro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1"/>
          <p:cNvSpPr/>
          <p:nvPr/>
        </p:nvSpPr>
        <p:spPr>
          <a:xfrm>
            <a:off x="273050" y="188913"/>
            <a:ext cx="9793288" cy="665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10000"/>
              </a:lnSpc>
            </a:pPr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</a:rPr>
              <a:t>SISTEMA DA DÍVIDA EXIGE CONTINUAMENTE:</a:t>
            </a:r>
            <a:endParaRPr lang="pt-BR" altLang="x-none" sz="1000" dirty="0">
              <a:solidFill>
                <a:srgbClr val="FFFFFF"/>
              </a:solidFill>
              <a:latin typeface="Tahoma" panose="020B060403050404020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AJUSTE FISCAL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</a:endParaRPr>
          </a:p>
          <a:p>
            <a:pPr marL="914400" lvl="1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</a:rPr>
              <a:t>Contingenciamento e corte de despesas primárias para que mais recursos se destinem às despesas financeiras com a dívida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</a:endParaRPr>
          </a:p>
          <a:p>
            <a:pPr marL="914400" lvl="1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</a:rPr>
              <a:t>De 1995 a 2014 produzimos R$ 1 trilhão de Superávit Primário e, apesar disso, a dívida interna aumentou de R$89 bilhões para quase R$4 trilhões no mesmo período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</a:endParaRPr>
          </a:p>
          <a:p>
            <a:pPr marL="914400" lvl="1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</a:rPr>
              <a:t>EC 95 transformou o ajuste fiscal em regra constitucional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PRIVATIZAÇÕES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CONTRARREFORMAS 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x-none" dirty="0">
                <a:solidFill>
                  <a:schemeClr val="accent1"/>
                </a:solidFill>
                <a:latin typeface="Tahoma" panose="020B0604030504040204" charset="0"/>
              </a:rPr>
              <a:t>Previdência</a:t>
            </a:r>
            <a:endParaRPr lang="pt-BR" altLang="x-none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x-none" dirty="0">
                <a:solidFill>
                  <a:srgbClr val="94C600"/>
                </a:solidFill>
                <a:latin typeface="Tahoma" panose="020B0604030504040204" charset="0"/>
              </a:rPr>
              <a:t>Trabalhista</a:t>
            </a:r>
            <a:endParaRPr lang="pt-BR" altLang="x-none" dirty="0">
              <a:solidFill>
                <a:srgbClr val="94C600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x-none" dirty="0">
                <a:solidFill>
                  <a:srgbClr val="94C600"/>
                </a:solidFill>
                <a:latin typeface="Tahoma" panose="020B0604030504040204" charset="0"/>
              </a:rPr>
              <a:t>Tributária </a:t>
            </a:r>
            <a:endParaRPr lang="pt-BR" altLang="x-none" dirty="0">
              <a:solidFill>
                <a:srgbClr val="94C600"/>
              </a:solidFill>
              <a:latin typeface="Tahoma" panose="020B060403050404020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POLÍTICA MONETÁRIA SUICIDA 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ESQUEMAS QUE GERAM DÍVIDA: </a:t>
            </a:r>
            <a:r>
              <a:rPr lang="pt-BR" altLang="en-US" b="0" dirty="0">
                <a:solidFill>
                  <a:srgbClr val="FFFFFF"/>
                </a:solidFill>
                <a:latin typeface="Tahoma" panose="020B0604030504040204" charset="0"/>
              </a:rPr>
              <a:t>“</a:t>
            </a:r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</a:rPr>
              <a:t>Securitização de Créditos</a:t>
            </a:r>
            <a:r>
              <a:rPr lang="pt-BR" altLang="en-US" b="0" dirty="0">
                <a:solidFill>
                  <a:srgbClr val="FFFFFF"/>
                </a:solidFill>
                <a:latin typeface="Tahoma" panose="020B0604030504040204" charset="0"/>
              </a:rPr>
              <a:t>”</a:t>
            </a:r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</a:rPr>
              <a:t> 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BENESSES TRIBUTÁRIAS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785813"/>
            <a:ext cx="4535488" cy="604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463" y="725488"/>
            <a:ext cx="4103687" cy="609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Box 3"/>
          <p:cNvSpPr txBox="1"/>
          <p:nvPr/>
        </p:nvSpPr>
        <p:spPr>
          <a:xfrm>
            <a:off x="415925" y="188913"/>
            <a:ext cx="871378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A DÍVIDA ECOLÓGICA TEM QUE SER COBRADA</a:t>
            </a:r>
            <a:endParaRPr sz="2800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1"/>
          <p:cNvSpPr/>
          <p:nvPr/>
        </p:nvSpPr>
        <p:spPr>
          <a:xfrm>
            <a:off x="200025" y="0"/>
            <a:ext cx="9937750" cy="6740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</a:rPr>
              <a:t>ANÁLISE SISTÊMICA </a:t>
            </a:r>
            <a:endParaRPr lang="pt-BR" altLang="x-none" sz="2800" dirty="0">
              <a:solidFill>
                <a:srgbClr val="94C600"/>
              </a:solidFill>
              <a:latin typeface="Tahoma" panose="020B060403050404020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accent1"/>
                </a:solidFill>
                <a:latin typeface="Tahoma" panose="020B0604030504040204" charset="0"/>
              </a:rPr>
              <a:t>CRISE FABRICADA PELA POLÍTICA MONETÁRIA DO BC</a:t>
            </a:r>
            <a:endParaRPr lang="pt-BR" altLang="x-none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Taxas de Juros mais elevadas do mundo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Restrição da base monetária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2286000" lvl="4" indent="-457200" eaLnBrk="1" hangingPunct="1">
              <a:lnSpc>
                <a:spcPct val="110000"/>
              </a:lnSpc>
              <a:buFont typeface="Courier New" panose="02070309020205020404" charset="0"/>
              <a:buChar char="o"/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OPERAÇÕES COMPROMISSADAS (R$1,2 trilhão), ilegal! BC enviou PL 9.248/2017 para 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legalizar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i="1" dirty="0">
                <a:solidFill>
                  <a:schemeClr val="tx1"/>
                </a:solidFill>
                <a:latin typeface="Tahoma" panose="020B0604030504040204" charset="0"/>
              </a:rPr>
              <a:t>Swap</a:t>
            </a: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 Cambial 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(ilegal, conforme TC-012.015/2003-0)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Prejuízos do Banco Central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Explosão da Dívida Pública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accent1"/>
                </a:solidFill>
                <a:latin typeface="Tahoma" panose="020B0604030504040204" charset="0"/>
              </a:rPr>
              <a:t>CRISE JUSTIFICA MEDIDAS RESTRITIVAS</a:t>
            </a:r>
            <a:endParaRPr lang="pt-BR" altLang="x-none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EC 95 (PEC do Teto) 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EC 93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Lei Complementar 159/2017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Contrarreformas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Privatizações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Esquema Fraudulento: 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Securitização de Créditos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endParaRPr lang="pt-BR" altLang="x-none" b="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8" y="188913"/>
            <a:ext cx="3971925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463" y="188913"/>
            <a:ext cx="3711575" cy="357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/>
          <p:nvPr/>
        </p:nvSpPr>
        <p:spPr>
          <a:xfrm>
            <a:off x="200025" y="4005263"/>
            <a:ext cx="9074150" cy="2832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altLang="x-none" b="0" i="1" dirty="0">
                <a:solidFill>
                  <a:srgbClr val="FFFFFF"/>
                </a:solidFill>
                <a:latin typeface="Tahoma" panose="020B0604030504040204" charset="0"/>
              </a:rPr>
              <a:t>Isso não é um acaso, ou mero resultado da corrupção endêmica de dirigentes políticos, mas sim o resultado do modelo econômico concentrador de riqueza e renda, que se sustenta principalmente no Sistema da Dívida, no modelo tributário regressivo, na política monetária suicida praticada pelo Banco Central e no modelo extrativista irresponsável para com as pessoas e o ambiente.</a:t>
            </a:r>
            <a:endParaRPr lang="pt-BR" altLang="x-none" b="0" i="1" dirty="0">
              <a:solidFill>
                <a:srgbClr val="FFFFFF"/>
              </a:solidFill>
              <a:latin typeface="Tahoma" panose="020B060403050404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altLang="x-none" b="0" i="1" dirty="0">
                <a:solidFill>
                  <a:srgbClr val="FFFFFF"/>
                </a:solidFill>
                <a:latin typeface="Tahoma" panose="020B0604030504040204" charset="0"/>
              </a:rPr>
              <a:t>Maria Lucia Fattorelli</a:t>
            </a:r>
            <a:endParaRPr lang="pt-BR" altLang="x-none" b="0" i="1" dirty="0">
              <a:solidFill>
                <a:srgbClr val="FFFFFF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0" y="115888"/>
            <a:ext cx="10066338" cy="6865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1" algn="ctr" defTabSz="449580" eaLnBrk="1" hangingPunct="1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2800">
              <a:solidFill>
                <a:srgbClr val="92D050"/>
              </a:solidFill>
              <a:latin typeface="Verdana" panose="020B0604030504040204" charset="0"/>
              <a:cs typeface="Tahoma" panose="020B0604030504040204" charset="0"/>
            </a:endParaRPr>
          </a:p>
          <a:p>
            <a:pPr lvl="1" algn="ctr" defTabSz="449580" eaLnBrk="1" hangingPunct="1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Verdana" panose="020B0604030504040204" charset="0"/>
                <a:cs typeface="Tahoma" panose="020B0604030504040204" charset="0"/>
              </a:rPr>
              <a:t>ESTRATÉGIAS DE AÇÃO</a:t>
            </a:r>
            <a:endParaRPr lang="pt-BR" altLang="x-none" sz="2800">
              <a:solidFill>
                <a:srgbClr val="FFFFFF"/>
              </a:solidFill>
              <a:latin typeface="Verdan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CONHECIMENTO DA REALIDADE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MOBILIZAÇÃO SOCIAL CONSCIENTE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AÇOES CONCRETAS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057400" lvl="3" indent="-342900" algn="just" defTabSz="449580" eaLnBrk="1" hangingPunct="1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Contato e envio de cartas para </a:t>
            </a:r>
            <a:r>
              <a:rPr lang="pt-BR" altLang="x-none" b="0" err="1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dep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pt-BR" altLang="x-none" b="0">
                <a:latin typeface="Times New Roman" panose="02020603050405020304" charset="0"/>
                <a:hlinkClick r:id="rId1"/>
              </a:rPr>
              <a:t>https://bit.ly/</a:t>
            </a:r>
            <a:r>
              <a:rPr lang="pt-BR" altLang="x-none" b="0">
                <a:latin typeface="Times New Roman" panose="02020603050405020304" charset="0"/>
                <a:hlinkClick r:id="rId1"/>
              </a:rPr>
              <a:t>2SZHn2K</a:t>
            </a:r>
            <a:r>
              <a:rPr lang="pt-BR" altLang="x-none" b="0">
                <a:latin typeface="Times New Roman" panose="02020603050405020304" charset="0"/>
              </a:rPr>
              <a:t> 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057400" lvl="3" indent="-342900" algn="just" defTabSz="449580" eaLnBrk="1" hangingPunct="1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Divulgação da Interpelação Extrajudicial feita aos líderes e ao presidente da Câmara </a:t>
            </a:r>
            <a:r>
              <a:rPr lang="pt-BR" altLang="x-none" b="0">
                <a:latin typeface="Times New Roman" panose="02020603050405020304" charset="0"/>
                <a:hlinkClick r:id="rId2"/>
              </a:rPr>
              <a:t>https://bit.ly/2zoy5lQ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057400" lvl="3" indent="-342900" algn="just" defTabSz="449580" eaLnBrk="1" hangingPunct="1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Articulação dos sindicatos, associações, centrais, movimentos sociais etc. 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057400" lvl="3" indent="-342900" algn="just" defTabSz="449580" eaLnBrk="1" hangingPunct="1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Atos Públicos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</a:endParaRPr>
          </a:p>
          <a:p>
            <a:pPr marL="2057400" lvl="3" indent="-342900" algn="just" defTabSz="449580" eaLnBrk="1" hangingPunct="1">
              <a:lnSpc>
                <a:spcPct val="12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2000" b="0">
              <a:solidFill>
                <a:srgbClr val="FFFFFF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/>
          <p:nvPr/>
        </p:nvSpPr>
        <p:spPr>
          <a:xfrm>
            <a:off x="200025" y="260350"/>
            <a:ext cx="10225088" cy="46323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>
              <a:spcBef>
                <a:spcPts val="600"/>
              </a:spcBef>
            </a:pPr>
            <a:r>
              <a:rPr lang="pt-BR" altLang="x-none" sz="3000" dirty="0">
                <a:solidFill>
                  <a:srgbClr val="92D050"/>
                </a:solidFill>
                <a:latin typeface="Verdana" panose="020B0604030504040204" charset="0"/>
              </a:rPr>
              <a:t>Pressionar Deputados(as) Federais </a:t>
            </a: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ts val="600"/>
              </a:spcBef>
            </a:pPr>
            <a:r>
              <a:rPr lang="pt-BR" altLang="x-none" sz="3000" dirty="0">
                <a:solidFill>
                  <a:srgbClr val="92D050"/>
                </a:solidFill>
                <a:latin typeface="Verdana" panose="020B0604030504040204" charset="0"/>
              </a:rPr>
              <a:t>pelo Voto NÃO ao PLP 459/2017</a:t>
            </a: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ts val="600"/>
              </a:spcBef>
            </a:pPr>
            <a:r>
              <a:rPr lang="pt-BR" altLang="x-none" sz="3200" dirty="0">
                <a:latin typeface="Times New Roman" panose="02020603050405020304" charset="0"/>
                <a:hlinkClick r:id="rId1"/>
              </a:rPr>
              <a:t>https://goo.gl/rxpRvm</a:t>
            </a:r>
            <a:r>
              <a:rPr lang="pt-BR" altLang="x-none" sz="3200" dirty="0">
                <a:latin typeface="Times New Roman" panose="02020603050405020304" charset="0"/>
              </a:rPr>
              <a:t> </a:t>
            </a:r>
            <a:endParaRPr lang="pt-BR" altLang="x-none" sz="3200" dirty="0">
              <a:latin typeface="Times New Roman" panose="02020603050405020304" charset="0"/>
            </a:endParaRPr>
          </a:p>
          <a:p>
            <a:pPr algn="ctr">
              <a:spcBef>
                <a:spcPct val="50000"/>
              </a:spcBef>
            </a:pPr>
            <a:endParaRPr lang="pt-BR" altLang="x-none" sz="3200" dirty="0">
              <a:latin typeface="Times New Roman" panose="02020603050405020304" charset="0"/>
            </a:endParaRPr>
          </a:p>
          <a:p>
            <a:pPr algn="ctr">
              <a:spcBef>
                <a:spcPct val="50000"/>
              </a:spcBef>
            </a:pP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</p:txBody>
      </p:sp>
      <p:sp>
        <p:nvSpPr>
          <p:cNvPr id="31746" name="TextBox 2"/>
          <p:cNvSpPr txBox="1"/>
          <p:nvPr/>
        </p:nvSpPr>
        <p:spPr>
          <a:xfrm>
            <a:off x="704850" y="0"/>
            <a:ext cx="90011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pt-BR" altLang="x-none" b="0" i="1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b="0" i="1" dirty="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3" y="2060575"/>
            <a:ext cx="7888287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"/>
          <p:cNvSpPr/>
          <p:nvPr/>
        </p:nvSpPr>
        <p:spPr>
          <a:xfrm>
            <a:off x="0" y="1219200"/>
            <a:ext cx="10425113" cy="44783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endParaRPr lang="pt-BR" altLang="x-none" sz="28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x-none" dirty="0">
                <a:solidFill>
                  <a:srgbClr val="92D050"/>
                </a:solidFill>
                <a:latin typeface="Verdana" panose="020B0604030504040204" charset="0"/>
              </a:rPr>
              <a:t>Muito grata</a:t>
            </a:r>
            <a:endParaRPr lang="pt-BR" altLang="x-none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endParaRPr lang="pt-BR" altLang="x-none" sz="1800" i="1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endParaRPr lang="pt-BR" altLang="x-none" sz="1800" i="1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800" i="1" dirty="0">
                <a:solidFill>
                  <a:srgbClr val="92D050"/>
                </a:solidFill>
                <a:latin typeface="Verdana" panose="020B0604030504040204" charset="0"/>
              </a:rPr>
              <a:t>Maria Lucia Fattorelli</a:t>
            </a:r>
            <a:endParaRPr lang="pt-BR" altLang="x-none" sz="1800" dirty="0">
              <a:solidFill>
                <a:srgbClr val="FFFFFF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3200" b="0" dirty="0">
                <a:solidFill>
                  <a:srgbClr val="FFFFFF"/>
                </a:solidFill>
                <a:latin typeface="Verdana" panose="020B0604030504040204" charset="0"/>
                <a:hlinkClick r:id="rId1"/>
              </a:rPr>
              <a:t>www.auditoriacidada.org.br</a:t>
            </a:r>
            <a:endParaRPr lang="pt-BR" altLang="x-none" sz="3200" b="0" dirty="0">
              <a:solidFill>
                <a:srgbClr val="FFFFFF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3200" b="0" dirty="0">
                <a:solidFill>
                  <a:srgbClr val="FFFFFF"/>
                </a:solidFill>
                <a:latin typeface="Verdana" panose="020B0604030504040204" charset="0"/>
                <a:hlinkClick r:id="rId2"/>
              </a:rPr>
              <a:t>www.facebook.com/auditoriacidada.pagina</a:t>
            </a:r>
            <a:endParaRPr lang="pt-BR" altLang="x-none" sz="3200" b="0" dirty="0">
              <a:solidFill>
                <a:srgbClr val="FFFFFF"/>
              </a:solidFill>
              <a:latin typeface="Verdana" panose="020B0604030504040204" charset="0"/>
            </a:endParaRPr>
          </a:p>
        </p:txBody>
      </p:sp>
      <p:sp>
        <p:nvSpPr>
          <p:cNvPr id="33794" name="TextBox 2"/>
          <p:cNvSpPr txBox="1"/>
          <p:nvPr/>
        </p:nvSpPr>
        <p:spPr>
          <a:xfrm>
            <a:off x="704850" y="0"/>
            <a:ext cx="90011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pt-BR" altLang="x-none" b="0" i="1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b="0" i="1" dirty="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800" y="0"/>
            <a:ext cx="67421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560388" y="1052513"/>
            <a:ext cx="9145588" cy="1549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pt-BR" sz="4000" kern="1200" cap="none" spc="0" normalizeH="0" baseline="0" noProof="0" dirty="0">
              <a:solidFill>
                <a:srgbClr val="FEA022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pt-BR" sz="4000" kern="1200" cap="none" spc="0" normalizeH="0" baseline="0" noProof="0" dirty="0">
              <a:solidFill>
                <a:schemeClr val="accent3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</p:txBody>
      </p:sp>
      <p:pic>
        <p:nvPicPr>
          <p:cNvPr id="81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549275"/>
            <a:ext cx="9142413" cy="439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"/>
          <p:cNvSpPr/>
          <p:nvPr/>
        </p:nvSpPr>
        <p:spPr>
          <a:xfrm>
            <a:off x="273050" y="5229225"/>
            <a:ext cx="91440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Ver artigo: </a:t>
            </a:r>
            <a:endParaRPr lang="pt-BR" altLang="x-none" b="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en-US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ORÇAMENTO 2019 REVELA QUE O ROMBO ESTÁ NO GASTO COM A DÍVIDA PÚBLICA</a:t>
            </a:r>
            <a:r>
              <a:rPr lang="pt-BR" altLang="en-US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b="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  <a:hlinkClick r:id="rId2"/>
              </a:rPr>
              <a:t>https://bit.ly/2N8ubn0</a:t>
            </a:r>
            <a:r>
              <a:rPr lang="pt-BR" altLang="x-none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b="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Box 2"/>
          <p:cNvSpPr txBox="1"/>
          <p:nvPr/>
        </p:nvSpPr>
        <p:spPr>
          <a:xfrm>
            <a:off x="560388" y="404813"/>
            <a:ext cx="9145587" cy="8494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endParaRPr lang="pt-BR" altLang="x-none" sz="3600" dirty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200" dirty="0">
                <a:solidFill>
                  <a:srgbClr val="94C600"/>
                </a:solidFill>
                <a:latin typeface="Tahoma" panose="020B0604030504040204" charset="0"/>
              </a:rPr>
              <a:t>GRANDE CAPITAL JÁ NÃO QUER </a:t>
            </a:r>
            <a:r>
              <a:rPr lang="pt-BR" altLang="en-US" sz="3200" dirty="0">
                <a:solidFill>
                  <a:srgbClr val="94C600"/>
                </a:solidFill>
                <a:latin typeface="Tahoma" panose="020B0604030504040204" charset="0"/>
              </a:rPr>
              <a:t>“</a:t>
            </a:r>
            <a:r>
              <a:rPr lang="pt-BR" altLang="x-none" sz="3200" dirty="0">
                <a:solidFill>
                  <a:srgbClr val="94C600"/>
                </a:solidFill>
                <a:latin typeface="Tahoma" panose="020B0604030504040204" charset="0"/>
              </a:rPr>
              <a:t>APENAS</a:t>
            </a:r>
            <a:r>
              <a:rPr lang="pt-BR" altLang="en-US" sz="3200" dirty="0">
                <a:solidFill>
                  <a:srgbClr val="94C600"/>
                </a:solidFill>
                <a:latin typeface="Tahoma" panose="020B0604030504040204" charset="0"/>
              </a:rPr>
              <a:t>”</a:t>
            </a:r>
            <a:r>
              <a:rPr lang="pt-BR" altLang="x-none" sz="3200" dirty="0">
                <a:solidFill>
                  <a:srgbClr val="94C600"/>
                </a:solidFill>
                <a:latin typeface="Tahoma" panose="020B0604030504040204" charset="0"/>
              </a:rPr>
              <a:t>  OS JUROS DA DÍVIDA, MAS SE APODERA DIRETAMENTE DA ARRECADAÇÃO</a:t>
            </a:r>
            <a:endParaRPr lang="pt-BR" altLang="x-none" sz="3200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2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Novo ESQUEMA FRAUDULENTO da chamada </a:t>
            </a:r>
            <a:r>
              <a:rPr lang="pt-BR" altLang="en-US" sz="32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32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Securitização de Créditos</a:t>
            </a:r>
            <a:r>
              <a:rPr lang="pt-BR" altLang="en-US" sz="32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32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 escancara o desvio de recursos para bancos privilegiados</a:t>
            </a:r>
            <a:endParaRPr lang="pt-BR" altLang="x-none" sz="3200" dirty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PLP 459/2017 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(PLS 204/2016 no Senado) 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b="0" dirty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6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  </a:t>
            </a:r>
            <a:endParaRPr lang="pt-BR" altLang="x-none" sz="3600" dirty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600" dirty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lnSpc>
                <a:spcPct val="120000"/>
              </a:lnSpc>
            </a:pPr>
            <a:endParaRPr lang="pt-BR" altLang="x-none" sz="3600" b="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213" y="228600"/>
            <a:ext cx="6985000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TextBox 2"/>
          <p:cNvSpPr txBox="1"/>
          <p:nvPr/>
        </p:nvSpPr>
        <p:spPr>
          <a:xfrm>
            <a:off x="8193088" y="2852738"/>
            <a:ext cx="1873250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sz="20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/>
            <a:endParaRPr lang="pt-BR" altLang="x-none" sz="20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/>
            <a:endParaRPr lang="pt-BR" altLang="x-none" sz="20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/>
            <a:endParaRPr lang="pt-BR" altLang="x-none" sz="20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/>
            <a:endParaRPr lang="pt-BR" altLang="x-none" sz="20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/>
            <a:endParaRPr lang="pt-BR" altLang="x-none" sz="20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/>
            <a:endParaRPr lang="pt-BR" altLang="x-none" sz="20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/>
            <a:endParaRPr lang="pt-BR" altLang="x-none" sz="20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/>
            <a:r>
              <a:rPr lang="pt-BR" altLang="x-none" sz="2000" b="0" dirty="0">
                <a:solidFill>
                  <a:schemeClr val="tx1"/>
                </a:solidFill>
                <a:latin typeface="Times New Roman" panose="02020603050405020304" charset="0"/>
              </a:rPr>
              <a:t>FOLHETO</a:t>
            </a:r>
            <a:endParaRPr lang="pt-BR" altLang="x-none" sz="20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/>
            <a:r>
              <a:rPr lang="pt-BR" altLang="x-none" sz="2000" b="0" dirty="0">
                <a:solidFill>
                  <a:srgbClr val="FFFFFF"/>
                </a:solidFill>
                <a:latin typeface="Times New Roman" panose="02020603050405020304" charset="0"/>
              </a:rPr>
              <a:t>disponível em: </a:t>
            </a:r>
            <a:r>
              <a:rPr lang="pt-BR" altLang="x-none" sz="1600" b="0" dirty="0">
                <a:latin typeface="Times New Roman" panose="02020603050405020304" charset="0"/>
                <a:hlinkClick r:id="rId2"/>
              </a:rPr>
              <a:t>https://goo.gl/sd1cJe</a:t>
            </a:r>
            <a:r>
              <a:rPr lang="pt-BR" altLang="x-none" sz="1600" b="0" dirty="0">
                <a:latin typeface="Times New Roman" panose="02020603050405020304" charset="0"/>
              </a:rPr>
              <a:t> </a:t>
            </a:r>
            <a:endParaRPr sz="1600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25400"/>
            <a:ext cx="9906000" cy="693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560388" y="404813"/>
            <a:ext cx="9145588" cy="722630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pt-BR" altLang="x-none" sz="3200">
                <a:solidFill>
                  <a:srgbClr val="94C600"/>
                </a:solidFill>
                <a:latin typeface="Tahoma" panose="020B0604030504040204" charset="0"/>
              </a:rPr>
              <a:t>Mobilização contra o PLP 459/2017</a:t>
            </a:r>
            <a:endParaRPr lang="pt-BR" altLang="x-none" b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 sobre a impressionante vitória na Câmara em 2018, quando conseguimos, juntamente com nossas entidades apoiadoras, adiar a votação do PLP 459/2017</a:t>
            </a:r>
            <a:endParaRPr lang="pt-BR" altLang="x-none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Interpelação extrajudicial enviada a todos os líderes na Câmara dos Deputados sobre o PLP 459/2017 </a:t>
            </a:r>
            <a:r>
              <a:rPr lang="pt-BR" altLang="x-none" sz="2000" b="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https://bit.ly/2CWLyDP</a:t>
            </a: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x-none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realizada em 14/08/2018 na CFT </a:t>
            </a:r>
            <a:r>
              <a:rPr lang="pt-BR" altLang="x-none" sz="2000" b="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https://bit.ly/2yZoPne</a:t>
            </a: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x-none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Folheto curto com diagramas explicativos sobre o esquema </a:t>
            </a:r>
            <a:r>
              <a:rPr lang="pt-BR" altLang="x-none" sz="2000" b="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https://bit.ly/2RHxxCd</a:t>
            </a: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x-none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Vídeo com desenho </a:t>
            </a:r>
            <a:r>
              <a:rPr lang="pt-BR" altLang="x-none" sz="2000" b="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https://bit.ly/2Tz5q58</a:t>
            </a: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x-none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 gravado pela atriz Priscilla Castro </a:t>
            </a:r>
            <a:r>
              <a:rPr lang="pt-BR" altLang="x-none" sz="2000" b="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https://bit.ly/2RaVDpj</a:t>
            </a: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x-none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Crítica ao relatório de plenário do Dep. André Figueiredo (PDT) </a:t>
            </a:r>
            <a:r>
              <a:rPr lang="pt-BR" altLang="x-none" sz="2000" b="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https://bit.ly/2RbH58W</a:t>
            </a: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x-none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Interpelação Extrajudicial ao novo relator em plenário, Dep. Alexandre Leite </a:t>
            </a:r>
            <a:r>
              <a:rPr lang="pt-BR" altLang="x-none" sz="2000" b="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https://bit.ly/2C34xL8</a:t>
            </a: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x-none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Encaminhamento de estratégias para enfrentamento dessa pauta em 2019, pois o PLP 459/2017 continua em regime de urgência em Plenário da Câmara dos Deputados  </a:t>
            </a:r>
            <a:endParaRPr lang="pt-BR" altLang="x-none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60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lnSpc>
                <a:spcPct val="120000"/>
              </a:lnSpc>
            </a:pPr>
            <a:endParaRPr lang="pt-BR" altLang="x-none" sz="3600" b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3"/>
          <p:cNvSpPr/>
          <p:nvPr/>
        </p:nvSpPr>
        <p:spPr>
          <a:xfrm>
            <a:off x="488950" y="476250"/>
            <a:ext cx="9417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PLP 459/2017 – Projeto Cifrado</a:t>
            </a:r>
            <a:endParaRPr lang="pt-BR" altLang="x-none" sz="3200" dirty="0">
              <a:solidFill>
                <a:srgbClr val="94C6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13314" name="TextBox 2"/>
          <p:cNvSpPr txBox="1"/>
          <p:nvPr/>
        </p:nvSpPr>
        <p:spPr>
          <a:xfrm>
            <a:off x="355600" y="-474662"/>
            <a:ext cx="1841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pt-BR" altLang="x-none" dirty="0">
              <a:latin typeface="Times New Roman" panose="02020603050405020304" charset="0"/>
            </a:endParaRPr>
          </a:p>
        </p:txBody>
      </p:sp>
      <p:sp>
        <p:nvSpPr>
          <p:cNvPr id="13315" name="Rectangle 3"/>
          <p:cNvSpPr/>
          <p:nvPr/>
        </p:nvSpPr>
        <p:spPr>
          <a:xfrm>
            <a:off x="344488" y="3933825"/>
            <a:ext cx="9561512" cy="2614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imes New Roman" panose="02020603050405020304" charset="0"/>
              </a:rPr>
              <a:t>Qual é o ônus? </a:t>
            </a:r>
            <a:r>
              <a:rPr lang="pt-BR" altLang="x-none" b="0" dirty="0">
                <a:solidFill>
                  <a:srgbClr val="94C600"/>
                </a:solidFill>
                <a:latin typeface="Times New Roman" panose="02020603050405020304" charset="0"/>
              </a:rPr>
              <a:t>Garantia Real exorbitante concedida pelo Ente Federado e custos elevadíssimos assumidos pelo Estado: taxas, advogados, seguros </a:t>
            </a:r>
            <a:endParaRPr lang="pt-BR" altLang="x-none" b="0" dirty="0">
              <a:solidFill>
                <a:srgbClr val="94C600"/>
              </a:solidFill>
              <a:latin typeface="Times New Roman" panose="02020603050405020304" charset="0"/>
            </a:endParaRPr>
          </a:p>
          <a:p>
            <a:pPr marL="342900" indent="-342900"/>
            <a:endParaRPr lang="pt-BR" altLang="x-none" sz="1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imes New Roman" panose="02020603050405020304" charset="0"/>
              </a:rPr>
              <a:t>Quais direitos são cedidos? </a:t>
            </a:r>
            <a:r>
              <a:rPr lang="pt-BR" altLang="x-none" b="0" dirty="0">
                <a:solidFill>
                  <a:srgbClr val="94C600"/>
                </a:solidFill>
                <a:latin typeface="Times New Roman" panose="02020603050405020304" charset="0"/>
              </a:rPr>
              <a:t>Fluxo da arrecadação  </a:t>
            </a:r>
            <a:endParaRPr lang="pt-BR" altLang="x-none" b="0" dirty="0">
              <a:solidFill>
                <a:srgbClr val="94C600"/>
              </a:solidFill>
              <a:latin typeface="Times New Roman" panose="02020603050405020304" charset="0"/>
            </a:endParaRPr>
          </a:p>
          <a:p>
            <a:pPr marL="342900" indent="-342900"/>
            <a:endParaRPr lang="pt-BR" altLang="x-none" sz="1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imes New Roman" panose="02020603050405020304" charset="0"/>
              </a:rPr>
              <a:t>Quem são as pessoas jurídicas de direito privado? </a:t>
            </a:r>
            <a:r>
              <a:rPr lang="pt-BR" altLang="x-none" b="0" dirty="0">
                <a:solidFill>
                  <a:srgbClr val="94C600"/>
                </a:solidFill>
                <a:latin typeface="Times New Roman" panose="02020603050405020304" charset="0"/>
              </a:rPr>
              <a:t>Novas empresas estatais criadas para operar o esquema da </a:t>
            </a:r>
            <a:r>
              <a:rPr lang="pt-BR" altLang="en-US" b="0" dirty="0">
                <a:solidFill>
                  <a:srgbClr val="94C600"/>
                </a:solidFill>
                <a:latin typeface="Times New Roman" panose="02020603050405020304" charset="0"/>
              </a:rPr>
              <a:t>“</a:t>
            </a:r>
            <a:r>
              <a:rPr lang="pt-BR" altLang="x-none" b="0" dirty="0">
                <a:solidFill>
                  <a:srgbClr val="94C600"/>
                </a:solidFill>
                <a:latin typeface="Times New Roman" panose="02020603050405020304" charset="0"/>
              </a:rPr>
              <a:t>Securitização de Créditos</a:t>
            </a:r>
            <a:r>
              <a:rPr lang="pt-BR" altLang="en-US" b="0" dirty="0">
                <a:solidFill>
                  <a:srgbClr val="94C600"/>
                </a:solidFill>
                <a:latin typeface="Times New Roman" panose="02020603050405020304" charset="0"/>
              </a:rPr>
              <a:t>”</a:t>
            </a:r>
            <a:r>
              <a:rPr lang="pt-BR" altLang="x-none" b="0" dirty="0">
                <a:solidFill>
                  <a:srgbClr val="94C600"/>
                </a:solidFill>
                <a:latin typeface="Times New Roman" panose="02020603050405020304" charset="0"/>
              </a:rPr>
              <a:t>, a exemplo da PBH Ativos S/A, CPSEC S/A, entre outras</a:t>
            </a:r>
            <a:endParaRPr lang="pt-BR" altLang="x-none" b="0" dirty="0">
              <a:solidFill>
                <a:srgbClr val="94C600"/>
              </a:solidFill>
              <a:latin typeface="Times New Roman" panose="02020603050405020304" charset="0"/>
            </a:endParaRP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1412875"/>
            <a:ext cx="9486900" cy="212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0</TotalTime>
  <Words>7370</Words>
  <Application>WPS Presentation</Application>
  <PresentationFormat/>
  <Paragraphs>214</Paragraphs>
  <Slides>24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MS PGothic</vt:lpstr>
      <vt:lpstr>Tahoma</vt:lpstr>
      <vt:lpstr>Courier New</vt:lpstr>
      <vt:lpstr>Verdana</vt:lpstr>
      <vt:lpstr>Tahoma</vt:lpstr>
      <vt:lpstr>Cambria</vt:lpstr>
      <vt:lpstr/>
      <vt:lpstr>Arial Unicode MS</vt:lpstr>
      <vt:lpstr>Segoe Print</vt:lpstr>
      <vt:lpstr>Pulso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</cp:lastModifiedBy>
  <cp:revision>2235</cp:revision>
  <cp:lastPrinted>2008-11-20T19:12:03Z</cp:lastPrinted>
  <dcterms:created xsi:type="dcterms:W3CDTF">2001-11-19T18:24:28Z</dcterms:created>
  <dcterms:modified xsi:type="dcterms:W3CDTF">2019-02-25T18:59:27Z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1033-10.2.0.5832</vt:lpwstr>
  </property>
</Properties>
</file>