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1436" r:id="rId2"/>
    <p:sldId id="1437" r:id="rId3"/>
    <p:sldId id="1438" r:id="rId4"/>
    <p:sldId id="1439" r:id="rId5"/>
    <p:sldId id="1440" r:id="rId6"/>
    <p:sldId id="1441" r:id="rId7"/>
    <p:sldId id="1442" r:id="rId8"/>
    <p:sldId id="1443" r:id="rId9"/>
    <p:sldId id="1444" r:id="rId10"/>
    <p:sldId id="1445" r:id="rId11"/>
    <p:sldId id="1446" r:id="rId12"/>
    <p:sldId id="1447" r:id="rId13"/>
    <p:sldId id="1448" r:id="rId14"/>
    <p:sldId id="1449" r:id="rId15"/>
    <p:sldId id="1450" r:id="rId16"/>
    <p:sldId id="1451" r:id="rId17"/>
    <p:sldId id="1452" r:id="rId18"/>
    <p:sldId id="1453" r:id="rId19"/>
    <p:sldId id="1454" r:id="rId20"/>
    <p:sldId id="1455" r:id="rId21"/>
    <p:sldId id="1456" r:id="rId22"/>
    <p:sldId id="1457" r:id="rId23"/>
    <p:sldId id="1458" r:id="rId24"/>
    <p:sldId id="1459" r:id="rId25"/>
    <p:sldId id="1460" r:id="rId26"/>
    <p:sldId id="1468" r:id="rId27"/>
    <p:sldId id="1461" r:id="rId28"/>
    <p:sldId id="1462" r:id="rId29"/>
    <p:sldId id="1463" r:id="rId30"/>
    <p:sldId id="1464" r:id="rId31"/>
    <p:sldId id="1465" r:id="rId32"/>
    <p:sldId id="1466" r:id="rId33"/>
    <p:sldId id="1467" r:id="rId3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32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33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a.previdencia.gov.br/site/2019/04/Transparencia_previdencia_v4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uditoriacidada.org.br/mentirasverdad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ese.org.br/calculadoraaposentadoria/index.x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n.fazenda.gov.br/documents/10180/649908/Anexo_RMD_Fev_18.zip/a07149f9-370a-410b-8542-f72056af33d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dados/receitadata/estudos-e-tributarios-e-aduaneiros/estudos-e-estatisticas/11-08-2014-grandes-numeros-dirpf/estudo-gn-irpf-ac-2016-excel.xls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fip.org.br/wp-content/uploads/2018/12/Livros_28_11_2018_14_51_1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leg.br/internet/comissao/index/mista/orca/orcamento/OR2019/proposta/MensagemPr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jamento.gov.br/secretarias/upload/Arquivos/servidor/publicacoes/boletim_estatistico_pessoal/2017/bep-dezembro-20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souro.fazenda.gov.br/web/stn/demonstrativos-fisca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5663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en-US" sz="32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32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 Dívida Pública e a Previdência Social</a:t>
            </a:r>
            <a:endParaRPr lang="pt-BR" sz="2700" u="sng" smtClean="0">
              <a:solidFill>
                <a:srgbClr val="FFFF00"/>
              </a:solidFill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>
                <a:solidFill>
                  <a:schemeClr val="accent1"/>
                </a:solidFill>
                <a:latin typeface="Tahoma" charset="0"/>
                <a:cs typeface="Tahoma" charset="0"/>
              </a:rPr>
              <a:t>12º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Congresso </a:t>
            </a:r>
            <a:r>
              <a:rPr lang="pt-BR" sz="2500" b="0" i="1">
                <a:solidFill>
                  <a:schemeClr val="accent1"/>
                </a:solidFill>
                <a:latin typeface="Tahoma" charset="0"/>
                <a:cs typeface="Tahoma" charset="0"/>
              </a:rPr>
              <a:t>Nacional </a:t>
            </a:r>
            <a:r>
              <a:rPr lang="pt-BR" sz="2500" b="0" i="1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FNP –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2/5/2019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714836" cy="27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da CPI Previdência</a:t>
            </a:r>
          </a:p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Saque de recursos da Previdência Social</a:t>
            </a:r>
          </a:p>
          <a:p>
            <a:pPr algn="ctr">
              <a:spcBef>
                <a:spcPct val="50000"/>
              </a:spcBef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Período de 1940 a 1980 – Utilização dos recursos previdenciários em diversos projetos: CSN, FNM, CVRD, Brasília, Ponte Rio Niterói, Transamazônica, dentre outros – PREJUÍZO DE R$ 5 a 7 TRILHÕES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DRU – entre 2006 e 2015 – PREJUÍZO DE R$ 500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Dívidas de empresas com a Previdência – R$ 450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073008" cy="687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2D050"/>
                </a:solidFill>
                <a:latin typeface="Tahoma"/>
                <a:cs typeface="Tahoma"/>
              </a:rPr>
              <a:t>Proposta de Regime de Capitalização</a:t>
            </a:r>
          </a:p>
          <a:p>
            <a:pPr algn="ctr"/>
            <a:endParaRPr lang="pt-BR" sz="150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Abandono progressivo do sistema de repartição e aprofundamento do modelo de capitalização - contas individuais – “CONTRIBUIÇÃO DEFINIDA” – RISCO TOTAL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Impede a distribuição de renda e redução das desigualdades regionais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As contribuições não irão mais financiar as aposentadorias e pensões, mas vão para os bancos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Ameaça o pagamento dos atuais e futuros aposentados e pensionistas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Depois, vão alegar mais “déficit” para justificar mais retirada de direitos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Previdência é sinônimo de SEGURANÇA, e não de RISCO</a:t>
            </a:r>
          </a:p>
        </p:txBody>
      </p:sp>
    </p:spTree>
    <p:extLst>
      <p:ext uri="{BB962C8B-B14F-4D97-AF65-F5344CB8AC3E}">
        <p14:creationId xmlns:p14="http://schemas.microsoft.com/office/powerpoint/2010/main" val="18676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2D050"/>
                </a:solidFill>
                <a:latin typeface="Tahoma"/>
                <a:cs typeface="Tahoma"/>
              </a:rPr>
              <a:t>Falácia do combate a privilégios</a:t>
            </a:r>
          </a:p>
          <a:p>
            <a:pPr algn="ctr"/>
            <a:endParaRPr lang="pt-BR" sz="1500" smtClean="0">
              <a:solidFill>
                <a:srgbClr val="92D050"/>
              </a:solidFill>
              <a:latin typeface="Tahoma"/>
              <a:cs typeface="Tahoma"/>
            </a:endParaRPr>
          </a:p>
          <a:p>
            <a:pPr lvl="0"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Governo justifica a “Reforma” dizendo que ela vai combater os privilégios... Porém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, dos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1,236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TRILHÃO de “economia” com a reforma nos próximos 10 anos,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1,012 TRILHÃO (82%)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serão tirados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do: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Regime Geral (cujo teto é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R$ 5.839,45) - aumento de requisitos de idade, tempo de contribuição, redução pensões, etc.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- Assistência Social - redução nos benefícios de 1 salário mínimo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Extinção do abono para mais de 20 milhões de trabalhadores que ganham entre 1 e 2 salários mínimos.</a:t>
            </a:r>
            <a:endParaRPr lang="pt-BR" b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sz="1400" b="0">
                <a:solidFill>
                  <a:srgbClr val="FFFFFF"/>
                </a:solidFill>
                <a:latin typeface="Tahoma"/>
                <a:cs typeface="Tahoma"/>
              </a:rPr>
              <a:t>Fonte: </a:t>
            </a:r>
            <a:r>
              <a:rPr lang="pt-BR" sz="1400" b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http://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sa.previdencia.gov.br/site/2019/04/Transparencia_previdencia_v4.pdf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</a:rPr>
              <a:t>  - pág 9</a:t>
            </a:r>
            <a:endParaRPr lang="pt-BR" sz="1000" b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endParaRPr lang="pt-BR" sz="100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pt-BR" sz="3000" smtClean="0">
                <a:solidFill>
                  <a:schemeClr val="accent1"/>
                </a:solidFill>
                <a:latin typeface="Tahoma"/>
                <a:cs typeface="Tahoma"/>
              </a:rPr>
              <a:t>ISSO É COMBATER PRIVILÉGIOS ????</a:t>
            </a:r>
          </a:p>
        </p:txBody>
      </p:sp>
    </p:spTree>
    <p:extLst>
      <p:ext uri="{BB962C8B-B14F-4D97-AF65-F5344CB8AC3E}">
        <p14:creationId xmlns:p14="http://schemas.microsoft.com/office/powerpoint/2010/main" val="3892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Incerteza para futuros trabalhadores (setor público e INSS)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533465"/>
            <a:ext cx="95758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65125" indent="-365125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CAPITALIZAÇÃO: “</a:t>
            </a:r>
            <a:r>
              <a:rPr lang="pt-BR" sz="200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201-A. Lei complementar de iniciativa do Poder Executivo federal instituirá novo regime de previdência social, organizado com base em sistema de   capitalização,   na   modalidade   de   </a:t>
            </a:r>
            <a:r>
              <a:rPr lang="pt-BR" sz="2000" i="1" u="sng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contribuição   definida</a:t>
            </a:r>
            <a:r>
              <a:rPr lang="pt-BR" sz="200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  caráter obrigatório  para  quem  aderir, com  a  previsão  de  conta  vinculada  para  cada trabalhador  e  de  constituição  de  reserva  individual  para  o  pagamento  do benefício,  admitida  capitalização  nocional,  vedada  qualquer  forma  de  uso compulsório dos recursos por parte de ente federativo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</a:t>
            </a:r>
          </a:p>
          <a:p>
            <a:pPr marL="365125" indent="-365125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Apesar de muitos alegarem que isso seria opcional, a PEC prevê o seguinte texto, no ADCT – Art 115 - §  1º: “</a:t>
            </a:r>
            <a:r>
              <a:rPr lang="pt-BR" sz="200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lei  complementar  de  que  trata  o  art.  201-A da  Constituição definirá  os  segurados  obrigatórios  do  novo  regime  de  previdência  social  de que trata o caput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</a:p>
          <a:p>
            <a:pPr algn="ctr">
              <a:spcBef>
                <a:spcPts val="1200"/>
              </a:spcBef>
            </a:pPr>
            <a:r>
              <a:rPr lang="pt-BR" sz="2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HÁ GARANTIA DO VALOR DA </a:t>
            </a:r>
            <a:r>
              <a:rPr lang="pt-BR" sz="2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APOSENTADORIA</a:t>
            </a:r>
            <a:r>
              <a:rPr lang="pt-BR" sz="2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pt-BR" sz="2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PRIVILÉGIO </a:t>
            </a:r>
            <a:r>
              <a:rPr lang="pt-BR" sz="2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2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BANCOS; FIM </a:t>
            </a:r>
            <a:r>
              <a:rPr lang="pt-BR" sz="2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SOLIDARIEDADE ENTRE </a:t>
            </a:r>
            <a:r>
              <a:rPr lang="pt-BR" sz="2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GERAÇÕES; </a:t>
            </a:r>
            <a:r>
              <a:rPr lang="pt-BR" sz="2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AMEAÇA AO PAGAMENTO DOS ATUAIS APOSENTADOS. </a:t>
            </a:r>
          </a:p>
        </p:txBody>
      </p:sp>
    </p:spTree>
    <p:extLst>
      <p:ext uri="{BB962C8B-B14F-4D97-AF65-F5344CB8AC3E}">
        <p14:creationId xmlns:p14="http://schemas.microsoft.com/office/powerpoint/2010/main" val="37854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Incerteza para futuros trabalhadores (setor público e INSS)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533465"/>
            <a:ext cx="9575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65125" indent="-365125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 desconstitucionaliza as regras gerais para futuros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servidores e segurados do INSS,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prevê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tais regras serão definidas em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Complementar, e não mais na Constituição.</a:t>
            </a:r>
          </a:p>
          <a:p>
            <a:pPr marL="365125" indent="-365125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Incerteza total sobre como será o sistema no Futuro</a:t>
            </a:r>
          </a:p>
          <a:p>
            <a:pPr marL="365125" indent="-365125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contribuições previdenciárias dos futuros trabalhadores não irão mais para os aposentados (mas para os bancos), o que irá ameaçar o financiamento das aposentadorias. Isto pode ser utilizado como argumento para alegar mais “déficit” e justificar mais retirada de direitos.</a:t>
            </a:r>
          </a:p>
          <a:p>
            <a:pPr marL="365125" indent="-365125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 idade de aposentadoria: 65 para homens e 62 para as mulheres, que serão aumentadas ainda mais caso haja crescimento na expectativa de “sobrevida” aos 65 anos.</a:t>
            </a:r>
          </a:p>
          <a:p>
            <a:pPr marL="365125" indent="-365125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tempo mínimo de contribuição passa de 15 para 20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anos (25 anos no caso de servidores públicos), dificultando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muito a aposentadoria, em um país com mercado de trabalho altamente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informal.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Grave perda de direitos para os trabalhadores 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(INSS e servidores públicos, atuais e futuros)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2420888"/>
            <a:ext cx="9575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Serão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necessários 40 anos de contribuição para não haver grande perda nos benefícios (2% a menos por ano). </a:t>
            </a:r>
            <a:endParaRPr lang="pt-BR" sz="2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Quase impossível se obter este requisito em um país com grande informalidade no mercado de trabalho.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média (sobre a qual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ainda incidirá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 perda) será calculada com base em 100% dos salários de contribuição, ou seja, não vai mais se jogar fora os 20% piores salários de contribuição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pt-BR" sz="3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PREVIDÊNCIA É SINÔNIMO DE SEGURANÇA, E NÃO DE RISCO</a:t>
            </a:r>
            <a:endParaRPr lang="pt-BR" sz="20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Transição – INSS (atuais trabalhadores)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628800"/>
            <a:ext cx="957580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Exigência de 35/30 anos de contribuição, e mais a Regra 86/96, que sobe até chegar a 105/100 em 2033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também outra regra de transição, exigindo-se 35/30 anos de contribuição e idade de 61/56 que sobe até chegar a 65/62 em 2031.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Quem está a dois anos de cumprir o tempo de contribuição mínimo para aposentadoria – 30 anos, se mulher, e 35, se homem – poderá optar pela aposentadoria sem idade mínima, aplicando-se o Fator Previdenciário, após cumprir pedágio de 50% sobre o tempo faltante. Exemplo: mulher com 29 anos de contribuição poderá se aposentar pelo Fator Previdenciário se contribuir mais um ano e meio.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No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de aposentadoria por idade, há uma transição de 60 para 62 anos (em 2023) no caso das mulheres, e o tempo de contribuição sobe para homens e mulheres, de 15 para chegar até os 20 anos em 2029.</a:t>
            </a:r>
          </a:p>
        </p:txBody>
      </p:sp>
    </p:spTree>
    <p:extLst>
      <p:ext uri="{BB962C8B-B14F-4D97-AF65-F5344CB8AC3E}">
        <p14:creationId xmlns:p14="http://schemas.microsoft.com/office/powerpoint/2010/main" val="1461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Transição – RPPS (atuais servidores)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628800"/>
            <a:ext cx="9575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Exigência de 20 anos de serviço público, 5 anos no cargo, 35/30 anos de contribuição, 61/56 anos de idade (passando para 62/57 em 2022) e mais o atendimento à Regra 86/96, que vai subindo até 105/100 em 2033.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integralidade só aos 65/62 anos (e 60 no caso professor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e só no caso de ter ingressado no serviço público até 2003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Há um aumento na contribuição previdenciária para servidores com salários maiores que cerca de R$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4.500,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redução para quem ganha menos que isso.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Em caso de “déficit atuarial”, poderá ser cobrada contribuição previdenciária extraordinária dos servidores públicos.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Servidores dos estados e municípios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916832"/>
            <a:ext cx="9575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Todas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novas regras de benefício para o RPPS valem para Estados, Municípios e Distrito Federal. </a:t>
            </a:r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registrem “déficit financeiro e atuarial”, deverão ampliar suas alíquotas para no mínimo 14%, em um prazo de 180 dias. </a:t>
            </a:r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Limitação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incorporações de gratificações aos benefícios de aposentadoria e pensões. </a:t>
            </a:r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Obrigatoriedade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Instituição da Previdência Complementar em 2 anos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Professores: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916832"/>
            <a:ext cx="9575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exigida idade mínima de 60 anos e tempo de contribuição de 30 anos, para professores de ambos os </a:t>
            </a: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sexos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perda para as professoras, que atualmente se aposentam com 25 anos de contribuição</a:t>
            </a: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regras de transição não impedem grande perda paras as professoras e professores.</a:t>
            </a:r>
            <a:endParaRPr lang="pt-BR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ENQUANTO OS GASTOS COM A DÍVIDA ESTÃO LIBERADOS, OS GASTOS SOCIAIS ESTÃO SUBMETIDOS AO TETO DA EC 95/2016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1 - Inclui a chamada “rolagem” ou refinanciamento da dívida, pois o Tesouro contabiliza como tal grande parte dos juros pagos.</a:t>
            </a: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2: Não inclui os restos a pagar pagos em 2019.</a:t>
            </a:r>
          </a:p>
          <a:p>
            <a:pPr algn="ctr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maiores detalhes, ver 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www.auditoriacidada.org.br/mentirasverdades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5756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ENORMES INJUSTIÇAS COM OS MAIS POBRES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916832"/>
            <a:ext cx="95758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pt-BR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Benefícios </a:t>
            </a:r>
            <a:r>
              <a:rPr lang="pt-BR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assistenciais: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PEC prevê uma escandalosa redução nos benefícios dos idosos, que serão menores que um salário mínimo, (apenas R$ 400), chegando a um salário minimo somente a partir dos 70 anos. </a:t>
            </a:r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outro lado, reduz-se a idade inicial, de 65 para 60 anos.  </a:t>
            </a:r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mais, para ter acesso ao benefício, não se poderá ter patrimônio superior a R$ 98.000. Ou seja, basta ter uma pequena casa para perder o benefício</a:t>
            </a: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ENORMES INJUSTIÇAS COM OS MAIS POBRES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916832"/>
            <a:ext cx="9575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pt-BR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Aposentadorias rurais: </a:t>
            </a: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endParaRPr lang="pt-BR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eleva-se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idade da mulher de 55 para 60 anos (fica igual ao homem) e exige-se contribuição mínima de R$ 600 por ano no caso da agricultura familiar. </a:t>
            </a:r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15 para 20 anos de contribuição. </a:t>
            </a:r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Tais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alterações também dificultam em muito a aposentadoria rural.</a:t>
            </a:r>
          </a:p>
        </p:txBody>
      </p:sp>
    </p:spTree>
    <p:extLst>
      <p:ext uri="{BB962C8B-B14F-4D97-AF65-F5344CB8AC3E}">
        <p14:creationId xmlns:p14="http://schemas.microsoft.com/office/powerpoint/2010/main" val="29069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ENORMES INJUSTIÇAS COM OS MAIS POBRES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916832"/>
            <a:ext cx="9575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pt-BR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Abono salarial:</a:t>
            </a:r>
            <a:endParaRPr lang="pt-BR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 ser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pago somente para quem ganha até um salário mínimo mensal.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Hoje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abono é pago para quem ganha até dois salários </a:t>
            </a: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mínimos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mudança, 23,4 milhões de trabalhadores devem perder o direito ao benefício, que chega a R$ 998 por ano</a:t>
            </a: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número corresponde a 91,5% do total de pessoas que hoje podem recebê-lo. </a:t>
            </a:r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DESAMPARO NO PIOR MOMENTO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628800"/>
            <a:ext cx="95758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Aposentadorias </a:t>
            </a:r>
            <a:r>
              <a:rPr lang="pt-BR" sz="2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incapacidade permanente: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benefício será reduzido para 60% + 2% por ano de contribuição que exceder 20 anos. O benefício somente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de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no caso de invalidez causada pelas atividades do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trabalho.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Pensões </a:t>
            </a:r>
            <a:r>
              <a:rPr lang="pt-BR" sz="2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morte: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do benefício será reduzido para 60% + 10% por dependente adicional. O valor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somente no caso de morte causada pelas atividades do trabalho, o que também é uma grande injustiça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Redução </a:t>
            </a:r>
            <a:r>
              <a:rPr lang="pt-BR" sz="2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benefícios acumulados: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pessoa recebe uma aposentadoria e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passar a receber </a:t>
            </a:r>
            <a:r>
              <a:rPr lang="pt-BR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pensão, por exemplo, ela terá de escolher o benefício de maior valor, e sofrer uma redução de até 80% nos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demais.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6/2019 – REFORMA DA PREVIDÊNCIA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AMEAÇA À SEGURIDADE SOCIAL</a:t>
            </a:r>
            <a:endParaRPr lang="pt-BR" sz="2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464" y="1916832"/>
            <a:ext cx="9575800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 PEC prevê a “</a:t>
            </a:r>
            <a:r>
              <a:rPr lang="pt-BR" sz="2200" i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segregação  contábil do orçamento da seguridade social nas ações de saúde, previdência e assistência social, preservado o caráter contributivo da previdência social</a:t>
            </a: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Ou seja, isto pode legalizar a fabricação do déficit da Previdência, omitindo-se as receitas da Seguridade Social.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 PEC prevê também o fim da DRU para as contribuições da Seguridade Social, porém, atualmente o governo considera que o regime próprio de previdência dos servidores pertence à “Seguridade Social”, ou seja, o governo pode continuar destinando todo recurso da DRU para o pagamento do RPPS, quando este pagamento deveria ser feito com recursos do orçamento fiscal, e não da Seguridade Social (que deveria fortalecer o INSS, saúde e assistência).</a:t>
            </a:r>
            <a:endParaRPr lang="pt-BR" sz="2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498068"/>
            <a:ext cx="957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Maiores detalhes sobre a PEC 6/2019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b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  <a:hlinkClick r:id="rId3"/>
            </a:endParaRPr>
          </a:p>
          <a:p>
            <a:pPr algn="ctr">
              <a:spcBef>
                <a:spcPct val="50000"/>
              </a:spcBef>
            </a:pPr>
            <a:r>
              <a:rPr 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https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://</a:t>
            </a:r>
            <a:r>
              <a:rPr 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www.dieese.org.br/calculadoraaposentadoria/index.xhtml</a:t>
            </a:r>
            <a:endParaRPr lang="pt-BR" b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8980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6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42900"/>
            <a:ext cx="9145015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4232921" y="4986923"/>
            <a:ext cx="5256584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Troca de dívida externa por dívida 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01272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9942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0" y="230188"/>
            <a:ext cx="8664690" cy="615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88628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2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</a:t>
            </a:r>
            <a:r>
              <a:rPr lang="pt-BR" sz="2800">
                <a:solidFill>
                  <a:srgbClr val="92D050"/>
                </a:solidFill>
                <a:latin typeface="Tahoma"/>
                <a:cs typeface="Tahoma"/>
              </a:rPr>
              <a:t>Dívida</a:t>
            </a: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”</a:t>
            </a:r>
          </a:p>
          <a:p>
            <a:pPr marL="377825" indent="-342900" algn="just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</a:t>
            </a:r>
            <a:r>
              <a:rPr lang="pt-BR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não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marL="377825" indent="-342900" algn="just"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Dívidas sem contrapartida; juros sobre juros</a:t>
            </a: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Maior beneficiário: Setor financeiro</a:t>
            </a: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endParaRPr lang="pt-BR" sz="160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Instrumento de chantagem para implementação de “reformas”: Previdência, Privatizações, Independência do Banco Central;</a:t>
            </a:r>
            <a:endParaRPr lang="pt-BR" u="sng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endParaRPr lang="pt-BR" sz="1000" u="sng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Políticas que priorizam o pagamento da dívida (ajuste fiscal, altas taxas de juros, redução na base monetária) geram a crise, que depois é utilizada como pretexto para as “reformas”. </a:t>
            </a:r>
            <a:endParaRPr lang="pt-BR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877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304002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www.stn.fazenda.gov.br/documents/10180/649908/Anexo_RMD_Fev_18.zip/a07149f9-370a-410b-8542-f72056af33dd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quadros 2.7 e 5.4. Foi acrescentado na rubrica “Bancos” o montante de Operações de Mercado Aberto (as chamadas “operações compromissadas”) constante no quadro 5.4, uma vez que se trata de dívida do Banco Central com bancos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9" y="812187"/>
            <a:ext cx="8020072" cy="5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11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633520" cy="66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RESULTADO DA CONCENTRAÇÃO DE RENDA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Dados da Receita Federal 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– “Grandes </a:t>
            </a: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Números das Declarações do Imposto de Renda das Pessoas Físicas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” </a:t>
            </a: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referentes ao Ano Calendário de 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2016 – Tabela 9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1200">
                <a:solidFill>
                  <a:srgbClr val="92D050"/>
                </a:solidFill>
                <a:latin typeface="Verdana" pitchFamily="34" charset="0"/>
                <a:cs typeface="Tahoma" pitchFamily="34" charset="0"/>
                <a:hlinkClick r:id="rId3"/>
              </a:rPr>
              <a:t>http://</a:t>
            </a:r>
            <a:r>
              <a:rPr lang="pt-BR" altLang="pt-BR" sz="12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  <a:hlinkClick r:id="rId3"/>
              </a:rPr>
              <a:t>receita.economia.gov.br/dados/receitadata/estudos-e-tributarios-e-aduaneiros/estudos-e-estatisticas/11-08-2014-grandes-numeros-dirpf/estudo-gn-irpf-ac-2016-excel.xlsx</a:t>
            </a:r>
            <a:r>
              <a:rPr lang="pt-BR" altLang="pt-BR" sz="12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  </a:t>
            </a:r>
            <a:endParaRPr lang="pt-BR" altLang="pt-BR" sz="1200">
              <a:solidFill>
                <a:srgbClr val="92D050"/>
              </a:solidFill>
              <a:latin typeface="Verdana" pitchFamily="34" charset="0"/>
              <a:cs typeface="Tahoma" pitchFamily="34" charset="0"/>
            </a:endParaRP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- 0,7% dos declarantes do Imposto de Renda (197 mil pessoas, com renda acima de 80 salários mínimos mensais) declararam rendimentos de R$ 531 bilhões em 2016, mais que o rendimento dos 53% declarantes mais pobres !!!!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Cada um do grupo mais rico recebeu, em média, R$ 2,7 milhões em 2016, sendo R$ 1,75 milhão ISENTOS DO IMPOSTO DE RENDA!!!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Se cada um pagasse uma alíquota de 40% sobre estes R$ 1,75 milhão, seriam arrecadados R$ 138 bilhões por ano !!!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Este valor é muito maior que a “economia” anual anunciada pelo governo com a “reforma” da previdência para os próximos 10 anos.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DISTRIBUIR A RENDA SIM!          DESTRUIR A PREVIDÊNCIA NÃO!</a:t>
            </a:r>
          </a:p>
        </p:txBody>
      </p:sp>
    </p:spTree>
    <p:extLst>
      <p:ext uri="{BB962C8B-B14F-4D97-AF65-F5344CB8AC3E}">
        <p14:creationId xmlns:p14="http://schemas.microsoft.com/office/powerpoint/2010/main" val="523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u="sng" smtClean="0">
                <a:solidFill>
                  <a:schemeClr val="tx1"/>
                </a:solidFill>
              </a:rPr>
              <a:t>- Governo e grande mídia falam que a Previdência é deficitária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 u="sng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u="sng" smtClean="0">
                <a:solidFill>
                  <a:schemeClr val="tx1"/>
                </a:solidFill>
              </a:rPr>
              <a:t>- Lógica financista equivocada – Sentido da Previdência não é dar lucro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Além do mais, tal metodologia ignora a Constituição: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Art. 194. A seguridade social compreende um conjunto integrado de ações de iniciativa dos Poderes Públicos e da sociedade, destinadas a assegurar os direitos relativos à saúde, à previdência e à assistência social</a:t>
            </a:r>
            <a:r>
              <a:rPr lang="pt-BR" smtClean="0">
                <a:solidFill>
                  <a:schemeClr val="tx1"/>
                </a:solidFill>
              </a:rPr>
              <a:t>. (...)</a:t>
            </a: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Art. 195. A seguridade social será financiada por toda a sociedade, de forma direta e indireta, nos termos da lei, mediante recursos provenientes dos orçamentos da União, dos Estados, do Distrito Federal e dos Municípios, e das seguintes contribuições sociais: </a:t>
            </a:r>
            <a:r>
              <a:rPr lang="pt-BR" smtClean="0">
                <a:solidFill>
                  <a:schemeClr val="tx1"/>
                </a:solidFill>
              </a:rPr>
              <a:t>(...)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accent1"/>
                </a:solidFill>
              </a:rPr>
              <a:t>FOLHA DE SALÁRIOS, FATURAMENTO, LUCRO, E OUTRAS  </a:t>
            </a:r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6" y="214313"/>
            <a:ext cx="8485208" cy="48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4488" y="5109702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4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SUPERÁVIT ACUMULADO de 2005 a 2015 - EM VALORES </a:t>
            </a: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ATUALIZADOS PARA 2018: </a:t>
            </a:r>
            <a:r>
              <a:rPr lang="pt-BR" u="sng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u="sng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1,112 TRILHÃO</a:t>
            </a:r>
            <a:endParaRPr lang="pt-BR" u="sng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487" y="6478597"/>
            <a:ext cx="936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3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</a:t>
            </a:r>
            <a:r>
              <a:rPr lang="pt-BR" sz="1600" smtClean="0">
                <a:solidFill>
                  <a:schemeClr val="tx1"/>
                </a:solidFill>
              </a:rPr>
              <a:t>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64" y="1412776"/>
            <a:ext cx="75228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verdadeiro problema: queda drástica na arrecadação da Seguridade Social, devido à crise fabricada pela política monetária do BC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Nova falácia do Governo Federal: </a:t>
            </a:r>
          </a:p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déficit da Seguridade Social de R$ 303,5 bilhões em 2019</a:t>
            </a:r>
          </a:p>
          <a:p>
            <a:pPr algn="ctr">
              <a:spcBef>
                <a:spcPct val="50000"/>
              </a:spcBef>
            </a:pPr>
            <a:endParaRPr lang="pt-BR" sz="1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considera várias receitas, principalmente aquelas desvinculadas pela DRU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compensa o efeito das desonerações concedidas a partir de 2010 sob a justificativa de combater a crise: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R$ 511 bilhões (ANFIP)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Insere na Seguridade Social os Regimes Próprios dos Servidores, contrariando o Art. 201 da Constituição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Regime Próprio dos Servidores: contrato </a:t>
            </a: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 se fez com os servidores públicos,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onde se garante a aposentadoria e outros benefícios.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há sentido em se exigir “superávit”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governo deve garantir os recursos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R$ 1,27 TRILHÃO no caixa do Tesouro Nacional (dez/2018)</a:t>
            </a:r>
          </a:p>
        </p:txBody>
      </p:sp>
    </p:spTree>
    <p:extLst>
      <p:ext uri="{BB962C8B-B14F-4D97-AF65-F5344CB8AC3E}">
        <p14:creationId xmlns:p14="http://schemas.microsoft.com/office/powerpoint/2010/main" val="1869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 da Previdência - RPPS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 u="sng">
                <a:solidFill>
                  <a:schemeClr val="tx1"/>
                </a:solidFill>
              </a:rPr>
              <a:t>Regime Próprio de Previdência dos Servidores (RPPS)</a:t>
            </a:r>
            <a:r>
              <a:rPr lang="pt-BR" sz="2800">
                <a:solidFill>
                  <a:schemeClr val="tx1"/>
                </a:solidFill>
              </a:rPr>
              <a:t>: </a:t>
            </a:r>
            <a:r>
              <a:rPr lang="pt-BR" smtClean="0">
                <a:solidFill>
                  <a:schemeClr val="tx1"/>
                </a:solidFill>
              </a:rPr>
              <a:t>grande imprensa anuncia um grande </a:t>
            </a:r>
            <a:r>
              <a:rPr lang="pt-BR">
                <a:solidFill>
                  <a:schemeClr val="tx1"/>
                </a:solidFill>
              </a:rPr>
              <a:t>“déficit” em </a:t>
            </a:r>
            <a:r>
              <a:rPr lang="pt-BR" smtClean="0">
                <a:solidFill>
                  <a:schemeClr val="tx1"/>
                </a:solidFill>
              </a:rPr>
              <a:t>2019 de </a:t>
            </a:r>
            <a:r>
              <a:rPr lang="pt-BR">
                <a:solidFill>
                  <a:schemeClr val="tx1"/>
                </a:solidFill>
              </a:rPr>
              <a:t>R$ </a:t>
            </a:r>
            <a:r>
              <a:rPr lang="pt-BR" smtClean="0">
                <a:solidFill>
                  <a:schemeClr val="tx1"/>
                </a:solidFill>
              </a:rPr>
              <a:t>90 bilhões.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Porém, destes R$ 90 bilhões, apenas R$ 44,31 </a:t>
            </a:r>
            <a:r>
              <a:rPr lang="pt-BR">
                <a:solidFill>
                  <a:schemeClr val="tx1"/>
                </a:solidFill>
              </a:rPr>
              <a:t>bilhões </a:t>
            </a:r>
            <a:r>
              <a:rPr lang="pt-BR" smtClean="0">
                <a:solidFill>
                  <a:schemeClr val="tx1"/>
                </a:solidFill>
              </a:rPr>
              <a:t>se referem aos </a:t>
            </a:r>
            <a:r>
              <a:rPr lang="pt-BR">
                <a:solidFill>
                  <a:schemeClr val="tx1"/>
                </a:solidFill>
              </a:rPr>
              <a:t>Servidores </a:t>
            </a:r>
            <a:r>
              <a:rPr lang="pt-BR" smtClean="0">
                <a:solidFill>
                  <a:schemeClr val="tx1"/>
                </a:solidFill>
              </a:rPr>
              <a:t>Civis do Poder Executivo:</a:t>
            </a:r>
            <a:endParaRPr lang="pt-BR" sz="11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smtClean="0">
                <a:solidFill>
                  <a:schemeClr val="tx1"/>
                </a:solidFill>
              </a:rPr>
              <a:t>Fonte</a:t>
            </a:r>
            <a:r>
              <a:rPr lang="pt-BR" sz="1600">
                <a:solidFill>
                  <a:schemeClr val="tx1"/>
                </a:solidFill>
              </a:rPr>
              <a:t>: Pags </a:t>
            </a:r>
            <a:r>
              <a:rPr lang="pt-BR" sz="1600" smtClean="0">
                <a:solidFill>
                  <a:schemeClr val="tx1"/>
                </a:solidFill>
              </a:rPr>
              <a:t>69 a 76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</a:t>
            </a:r>
            <a:r>
              <a:rPr lang="pt-BR" sz="1600" smtClean="0">
                <a:solidFill>
                  <a:schemeClr val="tx1"/>
                </a:solidFill>
                <a:hlinkClick r:id="rId3"/>
              </a:rPr>
              <a:t>www.camara.leg.br/internet/comissao/index/mista/orca/orcamento/OR2019/proposta/MensagemPres.pdf</a:t>
            </a:r>
            <a:r>
              <a:rPr lang="pt-BR" sz="160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smtClean="0">
                <a:solidFill>
                  <a:schemeClr val="accent1"/>
                </a:solidFill>
              </a:rPr>
              <a:t>MENSAGEM PRESIDENCIAL – PLOA 2019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mtClean="0">
                <a:solidFill>
                  <a:schemeClr val="tx1"/>
                </a:solidFill>
              </a:rPr>
              <a:t>“o </a:t>
            </a:r>
            <a:r>
              <a:rPr lang="pt-BR">
                <a:solidFill>
                  <a:schemeClr val="tx1"/>
                </a:solidFill>
              </a:rPr>
              <a:t>pagamento feito aos militares inativos não estaria sujeito a um regime previdenciário, </a:t>
            </a:r>
            <a:r>
              <a:rPr lang="pt-BR" smtClean="0">
                <a:solidFill>
                  <a:schemeClr val="tx1"/>
                </a:solidFill>
              </a:rPr>
              <a:t>e sim</a:t>
            </a:r>
            <a:r>
              <a:rPr lang="pt-BR">
                <a:solidFill>
                  <a:schemeClr val="tx1"/>
                </a:solidFill>
              </a:rPr>
              <a:t>, administrativo</a:t>
            </a:r>
            <a:r>
              <a:rPr lang="pt-BR" smtClean="0">
                <a:solidFill>
                  <a:schemeClr val="tx1"/>
                </a:solidFill>
              </a:rPr>
              <a:t>.”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600">
                <a:solidFill>
                  <a:schemeClr val="tx1"/>
                </a:solidFill>
              </a:rPr>
              <a:t>Fonte: Pags </a:t>
            </a:r>
            <a:r>
              <a:rPr lang="pt-BR" sz="1600" smtClean="0">
                <a:solidFill>
                  <a:schemeClr val="tx1"/>
                </a:solidFill>
              </a:rPr>
              <a:t>72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http://www.camara.leg.br/internet/comissao/index/mista/orca/orcamento/OR2019/proposta/MensagemPres.pdf</a:t>
            </a:r>
            <a:r>
              <a:rPr lang="pt-BR" sz="160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“Estado Mínimo” e a falácia do “déficit”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Além do mais, fabrica-se esse </a:t>
            </a:r>
            <a:r>
              <a:rPr lang="pt-BR">
                <a:solidFill>
                  <a:schemeClr val="tx1"/>
                </a:solidFill>
              </a:rPr>
              <a:t>déficit por meio do desmonte do Estado. De 1991 a 2015 (em 24 anos), o número de servidores civis ativos do Poder Executivo cresceu apenas 8% (de 662 mil para 717 mil). No mesmo período, a população brasileira cresceu 39</a:t>
            </a:r>
            <a:r>
              <a:rPr lang="pt-BR" smtClean="0">
                <a:solidFill>
                  <a:schemeClr val="tx1"/>
                </a:solidFill>
              </a:rPr>
              <a:t>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Os </a:t>
            </a:r>
            <a:r>
              <a:rPr lang="pt-BR">
                <a:solidFill>
                  <a:schemeClr val="tx1"/>
                </a:solidFill>
              </a:rPr>
              <a:t>gastos </a:t>
            </a:r>
            <a:r>
              <a:rPr lang="pt-BR" smtClean="0">
                <a:solidFill>
                  <a:schemeClr val="tx1"/>
                </a:solidFill>
              </a:rPr>
              <a:t>com esses servidores caíram de </a:t>
            </a:r>
            <a:r>
              <a:rPr lang="pt-BR">
                <a:solidFill>
                  <a:schemeClr val="tx1"/>
                </a:solidFill>
              </a:rPr>
              <a:t>19% da Receita Corrente Líquida (RCL) em 1995 para 13% em 2016 (tendo caído de 1,9% para 1,5% do PIB). 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Págs </a:t>
            </a:r>
            <a:r>
              <a:rPr lang="pt-BR" sz="1000" smtClean="0">
                <a:solidFill>
                  <a:schemeClr val="tx1"/>
                </a:solidFill>
              </a:rPr>
              <a:t>25, 26, 38, 65 </a:t>
            </a:r>
            <a:r>
              <a:rPr lang="pt-BR" sz="1000">
                <a:solidFill>
                  <a:schemeClr val="tx1"/>
                </a:solidFill>
              </a:rPr>
              <a:t>e 66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>
                <a:solidFill>
                  <a:schemeClr val="tx1"/>
                </a:solidFill>
              </a:rPr>
              <a:t>O gasto com pessoal (incluindo-se aposentados e pensionistas, de todos os Poderes) caiu de 54,5% da Receita Corrente Líquida em 1995 para </a:t>
            </a:r>
            <a:r>
              <a:rPr lang="pt-BR" sz="2800" smtClean="0">
                <a:solidFill>
                  <a:schemeClr val="tx1"/>
                </a:solidFill>
              </a:rPr>
              <a:t>39,5% </a:t>
            </a:r>
            <a:r>
              <a:rPr lang="pt-BR" sz="2800">
                <a:solidFill>
                  <a:schemeClr val="tx1"/>
                </a:solidFill>
              </a:rPr>
              <a:t>em </a:t>
            </a:r>
            <a:r>
              <a:rPr lang="pt-BR" sz="2800" smtClean="0">
                <a:solidFill>
                  <a:schemeClr val="tx1"/>
                </a:solidFill>
              </a:rPr>
              <a:t>2018. </a:t>
            </a: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200">
                <a:solidFill>
                  <a:schemeClr val="tx1"/>
                </a:solidFill>
              </a:rPr>
              <a:t>Fontes: </a:t>
            </a:r>
            <a:r>
              <a:rPr lang="pt-BR" sz="1200" smtClean="0">
                <a:solidFill>
                  <a:schemeClr val="tx1"/>
                </a:solidFill>
              </a:rPr>
              <a:t>Dados </a:t>
            </a:r>
            <a:r>
              <a:rPr lang="pt-BR" sz="1200">
                <a:solidFill>
                  <a:schemeClr val="tx1"/>
                </a:solidFill>
              </a:rPr>
              <a:t>de 1995 : 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pt-BR" sz="1000">
                <a:solidFill>
                  <a:schemeClr val="tx1"/>
                </a:solidFill>
                <a:hlinkClick r:id="rId3"/>
              </a:rPr>
              <a:t>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 </a:t>
            </a:r>
            <a:r>
              <a:rPr lang="pt-BR" sz="1000" smtClean="0">
                <a:solidFill>
                  <a:schemeClr val="tx1"/>
                </a:solidFill>
              </a:rPr>
              <a:t>38. Dados </a:t>
            </a:r>
            <a:r>
              <a:rPr lang="pt-BR" sz="1000">
                <a:solidFill>
                  <a:schemeClr val="tx1"/>
                </a:solidFill>
              </a:rPr>
              <a:t>de </a:t>
            </a:r>
            <a:r>
              <a:rPr lang="pt-BR" sz="1000" smtClean="0">
                <a:solidFill>
                  <a:schemeClr val="tx1"/>
                </a:solidFill>
              </a:rPr>
              <a:t>2018: SIAFI </a:t>
            </a:r>
            <a:r>
              <a:rPr lang="pt-BR" sz="1000">
                <a:solidFill>
                  <a:schemeClr val="tx1"/>
                </a:solidFill>
              </a:rPr>
              <a:t>e STN -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http://www.tesouro.fazenda.gov.br/web/stn/demonstrativos-fiscais</a:t>
            </a:r>
            <a:r>
              <a:rPr lang="pt-BR" sz="1000">
                <a:solidFill>
                  <a:schemeClr val="tx1"/>
                </a:solidFill>
              </a:rPr>
              <a:t> 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13340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42805</TotalTime>
  <Words>3145</Words>
  <Application>Microsoft Office PowerPoint</Application>
  <PresentationFormat>Papel A4 (210 x 297 mm)</PresentationFormat>
  <Paragraphs>322</Paragraphs>
  <Slides>33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1856</cp:revision>
  <cp:lastPrinted>2008-11-20T19:12:03Z</cp:lastPrinted>
  <dcterms:created xsi:type="dcterms:W3CDTF">2001-11-19T18:24:28Z</dcterms:created>
  <dcterms:modified xsi:type="dcterms:W3CDTF">2019-05-02T01:55:25Z</dcterms:modified>
</cp:coreProperties>
</file>