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1544" r:id="rId3"/>
    <p:sldId id="1956" r:id="rId5"/>
    <p:sldId id="1945" r:id="rId6"/>
    <p:sldId id="1955" r:id="rId7"/>
    <p:sldId id="1957" r:id="rId8"/>
    <p:sldId id="1951" r:id="rId9"/>
    <p:sldId id="1970" r:id="rId10"/>
    <p:sldId id="1952" r:id="rId11"/>
    <p:sldId id="1971" r:id="rId12"/>
    <p:sldId id="1923" r:id="rId13"/>
    <p:sldId id="1943" r:id="rId14"/>
    <p:sldId id="1934" r:id="rId15"/>
    <p:sldId id="1944" r:id="rId16"/>
    <p:sldId id="1936" r:id="rId17"/>
    <p:sldId id="1972" r:id="rId18"/>
    <p:sldId id="1958" r:id="rId19"/>
    <p:sldId id="1959" r:id="rId20"/>
    <p:sldId id="1968" r:id="rId21"/>
    <p:sldId id="1964" r:id="rId22"/>
    <p:sldId id="1937" r:id="rId23"/>
    <p:sldId id="1967" r:id="rId24"/>
    <p:sldId id="1845" r:id="rId25"/>
    <p:sldId id="1938" r:id="rId26"/>
    <p:sldId id="1895" r:id="rId27"/>
    <p:sldId id="1954" r:id="rId28"/>
    <p:sldId id="1969" r:id="rId29"/>
    <p:sldId id="1848" r:id="rId30"/>
    <p:sldId id="1946" r:id="rId31"/>
    <p:sldId id="1947" r:id="rId32"/>
    <p:sldId id="1973" r:id="rId33"/>
    <p:sldId id="1948" r:id="rId34"/>
    <p:sldId id="1974" r:id="rId35"/>
    <p:sldId id="1882" r:id="rId36"/>
    <p:sldId id="1953" r:id="rId37"/>
    <p:sldId id="1792" r:id="rId38"/>
    <p:sldId id="1922" r:id="rId39"/>
    <p:sldId id="1871" r:id="rId40"/>
    <p:sldId id="1933" r:id="rId41"/>
  </p:sldIdLst>
  <p:sldSz cx="9906000" cy="6858000" type="A4"/>
  <p:notesSz cx="6858000" cy="971105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" charset="0"/>
        <a:ea typeface="MS PGothic" panose="020B0600070205080204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648" y="-12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7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APROFUNDAMENTO DAS CRISES</a:t>
          </a:r>
        </a:p>
        <a:p>
          <a:r>
            <a:rPr lang="en-US" sz="1800" b="1" dirty="0" smtClean="0">
              <a:solidFill>
                <a:schemeClr val="tx1"/>
              </a:solidFill>
            </a:rPr>
            <a:t>ECONÔMICA </a:t>
          </a:r>
        </a:p>
        <a:p>
          <a:r>
            <a:rPr lang="en-US" sz="1800" b="1" dirty="0" smtClean="0">
              <a:solidFill>
                <a:schemeClr val="tx1"/>
              </a:solidFill>
            </a:rPr>
            <a:t>AMBIENTAL</a:t>
          </a:r>
        </a:p>
        <a:p>
          <a:r>
            <a:rPr lang="en-US" sz="1800" b="1" dirty="0" smtClean="0">
              <a:solidFill>
                <a:schemeClr val="tx1"/>
              </a:solidFill>
            </a:rPr>
            <a:t>SOCIAL</a:t>
          </a:r>
        </a:p>
        <a:p>
          <a:r>
            <a:rPr lang="en-US" sz="1800" b="1" dirty="0" smtClean="0">
              <a:solidFill>
                <a:schemeClr val="tx1"/>
              </a:solidFill>
            </a:rPr>
            <a:t>ÉTICA</a:t>
          </a:r>
        </a:p>
      </dgm:t>
    </dgm:pt>
    <dgm:pt modelId="{301450F3-1D70-B343-A20C-89EF0D836015}" cxnId="{EF691E42-F367-6A41-B2EA-98B4CB935BB0}" type="parTrans">
      <dgm:prSet/>
      <dgm:spPr/>
      <dgm:t>
        <a:bodyPr/>
        <a:lstStyle/>
        <a:p>
          <a:endParaRPr lang="en-US"/>
        </a:p>
      </dgm:t>
    </dgm:pt>
    <dgm:pt modelId="{8C8A2182-893A-3949-925B-6712935BA850}" cxnId="{EF691E42-F367-6A41-B2EA-98B4CB935BB0}" type="sibTrans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OPORTUNISMO DOS BANCOS  ATINGE TRILHÕES COM GRAVES IMPACTOS SOCIAIS E ECONÔMICOS</a:t>
          </a:r>
          <a:endParaRPr lang="en-US" b="1" dirty="0"/>
        </a:p>
      </dgm:t>
    </dgm:pt>
    <dgm:pt modelId="{FDAA28F2-F889-5645-B44D-20FC39825DAB}" cxnId="{8FFF890C-80BD-D548-866B-FBE0AFDE85ED}" type="parTrans">
      <dgm:prSet/>
      <dgm:spPr/>
      <dgm:t>
        <a:bodyPr/>
        <a:lstStyle/>
        <a:p>
          <a:endParaRPr lang="en-US"/>
        </a:p>
      </dgm:t>
    </dgm:pt>
    <dgm:pt modelId="{7A72FDFC-ABEA-5944-BA12-589418821B3C}" cxnId="{8FFF890C-80BD-D548-866B-FBE0AFDE85ED}" type="sibTrans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dirty="0" smtClean="0"/>
            <a:t>CRISE POLÍTICA GRAVE</a:t>
          </a:r>
        </a:p>
        <a:p>
          <a:endParaRPr lang="en-US" sz="2000" b="1" dirty="0" smtClean="0"/>
        </a:p>
        <a:p>
          <a:r>
            <a:rPr lang="en-US" sz="2000" b="1" dirty="0" smtClean="0"/>
            <a:t>CORRUPÇÃO</a:t>
          </a:r>
          <a:endParaRPr lang="en-US" sz="2000" b="1" dirty="0"/>
        </a:p>
      </dgm:t>
    </dgm:pt>
    <dgm:pt modelId="{3F728BED-C988-314A-85A1-3E1B4EA3D4B0}" cxnId="{FF861875-9497-2F42-A220-70F675C5DAEF}" type="parTrans">
      <dgm:prSet/>
      <dgm:spPr/>
      <dgm:t>
        <a:bodyPr/>
        <a:lstStyle/>
        <a:p>
          <a:endParaRPr lang="en-US"/>
        </a:p>
      </dgm:t>
    </dgm:pt>
    <dgm:pt modelId="{2D3F642A-EFF7-AD49-BA1F-0A0187D7B1A8}" cxnId="{FF861875-9497-2F42-A220-70F675C5DAEF}" type="sibTrans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70417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27A36EB7-C31E-EA4D-84FA-6FFB8C7033AB}" type="presOf" srcId="{0CFFBBD6-446E-BF43-BF1E-6E8D2A995FB5}" destId="{BD1633F7-8B07-F843-B595-E4ABFC4AB77A}" srcOrd="1" destOrd="0" presId="urn:microsoft.com/office/officeart/2005/8/layout/gear1"/>
    <dgm:cxn modelId="{CDB44E30-AC65-BE4A-A65C-9FB01523C52A}" type="presOf" srcId="{C59E522E-87BF-C24C-B6DD-BB4EE8915C5F}" destId="{901AC769-DCD2-754D-8A4A-EE787FDC897A}" srcOrd="1" destOrd="0" presId="urn:microsoft.com/office/officeart/2005/8/layout/gear1"/>
    <dgm:cxn modelId="{EA8A941D-5574-4A45-951D-1DEC999F02CF}" type="presOf" srcId="{C59E522E-87BF-C24C-B6DD-BB4EE8915C5F}" destId="{311F9496-634F-A74C-A908-5623EDD9C35F}" srcOrd="2" destOrd="0" presId="urn:microsoft.com/office/officeart/2005/8/layout/gear1"/>
    <dgm:cxn modelId="{3792CA8C-BB75-1840-9129-98E9160E65B4}" type="presOf" srcId="{9207CF13-DE89-264A-9B41-6A77F0455083}" destId="{C1458025-893A-654F-BD32-C6A35675463E}" srcOrd="0" destOrd="0" presId="urn:microsoft.com/office/officeart/2005/8/layout/gear1"/>
    <dgm:cxn modelId="{A061BA1D-75F7-A648-9197-37C823D01F0B}" type="presOf" srcId="{7A72FDFC-ABEA-5944-BA12-589418821B3C}" destId="{55CC3FDD-7757-B342-A37C-DC1A398CFA12}" srcOrd="0" destOrd="0" presId="urn:microsoft.com/office/officeart/2005/8/layout/gear1"/>
    <dgm:cxn modelId="{B2022279-7265-E241-B0F2-A6A9B554EA1D}" type="presOf" srcId="{22E40D2C-DC5E-2746-A9D7-C20F00945B9D}" destId="{EF5AE48B-189D-EB46-B960-5089AC2F89AC}" srcOrd="0" destOrd="0" presId="urn:microsoft.com/office/officeart/2005/8/layout/gear1"/>
    <dgm:cxn modelId="{08CCDE60-617E-864D-9338-61F6A5930BD0}" type="presOf" srcId="{9207CF13-DE89-264A-9B41-6A77F0455083}" destId="{BB798AAD-2709-6E43-9B36-28918F8A219C}" srcOrd="1" destOrd="0" presId="urn:microsoft.com/office/officeart/2005/8/layout/gear1"/>
    <dgm:cxn modelId="{EAA1776C-02D5-3342-8E4F-0540EEADE979}" type="presOf" srcId="{C59E522E-87BF-C24C-B6DD-BB4EE8915C5F}" destId="{A16FCD5B-786E-9A4F-9F01-70ED051CB58E}" srcOrd="3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8F71CF33-625C-8E4A-B4B5-47D17ECEC34C}" type="presOf" srcId="{2D3F642A-EFF7-AD49-BA1F-0A0187D7B1A8}" destId="{C867BC58-ACC5-7143-81E7-6F3EBB97BCF2}" srcOrd="0" destOrd="0" presId="urn:microsoft.com/office/officeart/2005/8/layout/gear1"/>
    <dgm:cxn modelId="{DAACF849-BEFD-DE47-80DB-744588BEEFFC}" type="presOf" srcId="{8C8A2182-893A-3949-925B-6712935BA850}" destId="{BBE70C23-E896-9B47-B97A-B4B0EE0E4E88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0F85799F-8EAC-794C-B8B8-8AFBEED632B1}" type="presOf" srcId="{C59E522E-87BF-C24C-B6DD-BB4EE8915C5F}" destId="{D47C6245-71AF-2C4D-89C3-3DDBECE50A4E}" srcOrd="0" destOrd="0" presId="urn:microsoft.com/office/officeart/2005/8/layout/gear1"/>
    <dgm:cxn modelId="{2D74DCEE-B05C-4E44-BBF9-F21E90CA8671}" type="presOf" srcId="{0CFFBBD6-446E-BF43-BF1E-6E8D2A995FB5}" destId="{AF802A68-AE76-D946-B07E-782415F1D4E1}" srcOrd="2" destOrd="0" presId="urn:microsoft.com/office/officeart/2005/8/layout/gear1"/>
    <dgm:cxn modelId="{5D311C4D-0196-904D-A628-1D138550AB9B}" type="presOf" srcId="{9207CF13-DE89-264A-9B41-6A77F0455083}" destId="{18B8807B-C31C-E846-B487-467021A9128F}" srcOrd="2" destOrd="0" presId="urn:microsoft.com/office/officeart/2005/8/layout/gear1"/>
    <dgm:cxn modelId="{A5BF4253-0131-3540-948D-C91CEA211C79}" type="presOf" srcId="{0CFFBBD6-446E-BF43-BF1E-6E8D2A995FB5}" destId="{D400A5A1-6861-E448-A159-F46FE2A58044}" srcOrd="0" destOrd="0" presId="urn:microsoft.com/office/officeart/2005/8/layout/gear1"/>
    <dgm:cxn modelId="{7E745602-C5CA-0949-9519-55490C36F2EB}" type="presParOf" srcId="{EF5AE48B-189D-EB46-B960-5089AC2F89AC}" destId="{D400A5A1-6861-E448-A159-F46FE2A58044}" srcOrd="0" destOrd="0" presId="urn:microsoft.com/office/officeart/2005/8/layout/gear1"/>
    <dgm:cxn modelId="{0E75B493-EE5F-A942-A16D-19A8B208C01D}" type="presParOf" srcId="{EF5AE48B-189D-EB46-B960-5089AC2F89AC}" destId="{BD1633F7-8B07-F843-B595-E4ABFC4AB77A}" srcOrd="1" destOrd="0" presId="urn:microsoft.com/office/officeart/2005/8/layout/gear1"/>
    <dgm:cxn modelId="{4D0699EA-59AC-FD46-A239-280A63300456}" type="presParOf" srcId="{EF5AE48B-189D-EB46-B960-5089AC2F89AC}" destId="{AF802A68-AE76-D946-B07E-782415F1D4E1}" srcOrd="2" destOrd="0" presId="urn:microsoft.com/office/officeart/2005/8/layout/gear1"/>
    <dgm:cxn modelId="{F7D1AA83-7780-D642-8C67-33C7A768EB4E}" type="presParOf" srcId="{EF5AE48B-189D-EB46-B960-5089AC2F89AC}" destId="{C1458025-893A-654F-BD32-C6A35675463E}" srcOrd="3" destOrd="0" presId="urn:microsoft.com/office/officeart/2005/8/layout/gear1"/>
    <dgm:cxn modelId="{EDCD9165-FC68-2346-83C8-6D1EDC9F7A14}" type="presParOf" srcId="{EF5AE48B-189D-EB46-B960-5089AC2F89AC}" destId="{BB798AAD-2709-6E43-9B36-28918F8A219C}" srcOrd="4" destOrd="0" presId="urn:microsoft.com/office/officeart/2005/8/layout/gear1"/>
    <dgm:cxn modelId="{4068C2DA-314E-AC44-816C-D9078232BA71}" type="presParOf" srcId="{EF5AE48B-189D-EB46-B960-5089AC2F89AC}" destId="{18B8807B-C31C-E846-B487-467021A9128F}" srcOrd="5" destOrd="0" presId="urn:microsoft.com/office/officeart/2005/8/layout/gear1"/>
    <dgm:cxn modelId="{69BF3F54-0968-5F4B-90BF-A056122ECD0D}" type="presParOf" srcId="{EF5AE48B-189D-EB46-B960-5089AC2F89AC}" destId="{D47C6245-71AF-2C4D-89C3-3DDBECE50A4E}" srcOrd="6" destOrd="0" presId="urn:microsoft.com/office/officeart/2005/8/layout/gear1"/>
    <dgm:cxn modelId="{C75ED7EB-2FFF-1B45-8B93-893BF8D9881B}" type="presParOf" srcId="{EF5AE48B-189D-EB46-B960-5089AC2F89AC}" destId="{901AC769-DCD2-754D-8A4A-EE787FDC897A}" srcOrd="7" destOrd="0" presId="urn:microsoft.com/office/officeart/2005/8/layout/gear1"/>
    <dgm:cxn modelId="{5117177F-6066-6440-A492-EED8D89D55EB}" type="presParOf" srcId="{EF5AE48B-189D-EB46-B960-5089AC2F89AC}" destId="{311F9496-634F-A74C-A908-5623EDD9C35F}" srcOrd="8" destOrd="0" presId="urn:microsoft.com/office/officeart/2005/8/layout/gear1"/>
    <dgm:cxn modelId="{91E44D29-D3B3-284F-AE11-22360021DE7B}" type="presParOf" srcId="{EF5AE48B-189D-EB46-B960-5089AC2F89AC}" destId="{A16FCD5B-786E-9A4F-9F01-70ED051CB58E}" srcOrd="9" destOrd="0" presId="urn:microsoft.com/office/officeart/2005/8/layout/gear1"/>
    <dgm:cxn modelId="{0A79347D-79F7-E14D-AF48-2057A9938A8D}" type="presParOf" srcId="{EF5AE48B-189D-EB46-B960-5089AC2F89AC}" destId="{BBE70C23-E896-9B47-B97A-B4B0EE0E4E88}" srcOrd="10" destOrd="0" presId="urn:microsoft.com/office/officeart/2005/8/layout/gear1"/>
    <dgm:cxn modelId="{99060F83-E7CF-5E4F-B1A2-EAC091B7F105}" type="presParOf" srcId="{EF5AE48B-189D-EB46-B960-5089AC2F89AC}" destId="{C867BC58-ACC5-7143-81E7-6F3EBB97BCF2}" srcOrd="11" destOrd="0" presId="urn:microsoft.com/office/officeart/2005/8/layout/gear1"/>
    <dgm:cxn modelId="{79DC998A-3362-9848-BBF6-F12040FB059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Mecanismos que Geram Dívida</a:t>
          </a:r>
        </a:p>
      </dgm:t>
    </dgm:pt>
    <dgm:pt modelId="{E230E4B1-C9C5-ED4E-B84D-26A8BAEADC6C}" cxnId="{F059A85B-C569-7E4F-897B-B077F4F4470B}" type="parTrans">
      <dgm:prSet/>
      <dgm:spPr/>
      <dgm:t>
        <a:bodyPr/>
        <a:lstStyle/>
        <a:p>
          <a:endParaRPr lang="en-US"/>
        </a:p>
      </dgm:t>
    </dgm:pt>
    <dgm:pt modelId="{E4F4EB83-3590-8248-B329-387F9D96E311}" cxnId="{F059A85B-C569-7E4F-897B-B077F4F4470B}" type="sibTrans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Interferência do FMI</a:t>
          </a:r>
        </a:p>
      </dgm:t>
    </dgm:pt>
    <dgm:pt modelId="{0D47A167-53AC-4249-9B81-E9FF53A09617}" cxnId="{E3E4A945-C415-4A45-B7A6-1384E55746C6}" type="parTrans">
      <dgm:prSet/>
      <dgm:spPr/>
      <dgm:t>
        <a:bodyPr/>
        <a:lstStyle/>
        <a:p>
          <a:endParaRPr lang="en-US"/>
        </a:p>
      </dgm:t>
    </dgm:pt>
    <dgm:pt modelId="{D28437DB-9B3D-BB42-9DB0-B4A5CC3AF0E1}" cxnId="{E3E4A945-C415-4A45-B7A6-1384E55746C6}" type="sibTrans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cxnId="{1EC7D450-F28F-844C-947B-C231073515C8}" type="parTrans">
      <dgm:prSet/>
      <dgm:spPr/>
      <dgm:t>
        <a:bodyPr/>
        <a:lstStyle/>
        <a:p>
          <a:endParaRPr lang="en-US"/>
        </a:p>
      </dgm:t>
    </dgm:pt>
    <dgm:pt modelId="{C32EE8AA-1E3E-EC45-A170-141FE8D7DE35}" cxnId="{1EC7D450-F28F-844C-947B-C231073515C8}" type="sibTrans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cxnId="{4A517BE4-C95D-DC44-967E-C03C94EE7A1E}" type="parTrans">
      <dgm:prSet/>
      <dgm:spPr/>
      <dgm:t>
        <a:bodyPr/>
        <a:lstStyle/>
        <a:p>
          <a:endParaRPr lang="en-US"/>
        </a:p>
      </dgm:t>
    </dgm:pt>
    <dgm:pt modelId="{D846E938-A38E-3B49-BF0E-9614AE17F3AC}" cxnId="{4A517BE4-C95D-DC44-967E-C03C94EE7A1E}" type="sibTrans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Salvamento Bancário</a:t>
          </a:r>
        </a:p>
      </dgm:t>
    </dgm:pt>
    <dgm:pt modelId="{F2345D15-0A8A-884F-8066-05E2A55D3EF7}" cxnId="{9FD33811-CF00-4241-BFA8-2214647983D2}" type="parTrans">
      <dgm:prSet/>
      <dgm:spPr/>
      <dgm:t>
        <a:bodyPr/>
        <a:lstStyle/>
        <a:p>
          <a:endParaRPr lang="en-US"/>
        </a:p>
      </dgm:t>
    </dgm:pt>
    <dgm:pt modelId="{00F9EB27-3617-714D-BF1E-476277FE6591}" cxnId="{9FD33811-CF00-4241-BFA8-2214647983D2}" type="sibTrans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 panose="02040503050406030204"/>
            <a:ea typeface="+mn-ea"/>
            <a:cs typeface="+mn-cs"/>
          </a:endParaRPr>
        </a:p>
      </dgm:t>
    </dgm:pt>
    <dgm:pt modelId="{345BC62B-246C-6849-9929-177D18BF5EBF}" cxnId="{3F708B0D-1A69-9C40-BCD4-0BB24A0C1FB2}" type="sibTrans">
      <dgm:prSet/>
      <dgm:spPr/>
      <dgm:t>
        <a:bodyPr/>
        <a:lstStyle/>
        <a:p>
          <a:endParaRPr lang="en-US"/>
        </a:p>
      </dgm:t>
    </dgm:pt>
    <dgm:pt modelId="{E6DD8C2A-1363-3945-B76D-0B1AC5DD50DB}" cxnId="{3F708B0D-1A69-9C40-BCD4-0BB24A0C1FB2}" type="parTrans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54566B03-D9FC-6444-BCF9-8CA5234788EF}" type="presOf" srcId="{6F5795CA-FCF7-3D49-92E8-4F066CD012F3}" destId="{2C4EA2EF-7032-994A-8CDA-D08E93AE0AB3}" srcOrd="0" destOrd="0" presId="urn:microsoft.com/office/officeart/2009/3/layout/CircleRelationship"/>
    <dgm:cxn modelId="{E18292BC-CA45-0943-9ABD-2F85BC2D3081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59AB7103-FA13-9746-9BEF-3824273E5298}" type="presOf" srcId="{96ED5622-202F-C947-BC45-A5FA037D119B}" destId="{3B8012C6-BDB5-5E42-AD5B-3E946D617566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8B7C1099-47BA-2A40-97EF-A2C5B6664F3F}" type="presOf" srcId="{67399531-B4AD-494A-92F2-504158F3E707}" destId="{CD68683C-D877-F146-989D-683FF92CCE28}" srcOrd="0" destOrd="0" presId="urn:microsoft.com/office/officeart/2009/3/layout/CircleRelationship"/>
    <dgm:cxn modelId="{4F3380F7-2101-0948-84AB-8346F8AEB808}" type="presOf" srcId="{91032682-16C8-8746-92ED-AF58BF7EB348}" destId="{12638A83-E4F5-674B-9467-240AA0C5FB0A}" srcOrd="0" destOrd="0" presId="urn:microsoft.com/office/officeart/2009/3/layout/CircleRelationship"/>
    <dgm:cxn modelId="{46CB058A-59F9-B04D-9566-89990E67C55E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A0F56957-5EBA-4E4D-9F66-B31A2390EEB3}" type="presOf" srcId="{738A3422-D32A-114F-8E34-8A2257CE464B}" destId="{EAA19F38-080A-2445-9C24-BF5FCF5EAE4A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A83DEE6D-CFCB-714D-91C1-7A8C557A0D7F}" type="presParOf" srcId="{12638A83-E4F5-674B-9467-240AA0C5FB0A}" destId="{CD68683C-D877-F146-989D-683FF92CCE28}" srcOrd="0" destOrd="0" presId="urn:microsoft.com/office/officeart/2009/3/layout/CircleRelationship"/>
    <dgm:cxn modelId="{2A7AA9C4-4102-BF49-8974-2C1CE5D4B7A7}" type="presParOf" srcId="{12638A83-E4F5-674B-9467-240AA0C5FB0A}" destId="{58D9F01F-9E18-A346-A934-8987F4284017}" srcOrd="1" destOrd="0" presId="urn:microsoft.com/office/officeart/2009/3/layout/CircleRelationship"/>
    <dgm:cxn modelId="{812C9432-B30E-5848-BF42-E5C2C52A1A9D}" type="presParOf" srcId="{12638A83-E4F5-674B-9467-240AA0C5FB0A}" destId="{FEF05A9F-2AAC-074D-BD7A-9196CC8F387E}" srcOrd="2" destOrd="0" presId="urn:microsoft.com/office/officeart/2009/3/layout/CircleRelationship"/>
    <dgm:cxn modelId="{EEB0231F-F9F7-7E47-894B-6B1F53A0005B}" type="presParOf" srcId="{12638A83-E4F5-674B-9467-240AA0C5FB0A}" destId="{3E2BC93E-E0ED-0A4C-904E-34FEB557D6B3}" srcOrd="3" destOrd="0" presId="urn:microsoft.com/office/officeart/2009/3/layout/CircleRelationship"/>
    <dgm:cxn modelId="{846727DB-E352-734C-9823-E30EAE84756B}" type="presParOf" srcId="{12638A83-E4F5-674B-9467-240AA0C5FB0A}" destId="{9AE0C5AB-F05E-C54F-946F-524451D97D6A}" srcOrd="4" destOrd="0" presId="urn:microsoft.com/office/officeart/2009/3/layout/CircleRelationship"/>
    <dgm:cxn modelId="{74E9B0C0-7A12-2B44-A63A-60A6D51028F9}" type="presParOf" srcId="{12638A83-E4F5-674B-9467-240AA0C5FB0A}" destId="{9B818891-721B-E249-A46D-3F104437D69C}" srcOrd="5" destOrd="0" presId="urn:microsoft.com/office/officeart/2009/3/layout/CircleRelationship"/>
    <dgm:cxn modelId="{4A306D63-7505-6346-AD89-90B7F372673F}" type="presParOf" srcId="{12638A83-E4F5-674B-9467-240AA0C5FB0A}" destId="{3B8012C6-BDB5-5E42-AD5B-3E946D617566}" srcOrd="6" destOrd="0" presId="urn:microsoft.com/office/officeart/2009/3/layout/CircleRelationship"/>
    <dgm:cxn modelId="{9E3876F4-FAD9-5B4A-A2A9-2BD9BE272C29}" type="presParOf" srcId="{12638A83-E4F5-674B-9467-240AA0C5FB0A}" destId="{BB4D3749-C5A6-1F42-BA2E-174FCD75366C}" srcOrd="7" destOrd="0" presId="urn:microsoft.com/office/officeart/2009/3/layout/CircleRelationship"/>
    <dgm:cxn modelId="{8564B572-1FB3-3A49-844C-50B7AC887B25}" type="presParOf" srcId="{BB4D3749-C5A6-1F42-BA2E-174FCD75366C}" destId="{307D2AE0-B61B-3F49-AF65-492CC44B7E00}" srcOrd="0" destOrd="0" presId="urn:microsoft.com/office/officeart/2009/3/layout/CircleRelationship"/>
    <dgm:cxn modelId="{94298D86-956C-CF46-96E2-0F4E390F4E9F}" type="presParOf" srcId="{12638A83-E4F5-674B-9467-240AA0C5FB0A}" destId="{6B05C13D-FEEA-C64C-B5AB-429A48D8019E}" srcOrd="8" destOrd="0" presId="urn:microsoft.com/office/officeart/2009/3/layout/CircleRelationship"/>
    <dgm:cxn modelId="{9C1C582F-2843-CE42-A94F-3B1B768FA066}" type="presParOf" srcId="{6B05C13D-FEEA-C64C-B5AB-429A48D8019E}" destId="{B46D02DE-DFD9-264A-9122-1B111364DA6D}" srcOrd="0" destOrd="0" presId="urn:microsoft.com/office/officeart/2009/3/layout/CircleRelationship"/>
    <dgm:cxn modelId="{D2250F67-2036-AD42-AD47-EB4AEC6CA380}" type="presParOf" srcId="{12638A83-E4F5-674B-9467-240AA0C5FB0A}" destId="{5C929E12-B5A9-524E-8637-7BDE97CEB999}" srcOrd="9" destOrd="0" presId="urn:microsoft.com/office/officeart/2009/3/layout/CircleRelationship"/>
    <dgm:cxn modelId="{365589DB-FEA8-004D-BEEA-2FBDAE2DC6BE}" type="presParOf" srcId="{12638A83-E4F5-674B-9467-240AA0C5FB0A}" destId="{A458321B-FFC0-BD4F-9287-F448D405C256}" srcOrd="10" destOrd="0" presId="urn:microsoft.com/office/officeart/2009/3/layout/CircleRelationship"/>
    <dgm:cxn modelId="{71CAE407-08D5-5B4B-A28F-0EE91562F88D}" type="presParOf" srcId="{A458321B-FFC0-BD4F-9287-F448D405C256}" destId="{CBAE351A-2575-EB4E-BDFE-AC8C89AB19F6}" srcOrd="0" destOrd="0" presId="urn:microsoft.com/office/officeart/2009/3/layout/CircleRelationship"/>
    <dgm:cxn modelId="{0B691BDE-1AD5-8F4D-A32F-5DC91232102C}" type="presParOf" srcId="{12638A83-E4F5-674B-9467-240AA0C5FB0A}" destId="{A5B4C08C-AA14-F94A-9115-1C7612570EC3}" srcOrd="11" destOrd="0" presId="urn:microsoft.com/office/officeart/2009/3/layout/CircleRelationship"/>
    <dgm:cxn modelId="{2AB89C0F-82F0-F04B-AAB2-7E970412ADF8}" type="presParOf" srcId="{A5B4C08C-AA14-F94A-9115-1C7612570EC3}" destId="{E87B16E0-7609-B741-ADEC-7ED3166C467B}" srcOrd="0" destOrd="0" presId="urn:microsoft.com/office/officeart/2009/3/layout/CircleRelationship"/>
    <dgm:cxn modelId="{638D75F7-31A9-9A4B-811F-CB58E07D7A1A}" type="presParOf" srcId="{12638A83-E4F5-674B-9467-240AA0C5FB0A}" destId="{04321634-7EAA-C442-9E3C-6235F031E2D1}" srcOrd="12" destOrd="0" presId="urn:microsoft.com/office/officeart/2009/3/layout/CircleRelationship"/>
    <dgm:cxn modelId="{CC1E5F10-6F56-E24E-AC6F-9C2F0B5439C1}" type="presParOf" srcId="{04321634-7EAA-C442-9E3C-6235F031E2D1}" destId="{A27AE5E0-C77F-1548-B6AC-19A721F18551}" srcOrd="0" destOrd="0" presId="urn:microsoft.com/office/officeart/2009/3/layout/CircleRelationship"/>
    <dgm:cxn modelId="{958529F5-1AAD-424C-8ABE-6F7B42E06DC7}" type="presParOf" srcId="{12638A83-E4F5-674B-9467-240AA0C5FB0A}" destId="{2C4EA2EF-7032-994A-8CDA-D08E93AE0AB3}" srcOrd="13" destOrd="0" presId="urn:microsoft.com/office/officeart/2009/3/layout/CircleRelationship"/>
    <dgm:cxn modelId="{F28DD73D-5BF9-A24B-9F88-8CB6C04CAD9A}" type="presParOf" srcId="{12638A83-E4F5-674B-9467-240AA0C5FB0A}" destId="{20931715-7EAE-D343-813D-4E75C341ED7C}" srcOrd="14" destOrd="0" presId="urn:microsoft.com/office/officeart/2009/3/layout/CircleRelationship"/>
    <dgm:cxn modelId="{DE6FCAEB-4877-F54B-A77A-6AE7FBCF223A}" type="presParOf" srcId="{20931715-7EAE-D343-813D-4E75C341ED7C}" destId="{233E81BF-6756-1A46-9ADA-2C3EBEC9678C}" srcOrd="0" destOrd="0" presId="urn:microsoft.com/office/officeart/2009/3/layout/CircleRelationship"/>
    <dgm:cxn modelId="{B3C3250F-463C-B24D-B26F-EDC2BA21D506}" type="presParOf" srcId="{12638A83-E4F5-674B-9467-240AA0C5FB0A}" destId="{EAA19F38-080A-2445-9C24-BF5FCF5EAE4A}" srcOrd="15" destOrd="0" presId="urn:microsoft.com/office/officeart/2009/3/layout/CircleRelationship"/>
    <dgm:cxn modelId="{E6B2C441-AD7A-3F46-85B2-A62CD50E3821}" type="presParOf" srcId="{12638A83-E4F5-674B-9467-240AA0C5FB0A}" destId="{4E3A32DE-4BB9-3148-B3A6-B205618EB141}" srcOrd="16" destOrd="0" presId="urn:microsoft.com/office/officeart/2009/3/layout/CircleRelationship"/>
    <dgm:cxn modelId="{788D5ACF-7300-6A4F-9EF1-52B77D9B3409}" type="presParOf" srcId="{4E3A32DE-4BB9-3148-B3A6-B205618EB141}" destId="{3B2A56C1-B96B-2340-9B03-CA89F8A21E79}" srcOrd="0" destOrd="0" presId="urn:microsoft.com/office/officeart/2009/3/layout/CircleRelationship"/>
    <dgm:cxn modelId="{072FA4EA-562D-A84E-B610-A115A17CF7CF}" type="presParOf" srcId="{12638A83-E4F5-674B-9467-240AA0C5FB0A}" destId="{C1B0984E-E3E0-C943-AF18-A37F5C5D8942}" srcOrd="17" destOrd="0" presId="urn:microsoft.com/office/officeart/2009/3/layout/CircleRelationship"/>
    <dgm:cxn modelId="{31C682B2-EF7C-E648-A7B1-6B8123E4FA56}" type="presParOf" srcId="{12638A83-E4F5-674B-9467-240AA0C5FB0A}" destId="{9EAD5373-AAF2-584E-A784-9920C80F048E}" srcOrd="18" destOrd="0" presId="urn:microsoft.com/office/officeart/2009/3/layout/CircleRelationship"/>
    <dgm:cxn modelId="{80CDC31C-98C5-CA48-B569-891C8571FC6E}" type="presParOf" srcId="{9EAD5373-AAF2-584E-A784-9920C80F048E}" destId="{6F43751C-A657-5641-8282-9805A3E00C8B}" srcOrd="0" destOrd="0" presId="urn:microsoft.com/office/officeart/2009/3/layout/CircleRelationship"/>
    <dgm:cxn modelId="{A9DC9492-AB9D-3543-8E87-910BDDC8C21A}" type="presParOf" srcId="{12638A83-E4F5-674B-9467-240AA0C5FB0A}" destId="{D9700332-47BC-454C-8230-0816D8CE441B}" srcOrd="19" destOrd="0" presId="urn:microsoft.com/office/officeart/2009/3/layout/CircleRelationship"/>
    <dgm:cxn modelId="{A6638714-1511-1643-838D-D22993CCD40B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APROFUNDAMENTO DAS CRISES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ECONÔMICA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AMBIENTAL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SOCIAL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ÉTICA</a:t>
          </a: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CRISE POLÍTICA GRAVE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CORRUPÇÃO</a:t>
          </a:r>
          <a:endParaRPr lang="en-US" sz="2000" b="1" kern="1200" dirty="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1870792" y="63831"/>
          <a:ext cx="4230978" cy="3554277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OPORTUNISMO DOS BANCOS  ATINGE TRILHÕES COM GRAVES IMPACTOS SOCIAIS E ECONÔMICOS</a:t>
          </a:r>
          <a:endParaRPr lang="en-US" sz="1800" b="1" kern="1200" dirty="0"/>
        </a:p>
      </dsp:txBody>
      <dsp:txXfrm rot="-20700000">
        <a:off x="2838906" y="803252"/>
        <a:ext cx="2294749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00100" y="728663"/>
            <a:ext cx="5257800" cy="364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p>
            <a:pPr lvl="0"/>
            <a:r>
              <a:rPr lang="pt-BR" altLang="x-none" dirty="0"/>
              <a:t>Clique para editar os estilos do texto mestre</a:t>
            </a:r>
            <a:endParaRPr lang="pt-BR" altLang="x-none" dirty="0"/>
          </a:p>
          <a:p>
            <a:pPr lvl="1"/>
            <a:r>
              <a:rPr lang="pt-BR" altLang="x-none" dirty="0"/>
              <a:t>Segundo nível</a:t>
            </a:r>
            <a:endParaRPr lang="pt-BR" altLang="x-none" dirty="0"/>
          </a:p>
          <a:p>
            <a:pPr lvl="2"/>
            <a:r>
              <a:rPr lang="pt-BR" altLang="x-none" dirty="0"/>
              <a:t>Terceiro nível</a:t>
            </a:r>
            <a:endParaRPr lang="pt-BR" altLang="x-none" dirty="0"/>
          </a:p>
          <a:p>
            <a:pPr lvl="3"/>
            <a:r>
              <a:rPr lang="pt-BR" altLang="x-none" dirty="0"/>
              <a:t>Quarto nível</a:t>
            </a:r>
            <a:endParaRPr lang="pt-BR" altLang="x-none" dirty="0"/>
          </a:p>
          <a:p>
            <a:pPr lvl="4"/>
            <a:r>
              <a:rPr lang="pt-BR" altLang="x-none" dirty="0"/>
              <a:t>Quinto nível</a:t>
            </a:r>
            <a:endParaRPr lang="pt-BR" altLang="x-none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" charset="0"/>
        <a:ea typeface="MS PGothic" panose="020B0600070205080204" pitchFamily="1" charset="-128"/>
        <a:cs typeface="MS PGothic" panose="020B0600070205080204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" charset="0"/>
        <a:ea typeface="MS PGothic" panose="020B0600070205080204" pitchFamily="1" charset="-128"/>
        <a:cs typeface="MS PGothic" panose="020B0600070205080204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" charset="0"/>
        <a:ea typeface="MS PGothic" panose="020B0600070205080204" pitchFamily="1" charset="-128"/>
        <a:cs typeface="MS PGothic" panose="020B0600070205080204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" charset="0"/>
        <a:ea typeface="MS PGothic" panose="020B0600070205080204" pitchFamily="1" charset="-128"/>
        <a:cs typeface="MS PGothic" panose="020B0600070205080204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" charset="0"/>
        <a:ea typeface="MS PGothic" panose="020B0600070205080204" pitchFamily="1" charset="-128"/>
        <a:cs typeface="MS PGothic" panose="020B0600070205080204" pitchFamily="1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6867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993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/>
        </p:spPr>
        <p:txBody>
          <a:bodyPr wrap="square" lIns="94348" tIns="47174" rIns="94348" bIns="47174" anchor="t"/>
          <a:p>
            <a:pPr lvl="0"/>
            <a:endParaRPr dirty="0"/>
          </a:p>
        </p:txBody>
      </p:sp>
      <p:sp>
        <p:nvSpPr>
          <p:cNvPr id="4710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>
              <a:buFont typeface="Times New Roman" panose="02020603050405020304" pitchFamily="1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</a:rPr>
            </a:fld>
            <a:endParaRPr lang="en-GB" altLang="x-none" sz="1200" b="0" dirty="0">
              <a:solidFill>
                <a:schemeClr val="tx1"/>
              </a:solidFill>
            </a:endParaRPr>
          </a:p>
        </p:txBody>
      </p:sp>
      <p:sp>
        <p:nvSpPr>
          <p:cNvPr id="56323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spcBef>
                <a:spcPct val="50000"/>
              </a:spcBef>
            </a:pPr>
            <a:endParaRPr lang="pt-BR" altLang="x-none" dirty="0">
              <a:ea typeface="Arial" panose="020B0604020202020204" pitchFamily="34" charset="0"/>
            </a:endParaRPr>
          </a:p>
        </p:txBody>
      </p:sp>
      <p:sp>
        <p:nvSpPr>
          <p:cNvPr id="56324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8371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6041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</a:rPr>
            </a:fld>
            <a:endParaRPr lang="pt-BR" altLang="x-none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pitchFamily="1" charset="-128"/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pitchFamily="1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pitchFamily="1" charset="-128"/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pitchFamily="1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pitchFamily="1" charset="-128"/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  <a:ea typeface="MS PGothic" panose="020B0600070205080204" pitchFamily="1" charset="-128"/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  <a:ea typeface="MS PGothic" panose="020B0600070205080204" pitchFamily="1" charset="-128"/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  <a:ea typeface="MS PGothic" panose="020B0600070205080204" pitchFamily="1" charset="-128"/>
              </a:rPr>
              <a:t>”</a:t>
            </a:r>
            <a:endParaRPr lang="pt-BR" altLang="x-none" sz="1200" i="1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  <a:ea typeface="MS PGothic" panose="020B0600070205080204" pitchFamily="1" charset="-128"/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  <a:ea typeface="MS PGothic" panose="020B0600070205080204" pitchFamily="1" charset="-128"/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pitchFamily="1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pitchFamily="1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>
              <a:ea typeface="MS PGothic" panose="020B0600070205080204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 eaLnBrk="1" hangingPunct="1">
              <a:buFont typeface="Times New Roman" panose="02020603050405020304" pitchFamily="1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  <a:ea typeface="MS PGothic" panose="020B0600070205080204" pitchFamily="1" charset="-128"/>
              </a:rPr>
            </a:fld>
            <a:endParaRPr lang="en-GB" altLang="x-none" sz="1200" b="0" dirty="0">
              <a:solidFill>
                <a:schemeClr val="tx1"/>
              </a:solidFill>
              <a:ea typeface="MS PGothic" panose="020B0600070205080204" pitchFamily="1" charset="-128"/>
            </a:endParaRPr>
          </a:p>
        </p:txBody>
      </p:sp>
      <p:sp>
        <p:nvSpPr>
          <p:cNvPr id="16387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>
              <a:spcBef>
                <a:spcPct val="50000"/>
              </a:spcBef>
            </a:pPr>
            <a:endParaRPr lang="pt-BR" altLang="x-none" dirty="0">
              <a:ea typeface="MS PGothic" panose="020B0600070205080204" pitchFamily="1" charset="-128"/>
            </a:endParaRPr>
          </a:p>
        </p:txBody>
      </p:sp>
      <p:sp>
        <p:nvSpPr>
          <p:cNvPr id="16388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>
              <a:ea typeface="MS PGothic" panose="020B0600070205080204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none" lIns="94348" tIns="47174" rIns="94348" bIns="47174" anchor="ctr"/>
          <a:p>
            <a:pPr lvl="0"/>
            <a:endParaRPr lang="es-ES" altLang="x-none" dirty="0">
              <a:ea typeface="MS PGothic" panose="020B0600070205080204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>
              <a:buFont typeface="Times New Roman" panose="02020603050405020304" pitchFamily="1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</a:rPr>
            </a:fld>
            <a:endParaRPr lang="en-GB" altLang="x-none" sz="1200" b="0" dirty="0">
              <a:solidFill>
                <a:schemeClr val="tx1"/>
              </a:solidFill>
            </a:endParaRPr>
          </a:p>
        </p:txBody>
      </p:sp>
      <p:sp>
        <p:nvSpPr>
          <p:cNvPr id="20483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spcBef>
                <a:spcPct val="50000"/>
              </a:spcBef>
            </a:pPr>
            <a:endParaRPr lang="pt-BR" altLang="x-none" dirty="0">
              <a:ea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/>
        </p:spPr>
        <p:txBody>
          <a:bodyPr wrap="square" lIns="94348" tIns="47174" rIns="94348" bIns="47174" anchor="t"/>
          <a:p>
            <a:pPr lvl="0"/>
            <a:endParaRPr dirty="0">
              <a:ea typeface="MS PGothic" panose="020B0600070205080204" pitchFamily="1" charset="-128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ea typeface="MS PGothic" panose="020B0600070205080204" pitchFamily="1" charset="-128"/>
              </a:rPr>
            </a:fld>
            <a:endParaRPr lang="pt-BR" altLang="x-none" sz="1200" b="0" dirty="0">
              <a:solidFill>
                <a:schemeClr val="tx1"/>
              </a:solidFill>
              <a:ea typeface="MS PGothic" panose="020B0600070205080204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2457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8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  <p:sp>
        <p:nvSpPr>
          <p:cNvPr id="1027" name="Freeform 8"/>
          <p:cNvSpPr/>
          <p:nvPr/>
        </p:nvSpPr>
        <p:spPr>
          <a:xfrm>
            <a:off x="0" y="-20637"/>
            <a:ext cx="9906000" cy="1682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Freeform 9"/>
          <p:cNvSpPr/>
          <p:nvPr/>
        </p:nvSpPr>
        <p:spPr>
          <a:xfrm>
            <a:off x="0" y="-20637"/>
            <a:ext cx="9086850" cy="1068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Freeform 10"/>
          <p:cNvSpPr/>
          <p:nvPr/>
        </p:nvSpPr>
        <p:spPr>
          <a:xfrm>
            <a:off x="0" y="-20637"/>
            <a:ext cx="4959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" name="16 Rectángulo"/>
          <p:cNvSpPr/>
          <p:nvPr/>
        </p:nvSpPr>
        <p:spPr bwMode="auto">
          <a:xfrm>
            <a:off x="-15875" y="-65087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C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1" charset="-128"/>
          <a:cs typeface="MS PGothic" panose="020B0600070205080204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  <a:ea typeface="MS PGothic" panose="020B0600070205080204" pitchFamily="1" charset="-128"/>
          <a:cs typeface="MS PGothic" panose="020B0600070205080204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  <a:ea typeface="MS PGothic" panose="020B0600070205080204" pitchFamily="1" charset="-128"/>
          <a:cs typeface="MS PGothic" panose="020B0600070205080204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  <a:ea typeface="MS PGothic" panose="020B0600070205080204" pitchFamily="1" charset="-128"/>
          <a:cs typeface="MS PGothic" panose="020B0600070205080204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  <a:ea typeface="MS PGothic" panose="020B0600070205080204" pitchFamily="1" charset="-128"/>
          <a:cs typeface="MS PGothic" panose="020B0600070205080204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1" charset="-128"/>
          <a:cs typeface="MS PGothic" panose="020B0600070205080204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1" charset="-128"/>
          <a:cs typeface="MS PGothic" panose="020B0600070205080204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1" charset="-128"/>
          <a:cs typeface="MS PGothic" panose="020B0600070205080204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1" charset="-128"/>
          <a:cs typeface="MS PGothic" panose="020B0600070205080204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1" charset="-128"/>
          <a:cs typeface="MS PGothic" panose="020B0600070205080204" pitchFamily="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pitchFamily="1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3jK41a5" TargetMode="External"/><Relationship Id="rId1" Type="http://schemas.openxmlformats.org/officeDocument/2006/relationships/hyperlink" Target="https://bit.ly/2XV1Pk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hyperlink" Target="https://bit.ly/2MVSvfk" TargetMode="External"/><Relationship Id="rId1" Type="http://schemas.openxmlformats.org/officeDocument/2006/relationships/hyperlink" Target="https://auditoriacidada.org.br/explicaca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2NTPlJ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GQFvSR" TargetMode="Externa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hyperlink" Target="https://goo.gl/dvHYmr" TargetMode="External"/><Relationship Id="rId4" Type="http://schemas.openxmlformats.org/officeDocument/2006/relationships/hyperlink" Target="https://goo.gl/VWZgVa" TargetMode="External"/><Relationship Id="rId3" Type="http://schemas.openxmlformats.org/officeDocument/2006/relationships/hyperlink" Target="https://goo.gl/gU6X7E" TargetMode="External"/><Relationship Id="rId2" Type="http://schemas.openxmlformats.org/officeDocument/2006/relationships/hyperlink" Target="https://bit.ly/2F6Q8lJ" TargetMode="External"/><Relationship Id="rId1" Type="http://schemas.openxmlformats.org/officeDocument/2006/relationships/hyperlink" Target="https://bit.ly/2PDuaJ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hyperlink" Target="https://goo.gl/HdgD1q" TargetMode="External"/><Relationship Id="rId4" Type="http://schemas.openxmlformats.org/officeDocument/2006/relationships/image" Target="../media/image17.png"/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hyperlink" Target="https://bit.ly/2F95mr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2ZepGf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emf"/><Relationship Id="rId1" Type="http://schemas.openxmlformats.org/officeDocument/2006/relationships/hyperlink" Target="https://www.bcb.gov.br/content/estatisticas/Documents/Tabelas_especiais/Nfspp.xl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hyperlink" Target="http://www4.bcb.gov.br/top50/port/top50.asp" TargetMode="Externa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bit.ly/3eQCgcn" TargetMode="External"/><Relationship Id="rId3" Type="http://schemas.openxmlformats.org/officeDocument/2006/relationships/hyperlink" Target="https://bit.ly/371YGol" TargetMode="External"/><Relationship Id="rId2" Type="http://schemas.openxmlformats.org/officeDocument/2006/relationships/hyperlink" Target="https://bit.ly/2AEsZ8I" TargetMode="External"/><Relationship Id="rId1" Type="http://schemas.openxmlformats.org/officeDocument/2006/relationships/hyperlink" Target="https://bit.ly/308tgu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Y2SEQj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ADlizt" TargetMode="Externa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bit.ly/33XLhyr" TargetMode="External"/><Relationship Id="rId3" Type="http://schemas.openxmlformats.org/officeDocument/2006/relationships/hyperlink" Target="https://bit.ly/2Y4kmMy" TargetMode="External"/><Relationship Id="rId2" Type="http://schemas.openxmlformats.org/officeDocument/2006/relationships/hyperlink" Target="https://glo.bo/2Mxdm5I" TargetMode="Externa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3kzNFB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www.em.com.br/app/noticia/economia/2020/05/06/internas_economia,1144919/bc-tem-perda-de-r-8-340-bi-com-swap-cambial-em-abril.shtml" TargetMode="External"/><Relationship Id="rId2" Type="http://schemas.openxmlformats.org/officeDocument/2006/relationships/hyperlink" Target="https://www.cnnbrasil.com.br/business/2020/04/08/bc-tem-perda-de-r-31-bilhoes-com-swap-cambial-em-marco" TargetMode="Externa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hyperlink" Target="https://bit.ly/2X5BbHd" TargetMode="External"/><Relationship Id="rId1" Type="http://schemas.openxmlformats.org/officeDocument/2006/relationships/hyperlink" Target="https://bit.ly/2WAKhJq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://www.divida-auditoriacidada.org.br/" TargetMode="Externa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3a9HO0y" TargetMode="External"/><Relationship Id="rId1" Type="http://schemas.openxmlformats.org/officeDocument/2006/relationships/hyperlink" Target="http://www.auditoriacidada.org.br" TargetMode="Externa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openxmlformats.org/officeDocument/2006/relationships/hyperlink" Target="http://www.facebook.com/auditoriacidada.pagina" TargetMode="External"/><Relationship Id="rId1" Type="http://schemas.openxmlformats.org/officeDocument/2006/relationships/hyperlink" Target="http://www.auditoriacidada.org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hyperlink" Target="https://bit.ly/35mCy7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 Box 3"/>
          <p:cNvSpPr txBox="1"/>
          <p:nvPr/>
        </p:nvSpPr>
        <p:spPr>
          <a:xfrm>
            <a:off x="134938" y="-158750"/>
            <a:ext cx="9777412" cy="68326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200" u="sng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4400" i="1" u="sng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algn="ctr" eaLnBrk="0" hangingPunct="0"/>
            <a:endParaRPr lang="pt-BR" altLang="x-none" sz="2700" u="sng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lang="pt-BR" altLang="x-none" sz="1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lang="pt-PT" altLang="x-none" sz="20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sz="20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lang="pt-BR" altLang="x-none" sz="20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sz="2000" b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FONASEFE</a:t>
            </a:r>
            <a:endParaRPr lang="pt-BR" altLang="x-none" sz="20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sz="2000" b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12 de agosto de 2020</a:t>
            </a:r>
            <a:endParaRPr lang="pt-BR" altLang="x-none" sz="2000" b="0">
              <a:solidFill>
                <a:srgbClr val="92D05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sp>
        <p:nvSpPr>
          <p:cNvPr id="4098" name="CaixaDeTexto 3"/>
          <p:cNvSpPr txBox="1"/>
          <p:nvPr/>
        </p:nvSpPr>
        <p:spPr>
          <a:xfrm flipH="1">
            <a:off x="488950" y="2133600"/>
            <a:ext cx="8856663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8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9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O DESMONTE DO SERVIÇO PÚBLICO</a:t>
            </a:r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476250"/>
            <a:ext cx="210502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x-none" sz="280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r>
              <a:rPr lang="pt-BR" altLang="x-none" sz="280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DE </a:t>
            </a:r>
            <a:endParaRPr lang="pt-BR" altLang="x-none" sz="2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PAGAR ENCARGOS DA DÍVIDA PÚBLICA </a:t>
            </a:r>
            <a:endParaRPr lang="pt-BR" altLang="x-none" sz="2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TEM SIDO A JUSTIFICATIVA PARA:</a:t>
            </a:r>
            <a:endParaRPr lang="pt-BR" altLang="x-none" sz="2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Destinação da maior parte do Orçamento Federal para os gastos com Juros e Amortizações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Privatizações 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Contrarreformas que favorecem bancos </a:t>
            </a:r>
            <a:r>
              <a:rPr lang="pt-BR" altLang="x-none" sz="2000" b="0">
                <a:latin typeface="Times New Roman" panose="02020603050405020304" pitchFamily="1" charset="0"/>
                <a:hlinkClick r:id="rId1"/>
              </a:rPr>
              <a:t>https://bit.ly/2XV1Pkw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Modificações constitucionais danosas (EC 95)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 e EC 106/2020 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(compra de papel podre pelo BC sem limite </a:t>
            </a:r>
            <a:r>
              <a:rPr lang="pt-BR" altLang="x-none" sz="2000" b="0">
                <a:latin typeface="Times New Roman" panose="02020603050405020304" pitchFamily="1" charset="0"/>
                <a:hlinkClick r:id="rId2"/>
              </a:rPr>
              <a:t>https://bit.ly/3jK41a5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)</a:t>
            </a:r>
            <a:endParaRPr lang="pt-BR" altLang="x-none" sz="2000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988" y="163513"/>
            <a:ext cx="7345362" cy="666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2"/>
          <p:cNvSpPr txBox="1"/>
          <p:nvPr/>
        </p:nvSpPr>
        <p:spPr>
          <a:xfrm>
            <a:off x="7689850" y="476250"/>
            <a:ext cx="22161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endParaRPr lang="pt-BR" altLang="x-none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lang="pt-BR" altLang="x-none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 Box 1026"/>
          <p:cNvSpPr txBox="1"/>
          <p:nvPr/>
        </p:nvSpPr>
        <p:spPr>
          <a:xfrm>
            <a:off x="128588" y="188913"/>
            <a:ext cx="9777412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QUANTO MAIS PAGAMOS MAIS DEVEMOS...</a:t>
            </a:r>
            <a:endParaRPr lang="pt-BR" altLang="x-none" sz="3200" dirty="0">
              <a:solidFill>
                <a:srgbClr val="92D05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sp>
        <p:nvSpPr>
          <p:cNvPr id="23554" name="TextBox 1"/>
          <p:cNvSpPr txBox="1"/>
          <p:nvPr/>
        </p:nvSpPr>
        <p:spPr>
          <a:xfrm>
            <a:off x="7473950" y="1125538"/>
            <a:ext cx="2592388" cy="532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Apesar das 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Amortizações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gigantes a dívida cresce, pois grande parte dos juros são contabilizados como 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amortizações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endParaRPr lang="pt-BR" altLang="ja-JP" sz="2200" b="0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  <a:hlinkClick r:id="rId1"/>
              </a:rPr>
              <a:t>https://auditoriacidada.org.br/explicacao/</a:t>
            </a:r>
            <a:endParaRPr lang="pt-BR" altLang="x-none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endParaRPr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Relatório </a:t>
            </a:r>
            <a:r>
              <a:rPr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ACD 1/2013 </a:t>
            </a:r>
            <a:r>
              <a:rPr lang="pt-BR" altLang="x-none" sz="2000" b="0" dirty="0">
                <a:latin typeface="Times New Roman" panose="02020603050405020304" pitchFamily="1" charset="0"/>
                <a:hlinkClick r:id="rId2"/>
              </a:rPr>
              <a:t>https://bit.ly/2MVSvfk</a:t>
            </a:r>
            <a:endParaRPr lang="pt-BR" altLang="x-none" sz="2000" b="0" dirty="0">
              <a:latin typeface="Times New Roman" panose="02020603050405020304" pitchFamily="1" charset="0"/>
            </a:endParaRPr>
          </a:p>
        </p:txBody>
      </p:sp>
      <p:pic>
        <p:nvPicPr>
          <p:cNvPr id="23555" name="Figura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981075"/>
            <a:ext cx="6911975" cy="554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Box 2"/>
          <p:cNvSpPr txBox="1"/>
          <p:nvPr/>
        </p:nvSpPr>
        <p:spPr>
          <a:xfrm>
            <a:off x="849313" y="188913"/>
            <a:ext cx="8135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pitchFamily="1" charset="0"/>
              </a:rPr>
              <a:t> </a:t>
            </a:r>
            <a:endParaRPr lang="pt-BR" altLang="x-none" sz="2800" dirty="0">
              <a:solidFill>
                <a:schemeClr val="accent1"/>
              </a:solidFill>
              <a:latin typeface="Tahoma" panose="020B0604030504040204" pitchFamily="1" charset="0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731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rgbClr val="FFFF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TCU afirma que dívida não serviu para investimento no país</a:t>
            </a:r>
            <a:r>
              <a:rPr lang="pt-BR" altLang="x-none" sz="320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 </a:t>
            </a:r>
            <a:r>
              <a:rPr lang="pt-BR" altLang="x-none" sz="3200" b="0">
                <a:latin typeface="Times New Roman" panose="02020603050405020304" pitchFamily="1" charset="0"/>
                <a:hlinkClick r:id="rId1"/>
              </a:rPr>
              <a:t>https://bit.ly/2NTPlJo</a:t>
            </a:r>
            <a:r>
              <a:rPr lang="pt-BR" altLang="x-none" sz="3200" b="0">
                <a:latin typeface="Times New Roman" panose="02020603050405020304" pitchFamily="1" charset="0"/>
              </a:rPr>
              <a:t> </a:t>
            </a:r>
            <a:endParaRPr lang="pt-BR" altLang="x-none" sz="3200" b="0">
              <a:latin typeface="Times New Roman" panose="020206030504050203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sz="500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 b="0">
                <a:solidFill>
                  <a:srgbClr val="FFFFFF"/>
                </a:solidFill>
                <a:latin typeface="Tahoma" panose="020B0604030504040204" pitchFamily="1" charset="0"/>
              </a:rPr>
              <a:t>De 1995 a 2015 produzimos </a:t>
            </a:r>
            <a:endParaRPr lang="pt-BR" altLang="x-none" sz="3200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 b="0" err="1">
                <a:solidFill>
                  <a:srgbClr val="FFFFFF"/>
                </a:solidFill>
                <a:latin typeface="Tahoma" panose="020B0604030504040204" pitchFamily="1" charset="0"/>
              </a:rPr>
              <a:t>R</a:t>
            </a:r>
            <a:r>
              <a:rPr lang="pt-BR" altLang="x-none" sz="3200" b="0">
                <a:solidFill>
                  <a:srgbClr val="FFFFFF"/>
                </a:solidFill>
                <a:latin typeface="Tahoma" panose="020B0604030504040204" pitchFamily="1" charset="0"/>
              </a:rPr>
              <a:t>$ 1 Trilhão de Superávit Primário. Apesar </a:t>
            </a:r>
            <a:r>
              <a:rPr lang="pt-BR" altLang="x-none" sz="3200" b="0">
                <a:solidFill>
                  <a:schemeClr val="tx1"/>
                </a:solidFill>
                <a:latin typeface="Tahoma" panose="020B0604030504040204" pitchFamily="1" charset="0"/>
              </a:rPr>
              <a:t>disso, a dívida interna federal aumentou de </a:t>
            </a:r>
            <a:endParaRPr lang="pt-BR" altLang="x-none" sz="32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chemeClr val="tx1"/>
                </a:solidFill>
                <a:latin typeface="Tahoma" panose="020B0604030504040204" pitchFamily="1" charset="0"/>
              </a:rPr>
              <a:t>R$86 bilhões </a:t>
            </a:r>
            <a:r>
              <a:rPr lang="pt-BR" altLang="x-none" sz="3200" b="0">
                <a:solidFill>
                  <a:schemeClr val="tx1"/>
                </a:solidFill>
                <a:latin typeface="Tahoma" panose="020B0604030504040204" pitchFamily="1" charset="0"/>
              </a:rPr>
              <a:t>para quase </a:t>
            </a:r>
            <a:endParaRPr lang="pt-BR" altLang="x-none" sz="32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chemeClr val="tx1"/>
                </a:solidFill>
                <a:latin typeface="Tahoma" panose="020B0604030504040204" pitchFamily="1" charset="0"/>
              </a:rPr>
              <a:t>R$4 trilhões </a:t>
            </a:r>
            <a:r>
              <a:rPr lang="pt-BR" altLang="x-none" sz="3200" b="0">
                <a:solidFill>
                  <a:srgbClr val="FFFFFF"/>
                </a:solidFill>
                <a:latin typeface="Tahoma" panose="020B0604030504040204" pitchFamily="1" charset="0"/>
              </a:rPr>
              <a:t>no mesmo período.</a:t>
            </a:r>
            <a:endParaRPr lang="pt-BR" altLang="x-none" sz="3200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sz="100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O que tem feito a chamada Dívida Pública explodir?</a:t>
            </a:r>
            <a:endParaRPr lang="pt-BR" altLang="x-none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  <a:buChar char="•"/>
            </a:pPr>
            <a:endParaRPr lang="pt-BR" altLang="x-none" sz="1000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b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É evidente que os investimentos e gastos sociais </a:t>
            </a:r>
            <a:r>
              <a:rPr lang="pt-BR" altLang="x-none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não 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endParaRPr lang="pt-BR" altLang="x-none" b="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b="0">
              <a:solidFill>
                <a:srgbClr val="94C600"/>
              </a:solidFill>
              <a:latin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 Box 2"/>
          <p:cNvSpPr txBox="1"/>
          <p:nvPr/>
        </p:nvSpPr>
        <p:spPr>
          <a:xfrm>
            <a:off x="273050" y="188913"/>
            <a:ext cx="9632950" cy="66484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chemeClr val="tx1"/>
                </a:solidFill>
                <a:latin typeface="Tahoma" panose="020B0604030504040204" pitchFamily="1" charset="0"/>
              </a:rPr>
              <a:t>A DÍVIDA PÚBLICA TEM SIDO GERADA POR MECANISMOS FINANCEIROS:</a:t>
            </a:r>
            <a:endParaRPr lang="pt-BR" altLang="x-none" sz="280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algn="ctr" defTabSz="44958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50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chemeClr val="accent1"/>
                </a:solidFill>
                <a:latin typeface="Tahoma" panose="020B0604030504040204" pitchFamily="1" charset="0"/>
              </a:rPr>
              <a:t> Transformações de dívidas do setor privado em dívida pública 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ilegal transferência de dívidas privadas para o BC: PROER, PROES, EC 106</a:t>
            </a:r>
            <a:endParaRPr lang="pt-BR" altLang="x-none" sz="2200" b="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Transformação de dívida externa irregular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, suspeita de prescrição, em operação feita em Luxemburgo: Plano Brady</a:t>
            </a:r>
            <a:endParaRPr lang="pt-BR" altLang="x-none" sz="2200" dirty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chemeClr val="accent1"/>
                </a:solidFill>
                <a:latin typeface="Tahoma" panose="020B0604030504040204" pitchFamily="1" charset="0"/>
              </a:rPr>
              <a:t> Elevadíssimas taxas de juros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: sem justificativa técnica ou econômica</a:t>
            </a:r>
            <a:endParaRPr lang="pt-BR" altLang="x-none" sz="2200" b="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 A ilegal prática do 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</a:rPr>
              <a:t>anatocismo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: incidência contínua de juros sobre juros</a:t>
            </a:r>
            <a:endParaRPr lang="pt-BR" altLang="x-none" sz="2200" b="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 A irregular </a:t>
            </a:r>
            <a:r>
              <a:rPr lang="pt-BR" altLang="x-none" sz="2200" dirty="0">
                <a:solidFill>
                  <a:schemeClr val="accent1"/>
                </a:solidFill>
                <a:latin typeface="Tahoma" panose="020B0604030504040204" pitchFamily="1" charset="0"/>
              </a:rPr>
              <a:t>contabilização de juros como se fosse amortização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 da dívida, burlando-se o artigo 167, III, da Constituição Federal.</a:t>
            </a:r>
            <a:endParaRPr lang="pt-BR" altLang="x-none" sz="2200" b="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 As sigilosas operações de 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</a:rPr>
              <a:t>swap cambial 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realizadas pelo BC em moeda nacional, garantindo o risco de variação do dólar de forma sigilosa.</a:t>
            </a:r>
            <a:endParaRPr lang="pt-BR" altLang="x-none" sz="2200" b="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</a:rPr>
              <a:t> Remuneração da sobra do caixa dos bancos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 por meio do abuso das sigilosas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pitchFamily="1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operações compromissadas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pitchFamily="1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 que chegam a R$ 1,4 trilhão.</a:t>
            </a:r>
            <a:endParaRPr lang="pt-BR" altLang="x-none" sz="2200" b="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</a:rPr>
              <a:t> Emissão excessiva de títulos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 para formar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pitchFamily="1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colchão de liquidez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pitchFamily="1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.</a:t>
            </a:r>
            <a:endParaRPr lang="pt-BR" altLang="x-none" sz="2200" b="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</a:rPr>
              <a:t> Prejuízos do Banco Central 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pitchFamily="1" charset="0"/>
              </a:rPr>
              <a:t>transferidos para o TN (Art. 7º da LRF) </a:t>
            </a:r>
            <a:endParaRPr lang="pt-BR" altLang="x-none" sz="22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</a:rPr>
              <a:t> </a:t>
            </a:r>
            <a:r>
              <a:rPr lang="pt-BR" altLang="en-US" sz="2200" dirty="0">
                <a:solidFill>
                  <a:srgbClr val="94C600"/>
                </a:solidFill>
                <a:latin typeface="Tahoma" panose="020B0604030504040204" pitchFamily="1" charset="0"/>
              </a:rPr>
              <a:t>“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pitchFamily="1" charset="0"/>
              </a:rPr>
              <a:t>Securitização</a:t>
            </a:r>
            <a:r>
              <a:rPr lang="pt-BR" altLang="en-US" sz="2200" dirty="0">
                <a:solidFill>
                  <a:srgbClr val="94C600"/>
                </a:solidFill>
                <a:latin typeface="Tahoma" panose="020B0604030504040204" pitchFamily="1" charset="0"/>
              </a:rPr>
              <a:t>”</a:t>
            </a:r>
            <a:r>
              <a:rPr lang="pt-BR" altLang="ja-JP" sz="2200" b="0" dirty="0">
                <a:solidFill>
                  <a:schemeClr val="tx1"/>
                </a:solidFill>
                <a:latin typeface="Tahoma" panose="020B0604030504040204" pitchFamily="1" charset="0"/>
              </a:rPr>
              <a:t> gera dívida ilegal que é paga por fora do orçamento, mediante desvio de arrecadação que sequer alcançará os cofres públicos</a:t>
            </a:r>
            <a:endParaRPr lang="pt-BR" altLang="x-none" sz="2200" dirty="0">
              <a:solidFill>
                <a:srgbClr val="94C600"/>
              </a:solidFill>
              <a:latin typeface="Tahoma" panose="020B0604030504040204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Box 2"/>
          <p:cNvSpPr txBox="1"/>
          <p:nvPr/>
        </p:nvSpPr>
        <p:spPr>
          <a:xfrm>
            <a:off x="415925" y="115888"/>
            <a:ext cx="9490075" cy="272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1500" dirty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pitchFamily="1" charset="0"/>
              </a:rPr>
              <a:t>POLÍTICA MONETÁRIA DO BANCO CENTRAL TRANSFERE RECURSOS PARA BANCOS E AUMENTA A DÍVIDA INTERNA EM TRILHÕES</a:t>
            </a:r>
            <a:endParaRPr lang="pt-BR" altLang="x-none" sz="2800" dirty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b="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</p:txBody>
      </p:sp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1871663"/>
            <a:ext cx="6481763" cy="4995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4"/>
          <p:cNvSpPr txBox="1"/>
          <p:nvPr/>
        </p:nvSpPr>
        <p:spPr>
          <a:xfrm>
            <a:off x="7977188" y="5661025"/>
            <a:ext cx="22320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1600" b="0" u="sng" dirty="0">
                <a:latin typeface="Times New Roman" panose="02020603050405020304" pitchFamily="1" charset="0"/>
                <a:hlinkClick r:id="rId2"/>
              </a:rPr>
              <a:t>https://bit.ly/2GQFvSR</a:t>
            </a:r>
            <a:r>
              <a:rPr lang="pt-BR" altLang="x-none" sz="1600" b="0" dirty="0">
                <a:latin typeface="Times New Roman" panose="02020603050405020304" pitchFamily="1" charset="0"/>
              </a:rPr>
              <a:t> </a:t>
            </a:r>
            <a:endParaRPr lang="pt-BR" altLang="x-none" sz="1600" b="0" dirty="0">
              <a:latin typeface="Times New Roman" panose="02020603050405020304" pitchFamily="1" charset="0"/>
            </a:endParaRPr>
          </a:p>
          <a:p>
            <a:endParaRPr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260350"/>
            <a:ext cx="9864725" cy="6862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pitchFamily="1" charset="0"/>
              </a:rPr>
              <a:t>REMUNERAÇÃO DA SOBRA DE CAIXA DOS BANCOS</a:t>
            </a:r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Abuso das 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1" charset="0"/>
              </a:rPr>
              <a:t>“</a:t>
            </a: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Operações Compromissadas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1" charset="0"/>
              </a:rPr>
              <a:t>”</a:t>
            </a: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pitchFamily="1" charset="0"/>
              </a:rPr>
              <a:t>que deveriam destinar-se a regular excesso de moeda em circulação e ataques especulativos</a:t>
            </a:r>
            <a:endParaRPr lang="pt-BR" altLang="x-none" sz="22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endParaRPr lang="pt-BR" altLang="x-none" sz="22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No mundo todo o volume de Op. Comp. é baixíssimo</a:t>
            </a:r>
            <a:endParaRPr lang="pt-BR" altLang="x-none">
              <a:solidFill>
                <a:srgbClr val="94C600"/>
              </a:solidFill>
              <a:latin typeface="Tahoma" panose="020B0604030504040204" pitchFamily="1" charset="0"/>
            </a:endParaRPr>
          </a:p>
          <a:p>
            <a:endParaRPr lang="pt-BR" altLang="x-none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No Brasil alcança 20% do PIB </a:t>
            </a:r>
            <a:r>
              <a:rPr lang="pt-BR" altLang="x-none" sz="2000" b="0" u="sng">
                <a:latin typeface="Times New Roman" panose="02020603050405020304" pitchFamily="1" charset="0"/>
                <a:hlinkClick r:id="rId1"/>
              </a:rPr>
              <a:t>https://bit.ly/2PDuaJF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endParaRPr lang="pt-BR" altLang="x-none" sz="2000" b="0">
              <a:latin typeface="Times New Roman" panose="02020603050405020304" pitchFamily="1" charset="0"/>
            </a:endParaRPr>
          </a:p>
          <a:p>
            <a:endParaRPr lang="pt-BR" altLang="x-none" sz="2000" b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Na prática funciona como Depósito Voluntário Remunerado pelo Banco Central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pitchFamily="1" charset="0"/>
              </a:rPr>
              <a:t>sem previsão legal. BC enviou PL 9.248/2017 para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1" charset="0"/>
              </a:rPr>
              <a:t>“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pitchFamily="1" charset="0"/>
              </a:rPr>
              <a:t>legalizar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1" charset="0"/>
              </a:rPr>
              <a:t>”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pitchFamily="1" charset="0"/>
              </a:rPr>
              <a:t> os Depósitos Voluntários REMUNERADOS pelo Banco Central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pitchFamily="1" charset="0"/>
              </a:rPr>
              <a:t>,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pitchFamily="1" charset="0"/>
              </a:rPr>
              <a:t>o que já vem sendo feito com o abuso das Op. Compromissadas</a:t>
            </a:r>
            <a:endParaRPr lang="pt-BR" altLang="x-none" sz="1600" b="0">
              <a:latin typeface="Times New Roman" panose="02020603050405020304" pitchFamily="1" charset="0"/>
            </a:endParaRPr>
          </a:p>
          <a:p>
            <a:r>
              <a:rPr lang="pt-BR" altLang="x-none" sz="1600" b="0">
                <a:solidFill>
                  <a:schemeClr val="tx1"/>
                </a:solidFill>
                <a:latin typeface="Tahoma" panose="020B0604030504040204" pitchFamily="1" charset="0"/>
              </a:rPr>
              <a:t>	</a:t>
            </a:r>
            <a:r>
              <a:rPr lang="pt-BR" altLang="x-none" sz="2000" b="0">
                <a:latin typeface="Times New Roman" panose="02020603050405020304" pitchFamily="1" charset="0"/>
                <a:hlinkClick r:id="rId2"/>
              </a:rPr>
              <a:t>https://bit.ly/2F6Q8lJ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pitchFamily="1" charset="0"/>
              </a:rPr>
              <a:t>,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r>
              <a:rPr lang="pt-BR" altLang="x-none" sz="2000" b="0">
                <a:latin typeface="Times New Roman" panose="02020603050405020304" pitchFamily="1" charset="0"/>
                <a:hlinkClick r:id="rId3"/>
              </a:rPr>
              <a:t>https://goo.gl/gU6X7E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pitchFamily="1" charset="0"/>
              </a:rPr>
              <a:t> e </a:t>
            </a:r>
            <a:r>
              <a:rPr lang="pt-BR" altLang="x-none" sz="2000" b="0">
                <a:latin typeface="Times New Roman" panose="02020603050405020304" pitchFamily="1" charset="0"/>
                <a:hlinkClick r:id="rId4"/>
              </a:rPr>
              <a:t>https://goo.gl/VWZgVa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endParaRPr lang="pt-BR" altLang="x-none" sz="2000" b="0">
              <a:latin typeface="Times New Roman" panose="02020603050405020304" pitchFamily="1" charset="0"/>
            </a:endParaRPr>
          </a:p>
          <a:p>
            <a:endParaRPr lang="pt-BR" altLang="x-none" sz="20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Desculpa de 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1" charset="0"/>
              </a:rPr>
              <a:t>“</a:t>
            </a: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controlar inflação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1" charset="0"/>
              </a:rPr>
              <a:t>”</a:t>
            </a: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 foi desmascarada em 2017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pitchFamily="1" charset="0"/>
              </a:rPr>
              <a:t>, quando a inflação foi baixíssima, IGP negativo e o volume das Op. Compromissadas atingiu recorde de </a:t>
            </a:r>
            <a:r>
              <a:rPr lang="pt-BR" altLang="x-none" sz="2200" b="0" err="1">
                <a:solidFill>
                  <a:schemeClr val="tx1"/>
                </a:solidFill>
                <a:latin typeface="Tahoma" panose="020B0604030504040204" pitchFamily="1" charset="0"/>
              </a:rPr>
              <a:t>R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pitchFamily="1" charset="0"/>
              </a:rPr>
              <a:t>$ 1,23 TRILHÃO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pitchFamily="1" charset="0"/>
              </a:rPr>
              <a:t> </a:t>
            </a:r>
            <a:r>
              <a:rPr lang="pt-BR" altLang="x-none" sz="2000" b="0">
                <a:latin typeface="Times New Roman" panose="02020603050405020304" pitchFamily="1" charset="0"/>
                <a:hlinkClick r:id="rId5"/>
              </a:rPr>
              <a:t>https://goo.gl/dvHYmr</a:t>
            </a:r>
            <a:r>
              <a:rPr lang="pt-BR" altLang="x-none" sz="2000" b="0">
                <a:latin typeface="Times New Roman" panose="02020603050405020304" pitchFamily="1" charset="0"/>
              </a:rPr>
              <a:t>  </a:t>
            </a:r>
            <a:endParaRPr lang="pt-BR" altLang="x-none" sz="22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260350"/>
            <a:ext cx="9864725" cy="6678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pitchFamily="1" charset="0"/>
              </a:rPr>
              <a:t>REMUNERAÇÃO DA SOBRA DE CAIXA DOS BANCOS</a:t>
            </a:r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sz="10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pitchFamily="1" charset="0"/>
              </a:rPr>
              <a:t>CONSEQUÊNCIAS</a:t>
            </a:r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sz="10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Geração de Dívida Pública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pitchFamily="1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 </a:t>
            </a:r>
            <a:r>
              <a:rPr lang="pt-BR" altLang="x-none" b="0" err="1">
                <a:solidFill>
                  <a:schemeClr val="tx1"/>
                </a:solidFill>
                <a:latin typeface="Tahoma" panose="020B0604030504040204" pitchFamily="1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$ 1,4 Trilhão da Dívida Interna utilizados para remunerar a sobra de caixa dos bancos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Gasto Público ilegal: </a:t>
            </a:r>
            <a:r>
              <a:rPr lang="pt-BR" altLang="x-none">
                <a:solidFill>
                  <a:srgbClr val="FFFF00"/>
                </a:solidFill>
                <a:latin typeface="Tahoma" panose="020B0604030504040204" pitchFamily="1" charset="0"/>
              </a:rPr>
              <a:t>rombo de </a:t>
            </a:r>
            <a:r>
              <a:rPr lang="pt-BR" altLang="x-none" sz="3200" err="1">
                <a:solidFill>
                  <a:srgbClr val="FFFF00"/>
                </a:solidFill>
                <a:latin typeface="Tahoma" panose="020B0604030504040204" pitchFamily="1" charset="0"/>
              </a:rPr>
              <a:t>R</a:t>
            </a:r>
            <a:r>
              <a:rPr lang="pt-BR" altLang="x-none" sz="3200">
                <a:solidFill>
                  <a:srgbClr val="FFFF00"/>
                </a:solidFill>
                <a:latin typeface="Tahoma" panose="020B0604030504040204" pitchFamily="1" charset="0"/>
              </a:rPr>
              <a:t>$ 754 Bilhões em 10 anos </a:t>
            </a:r>
            <a:r>
              <a:rPr lang="pt-BR" altLang="x-none" sz="1800" b="0">
                <a:solidFill>
                  <a:srgbClr val="94C600"/>
                </a:solidFill>
                <a:latin typeface="Tahoma" panose="020B0604030504040204" pitchFamily="1" charset="0"/>
              </a:rPr>
              <a:t>(sem atualização)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conforme balanços do Banco Central. Se atualizarmos, chegamos a </a:t>
            </a:r>
            <a:r>
              <a:rPr lang="pt-BR" altLang="x-none" b="0" err="1">
                <a:solidFill>
                  <a:schemeClr val="tx1"/>
                </a:solidFill>
                <a:latin typeface="Tahoma" panose="020B0604030504040204" pitchFamily="1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$ 1 trilhão em 10 anos, o mesmo que se espera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economizar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 com os impactos da Reforma da Previdência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endParaRPr lang="pt-BR" altLang="x-none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Produz escassez de moeda na economia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pitchFamily="1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volume de moeda equivalente a quase 20% do PIB fica esterilizada no BC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Provoca elevação brutal dos juros de mercado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pitchFamily="1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pitchFamily="1" charset="0"/>
              </a:rPr>
              <a:t>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moeda que deveria irrigar a economia fica escassa pois bancos preferem a garantia de remuneração diária paga pelo Banco Central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1745" name="Object 2"/>
          <p:cNvGraphicFramePr>
            <a:graphicFrameLocks noChangeAspect="1"/>
          </p:cNvGraphicFramePr>
          <p:nvPr/>
        </p:nvGraphicFramePr>
        <p:xfrm>
          <a:off x="261938" y="1628775"/>
          <a:ext cx="964406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261100" imgH="3225800" progId="Word.Document.12">
                  <p:embed/>
                </p:oleObj>
              </mc:Choice>
              <mc:Fallback>
                <p:oleObj name="" r:id="rId1" imgW="6261100" imgH="3225800" progId="Word.Document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1938" y="1628775"/>
                        <a:ext cx="9644062" cy="4968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TextBox 3"/>
          <p:cNvSpPr txBox="1"/>
          <p:nvPr/>
        </p:nvSpPr>
        <p:spPr>
          <a:xfrm>
            <a:off x="273050" y="188913"/>
            <a:ext cx="979328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RENÚNCIA FISCAL E GASTO COM JUROS PAGOS PELO TESOURO NACIONAL AO BANCO CENTRAL</a:t>
            </a:r>
            <a:endParaRPr sz="2800" dirty="0">
              <a:solidFill>
                <a:srgbClr val="94C6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sz="2800" dirty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R$ 2,3 TRILHÕES  DE 2013 A 2019</a:t>
            </a:r>
            <a:endParaRPr sz="2800" dirty="0">
              <a:solidFill>
                <a:schemeClr val="tx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1"/>
          <p:cNvSpPr/>
          <p:nvPr/>
        </p:nvSpPr>
        <p:spPr>
          <a:xfrm>
            <a:off x="200025" y="0"/>
            <a:ext cx="9705975" cy="63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pt-BR" altLang="x-none" sz="2800" dirty="0">
                <a:solidFill>
                  <a:srgbClr val="94C600"/>
                </a:solidFill>
                <a:latin typeface="Tahoma" panose="020B0604030504040204" pitchFamily="1" charset="0"/>
              </a:rPr>
              <a:t>O QUE PROVOCOU A CRISE NO BRASIL?</a:t>
            </a:r>
            <a:endParaRPr lang="pt-BR" altLang="x-none" sz="2800" dirty="0">
              <a:solidFill>
                <a:srgbClr val="94C600"/>
              </a:solidFill>
              <a:latin typeface="Tahoma" panose="020B0604030504040204" pitchFamily="1" charset="0"/>
            </a:endParaRPr>
          </a:p>
        </p:txBody>
      </p:sp>
      <p:pic>
        <p:nvPicPr>
          <p:cNvPr id="3277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2492375"/>
            <a:ext cx="2387600" cy="401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Box 3"/>
          <p:cNvSpPr txBox="1"/>
          <p:nvPr/>
        </p:nvSpPr>
        <p:spPr>
          <a:xfrm>
            <a:off x="3440113" y="620713"/>
            <a:ext cx="66976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/>
            <a:r>
              <a:rPr lang="pt-BR" altLang="x-none" sz="2000" b="0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BANCO CENTRAL elevou juros e simultaneamente aumentou a remuneração da sobra de caixa dos bancos</a:t>
            </a:r>
            <a:endParaRPr lang="pt-BR" altLang="x-none" sz="2000" b="0" dirty="0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sp>
        <p:nvSpPr>
          <p:cNvPr id="32772" name="TextBox 1"/>
          <p:cNvSpPr txBox="1"/>
          <p:nvPr/>
        </p:nvSpPr>
        <p:spPr>
          <a:xfrm>
            <a:off x="415925" y="2060575"/>
            <a:ext cx="27368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rgbClr val="FFFFFF"/>
                </a:solidFill>
                <a:latin typeface="Times New Roman" panose="02020603050405020304" pitchFamily="1" charset="0"/>
              </a:rPr>
              <a:t>Evolução do PIB</a:t>
            </a:r>
            <a:endParaRPr lang="pt-BR" altLang="x-none" dirty="0">
              <a:solidFill>
                <a:srgbClr val="FFFFFF"/>
              </a:solidFill>
              <a:latin typeface="Times New Roman" panose="02020603050405020304" pitchFamily="1" charset="0"/>
            </a:endParaRPr>
          </a:p>
        </p:txBody>
      </p:sp>
      <p:sp>
        <p:nvSpPr>
          <p:cNvPr id="32773" name="TextBox 2"/>
          <p:cNvSpPr txBox="1"/>
          <p:nvPr/>
        </p:nvSpPr>
        <p:spPr>
          <a:xfrm>
            <a:off x="344488" y="549275"/>
            <a:ext cx="3024187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1800" b="0" dirty="0">
                <a:solidFill>
                  <a:schemeClr val="tx1"/>
                </a:solidFill>
                <a:latin typeface="Tahoma" panose="020B0604030504040204" pitchFamily="1" charset="0"/>
              </a:rPr>
              <a:t>PIB vinha crescendo quase 4%, em média, e de repente apresentou forte queda em 2015-2016 de mais de 7%, e estacionou: </a:t>
            </a:r>
            <a:endParaRPr lang="pt-BR" altLang="x-none" sz="1800" b="0" dirty="0">
              <a:solidFill>
                <a:schemeClr val="tx1"/>
              </a:solidFill>
              <a:latin typeface="Tahoma" panose="020B0604030504040204" pitchFamily="1" charset="0"/>
            </a:endParaRPr>
          </a:p>
        </p:txBody>
      </p:sp>
      <p:pic>
        <p:nvPicPr>
          <p:cNvPr id="3277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013" y="1773238"/>
            <a:ext cx="1333500" cy="501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25" y="1789113"/>
            <a:ext cx="8128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088" y="1509713"/>
            <a:ext cx="2514600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0" y="1339850"/>
            <a:ext cx="2735263" cy="551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560388" y="1052513"/>
            <a:ext cx="9145588" cy="2295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pitchFamily="1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pitchFamily="1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pitchFamily="1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chemeClr val="accent3"/>
              </a:solidFill>
              <a:latin typeface="Tahoma" panose="020B0604030504040204"/>
              <a:ea typeface="MS PGothic" panose="020B0600070205080204" pitchFamily="1" charset="-128"/>
              <a:cs typeface="Tahoma" panose="020B0604030504040204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b="0" kern="1200" cap="none" spc="0" normalizeH="0" baseline="0" noProof="0" dirty="0">
              <a:solidFill>
                <a:schemeClr val="tx1"/>
              </a:solidFill>
              <a:latin typeface="Tahoma" panose="020B0604030504040204"/>
              <a:ea typeface="MS PGothic" panose="020B0600070205080204" pitchFamily="1" charset="-128"/>
              <a:cs typeface="Tahoma" panose="020B060403050404020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147" name="TextBox 4"/>
          <p:cNvSpPr txBox="1"/>
          <p:nvPr/>
        </p:nvSpPr>
        <p:spPr>
          <a:xfrm>
            <a:off x="273050" y="260350"/>
            <a:ext cx="467995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CONJUNTURA ATUAL</a:t>
            </a:r>
            <a:endParaRPr sz="2800" dirty="0">
              <a:solidFill>
                <a:schemeClr val="accent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r>
              <a:rPr sz="2800" b="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M</a:t>
            </a:r>
            <a:r>
              <a:rPr lang="pt-BR" altLang="x-none" sz="2800" b="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arcada por grave PANDEMIA, aprofundamento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das crises e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oportunismo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dos bancos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extBox 2"/>
          <p:cNvSpPr txBox="1"/>
          <p:nvPr/>
        </p:nvSpPr>
        <p:spPr>
          <a:xfrm>
            <a:off x="128588" y="188913"/>
            <a:ext cx="9864725" cy="1277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Até 2015, produzimos R$ 1 TRILHÃO de Superávit Primário e sobrou mais de R$ 1 TRILHÃO na Seguridade Social</a:t>
            </a:r>
            <a:endParaRPr lang="pt-BR" altLang="x-none" dirty="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endParaRPr lang="pt-BR" altLang="x-none" sz="500" dirty="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r>
              <a:rPr lang="pt-BR" altLang="x-none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De repente isso inverteu:</a:t>
            </a:r>
            <a:endParaRPr lang="pt-BR" altLang="x-none" dirty="0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3379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1484313"/>
            <a:ext cx="4699000" cy="331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38" y="1268413"/>
            <a:ext cx="449262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Box 1"/>
          <p:cNvSpPr txBox="1"/>
          <p:nvPr/>
        </p:nvSpPr>
        <p:spPr>
          <a:xfrm>
            <a:off x="5097463" y="3860800"/>
            <a:ext cx="5040312" cy="215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800" b="0" dirty="0">
                <a:solidFill>
                  <a:schemeClr val="tx1"/>
                </a:solidFill>
                <a:latin typeface="Times New Roman" panose="02020603050405020304" pitchFamily="1" charset="0"/>
              </a:rPr>
              <a:t>FONTE: ANFIP - </a:t>
            </a:r>
            <a:r>
              <a:rPr lang="pt-BR" altLang="x-none" sz="800" b="0" dirty="0">
                <a:solidFill>
                  <a:schemeClr val="tx1"/>
                </a:solidFill>
                <a:latin typeface="Times New Roman" panose="02020603050405020304" pitchFamily="1" charset="0"/>
                <a:hlinkClick r:id="rId3"/>
              </a:rPr>
              <a:t>https://www.anfip.org.br/wp-content/uploads/2018/12/Livros_28_11_2018_14_51_18.pdf</a:t>
            </a:r>
            <a:r>
              <a:rPr lang="pt-BR" altLang="x-none" sz="800" b="0" dirty="0">
                <a:solidFill>
                  <a:schemeClr val="tx1"/>
                </a:solidFill>
                <a:latin typeface="Times New Roman" panose="02020603050405020304" pitchFamily="1" charset="0"/>
              </a:rPr>
              <a:t> , pág 187</a:t>
            </a:r>
            <a:endParaRPr lang="pt-BR" altLang="x-none" sz="800" b="0" dirty="0">
              <a:solidFill>
                <a:schemeClr val="tx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3379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4125913"/>
            <a:ext cx="4175125" cy="275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TextBox 2"/>
          <p:cNvSpPr txBox="1"/>
          <p:nvPr/>
        </p:nvSpPr>
        <p:spPr>
          <a:xfrm>
            <a:off x="200025" y="4797425"/>
            <a:ext cx="4392613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1000" b="0" dirty="0">
                <a:solidFill>
                  <a:schemeClr val="tx1"/>
                </a:solidFill>
                <a:latin typeface="Times New Roman" panose="02020603050405020304" pitchFamily="1" charset="0"/>
              </a:rPr>
              <a:t>FONTE: Tesouro Nacional </a:t>
            </a:r>
            <a:endParaRPr sz="1000" dirty="0">
              <a:latin typeface="Times New Roman" panose="02020603050405020304" pitchFamily="1" charset="0"/>
            </a:endParaRPr>
          </a:p>
        </p:txBody>
      </p:sp>
      <p:sp>
        <p:nvSpPr>
          <p:cNvPr id="33799" name="TextBox 4"/>
          <p:cNvSpPr txBox="1"/>
          <p:nvPr/>
        </p:nvSpPr>
        <p:spPr>
          <a:xfrm>
            <a:off x="273050" y="5013325"/>
            <a:ext cx="4679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000" b="0" dirty="0">
                <a:solidFill>
                  <a:schemeClr val="accent1"/>
                </a:solidFill>
                <a:latin typeface="Tahoma" panose="020B0604030504040204" pitchFamily="1" charset="0"/>
              </a:rPr>
              <a:t>Desde 2005 o PIB vinha crescendo quase 4%, em média. Estacionou em 2014 e caiu mais de 7% em 2015-2016 e segue estagnado!</a:t>
            </a:r>
            <a:endParaRPr lang="pt-BR" altLang="x-none" sz="2000" b="0" dirty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sz="2000" dirty="0">
                <a:solidFill>
                  <a:schemeClr val="tx1"/>
                </a:solidFill>
                <a:latin typeface="Tahoma" panose="020B0604030504040204" pitchFamily="1" charset="0"/>
              </a:rPr>
              <a:t>O que provocou essa crise? </a:t>
            </a:r>
            <a:r>
              <a:rPr lang="pt-BR" altLang="x-none" sz="2000" b="0" dirty="0">
                <a:latin typeface="Times New Roman" panose="02020603050405020304" pitchFamily="1" charset="0"/>
                <a:hlinkClick r:id="rId5"/>
              </a:rPr>
              <a:t>https://goo.gl/HdgD1q</a:t>
            </a:r>
            <a:endParaRPr lang="pt-BR" altLang="x-none" sz="1600" b="0" dirty="0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Box 2"/>
          <p:cNvSpPr txBox="1"/>
          <p:nvPr/>
        </p:nvSpPr>
        <p:spPr>
          <a:xfrm>
            <a:off x="128588" y="188913"/>
            <a:ext cx="98647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QUAIS FATORES PRODUZEM CRISE</a:t>
            </a:r>
            <a:endParaRPr lang="pt-BR" altLang="x-none" dirty="0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sp>
        <p:nvSpPr>
          <p:cNvPr id="34818" name="TextBox 4"/>
          <p:cNvSpPr txBox="1"/>
          <p:nvPr/>
        </p:nvSpPr>
        <p:spPr>
          <a:xfrm>
            <a:off x="273050" y="5013325"/>
            <a:ext cx="963295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200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sz="200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endParaRPr lang="pt-BR" altLang="x-none" sz="2000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i="1" dirty="0">
                <a:solidFill>
                  <a:schemeClr val="accent1"/>
                </a:solidFill>
                <a:latin typeface="Tahoma" panose="020B0604030504040204" pitchFamily="1" charset="0"/>
              </a:rPr>
              <a:t>O Banco Central está suicidando o Brasil</a:t>
            </a:r>
            <a:endParaRPr lang="pt-BR" altLang="x-none" i="1" dirty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sz="2000" b="0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  <a:hlinkClick r:id="rId1"/>
              </a:rPr>
              <a:t>https://bit.ly/2F95mr2</a:t>
            </a:r>
            <a:r>
              <a:rPr lang="pt-BR" altLang="x-none" sz="2000" b="0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sz="2000" b="0" dirty="0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88" y="1125538"/>
            <a:ext cx="3073400" cy="436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Box 2"/>
          <p:cNvSpPr txBox="1"/>
          <p:nvPr/>
        </p:nvSpPr>
        <p:spPr>
          <a:xfrm>
            <a:off x="4592638" y="1268413"/>
            <a:ext cx="4824412" cy="3878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GUERRA</a:t>
            </a:r>
            <a:endParaRPr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PESTES</a:t>
            </a:r>
            <a:endParaRPr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QUEBRA DE SAFRA</a:t>
            </a:r>
            <a:endParaRPr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QUEBRA DE BANCOS</a:t>
            </a:r>
            <a:endParaRPr dirty="0">
              <a:solidFill>
                <a:srgbClr val="FFFFFF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73050" y="115888"/>
            <a:ext cx="9793288" cy="7343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0" hangingPunct="0"/>
            <a:endParaRPr lang="pt-BR" altLang="x-none" sz="12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eaLnBrk="0" hangingPunct="0"/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	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O que explica o cenário de escassez e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?</a:t>
            </a:r>
            <a:endParaRPr lang="pt-BR" altLang="x-none" sz="280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eaLnBrk="0" hangingPunct="0"/>
            <a:endParaRPr lang="pt-BR" altLang="x-none" sz="180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0" lvl="2" indent="-228600" algn="ctr" eaLnBrk="0" hangingPunct="0">
              <a:lnSpc>
                <a:spcPct val="110000"/>
              </a:lnSpc>
            </a:pPr>
            <a:r>
              <a:rPr lang="pt-BR" altLang="x-none" b="0">
                <a:solidFill>
                  <a:schemeClr val="accent1"/>
                </a:solidFill>
                <a:latin typeface="Tahoma" panose="020B0604030504040204" pitchFamily="1" charset="0"/>
                <a:cs typeface="Arial" panose="020B0604020202020204" pitchFamily="34" charset="0"/>
              </a:rPr>
              <a:t>Não tivemos aqui NENHUM dos fatores que produzem crise. O que explica a falência de inúmeras empresas de todos os ramos, o desemprego recorde, a queda de 7% do PIB em apenas 2 anos?</a:t>
            </a:r>
            <a:endParaRPr lang="pt-BR" altLang="x-none" b="0">
              <a:solidFill>
                <a:schemeClr val="accent1"/>
              </a:solidFill>
              <a:latin typeface="Times New Roman" panose="02020603050405020304" pitchFamily="1" charset="0"/>
              <a:cs typeface="Arial" panose="020B0604020202020204" pitchFamily="34" charset="0"/>
            </a:endParaRPr>
          </a:p>
          <a:p>
            <a:pPr eaLnBrk="0" hangingPunct="0"/>
            <a:endParaRPr lang="pt-BR" altLang="x-none" sz="10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/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	Temos mantido mais de </a:t>
            </a:r>
            <a:r>
              <a:rPr lang="pt-BR" altLang="x-none" b="0" err="1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$ 4 trilhões em caixa há vários anos. Em dezembro/2018, possuíamos, por exemplo </a:t>
            </a:r>
            <a:r>
              <a:rPr lang="pt-BR" altLang="x-none" sz="1600" b="0" u="sng">
                <a:latin typeface="Times New Roman" panose="02020603050405020304" pitchFamily="1" charset="0"/>
                <a:cs typeface="Arial" panose="020B0604020202020204" pitchFamily="34" charset="0"/>
                <a:hlinkClick r:id="rId1"/>
              </a:rPr>
              <a:t>https://bit.ly/</a:t>
            </a:r>
            <a:r>
              <a:rPr lang="pt-BR" altLang="x-none" sz="1600" b="0" u="sng">
                <a:latin typeface="Times New Roman" panose="02020603050405020304" pitchFamily="1" charset="0"/>
                <a:cs typeface="Arial" panose="020B0604020202020204" pitchFamily="34" charset="0"/>
                <a:hlinkClick r:id="rId1"/>
              </a:rPr>
              <a:t>2ZepGfY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: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/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sz="2800" err="1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</a:t>
            </a:r>
            <a:r>
              <a:rPr lang="pt-BR" altLang="x-none" sz="280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$ 1,27 TRILHÃO 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no caixa do Tesouro Nacional;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sz="2800" err="1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</a:t>
            </a:r>
            <a:r>
              <a:rPr lang="pt-BR" altLang="x-none" sz="280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$ 1,13 TRILHÃO 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no caixa do Banco Central, e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US$ 375 bilhões (</a:t>
            </a:r>
            <a:r>
              <a:rPr lang="pt-BR" altLang="x-none" sz="2800" err="1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</a:t>
            </a:r>
            <a:r>
              <a:rPr lang="pt-BR" altLang="x-none" sz="280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$ 1,453 TRILHÃO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) em Reservas Internacionais!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eaLnBrk="0" hangingPunct="0"/>
            <a:endParaRPr lang="pt-BR" altLang="x-none" sz="10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eaLnBrk="0" hangingPunct="0"/>
            <a:r>
              <a:rPr lang="pt-BR" altLang="x-none" b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Brasil é a 9ª maior economia do mundo, possui imensas riquezas e potencialidades e cerca de </a:t>
            </a:r>
            <a:r>
              <a:rPr lang="pt-BR" altLang="x-none" b="0" err="1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R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$ 4 TRILHÕES líquidos! </a:t>
            </a:r>
            <a:endParaRPr lang="pt-BR" altLang="x-none" b="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eaLnBrk="0" hangingPunct="0"/>
            <a:endParaRPr lang="pt-BR" altLang="x-none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1"/>
          <p:cNvSpPr/>
          <p:nvPr/>
        </p:nvSpPr>
        <p:spPr>
          <a:xfrm>
            <a:off x="128588" y="188913"/>
            <a:ext cx="10009187" cy="6602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2800" dirty="0">
                <a:solidFill>
                  <a:srgbClr val="94C600"/>
                </a:solidFill>
                <a:latin typeface="Tahoma" panose="020B0604030504040204" pitchFamily="1" charset="0"/>
              </a:rPr>
              <a:t>  A POLÍTICA MONETÁRIA DO BC</a:t>
            </a:r>
            <a:endParaRPr lang="pt-BR" altLang="x-none" sz="28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r>
              <a:rPr lang="pt-BR" altLang="x-none" sz="2800" dirty="0">
                <a:solidFill>
                  <a:srgbClr val="94C600"/>
                </a:solidFill>
                <a:latin typeface="Tahoma" panose="020B0604030504040204" pitchFamily="1" charset="0"/>
              </a:rPr>
              <a:t>     PROVOCOU A CRISE</a:t>
            </a:r>
            <a:endParaRPr lang="pt-BR" altLang="x-none" sz="10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endParaRPr lang="pt-BR" altLang="x-none" sz="10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r>
              <a:rPr lang="pt-BR" altLang="x-none" sz="2800" dirty="0">
                <a:solidFill>
                  <a:srgbClr val="FFFFFF"/>
                </a:solidFill>
                <a:latin typeface="Tahoma" panose="020B0604030504040204" pitchFamily="1" charset="0"/>
              </a:rPr>
              <a:t>	</a:t>
            </a:r>
            <a:endParaRPr lang="pt-BR" altLang="x-none" sz="2800" dirty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r>
              <a:rPr lang="pt-BR" altLang="x-none" sz="2800" dirty="0">
                <a:solidFill>
                  <a:srgbClr val="FFFFFF"/>
                </a:solidFill>
                <a:latin typeface="Tahoma" panose="020B0604030504040204" pitchFamily="1" charset="0"/>
              </a:rPr>
              <a:t>Em 2015: </a:t>
            </a:r>
            <a:endParaRPr lang="pt-BR" altLang="x-none" sz="2800" dirty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pitchFamily="1" charset="0"/>
              </a:rPr>
              <a:t> Juros elevadíssimos (14,25%)</a:t>
            </a:r>
            <a:endParaRPr lang="pt-BR" altLang="x-none" sz="2800" b="0" dirty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pitchFamily="1" charset="0"/>
              </a:rPr>
              <a:t> Remuneração da sobra de caixa de R$ 1 TRI dos bancos </a:t>
            </a:r>
            <a:endParaRPr lang="pt-BR" altLang="x-none" sz="10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pitchFamily="1" charset="0"/>
              </a:rPr>
              <a:t> Prejuízos com </a:t>
            </a:r>
            <a:r>
              <a:rPr lang="pt-BR" altLang="x-none" sz="2800" b="0" i="1" dirty="0">
                <a:solidFill>
                  <a:srgbClr val="FFFFFF"/>
                </a:solidFill>
                <a:latin typeface="Tahoma" panose="020B0604030504040204" pitchFamily="1" charset="0"/>
              </a:rPr>
              <a:t>Swap</a:t>
            </a:r>
            <a:r>
              <a:rPr lang="pt-BR" altLang="x-none" sz="2800" b="0" dirty="0">
                <a:solidFill>
                  <a:srgbClr val="FFFFFF"/>
                </a:solidFill>
                <a:latin typeface="Tahoma" panose="020B0604030504040204" pitchFamily="1" charset="0"/>
              </a:rPr>
              <a:t> Cambial e outros prejuízos do BC</a:t>
            </a:r>
            <a:endParaRPr lang="pt-BR" altLang="x-none" sz="2800" b="0" dirty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pitchFamily="1" charset="0"/>
              </a:rPr>
              <a:t> Emissão excessiva de títulos da dívida interna</a:t>
            </a:r>
            <a:endParaRPr lang="pt-BR" altLang="x-none" sz="2800" b="0" dirty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50000"/>
              </a:lnSpc>
            </a:pPr>
            <a:endParaRPr lang="pt-BR" altLang="x-none" sz="10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50000"/>
              </a:lnSpc>
            </a:pPr>
            <a:endParaRPr lang="pt-BR" altLang="x-none" sz="10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x-none" dirty="0">
                <a:solidFill>
                  <a:srgbClr val="94C600"/>
                </a:solidFill>
                <a:latin typeface="Tahoma" panose="020B0604030504040204" pitchFamily="1" charset="0"/>
              </a:rPr>
              <a:t>Dívida Interna cresceu R$ 732 bilhões em 11 meses de 2015</a:t>
            </a:r>
            <a:endParaRPr lang="pt-BR" altLang="x-none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x-none" dirty="0">
                <a:solidFill>
                  <a:srgbClr val="94C600"/>
                </a:solidFill>
                <a:latin typeface="Tahoma" panose="020B0604030504040204" pitchFamily="1" charset="0"/>
              </a:rPr>
              <a:t>Investimento Federal em 2015: R$ 9,6 bilhões</a:t>
            </a:r>
            <a:endParaRPr lang="pt-BR" altLang="x-none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50000"/>
              </a:lnSpc>
            </a:pPr>
            <a:endParaRPr lang="pt-BR" altLang="x-none" sz="5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50000"/>
              </a:lnSpc>
            </a:pPr>
            <a:endParaRPr lang="pt-BR" altLang="x-none" sz="500" dirty="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endParaRPr lang="pt-BR" altLang="x-none" sz="1600" dirty="0">
              <a:solidFill>
                <a:srgbClr val="94C600"/>
              </a:solidFill>
              <a:latin typeface="Tahoma" panose="020B0604030504040204" pitchFamily="1" charset="0"/>
            </a:endParaRPr>
          </a:p>
        </p:txBody>
      </p:sp>
      <p:pic>
        <p:nvPicPr>
          <p:cNvPr id="378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2863" y="188913"/>
            <a:ext cx="3313112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CaixaDeTexto 1"/>
          <p:cNvSpPr txBox="1"/>
          <p:nvPr/>
        </p:nvSpPr>
        <p:spPr>
          <a:xfrm>
            <a:off x="273050" y="5949950"/>
            <a:ext cx="96504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pitchFamily="1" charset="0"/>
              </a:rPr>
              <a:t>Fontes: Banco Central - Séries Temporais nº 16953 e 16962;  Tabela – Necessidades de Financiamento do Setor Público - </a:t>
            </a: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pitchFamily="1" charset="0"/>
                <a:hlinkClick r:id="rId1"/>
              </a:rPr>
              <a:t>https://www.bcb.gov.br/content/estatisticas/Documents/Tabelas_especiais/Nfspp.xls</a:t>
            </a:r>
            <a:r>
              <a:rPr lang="pt-BR" altLang="x-none" sz="2000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sz="1600" b="0" dirty="0">
              <a:solidFill>
                <a:schemeClr val="tx1"/>
              </a:solidFill>
              <a:latin typeface="Times New Roman" panose="02020603050405020304" pitchFamily="1" charset="0"/>
            </a:endParaRPr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052513"/>
            <a:ext cx="9417050" cy="496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Box 3"/>
          <p:cNvSpPr txBox="1"/>
          <p:nvPr/>
        </p:nvSpPr>
        <p:spPr>
          <a:xfrm>
            <a:off x="200025" y="188913"/>
            <a:ext cx="97059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O DÉFICIT SEMPRE ESTEVE NO BANCO CENTRAL </a:t>
            </a:r>
            <a:endParaRPr lang="pt-BR" altLang="x-none" sz="2800" dirty="0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pt-BR" altLang="x-none" sz="2800">
                <a:solidFill>
                  <a:srgbClr val="94C600"/>
                </a:solidFill>
                <a:latin typeface="Tahoma" panose="020B0604030504040204" pitchFamily="1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1" charset="0"/>
              </a:rPr>
              <a:t>“</a:t>
            </a:r>
            <a:r>
              <a:rPr lang="pt-BR" altLang="x-none" sz="2800">
                <a:solidFill>
                  <a:srgbClr val="94C600"/>
                </a:solidFill>
                <a:latin typeface="Tahoma" panose="020B0604030504040204" pitchFamily="1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1" charset="0"/>
              </a:rPr>
              <a:t>”</a:t>
            </a:r>
            <a:r>
              <a:rPr lang="pt-BR" altLang="x-none" sz="2800">
                <a:solidFill>
                  <a:srgbClr val="94C600"/>
                </a:solidFill>
                <a:latin typeface="Tahoma" panose="020B0604030504040204" pitchFamily="1" charset="0"/>
              </a:rPr>
              <a:t>  </a:t>
            </a:r>
            <a:endParaRPr lang="pt-BR" altLang="x-none" sz="280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30000"/>
              </a:lnSpc>
            </a:pPr>
            <a:r>
              <a:rPr lang="pt-BR" altLang="x-none" sz="2800">
                <a:solidFill>
                  <a:srgbClr val="94C600"/>
                </a:solidFill>
                <a:latin typeface="Tahoma" panose="020B0604030504040204" pitchFamily="1" charset="0"/>
              </a:rPr>
              <a:t>PELA POLÍTICA MONETÁRIA DO BANCO CENTRAL</a:t>
            </a:r>
            <a:endParaRPr lang="pt-BR" altLang="x-none" sz="2800">
              <a:solidFill>
                <a:srgbClr val="94C600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ct val="110000"/>
              </a:lnSpc>
            </a:pPr>
            <a:endParaRPr lang="pt-BR" altLang="x-none" sz="8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x-none" sz="2800">
                <a:solidFill>
                  <a:srgbClr val="FFFFFF"/>
                </a:solidFill>
                <a:latin typeface="Tahoma" panose="020B0604030504040204" pitchFamily="1" charset="0"/>
              </a:rPr>
              <a:t>CRISE TEM JUSTIFICADO MEDIDAS RESTRITIVAS</a:t>
            </a:r>
            <a:endParaRPr lang="pt-BR" altLang="x-none" sz="280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lvl="1" eaLnBrk="1" hangingPunct="1">
              <a:lnSpc>
                <a:spcPct val="110000"/>
              </a:lnSpc>
            </a:pPr>
            <a:endParaRPr lang="pt-BR" altLang="x-none" sz="50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</a:rPr>
              <a:t>EC 95 (PEC do Teto)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</a:rPr>
              <a:t>EC 93 (aumento da DRU para 30%)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</a:rPr>
              <a:t>Lei Complementar 159/2017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</a:rPr>
              <a:t>Desonerações danosas ao financiamento da Seguridade Social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Reformas Trabalhista, da Previdência e Administrativa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Privatizações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</a:rPr>
              <a:t>”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1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 da remuneração da sobra de caixa dos bancos – PLP 112/2019 e PLP 19/2019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Plano mais Brasil para banqueiro: PEC 186, 187 e 188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PEC 438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EC 106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</a:pPr>
            <a:endParaRPr lang="pt-BR" altLang="x-none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ts val="2875"/>
              </a:lnSpc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3"/>
          <p:cNvSpPr/>
          <p:nvPr/>
        </p:nvSpPr>
        <p:spPr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marL="341630" indent="-341630" algn="ctr" defTabSz="449580" eaLnBrk="0" hangingPunct="0">
              <a:spcBef>
                <a:spcPts val="800"/>
              </a:spcBef>
              <a:buClr>
                <a:srgbClr val="FFFF00"/>
              </a:buClr>
              <a:buFont typeface="Times New Roman" panose="02020603050405020304" pitchFamily="1" charset="0"/>
              <a:tabLst>
                <a:tab pos="34163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x-none" sz="3200" dirty="0">
                <a:solidFill>
                  <a:srgbClr val="FFFF00"/>
                </a:solidFill>
                <a:latin typeface="Times New Roman" panose="02020603050405020304" pitchFamily="1" charset="0"/>
              </a:rPr>
              <a:t>	</a:t>
            </a:r>
            <a:endParaRPr lang="en-GB" altLang="x-none" sz="3200" dirty="0">
              <a:solidFill>
                <a:srgbClr val="FFFF00"/>
              </a:solidFill>
              <a:latin typeface="Times New Roman" panose="02020603050405020304" pitchFamily="1" charset="0"/>
            </a:endParaRPr>
          </a:p>
        </p:txBody>
      </p:sp>
      <p:sp>
        <p:nvSpPr>
          <p:cNvPr id="41986" name="Text Box 9"/>
          <p:cNvSpPr txBox="1"/>
          <p:nvPr/>
        </p:nvSpPr>
        <p:spPr>
          <a:xfrm>
            <a:off x="200025" y="214313"/>
            <a:ext cx="9705975" cy="955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defTabSz="449580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pitchFamily="1" charset="0"/>
              </a:rPr>
              <a:t>Crise fabricada pela política monetária do BC fecha 5.000 empresas e dispara o desemprego em 2015</a:t>
            </a:r>
            <a:endParaRPr lang="pt-BR" altLang="x-none" sz="2800" dirty="0">
              <a:solidFill>
                <a:srgbClr val="92D050"/>
              </a:solidFill>
              <a:latin typeface="Tahoma" panose="020B0604030504040204" pitchFamily="1" charset="0"/>
            </a:endParaRPr>
          </a:p>
        </p:txBody>
      </p:sp>
      <p:sp>
        <p:nvSpPr>
          <p:cNvPr id="41987" name="Rectangle 4"/>
          <p:cNvSpPr/>
          <p:nvPr/>
        </p:nvSpPr>
        <p:spPr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dirty="0">
              <a:latin typeface="Times New Roman" panose="02020603050405020304" pitchFamily="1" charset="0"/>
            </a:endParaRPr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4340225"/>
            <a:ext cx="8369300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TextBox 3"/>
          <p:cNvSpPr txBox="1"/>
          <p:nvPr/>
        </p:nvSpPr>
        <p:spPr>
          <a:xfrm>
            <a:off x="7616825" y="1700213"/>
            <a:ext cx="2433638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0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PIB</a:t>
            </a:r>
            <a:endParaRPr sz="4400" b="0" dirty="0">
              <a:solidFill>
                <a:srgbClr val="94C6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sz="4400" b="0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encolhe</a:t>
            </a:r>
            <a:endParaRPr lang="pt-BR" altLang="x-none" sz="4400" b="0" dirty="0">
              <a:solidFill>
                <a:srgbClr val="94C6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sz="4400" b="0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3,55%</a:t>
            </a:r>
            <a:endParaRPr sz="4400" b="0" dirty="0">
              <a:solidFill>
                <a:srgbClr val="94C60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4199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96975"/>
            <a:ext cx="7150100" cy="349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Rectangle 3"/>
          <p:cNvSpPr/>
          <p:nvPr/>
        </p:nvSpPr>
        <p:spPr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marL="341630" indent="-341630" algn="ctr" defTabSz="449580" eaLnBrk="0" hangingPunct="0">
              <a:spcBef>
                <a:spcPts val="800"/>
              </a:spcBef>
              <a:buClr>
                <a:srgbClr val="FFFF00"/>
              </a:buClr>
              <a:buFont typeface="Times New Roman" panose="02020603050405020304" pitchFamily="1" charset="0"/>
              <a:tabLst>
                <a:tab pos="34163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x-none" sz="3200" dirty="0">
                <a:solidFill>
                  <a:srgbClr val="FFFF00"/>
                </a:solidFill>
                <a:latin typeface="Times New Roman" panose="02020603050405020304" pitchFamily="1" charset="0"/>
              </a:rPr>
              <a:t>	</a:t>
            </a:r>
            <a:endParaRPr lang="en-GB" altLang="x-none" sz="3200" dirty="0">
              <a:solidFill>
                <a:srgbClr val="FFFF00"/>
              </a:solidFill>
              <a:latin typeface="Times New Roman" panose="02020603050405020304" pitchFamily="1" charset="0"/>
            </a:endParaRPr>
          </a:p>
        </p:txBody>
      </p:sp>
      <p:sp>
        <p:nvSpPr>
          <p:cNvPr id="44034" name="Text Box 9"/>
          <p:cNvSpPr txBox="1"/>
          <p:nvPr/>
        </p:nvSpPr>
        <p:spPr>
          <a:xfrm>
            <a:off x="200025" y="214313"/>
            <a:ext cx="9705975" cy="955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defTabSz="449580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pitchFamily="1" charset="0"/>
              </a:rPr>
              <a:t>Bancos lucram com os mecanismos que alimentam o Sistema da Dívida e produzem a crise</a:t>
            </a:r>
            <a:endParaRPr lang="pt-BR" altLang="x-none" sz="2800" b="0" dirty="0">
              <a:solidFill>
                <a:srgbClr val="92D050"/>
              </a:solidFill>
              <a:latin typeface="Tahoma" panose="020B0604030504040204" pitchFamily="1" charset="0"/>
            </a:endParaRPr>
          </a:p>
        </p:txBody>
      </p:sp>
      <p:sp>
        <p:nvSpPr>
          <p:cNvPr id="44035" name="Rectangle 4"/>
          <p:cNvSpPr/>
          <p:nvPr/>
        </p:nvSpPr>
        <p:spPr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dirty="0">
              <a:latin typeface="Times New Roman" panose="02020603050405020304" pitchFamily="1" charset="0"/>
            </a:endParaRPr>
          </a:p>
        </p:txBody>
      </p:sp>
      <p:sp>
        <p:nvSpPr>
          <p:cNvPr id="44036" name="Retângulo 2"/>
          <p:cNvSpPr/>
          <p:nvPr/>
        </p:nvSpPr>
        <p:spPr>
          <a:xfrm>
            <a:off x="776288" y="6524625"/>
            <a:ext cx="8351837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/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pitchFamily="1" charset="0"/>
              </a:rPr>
              <a:t>Fonte: </a:t>
            </a: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pitchFamily="1" charset="0"/>
                <a:hlinkClick r:id="rId1"/>
              </a:rPr>
              <a:t>http://www4.bcb.gov.br/top50/port/top50.asp</a:t>
            </a: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pitchFamily="1" charset="0"/>
              </a:rPr>
              <a:t> </a:t>
            </a:r>
            <a:endParaRPr lang="pt-BR" altLang="x-none" sz="1600" b="0" dirty="0">
              <a:solidFill>
                <a:schemeClr val="tx1"/>
              </a:solidFill>
              <a:latin typeface="Times New Roman" panose="02020603050405020304" pitchFamily="1" charset="0"/>
            </a:endParaRPr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268413"/>
            <a:ext cx="7704138" cy="534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3" y="2060575"/>
            <a:ext cx="2921000" cy="152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9" name="TextBox 1"/>
          <p:cNvSpPr txBox="1"/>
          <p:nvPr/>
        </p:nvSpPr>
        <p:spPr>
          <a:xfrm>
            <a:off x="8121650" y="1484313"/>
            <a:ext cx="2016125" cy="4802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Aft>
                <a:spcPts val="1800"/>
              </a:spcAft>
            </a:pPr>
            <a:r>
              <a:rPr lang="pt-BR" altLang="x-none" u="sng" dirty="0">
                <a:solidFill>
                  <a:schemeClr val="tx1"/>
                </a:solidFill>
                <a:latin typeface="Tahoma" panose="020B0604030504040204" pitchFamily="1" charset="0"/>
              </a:rPr>
              <a:t>2015</a:t>
            </a:r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</a:rPr>
              <a:t>Lucro de </a:t>
            </a:r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</a:rPr>
              <a:t>R$ 96 bilhões </a:t>
            </a:r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</a:rPr>
              <a:t>+ </a:t>
            </a:r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</a:rPr>
              <a:t>Provisão de </a:t>
            </a:r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</a:rPr>
              <a:t>R$ 187 bilhões</a:t>
            </a:r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endParaRPr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Em plena pandemia Congresso aprova EC 106/2020</a:t>
            </a:r>
            <a:endParaRPr lang="pt-BR" altLang="x-none" sz="28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sz="50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sz="50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lang="pt-BR" altLang="x-none" sz="50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lang="pt-BR" altLang="x-none" sz="50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Art. 7º autoriza BC comprar ativos privados BB- sem limite de valor, sem estabelecer prazo do papel ou pelo menos que seja de empresa nacional </a:t>
            </a:r>
            <a:endParaRPr lang="pt-BR" altLang="x-none" sz="280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endParaRPr lang="pt-BR" altLang="x-none" sz="10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ADI 6417 apresentada ao STF, mas BC regulamenta </a:t>
            </a:r>
            <a:r>
              <a:rPr lang="pt-BR" altLang="x-none" sz="1600" b="0" u="sng">
                <a:latin typeface="Times New Roman" panose="02020603050405020304" pitchFamily="1" charset="0"/>
                <a:hlinkClick r:id="rId1"/>
              </a:rPr>
              <a:t>https://bit.ly/308tguY</a:t>
            </a:r>
            <a:r>
              <a:rPr lang="pt-BR" altLang="x-none" sz="1600" b="0">
                <a:latin typeface="Times New Roman" panose="02020603050405020304" pitchFamily="1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Escancara a dominação financeira e o funcionamento do Sistema da Dívida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  <a:hlinkClick r:id="rId2"/>
              </a:rPr>
              <a:t>https://bit.ly/2AEsZ8I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endParaRPr lang="pt-BR" altLang="x-none" sz="20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Transferência de ativos tóxicos acumulados nos bancos há 15 anos para o Banco Central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  <a:hlinkClick r:id="rId3"/>
              </a:rPr>
              <a:t>https://bit.ly/371YGol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endParaRPr lang="pt-BR" altLang="x-none" sz="20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Oportunismo da banca que abusa do drama da pandemia para aprofundar seus privilégios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  <a:hlinkClick r:id="rId4"/>
              </a:rPr>
              <a:t>https://bit.ly/3eQCgcn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x-none" sz="1600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sz="280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Geração de dívida pública sem contrapartida alguma</a:t>
            </a:r>
            <a:endParaRPr lang="pt-BR" altLang="x-none" sz="2800">
              <a:solidFill>
                <a:srgbClr val="94C6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endParaRPr lang="pt-BR" altLang="x-none" sz="1600" b="0">
              <a:solidFill>
                <a:srgbClr val="FFFFFF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2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1052513"/>
            <a:ext cx="6821488" cy="536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0" name="TextBox 1"/>
          <p:cNvSpPr txBox="1"/>
          <p:nvPr/>
        </p:nvSpPr>
        <p:spPr>
          <a:xfrm>
            <a:off x="3008313" y="6381750"/>
            <a:ext cx="38893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2000" b="0" dirty="0">
                <a:solidFill>
                  <a:srgbClr val="FFFF00"/>
                </a:solidFill>
                <a:latin typeface="Tahoma" panose="020B0604030504040204" pitchFamily="1" charset="0"/>
                <a:ea typeface="MS PGothic" panose="020B0600070205080204" pitchFamily="1" charset="-128"/>
                <a:hlinkClick r:id="rId2"/>
              </a:rPr>
              <a:t>https://bit.ly/2Y2SEQj</a:t>
            </a:r>
            <a:r>
              <a:rPr lang="pt-BR" altLang="x-none" sz="2000" b="0" dirty="0">
                <a:solidFill>
                  <a:srgbClr val="FFFF00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</a:t>
            </a:r>
            <a:endParaRPr lang="pt-BR" altLang="x-none" sz="2000" b="0" dirty="0">
              <a:solidFill>
                <a:srgbClr val="FFFF00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</p:txBody>
      </p:sp>
      <p:sp>
        <p:nvSpPr>
          <p:cNvPr id="48131" name="TextBox 1"/>
          <p:cNvSpPr txBox="1"/>
          <p:nvPr/>
        </p:nvSpPr>
        <p:spPr>
          <a:xfrm>
            <a:off x="560388" y="260350"/>
            <a:ext cx="76327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400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EC 106: Quanto vai custar ? </a:t>
            </a:r>
            <a:endParaRPr sz="4000" dirty="0"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30300"/>
            <a:ext cx="9271000" cy="570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TextBox 2"/>
          <p:cNvSpPr txBox="1"/>
          <p:nvPr/>
        </p:nvSpPr>
        <p:spPr>
          <a:xfrm>
            <a:off x="415925" y="188913"/>
            <a:ext cx="90741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Comparativo entre os Gastos com a Dívida Pública e com PESSOAL e ENCARGOS</a:t>
            </a:r>
            <a:endParaRPr lang="pt-BR" altLang="x-none" sz="2800">
              <a:solidFill>
                <a:schemeClr val="accent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476250"/>
            <a:ext cx="6834188" cy="590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4" name="TextBox 2"/>
          <p:cNvSpPr txBox="1"/>
          <p:nvPr/>
        </p:nvSpPr>
        <p:spPr>
          <a:xfrm>
            <a:off x="7258050" y="549275"/>
            <a:ext cx="2879725" cy="6494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Levantamento feito pela 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IVIX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Value 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Creation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endParaRPr lang="pt-BR" altLang="x-none" sz="3200" dirty="0">
              <a:solidFill>
                <a:srgbClr val="94C60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en-US" sz="3200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“</a:t>
            </a:r>
            <a:r>
              <a:rPr lang="pt-BR" altLang="ja-JP" sz="3200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Créditos podres</a:t>
            </a:r>
            <a:r>
              <a:rPr lang="pt-BR" altLang="en-US" sz="3200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”</a:t>
            </a:r>
            <a:r>
              <a:rPr lang="pt-BR" altLang="ja-JP" sz="3200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somam R$1trilhão, sem considerar a correção da inflação!</a:t>
            </a:r>
            <a:endParaRPr lang="pt-BR" altLang="ja-JP" sz="3200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ja-JP" sz="2000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  <a:hlinkClick r:id="rId2"/>
              </a:rPr>
              <a:t>https://bit.ly/2ADlizt</a:t>
            </a:r>
            <a:r>
              <a:rPr lang="pt-BR" altLang="ja-JP" sz="2000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r>
              <a:rPr lang="pt-BR" altLang="ja-JP" sz="3200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lang="pt-BR" altLang="x-none" sz="3200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908050"/>
            <a:ext cx="5976938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TextBox 2"/>
          <p:cNvSpPr txBox="1"/>
          <p:nvPr/>
        </p:nvSpPr>
        <p:spPr>
          <a:xfrm>
            <a:off x="415925" y="6237288"/>
            <a:ext cx="58324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0" dirty="0">
                <a:latin typeface="Times New Roman" panose="02020603050405020304" pitchFamily="1" charset="0"/>
                <a:ea typeface="MS PGothic" panose="020B0600070205080204" pitchFamily="1" charset="-128"/>
                <a:hlinkClick r:id="rId2"/>
              </a:rPr>
              <a:t>https://glo.bo/2Mxdm5I</a:t>
            </a:r>
            <a:r>
              <a:rPr b="0" dirty="0"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b="0" dirty="0"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  <p:sp>
        <p:nvSpPr>
          <p:cNvPr id="50179" name="TextBox 3"/>
          <p:cNvSpPr txBox="1"/>
          <p:nvPr/>
        </p:nvSpPr>
        <p:spPr>
          <a:xfrm>
            <a:off x="6537325" y="692150"/>
            <a:ext cx="3600450" cy="6308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O 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empacotamento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”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de títulos em cestas de ativos torna sem sentido falar em 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risco de crédito ou 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preço de referência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”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, pois englobam diversos tipos distintos de papéis financeiros, de naturezas diversas, riscos diversos e preços de referência diversos e até, em muitos dos casos, inexistentes, escondendo a verdadeira identidade e qualidade dos títulos que estão sendo de fato negociado. </a:t>
            </a:r>
            <a:r>
              <a:rPr lang="pt-BR" altLang="x-none" sz="2000" b="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  <a:hlinkClick r:id="rId3"/>
              </a:rPr>
              <a:t>https://bit.ly/2Y4kmMy</a:t>
            </a:r>
            <a:r>
              <a:rPr lang="pt-BR" altLang="x-none" sz="2000" b="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lang="pt-BR" altLang="x-none" sz="2000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  <p:sp>
        <p:nvSpPr>
          <p:cNvPr id="50180" name="TextBox 4"/>
          <p:cNvSpPr txBox="1"/>
          <p:nvPr/>
        </p:nvSpPr>
        <p:spPr>
          <a:xfrm>
            <a:off x="488950" y="188913"/>
            <a:ext cx="900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400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Inconstitucionalidade </a:t>
            </a:r>
            <a:r>
              <a:rPr lang="pt-BR" altLang="x-none" sz="2000" b="0" dirty="0">
                <a:latin typeface="Times New Roman" panose="02020603050405020304" pitchFamily="1" charset="0"/>
                <a:hlinkClick r:id="rId4"/>
              </a:rPr>
              <a:t>https://bit.ly/33XLhyr</a:t>
            </a:r>
            <a:r>
              <a:rPr lang="pt-BR" altLang="x-none" sz="2000" b="0" dirty="0">
                <a:latin typeface="Times New Roman" panose="02020603050405020304" pitchFamily="1" charset="0"/>
              </a:rPr>
              <a:t> </a:t>
            </a:r>
            <a:r>
              <a:rPr lang="pt-BR" altLang="x-none" sz="4000" dirty="0">
                <a:latin typeface="Times New Roman" panose="02020603050405020304" pitchFamily="1" charset="0"/>
              </a:rPr>
              <a:t>  </a:t>
            </a:r>
            <a:r>
              <a:rPr lang="pt-BR" altLang="x-none" sz="400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lang="pt-BR" altLang="x-none" sz="2000" b="0" dirty="0">
              <a:solidFill>
                <a:srgbClr val="92D05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TextBox 4"/>
          <p:cNvSpPr txBox="1"/>
          <p:nvPr/>
        </p:nvSpPr>
        <p:spPr>
          <a:xfrm>
            <a:off x="273050" y="188913"/>
            <a:ext cx="9632950" cy="663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400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Por que comprar papel podre de banco?</a:t>
            </a:r>
            <a:endParaRPr lang="pt-BR" altLang="x-none" sz="4000" dirty="0">
              <a:solidFill>
                <a:srgbClr val="92D05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x-none" sz="350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Apesar da ADI 6417, BC emite Circular 4.028  </a:t>
            </a:r>
            <a:r>
              <a:rPr lang="pt-BR" altLang="x-none" sz="2100" b="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  <a:hlinkClick r:id="rId1"/>
              </a:rPr>
              <a:t>https://bit.ly/3kzNFBk</a:t>
            </a:r>
            <a:r>
              <a:rPr lang="pt-BR" altLang="x-none" sz="2100" b="0" dirty="0">
                <a:solidFill>
                  <a:srgbClr val="92D050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lang="pt-BR" altLang="x-none" sz="2100" b="0" dirty="0">
              <a:solidFill>
                <a:srgbClr val="92D050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1 – Ausência de limite do valor a ser gasto com a compra de ativos privados por BC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pitchFamily="1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2 – Comprometimento de grandes volumes de recursos públicos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pitchFamily="1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3 – Ausência de especificação dos ativos privados a serem adquiridos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4 – BC poderá comprar ativos privados prescritos e podres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5 – Risco de compra de ativos privados podres emitidos no exterior: Brasil vai virar o lixão dos papéis podres do mundo?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6 – A falácia da classificação de risco e do preço de referência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pitchFamily="1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7 – A realização da operação obedecerá a vontade do mercado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8 – Devedores da Previdência Social poderão negociar com o Banco Central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9 – </a:t>
            </a:r>
            <a:r>
              <a:rPr lang="pt-BR" altLang="en-US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Leilão</a:t>
            </a:r>
            <a:r>
              <a:rPr lang="pt-BR" altLang="en-US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 ficará a critério do Banco Central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pitchFamily="1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10 – EC 106 vai dar trilhões aos bancos e não exigiu contrapartida alguma ao país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11 – Necessidade de esclarecer alguns aspectos esdrúxulos: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a) Quais seriam os ativos privados emitidos por micro, pequena e média empresa?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pitchFamily="1" charset="0"/>
              </a:rPr>
              <a:t>b) Investidores individuais estrangeiros poderão vender ativos privados ao BC?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pitchFamily="1" charset="0"/>
            </a:endParaRPr>
          </a:p>
          <a:p>
            <a:endParaRPr lang="pt-BR" altLang="x-none" sz="2100" b="0" dirty="0">
              <a:solidFill>
                <a:schemeClr val="tx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TextBox 2"/>
          <p:cNvSpPr txBox="1"/>
          <p:nvPr/>
        </p:nvSpPr>
        <p:spPr>
          <a:xfrm>
            <a:off x="415925" y="115888"/>
            <a:ext cx="93614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en-US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x-none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CRISE</a:t>
            </a:r>
            <a:r>
              <a:rPr lang="pt-BR" altLang="en-US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r>
              <a:rPr lang="pt-BR" altLang="x-none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PARA QUEM?</a:t>
            </a:r>
            <a:endParaRPr lang="pt-BR" altLang="x-none" dirty="0">
              <a:solidFill>
                <a:srgbClr val="94C6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/>
            <a:r>
              <a:rPr lang="pt-BR" altLang="x-none" dirty="0">
                <a:solidFill>
                  <a:srgbClr val="94C6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EC 106 irá aumentar a desigualdade social no Brasil</a:t>
            </a:r>
            <a:endParaRPr lang="pt-BR" altLang="x-none" dirty="0">
              <a:solidFill>
                <a:srgbClr val="94C60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5222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1412875"/>
            <a:ext cx="6472238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75" y="4149725"/>
            <a:ext cx="7023100" cy="237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TextBox 2"/>
          <p:cNvSpPr txBox="1"/>
          <p:nvPr/>
        </p:nvSpPr>
        <p:spPr>
          <a:xfrm>
            <a:off x="560388" y="260350"/>
            <a:ext cx="9345612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chemeClr val="accent1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Perdas do Banco Central com sigilosos contratos de SWAP chegam a R$ 63,5 bilhões até maio/2020 </a:t>
            </a:r>
            <a:endParaRPr lang="pt-BR" altLang="x-none" sz="3200" dirty="0">
              <a:solidFill>
                <a:schemeClr val="accent1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  <p:pic>
        <p:nvPicPr>
          <p:cNvPr id="5325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1341438"/>
            <a:ext cx="8048625" cy="501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TextBox 4"/>
          <p:cNvSpPr txBox="1"/>
          <p:nvPr/>
        </p:nvSpPr>
        <p:spPr>
          <a:xfrm>
            <a:off x="273050" y="6453188"/>
            <a:ext cx="97932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200" b="0" dirty="0">
                <a:latin typeface="Times New Roman" panose="02020603050405020304" pitchFamily="1" charset="0"/>
                <a:ea typeface="MS PGothic" panose="020B0600070205080204" pitchFamily="1" charset="-128"/>
                <a:hlinkClick r:id="rId2"/>
              </a:rPr>
              <a:t>https://www.cnnbrasil.com.br/business/2020/04/08/bc-tem-perda-de-r-31-bilhoes-com-swap-cambial-em-marco</a:t>
            </a:r>
            <a:r>
              <a:rPr sz="1200" b="0" dirty="0"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sz="1200" b="0" dirty="0"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r>
              <a:rPr sz="1200" b="0" dirty="0">
                <a:latin typeface="Times New Roman" panose="02020603050405020304" pitchFamily="1" charset="0"/>
                <a:ea typeface="MS PGothic" panose="020B0600070205080204" pitchFamily="1" charset="-128"/>
                <a:hlinkClick r:id="rId3"/>
              </a:rPr>
              <a:t>https://www.em.com.br/app/noticia/economia/2020/05/06/internas_economia,1144919/bc-tem-perda-de-r-8-340-bi-com-swap-cambial-em-abril.shtml</a:t>
            </a:r>
            <a:r>
              <a:rPr sz="1200" b="0" dirty="0">
                <a:latin typeface="Times New Roman" panose="02020603050405020304" pitchFamily="1" charset="0"/>
                <a:ea typeface="MS PGothic" panose="020B0600070205080204" pitchFamily="1" charset="-128"/>
              </a:rPr>
              <a:t> </a:t>
            </a:r>
            <a:endParaRPr sz="1200" b="0" dirty="0"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560388" y="404813"/>
            <a:ext cx="9145588" cy="8439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”</a:t>
            </a:r>
            <a:endParaRPr lang="pt-BR" altLang="x-none" sz="280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500">
              <a:solidFill>
                <a:schemeClr val="accent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b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Geração disfarçada de dívida pública que é paga por fora dos controles orçamentários</a:t>
            </a:r>
            <a:endParaRPr lang="pt-BR" altLang="x-none" b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PLP 459/2017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(PLS 204/2016 no Senado)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Diversos materiais em </a:t>
            </a:r>
            <a:r>
              <a:rPr lang="pt-BR" altLang="x-none" sz="2000" b="0">
                <a:latin typeface="Times New Roman" panose="02020603050405020304" pitchFamily="1" charset="0"/>
                <a:hlinkClick r:id="rId1"/>
              </a:rPr>
              <a:t>https://bit.ly/2WAKhJq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r>
              <a:rPr lang="pt-BR" altLang="x-none">
                <a:latin typeface="Times New Roman" panose="02020603050405020304" pitchFamily="1" charset="0"/>
              </a:rPr>
              <a:t> 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LC 173/2020 </a:t>
            </a:r>
            <a:r>
              <a:rPr lang="pt-BR" altLang="x-none" sz="2000" b="0">
                <a:latin typeface="Times New Roman" panose="02020603050405020304" pitchFamily="1" charset="0"/>
                <a:hlinkClick r:id="rId2"/>
              </a:rPr>
              <a:t>https://bit.ly/2X5BbHd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endParaRPr lang="pt-BR" altLang="x-none" sz="2000" b="0">
              <a:solidFill>
                <a:srgbClr val="FF67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600">
                <a:solidFill>
                  <a:srgbClr val="FF670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 </a:t>
            </a:r>
            <a:endParaRPr lang="pt-BR" altLang="x-none" sz="3600">
              <a:solidFill>
                <a:srgbClr val="FF67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600">
              <a:solidFill>
                <a:srgbClr val="FF670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>
              <a:lnSpc>
                <a:spcPct val="120000"/>
              </a:lnSpc>
            </a:pPr>
            <a:endParaRPr lang="pt-BR" altLang="x-none" sz="3600" b="0">
              <a:solidFill>
                <a:schemeClr val="tx1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5427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276475"/>
            <a:ext cx="460692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2276475"/>
            <a:ext cx="4575175" cy="324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1"/>
          <p:cNvSpPr/>
          <p:nvPr/>
        </p:nvSpPr>
        <p:spPr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3600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AUDITORIA DA DÍVIDA</a:t>
            </a:r>
            <a:endParaRPr lang="en-GB" altLang="x-none" sz="3600" dirty="0">
              <a:solidFill>
                <a:srgbClr val="92D05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sp>
        <p:nvSpPr>
          <p:cNvPr id="55298" name="Rectangle 2"/>
          <p:cNvSpPr/>
          <p:nvPr/>
        </p:nvSpPr>
        <p:spPr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marL="338455" indent="-338455" algn="ctr" defTabSz="914400" eaLnBrk="0" hangingPunct="0">
              <a:lnSpc>
                <a:spcPct val="80000"/>
              </a:lnSpc>
              <a:spcBef>
                <a:spcPts val="25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1000" dirty="0">
              <a:solidFill>
                <a:srgbClr val="FFFF00"/>
              </a:solidFill>
              <a:latin typeface="Times New Roman" panose="02020603050405020304" pitchFamily="1" charset="0"/>
            </a:endParaRPr>
          </a:p>
          <a:p>
            <a:pPr marL="338455" indent="-338455" algn="just" defTabSz="914400" eaLnBrk="0" hangingPunct="0">
              <a:lnSpc>
                <a:spcPct val="80000"/>
              </a:lnSpc>
              <a:spcBef>
                <a:spcPts val="8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</a:t>
            </a: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Prevista na Constituição Federal de 1988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just" defTabSz="914400" eaLnBrk="0" hangingPunct="0">
              <a:lnSpc>
                <a:spcPct val="80000"/>
              </a:lnSpc>
              <a:spcBef>
                <a:spcPts val="375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just" defTabSz="914400" eaLnBrk="0" hangingPunct="0">
              <a:spcBef>
                <a:spcPts val="8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Plebiscito popular ano 2000: mais de seis milhões de votos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800" dirty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AUDITORIA CIDADÃ DA DÍVIDA</a:t>
            </a:r>
            <a:endParaRPr lang="pt-BR" altLang="x-none" sz="3200" dirty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  <a:hlinkClick r:id="rId1"/>
              </a:rPr>
              <a:t>www.auditoriacidada.org.br</a:t>
            </a:r>
            <a:endParaRPr lang="pt-BR" altLang="x-none" sz="3200" dirty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900" dirty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CPI da Dívida Pública</a:t>
            </a:r>
            <a:endParaRPr lang="pt-BR" altLang="x-none" sz="3200" dirty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b="0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Passo importante, mas ainda não significa o cumprimento da Constituição</a:t>
            </a:r>
            <a:endParaRPr lang="pt-BR" altLang="x-none" b="0" dirty="0">
              <a:solidFill>
                <a:srgbClr val="FFFFFF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88950" y="115888"/>
            <a:ext cx="9417050" cy="6338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Verdana" panose="020B0604030504040204" pitchFamily="1" charset="0"/>
                <a:cs typeface="Tahoma" panose="020B0604030504040204" pitchFamily="1" charset="0"/>
              </a:rPr>
              <a:t>ESTRATÉGIAS DE AÇÃO</a:t>
            </a:r>
            <a:endParaRPr lang="pt-BR" altLang="x-none" sz="2800">
              <a:solidFill>
                <a:srgbClr val="92D050"/>
              </a:solidFill>
              <a:latin typeface="Verdana" panose="020B0604030504040204" pitchFamily="1" charset="0"/>
              <a:cs typeface="Tahoma" panose="020B0604030504040204" pitchFamily="1" charset="0"/>
            </a:endParaRPr>
          </a:p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500">
              <a:solidFill>
                <a:srgbClr val="92D050"/>
              </a:solidFill>
              <a:latin typeface="Verdana" panose="020B0604030504040204" pitchFamily="1" charset="0"/>
              <a:cs typeface="Tahoma" panose="020B0604030504040204" pitchFamily="1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CONHECIMENTO DA REALIDADE</a:t>
            </a:r>
            <a:endParaRPr lang="pt-BR" altLang="x-none" sz="28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pitchFamily="1" charset="0"/>
              </a:rPr>
              <a:t>Política Monetária do BC </a:t>
            </a:r>
            <a:endParaRPr lang="pt-BR" altLang="x-none" sz="2800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pitchFamily="1" charset="0"/>
              </a:rPr>
              <a:t>Sistema da Dívida</a:t>
            </a:r>
            <a:endParaRPr lang="pt-BR" altLang="x-none" sz="2800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MOBILIZAÇÃO SOCIAL CONSCIENTE</a:t>
            </a:r>
            <a:endParaRPr lang="pt-BR" altLang="x-none" sz="28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AÇOES CONCRETAS</a:t>
            </a:r>
            <a:endParaRPr lang="pt-BR" altLang="x-none" sz="2800" b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pitchFamily="1" charset="0"/>
              </a:rPr>
              <a:t>Assinar as petições na página </a:t>
            </a:r>
            <a:r>
              <a:rPr lang="pt-BR" altLang="x-none" sz="2000" b="0">
                <a:solidFill>
                  <a:srgbClr val="FFFFFF"/>
                </a:solidFill>
                <a:latin typeface="Tahoma" panose="020B0604030504040204" pitchFamily="1" charset="0"/>
                <a:hlinkClick r:id="rId1"/>
              </a:rPr>
              <a:t>www.auditoriacidada.org.br</a:t>
            </a:r>
            <a:endParaRPr lang="pt-BR" altLang="x-none" sz="2000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pitchFamily="1" charset="0"/>
              </a:rPr>
              <a:t>Enviar carta aos ministros(as) do  STF </a:t>
            </a:r>
            <a:r>
              <a:rPr lang="pt-BR" altLang="x-none" sz="2000" b="0" u="sng">
                <a:latin typeface="Times New Roman" panose="02020603050405020304" pitchFamily="1" charset="0"/>
                <a:hlinkClick r:id="rId2"/>
              </a:rPr>
              <a:t>https://bit.ly/3a9HO0y</a:t>
            </a:r>
            <a:r>
              <a:rPr lang="pt-BR" altLang="x-none" sz="2000" b="0">
                <a:latin typeface="Times New Roman" panose="02020603050405020304" pitchFamily="1" charset="0"/>
              </a:rPr>
              <a:t> </a:t>
            </a:r>
            <a:endParaRPr lang="pt-BR" altLang="x-none" sz="2000" b="0">
              <a:latin typeface="Times New Roman" panose="020206030504050203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pitchFamily="1" charset="0"/>
              </a:rPr>
              <a:t>Campanha É HORA DE VIRAR O JOGO </a:t>
            </a:r>
            <a:endParaRPr lang="pt-BR" altLang="x-none" sz="2000" b="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pitchFamily="1" charset="0"/>
              </a:rPr>
              <a:t>AUDITORIA DA DÍVIDA COM PARTICIPAÇÃO </a:t>
            </a:r>
            <a:r>
              <a:rPr lang="pt-BR" altLang="x-none" sz="200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SOCIAL</a:t>
            </a:r>
            <a:endParaRPr lang="pt-BR" altLang="x-none" sz="2000">
              <a:solidFill>
                <a:srgbClr val="FFFFFF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sp>
        <p:nvSpPr>
          <p:cNvPr id="57346" name="TextBox 1"/>
          <p:cNvSpPr txBox="1"/>
          <p:nvPr/>
        </p:nvSpPr>
        <p:spPr>
          <a:xfrm>
            <a:off x="-2463800" y="2924175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Rectangle 2"/>
          <p:cNvSpPr/>
          <p:nvPr/>
        </p:nvSpPr>
        <p:spPr>
          <a:xfrm>
            <a:off x="0" y="1219200"/>
            <a:ext cx="10425113" cy="52165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000">
              <a:solidFill>
                <a:srgbClr val="92D050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>
              <a:solidFill>
                <a:srgbClr val="92D050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>
              <a:solidFill>
                <a:srgbClr val="92D050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>
              <a:solidFill>
                <a:srgbClr val="92D050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1000">
              <a:solidFill>
                <a:srgbClr val="92D050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>
                <a:solidFill>
                  <a:srgbClr val="92D050"/>
                </a:solidFill>
                <a:latin typeface="Verdana" panose="020B0604030504040204" pitchFamily="1" charset="0"/>
              </a:rPr>
              <a:t>Grata</a:t>
            </a:r>
            <a:endParaRPr lang="pt-BR" altLang="x-none">
              <a:solidFill>
                <a:srgbClr val="92D050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i="1">
                <a:solidFill>
                  <a:srgbClr val="92D050"/>
                </a:solidFill>
                <a:latin typeface="Verdana" panose="020B0604030504040204" pitchFamily="1" charset="0"/>
              </a:rPr>
              <a:t>Maria Lucia Fattorelli</a:t>
            </a:r>
            <a:endParaRPr lang="pt-BR" altLang="x-none">
              <a:solidFill>
                <a:srgbClr val="FFFFFF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3000" b="0">
                <a:solidFill>
                  <a:srgbClr val="FFFFFF"/>
                </a:solidFill>
                <a:latin typeface="Verdana" panose="020B0604030504040204" pitchFamily="1" charset="0"/>
                <a:hlinkClick r:id="rId1"/>
              </a:rPr>
              <a:t>www.auditoriacidada.org.br</a:t>
            </a:r>
            <a:endParaRPr lang="pt-BR" altLang="x-none" sz="3000" b="0">
              <a:solidFill>
                <a:srgbClr val="FFFFFF"/>
              </a:solidFill>
              <a:latin typeface="Verdana" panose="020B0604030504040204" pitchFamily="1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3000" b="0">
                <a:solidFill>
                  <a:srgbClr val="FFFFFF"/>
                </a:solidFill>
                <a:latin typeface="Verdana" panose="020B0604030504040204" pitchFamily="1" charset="0"/>
                <a:hlinkClick r:id="rId2"/>
              </a:rPr>
              <a:t>www.facebook.com/auditoriacidada.pagina</a:t>
            </a:r>
            <a:endParaRPr lang="pt-BR" altLang="x-none" sz="3000" b="0">
              <a:solidFill>
                <a:srgbClr val="FFFFFF"/>
              </a:solidFill>
              <a:latin typeface="Verdana" panose="020B0604030504040204" pitchFamily="1" charset="0"/>
            </a:endParaRPr>
          </a:p>
        </p:txBody>
      </p:sp>
      <p:pic>
        <p:nvPicPr>
          <p:cNvPr id="5939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188913"/>
            <a:ext cx="6032500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 Box 2"/>
          <p:cNvSpPr txBox="1"/>
          <p:nvPr/>
        </p:nvSpPr>
        <p:spPr>
          <a:xfrm>
            <a:off x="238125" y="142875"/>
            <a:ext cx="9899650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defTabSz="44958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pitchFamily="1" charset="0"/>
              </a:rPr>
              <a:t>PARADOXO BRASIL </a:t>
            </a:r>
            <a:endParaRPr lang="pt-BR" altLang="x-none" sz="2800" dirty="0">
              <a:solidFill>
                <a:srgbClr val="92D050"/>
              </a:solidFill>
              <a:latin typeface="Tahoma" panose="020B0604030504040204" pitchFamily="1" charset="0"/>
            </a:endParaRPr>
          </a:p>
        </p:txBody>
      </p:sp>
      <p:graphicFrame>
        <p:nvGraphicFramePr>
          <p:cNvPr id="8194" name="Table 8193"/>
          <p:cNvGraphicFramePr/>
          <p:nvPr/>
        </p:nvGraphicFramePr>
        <p:xfrm>
          <a:off x="415925" y="836613"/>
          <a:ext cx="9217025" cy="6049962"/>
        </p:xfrm>
        <a:graphic>
          <a:graphicData uri="http://schemas.openxmlformats.org/drawingml/2006/table">
            <a:tbl>
              <a:tblPr/>
              <a:tblGrid>
                <a:gridCol w="4895850"/>
                <a:gridCol w="4321175"/>
              </a:tblGrid>
              <a:tr h="6049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80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9ª Maior Economia Mundial</a:t>
                      </a:r>
                      <a:endParaRPr lang="pt-BR" altLang="x-none" sz="180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80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IMENSAS POTENCIALIDADES  </a:t>
                      </a:r>
                      <a:r>
                        <a:rPr lang="pt-BR" altLang="x-none" sz="1800"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REALIDADE DE ABUNDÂNCIA</a:t>
                      </a:r>
                      <a:endParaRPr sz="1800"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Maior reserva de Nióbio do mundo 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Terceira maior reserva de petróleo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Maior reserva de água potável do mundo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Maior área agriculturável do mundo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Riquezas minerais diversas e Terras Raras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Riquezas biológicas: fauna e flora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Extensão territorial e mesmo idioma 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Clima favorável, recorde de safra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Potencial energético, industrial e comercial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Riqueza humana e cultural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Reservas Internacionais US$360 Bilhões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 err="1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R</a:t>
                      </a: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$ 1,3 Trilhão no caixa no Banco Central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 err="1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R</a:t>
                      </a: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$ 1,4 Trilhão na conta única do Tesouro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Dívida Ecológica histórica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Potencial de arrecadação tributária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pitchFamily="1" charset="0"/>
                        <a:ea typeface="Tahoma" panose="020B0604030504040204" pitchFamily="1" charset="0"/>
                      </a:endParaRPr>
                    </a:p>
                  </a:txBody>
                  <a:tcPr marT="45710" marB="4571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pitchFamily="1" charset="0"/>
                          <a:ea typeface="MS PGothic" panose="020B0600070205080204" pitchFamily="1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pt-BR" altLang="x-none" sz="1800"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CENÁRIO DE ESCASSEZ</a:t>
                      </a:r>
                      <a:endParaRPr sz="1800">
                        <a:latin typeface="Times New Roman" panose="020206030504050203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CRISES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Econômica seletiva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Desindustrialização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Queda da atividade comercial 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Desemprego, Informalidade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Perdas salariais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Privatizações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Ajuste Fiscal e cortes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Encolhimento do PIB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Extrema pobreza 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Social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Política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Ambiental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pt-BR" altLang="x-none" sz="1600">
                        <a:solidFill>
                          <a:schemeClr val="accent1"/>
                        </a:solidFill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CRESCIMENTO ACELERADO DA DÍVIDA PÚBLICA = </a:t>
                      </a:r>
                      <a:r>
                        <a:rPr lang="pt-BR" altLang="x-none" sz="1600"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CRISE FISCAL</a:t>
                      </a:r>
                      <a:endParaRPr lang="pt-BR" altLang="x-none" sz="1600"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pt-BR" altLang="x-none" sz="500"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latin typeface="Tahoma" panose="020B0604030504040204" pitchFamily="1" charset="0"/>
                          <a:cs typeface="Tahoma" panose="020B0604030504040204" pitchFamily="1" charset="0"/>
                        </a:rPr>
                        <a:t>LUCRO RECORDE DOS BANCOS</a:t>
                      </a:r>
                      <a:endParaRPr lang="pt-BR" altLang="x-none" sz="1600">
                        <a:latin typeface="Tahoma" panose="020B0604030504040204" pitchFamily="1" charset="0"/>
                        <a:cs typeface="Tahoma" panose="020B0604030504040204" pitchFamily="1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sz="1600">
                        <a:latin typeface="Times New Roman" panose="02020603050405020304" pitchFamily="1" charset="0"/>
                      </a:endParaRPr>
                    </a:p>
                  </a:txBody>
                  <a:tcPr marT="45710" marB="4571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6592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pitchFamily="1" charset="0"/>
              </a:rPr>
              <a:t>O QUE SEPARA A </a:t>
            </a: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pitchFamily="1" charset="0"/>
              </a:rPr>
              <a:t>REALIDADE DE ABUNDÂNCIA DO </a:t>
            </a: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pitchFamily="1" charset="0"/>
              </a:rPr>
              <a:t>CENÁRIO DE ESCASSEZ</a:t>
            </a: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pitchFamily="1" charset="0"/>
              </a:rPr>
              <a:t>NO BRASIL?</a:t>
            </a:r>
            <a:endParaRPr lang="pt-BR" altLang="x-none" sz="3200">
              <a:solidFill>
                <a:schemeClr val="tx1"/>
              </a:solidFill>
              <a:latin typeface="Tahoma" panose="020B0604030504040204" pitchFamily="1" charset="0"/>
            </a:endParaRPr>
          </a:p>
          <a:p>
            <a:endParaRPr lang="pt-BR" altLang="x-none" sz="1400">
              <a:solidFill>
                <a:srgbClr val="FFFFFF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pitchFamily="1" charset="0"/>
              </a:rPr>
              <a:t> </a:t>
            </a:r>
            <a:r>
              <a:rPr lang="pt-BR" altLang="x-none" sz="2800" b="0">
                <a:solidFill>
                  <a:schemeClr val="accent1"/>
                </a:solidFill>
                <a:latin typeface="Tahoma" panose="020B0604030504040204" pitchFamily="1" charset="0"/>
              </a:rPr>
              <a:t>MODELO ECONÔMICO ERRADO, </a:t>
            </a:r>
            <a:endParaRPr lang="pt-BR" altLang="x-none" sz="2800" b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pitchFamily="1" charset="0"/>
              </a:rPr>
              <a:t>CONCENTRADOR DE RENDA E RIQUEZA</a:t>
            </a:r>
            <a:endParaRPr lang="pt-BR" altLang="x-none" sz="2800" b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pitchFamily="1" charset="0"/>
              </a:rPr>
              <a:t> Principais eixos:</a:t>
            </a:r>
            <a:endParaRPr lang="pt-BR" altLang="x-none" sz="2800" b="0">
              <a:solidFill>
                <a:schemeClr val="tx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pitchFamily="1" charset="0"/>
              </a:rPr>
              <a:t>SISTEMA DA DÍVIDA</a:t>
            </a:r>
            <a:endParaRPr lang="pt-BR" altLang="x-none" sz="2800" b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pitchFamily="1" charset="0"/>
              </a:rPr>
              <a:t>POLÍTICA MONETÁRIA SUICIDA</a:t>
            </a:r>
            <a:endParaRPr lang="pt-BR" altLang="x-none" sz="2800" b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pitchFamily="1" charset="0"/>
              </a:rPr>
              <a:t>MODELO TRIBUTÁRIO REGRESSIVO </a:t>
            </a:r>
            <a:endParaRPr lang="pt-BR" altLang="x-none" sz="2800" b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pitchFamily="1" charset="0"/>
              </a:rPr>
              <a:t>MODELO EXTRATIVISTA IRRESPONSÁVEL PARA COM AS PESSOAS E O AMBIENTE</a:t>
            </a:r>
            <a:endParaRPr lang="pt-BR" altLang="x-none" sz="2800" b="0">
              <a:solidFill>
                <a:schemeClr val="accent1"/>
              </a:solidFill>
              <a:latin typeface="Tahoma" panose="020B0604030504040204" pitchFamily="1" charset="0"/>
            </a:endParaRPr>
          </a:p>
          <a:p>
            <a:pPr marL="1371600" lvl="2" indent="-457200" algn="ctr" eaLnBrk="1" hangingPunct="1">
              <a:lnSpc>
                <a:spcPct val="120000"/>
              </a:lnSpc>
            </a:pPr>
            <a:endParaRPr lang="pt-BR" altLang="x-none" sz="1000">
              <a:solidFill>
                <a:srgbClr val="94C600"/>
              </a:solidFill>
              <a:latin typeface="Tahoma" panose="020B0604030504040204" pitchFamily="1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2"/>
          <p:cNvSpPr txBox="1"/>
          <p:nvPr/>
        </p:nvSpPr>
        <p:spPr>
          <a:xfrm>
            <a:off x="344488" y="188913"/>
            <a:ext cx="9432925" cy="64087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“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SISTEMA DA DÍVIDA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”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</a:t>
            </a:r>
            <a:endParaRPr lang="pt-BR" altLang="x-none" sz="2800" dirty="0">
              <a:solidFill>
                <a:schemeClr val="accent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algn="ctr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dirty="0">
              <a:solidFill>
                <a:srgbClr val="92D050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Utilização do endividamento público às avessas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: ao invés de instrumento de financiamento dos Estados, funciona como mecanismo de subtração de recursos públicos, que são direcionados principalmente a bancos e grandes corporações</a:t>
            </a: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Se reproduz internacionalmente e internamente, em âmbito dos estados e municípios</a:t>
            </a: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Principal característica: </a:t>
            </a: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dívida pública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”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sem contrapartida</a:t>
            </a: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Maior beneficiário:</a:t>
            </a: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      Setor financeiro</a:t>
            </a: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2"/>
          <p:cNvSpPr txBox="1"/>
          <p:nvPr/>
        </p:nvSpPr>
        <p:spPr>
          <a:xfrm>
            <a:off x="193675" y="188913"/>
            <a:ext cx="9712325" cy="6600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pitchFamily="1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 dirty="0">
                <a:solidFill>
                  <a:srgbClr val="92D050"/>
                </a:solidFill>
                <a:latin typeface="Tahoma" panose="020B0604030504040204" pitchFamily="1" charset="0"/>
              </a:rPr>
              <a:t>“</a:t>
            </a:r>
            <a:r>
              <a:rPr lang="pt-BR" altLang="x-none" sz="2800" dirty="0">
                <a:solidFill>
                  <a:srgbClr val="92D050"/>
                </a:solidFill>
                <a:latin typeface="Tahoma" panose="020B0604030504040204" pitchFamily="1" charset="0"/>
              </a:rPr>
              <a:t>Sistema da Dívida</a:t>
            </a:r>
            <a:r>
              <a:rPr lang="pt-BR" altLang="en-US" sz="2800" dirty="0">
                <a:solidFill>
                  <a:srgbClr val="92D050"/>
                </a:solidFill>
                <a:latin typeface="Tahoma" panose="020B0604030504040204" pitchFamily="1" charset="0"/>
              </a:rPr>
              <a:t>”</a:t>
            </a:r>
            <a:endParaRPr lang="pt-BR" altLang="x-none" sz="2800" dirty="0">
              <a:solidFill>
                <a:srgbClr val="92D050"/>
              </a:solidFill>
              <a:latin typeface="Tahoma" panose="020B0604030504040204" pitchFamily="1" charset="0"/>
            </a:endParaRPr>
          </a:p>
          <a:p>
            <a:pPr marL="34925" algn="ctr" defTabSz="44958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pitchFamily="1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Como opera</a:t>
            </a:r>
            <a:endParaRPr lang="pt-BR" altLang="x-none" sz="800" dirty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Modelo Econômico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Privilégios Financeiros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Sistema Legal 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Sistema Político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Corrupção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Grande Mídia </a:t>
            </a:r>
            <a:endParaRPr lang="pt-BR" altLang="x-none" dirty="0">
              <a:solidFill>
                <a:srgbClr val="FFFFFF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SISTEMA 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FINANCEIRO: BIS, FMI, BM, BID, Bancos Centrais, banca privada internacional e nacional</a:t>
            </a:r>
            <a:endParaRPr lang="pt-BR" altLang="x-none" sz="800" dirty="0">
              <a:solidFill>
                <a:schemeClr val="tx1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marL="34925" algn="ctr" defTabSz="449580">
              <a:lnSpc>
                <a:spcPct val="110000"/>
              </a:lnSpc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Dominação financeira e graves consequências sociais</a:t>
            </a:r>
            <a:endParaRPr lang="pt-BR" altLang="x-none" dirty="0">
              <a:solidFill>
                <a:srgbClr val="92D05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7463" y="1484313"/>
            <a:ext cx="3816350" cy="367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1"/>
          <p:cNvSpPr/>
          <p:nvPr/>
        </p:nvSpPr>
        <p:spPr>
          <a:xfrm>
            <a:off x="128588" y="0"/>
            <a:ext cx="9777412" cy="12954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p>
            <a:pPr defTabSz="9144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2800" dirty="0">
                <a:solidFill>
                  <a:srgbClr val="92D050"/>
                </a:solidFill>
                <a:latin typeface="Tahoma" panose="020B0604030504040204" pitchFamily="1" charset="0"/>
                <a:cs typeface="Tahoma" panose="020B0604030504040204" pitchFamily="1" charset="0"/>
              </a:rPr>
              <a:t>             QUEM MANDA NO BRASIL ? </a:t>
            </a:r>
            <a:endParaRPr lang="en-GB" altLang="x-none" sz="2800" dirty="0">
              <a:solidFill>
                <a:srgbClr val="92D050"/>
              </a:solidFill>
              <a:latin typeface="Tahoma" panose="020B0604030504040204" pitchFamily="1" charset="0"/>
              <a:cs typeface="Tahoma" panose="020B0604030504040204" pitchFamily="1" charset="0"/>
            </a:endParaRPr>
          </a:p>
          <a:p>
            <a:pPr algn="ctr" defTabSz="9144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dirty="0">
              <a:solidFill>
                <a:srgbClr val="92D050"/>
              </a:solidFill>
              <a:latin typeface="Tahoma" panose="020B0604030504040204" pitchFamily="1" charset="0"/>
              <a:ea typeface="Tahoma" panose="020B0604030504040204" pitchFamily="1" charset="0"/>
            </a:endParaRPr>
          </a:p>
        </p:txBody>
      </p:sp>
      <p:sp>
        <p:nvSpPr>
          <p:cNvPr id="15362" name="TextBox 1"/>
          <p:cNvSpPr txBox="1"/>
          <p:nvPr/>
        </p:nvSpPr>
        <p:spPr>
          <a:xfrm>
            <a:off x="7185025" y="1341438"/>
            <a:ext cx="2881313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x-none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BANCO PRIVADO BIS: </a:t>
            </a:r>
            <a:endParaRPr lang="pt-BR" altLang="x-none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ahoma" panose="020B0604030504040204" pitchFamily="1" charset="0"/>
                <a:ea typeface="MS PGothic" panose="020B0600070205080204" pitchFamily="1" charset="-128"/>
              </a:rPr>
              <a:t>O CENTRO DO PODER DE REGULAMENTAÇÃO E SUPERVISÃO FINANCEIRA GLOBAL</a:t>
            </a:r>
            <a:endParaRPr lang="pt-BR" altLang="x-none" b="0" dirty="0">
              <a:solidFill>
                <a:schemeClr val="tx1"/>
              </a:solidFill>
              <a:latin typeface="Tahoma" panose="020B0604030504040204" pitchFamily="1" charset="0"/>
              <a:ea typeface="MS PGothic" panose="020B0600070205080204" pitchFamily="1" charset="-128"/>
            </a:endParaRPr>
          </a:p>
          <a:p>
            <a:pPr algn="ctr">
              <a:spcAft>
                <a:spcPts val="1200"/>
              </a:spcAft>
            </a:pPr>
            <a:endParaRPr lang="pt-BR" altLang="x-none" sz="2000" b="0" u="sng" dirty="0"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>
              <a:spcAft>
                <a:spcPts val="1200"/>
              </a:spcAft>
            </a:pPr>
            <a:r>
              <a:rPr lang="pt-BR" altLang="x-none" sz="1800" b="0" dirty="0">
                <a:latin typeface="Times New Roman" panose="02020603050405020304" pitchFamily="1" charset="0"/>
                <a:ea typeface="MS PGothic" panose="020B0600070205080204" pitchFamily="1" charset="-128"/>
                <a:hlinkClick r:id="rId1"/>
              </a:rPr>
              <a:t>https://bit.ly/35mCy7h</a:t>
            </a:r>
            <a:endParaRPr lang="pt-BR" altLang="x-none" sz="1800" b="0" dirty="0">
              <a:latin typeface="Times New Roman" panose="02020603050405020304" pitchFamily="1" charset="0"/>
              <a:ea typeface="MS PGothic" panose="020B0600070205080204" pitchFamily="1" charset="-128"/>
            </a:endParaRPr>
          </a:p>
          <a:p>
            <a:pPr algn="ctr">
              <a:spcAft>
                <a:spcPts val="1200"/>
              </a:spcAft>
            </a:pPr>
            <a:endParaRPr lang="pt-BR" altLang="x-none" sz="2000" b="0" u="sng" dirty="0"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742950"/>
            <a:ext cx="6073775" cy="609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9804400" cy="6013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410" name="Rectangle 4"/>
          <p:cNvSpPr/>
          <p:nvPr/>
        </p:nvSpPr>
        <p:spPr>
          <a:xfrm>
            <a:off x="4860925" y="-2301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endParaRPr lang="pt-BR" altLang="x-none" dirty="0">
              <a:latin typeface="Times New Roman" panose="02020603050405020304" pitchFamily="1" charset="0"/>
            </a:endParaRPr>
          </a:p>
        </p:txBody>
      </p:sp>
      <p:sp>
        <p:nvSpPr>
          <p:cNvPr id="17411" name="Text Box 12"/>
          <p:cNvSpPr txBox="1"/>
          <p:nvPr/>
        </p:nvSpPr>
        <p:spPr>
          <a:xfrm>
            <a:off x="0" y="6359525"/>
            <a:ext cx="9906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Fontes: Banco Central - Nota para a Imprensa - Política Fiscal - Quadro 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“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Títulos Públicos Federais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”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; Tesouro Nacional – Relatório Mensal da Dívida. Inclui os títulos do Tesouro em poder do Banco Central, pois estes são utilizados pelo BC nas 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“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Operações Compromissadas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”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pitchFamily="1" charset="0"/>
                <a:ea typeface="MS PGothic" panose="020B0600070205080204" pitchFamily="1" charset="-128"/>
              </a:rPr>
              <a:t>.</a:t>
            </a:r>
            <a:endParaRPr lang="pt-BR" altLang="x-none" sz="1300" b="0" dirty="0">
              <a:solidFill>
                <a:srgbClr val="FFFFFF"/>
              </a:solidFill>
              <a:latin typeface="Times New Roman" panose="02020603050405020304" pitchFamily="1" charset="0"/>
              <a:ea typeface="MS PGothic" panose="020B0600070205080204" pitchFamily="1" charset="-128"/>
            </a:endParaRPr>
          </a:p>
        </p:txBody>
      </p:sp>
      <p:sp>
        <p:nvSpPr>
          <p:cNvPr id="17412" name="Rectangle 10"/>
          <p:cNvSpPr/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endParaRPr lang="pt-BR" altLang="x-none" dirty="0">
              <a:latin typeface="Times New Roman" panose="02020603050405020304" pitchFamily="1" charset="0"/>
            </a:endParaRPr>
          </a:p>
        </p:txBody>
      </p:sp>
      <p:sp>
        <p:nvSpPr>
          <p:cNvPr id="17413" name="CaixaDeTexto 5"/>
          <p:cNvSpPr txBox="1"/>
          <p:nvPr/>
        </p:nvSpPr>
        <p:spPr>
          <a:xfrm>
            <a:off x="1712913" y="1125538"/>
            <a:ext cx="3384550" cy="32146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Transformação de dívida externa suspeita de prescrição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Juros altíssimos decididos em conflito de interesses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Emissão de títulos para pagar Juros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Juros sobre juros (Anatocismo)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Remuneração da sobra de caixa dos bancos 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Acumulação de Reservas Cambiais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Prejuízos em Operações de </a:t>
            </a:r>
            <a:r>
              <a:rPr lang="pt-BR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“</a:t>
            </a: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swaps</a:t>
            </a:r>
            <a:r>
              <a:rPr lang="pt-BR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”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Empréstimos ao BNDES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0</TotalTime>
  <Words>13709</Words>
  <Application>WPS Presentation</Application>
  <PresentationFormat/>
  <Paragraphs>433</Paragraphs>
  <Slides>38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MS PGothic</vt:lpstr>
      <vt:lpstr>Tahoma</vt:lpstr>
      <vt:lpstr>Verdana</vt:lpstr>
      <vt:lpstr>Tahoma</vt:lpstr>
      <vt:lpstr>Cambria</vt:lpstr>
      <vt:lpstr/>
      <vt:lpstr>Arial Unicode MS</vt:lpstr>
      <vt:lpstr>Pulso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google1587040500</cp:lastModifiedBy>
  <cp:revision>2503</cp:revision>
  <cp:lastPrinted>2008-11-20T19:12:03Z</cp:lastPrinted>
  <dcterms:created xsi:type="dcterms:W3CDTF">2001-11-19T18:24:28Z</dcterms:created>
  <dcterms:modified xsi:type="dcterms:W3CDTF">2020-08-12T20:05:13Z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