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1544" r:id="rId3"/>
    <p:sldId id="1956" r:id="rId5"/>
    <p:sldId id="1976" r:id="rId6"/>
    <p:sldId id="1978" r:id="rId7"/>
    <p:sldId id="1980" r:id="rId8"/>
    <p:sldId id="1979" r:id="rId9"/>
    <p:sldId id="1977" r:id="rId10"/>
    <p:sldId id="1946" r:id="rId11"/>
    <p:sldId id="1947" r:id="rId12"/>
    <p:sldId id="1973" r:id="rId13"/>
    <p:sldId id="1948" r:id="rId14"/>
    <p:sldId id="1974" r:id="rId15"/>
    <p:sldId id="1882" r:id="rId16"/>
    <p:sldId id="1953" r:id="rId17"/>
    <p:sldId id="1792" r:id="rId18"/>
    <p:sldId id="1951" r:id="rId19"/>
    <p:sldId id="1970" r:id="rId20"/>
    <p:sldId id="1952" r:id="rId21"/>
    <p:sldId id="1971" r:id="rId22"/>
    <p:sldId id="1923" r:id="rId23"/>
    <p:sldId id="1943" r:id="rId24"/>
    <p:sldId id="1945" r:id="rId25"/>
    <p:sldId id="1934" r:id="rId26"/>
    <p:sldId id="1944" r:id="rId27"/>
    <p:sldId id="1936" r:id="rId28"/>
    <p:sldId id="1958" r:id="rId29"/>
    <p:sldId id="1959" r:id="rId30"/>
    <p:sldId id="1984" r:id="rId31"/>
    <p:sldId id="1985" r:id="rId32"/>
    <p:sldId id="1968" r:id="rId33"/>
    <p:sldId id="1845" r:id="rId34"/>
    <p:sldId id="1895" r:id="rId35"/>
    <p:sldId id="1922" r:id="rId36"/>
    <p:sldId id="1955" r:id="rId37"/>
    <p:sldId id="1957" r:id="rId38"/>
    <p:sldId id="1933" r:id="rId39"/>
    <p:sldId id="1871" r:id="rId40"/>
    <p:sldId id="1983" r:id="rId41"/>
  </p:sldIdLst>
  <p:sldSz cx="9906000" cy="6858000" type="A4"/>
  <p:notesSz cx="6858000" cy="971105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72" y="-24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0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APROFUNDAMENTO DAS CRISES</a:t>
          </a:r>
        </a:p>
        <a:p>
          <a:r>
            <a:rPr lang="en-US" sz="1800" b="1" dirty="0" smtClean="0">
              <a:solidFill>
                <a:schemeClr val="tx1"/>
              </a:solidFill>
            </a:rPr>
            <a:t>ECONÔMICA </a:t>
          </a:r>
        </a:p>
        <a:p>
          <a:r>
            <a:rPr lang="en-US" sz="1800" b="1" dirty="0" smtClean="0">
              <a:solidFill>
                <a:schemeClr val="tx1"/>
              </a:solidFill>
            </a:rPr>
            <a:t>AMBIENTAL</a:t>
          </a:r>
        </a:p>
        <a:p>
          <a:r>
            <a:rPr lang="en-US" sz="1800" b="1" dirty="0" smtClean="0">
              <a:solidFill>
                <a:schemeClr val="tx1"/>
              </a:solidFill>
            </a:rPr>
            <a:t>SOCIAL</a:t>
          </a:r>
        </a:p>
        <a:p>
          <a:r>
            <a:rPr lang="en-US" sz="1800" b="1" dirty="0" smtClean="0">
              <a:solidFill>
                <a:schemeClr val="tx1"/>
              </a:solidFill>
            </a:rPr>
            <a:t>ÉTICA</a:t>
          </a:r>
        </a:p>
      </dgm:t>
    </dgm:pt>
    <dgm:pt modelId="{301450F3-1D70-B343-A20C-89EF0D836015}" cxnId="{EF691E42-F367-6A41-B2EA-98B4CB935BB0}" type="parTrans">
      <dgm:prSet/>
      <dgm:spPr/>
      <dgm:t>
        <a:bodyPr/>
        <a:lstStyle/>
        <a:p>
          <a:endParaRPr lang="en-US"/>
        </a:p>
      </dgm:t>
    </dgm:pt>
    <dgm:pt modelId="{8C8A2182-893A-3949-925B-6712935BA850}" cxnId="{EF691E42-F367-6A41-B2EA-98B4CB935BB0}" type="sibTrans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OPORTUNISMO DOS BANCOS  ATINGE TRILHÕES COM GRAVES IMPACTOS SOCIAIS E ECONÔMICOS</a:t>
          </a:r>
          <a:endParaRPr lang="en-US" b="1" dirty="0"/>
        </a:p>
      </dgm:t>
    </dgm:pt>
    <dgm:pt modelId="{FDAA28F2-F889-5645-B44D-20FC39825DAB}" cxnId="{8FFF890C-80BD-D548-866B-FBE0AFDE85ED}" type="parTrans">
      <dgm:prSet/>
      <dgm:spPr/>
      <dgm:t>
        <a:bodyPr/>
        <a:lstStyle/>
        <a:p>
          <a:endParaRPr lang="en-US"/>
        </a:p>
      </dgm:t>
    </dgm:pt>
    <dgm:pt modelId="{7A72FDFC-ABEA-5944-BA12-589418821B3C}" cxnId="{8FFF890C-80BD-D548-866B-FBE0AFDE85ED}" type="sibTrans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dirty="0" smtClean="0"/>
            <a:t>CRISE POLÍTICA GRAVE</a:t>
          </a:r>
        </a:p>
        <a:p>
          <a:endParaRPr lang="en-US" sz="2000" b="1" dirty="0" smtClean="0"/>
        </a:p>
        <a:p>
          <a:r>
            <a:rPr lang="en-US" sz="2000" b="1" dirty="0" smtClean="0"/>
            <a:t>CORRUPÇÃO</a:t>
          </a:r>
          <a:endParaRPr lang="en-US" sz="2000" b="1" dirty="0"/>
        </a:p>
      </dgm:t>
    </dgm:pt>
    <dgm:pt modelId="{3F728BED-C988-314A-85A1-3E1B4EA3D4B0}" cxnId="{FF861875-9497-2F42-A220-70F675C5DAEF}" type="parTrans">
      <dgm:prSet/>
      <dgm:spPr/>
      <dgm:t>
        <a:bodyPr/>
        <a:lstStyle/>
        <a:p>
          <a:endParaRPr lang="en-US"/>
        </a:p>
      </dgm:t>
    </dgm:pt>
    <dgm:pt modelId="{2D3F642A-EFF7-AD49-BA1F-0A0187D7B1A8}" cxnId="{FF861875-9497-2F42-A220-70F675C5DAEF}" type="sibTrans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70417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E9102A2B-88F3-7441-8880-FA28F319DC4B}" type="presOf" srcId="{C59E522E-87BF-C24C-B6DD-BB4EE8915C5F}" destId="{D47C6245-71AF-2C4D-89C3-3DDBECE50A4E}" srcOrd="0" destOrd="0" presId="urn:microsoft.com/office/officeart/2005/8/layout/gear1"/>
    <dgm:cxn modelId="{C043220B-F643-9E41-948D-5181184AD8BE}" type="presOf" srcId="{22E40D2C-DC5E-2746-A9D7-C20F00945B9D}" destId="{EF5AE48B-189D-EB46-B960-5089AC2F89AC}" srcOrd="0" destOrd="0" presId="urn:microsoft.com/office/officeart/2005/8/layout/gear1"/>
    <dgm:cxn modelId="{7B95604B-0DF5-5642-9F2C-3DC9519B9941}" type="presOf" srcId="{2D3F642A-EFF7-AD49-BA1F-0A0187D7B1A8}" destId="{C867BC58-ACC5-7143-81E7-6F3EBB97BCF2}" srcOrd="0" destOrd="0" presId="urn:microsoft.com/office/officeart/2005/8/layout/gear1"/>
    <dgm:cxn modelId="{3C4FB5C3-5588-EA43-9119-D47D782E1ED3}" type="presOf" srcId="{C59E522E-87BF-C24C-B6DD-BB4EE8915C5F}" destId="{901AC769-DCD2-754D-8A4A-EE787FDC897A}" srcOrd="1" destOrd="0" presId="urn:microsoft.com/office/officeart/2005/8/layout/gear1"/>
    <dgm:cxn modelId="{61459C38-6521-AC46-9B7E-ABD5275E1E2B}" type="presOf" srcId="{7A72FDFC-ABEA-5944-BA12-589418821B3C}" destId="{55CC3FDD-7757-B342-A37C-DC1A398CFA12}" srcOrd="0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A731274C-1777-1640-B36C-4682FB803198}" type="presOf" srcId="{8C8A2182-893A-3949-925B-6712935BA850}" destId="{BBE70C23-E896-9B47-B97A-B4B0EE0E4E88}" srcOrd="0" destOrd="0" presId="urn:microsoft.com/office/officeart/2005/8/layout/gear1"/>
    <dgm:cxn modelId="{08A3B3B1-56DA-EC4E-9D08-F6810225E55D}" type="presOf" srcId="{0CFFBBD6-446E-BF43-BF1E-6E8D2A995FB5}" destId="{AF802A68-AE76-D946-B07E-782415F1D4E1}" srcOrd="2" destOrd="0" presId="urn:microsoft.com/office/officeart/2005/8/layout/gear1"/>
    <dgm:cxn modelId="{6EA775FD-4BB8-794F-A928-3601B2B81761}" type="presOf" srcId="{9207CF13-DE89-264A-9B41-6A77F0455083}" destId="{BB798AAD-2709-6E43-9B36-28918F8A219C}" srcOrd="1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835C5310-BC98-334B-9D77-80549636E7DE}" type="presOf" srcId="{0CFFBBD6-446E-BF43-BF1E-6E8D2A995FB5}" destId="{D400A5A1-6861-E448-A159-F46FE2A58044}" srcOrd="0" destOrd="0" presId="urn:microsoft.com/office/officeart/2005/8/layout/gear1"/>
    <dgm:cxn modelId="{CE8F47AD-004A-2F49-8DE5-415FBA2EC128}" type="presOf" srcId="{C59E522E-87BF-C24C-B6DD-BB4EE8915C5F}" destId="{311F9496-634F-A74C-A908-5623EDD9C35F}" srcOrd="2" destOrd="0" presId="urn:microsoft.com/office/officeart/2005/8/layout/gear1"/>
    <dgm:cxn modelId="{90762409-D92B-7341-BFDD-87E259DB7DFF}" type="presOf" srcId="{9207CF13-DE89-264A-9B41-6A77F0455083}" destId="{C1458025-893A-654F-BD32-C6A35675463E}" srcOrd="0" destOrd="0" presId="urn:microsoft.com/office/officeart/2005/8/layout/gear1"/>
    <dgm:cxn modelId="{99DEF657-6F99-1D4B-9485-9746C47F05EA}" type="presOf" srcId="{0CFFBBD6-446E-BF43-BF1E-6E8D2A995FB5}" destId="{BD1633F7-8B07-F843-B595-E4ABFC4AB77A}" srcOrd="1" destOrd="0" presId="urn:microsoft.com/office/officeart/2005/8/layout/gear1"/>
    <dgm:cxn modelId="{D02AE7E4-FD2A-5948-B92E-EF3DE6192FD4}" type="presOf" srcId="{9207CF13-DE89-264A-9B41-6A77F0455083}" destId="{18B8807B-C31C-E846-B487-467021A9128F}" srcOrd="2" destOrd="0" presId="urn:microsoft.com/office/officeart/2005/8/layout/gear1"/>
    <dgm:cxn modelId="{77FCB8B4-6680-1E44-8DF2-483129814DEE}" type="presOf" srcId="{C59E522E-87BF-C24C-B6DD-BB4EE8915C5F}" destId="{A16FCD5B-786E-9A4F-9F01-70ED051CB58E}" srcOrd="3" destOrd="0" presId="urn:microsoft.com/office/officeart/2005/8/layout/gear1"/>
    <dgm:cxn modelId="{2591188E-A600-854E-BD6F-FBA61B94F865}" type="presParOf" srcId="{EF5AE48B-189D-EB46-B960-5089AC2F89AC}" destId="{D400A5A1-6861-E448-A159-F46FE2A58044}" srcOrd="0" destOrd="0" presId="urn:microsoft.com/office/officeart/2005/8/layout/gear1"/>
    <dgm:cxn modelId="{EBA96688-4C58-F543-8424-E4C36A33D3B5}" type="presParOf" srcId="{EF5AE48B-189D-EB46-B960-5089AC2F89AC}" destId="{BD1633F7-8B07-F843-B595-E4ABFC4AB77A}" srcOrd="1" destOrd="0" presId="urn:microsoft.com/office/officeart/2005/8/layout/gear1"/>
    <dgm:cxn modelId="{E30412D0-ADA3-0644-871F-9BE3CD57B55E}" type="presParOf" srcId="{EF5AE48B-189D-EB46-B960-5089AC2F89AC}" destId="{AF802A68-AE76-D946-B07E-782415F1D4E1}" srcOrd="2" destOrd="0" presId="urn:microsoft.com/office/officeart/2005/8/layout/gear1"/>
    <dgm:cxn modelId="{9E6FF86D-2289-D742-A3E2-2B67CAA041D8}" type="presParOf" srcId="{EF5AE48B-189D-EB46-B960-5089AC2F89AC}" destId="{C1458025-893A-654F-BD32-C6A35675463E}" srcOrd="3" destOrd="0" presId="urn:microsoft.com/office/officeart/2005/8/layout/gear1"/>
    <dgm:cxn modelId="{C057CB0A-1FAA-234C-9097-F42EC05B1C4B}" type="presParOf" srcId="{EF5AE48B-189D-EB46-B960-5089AC2F89AC}" destId="{BB798AAD-2709-6E43-9B36-28918F8A219C}" srcOrd="4" destOrd="0" presId="urn:microsoft.com/office/officeart/2005/8/layout/gear1"/>
    <dgm:cxn modelId="{DA43E995-23C9-E740-9BAE-3960F8D5B50D}" type="presParOf" srcId="{EF5AE48B-189D-EB46-B960-5089AC2F89AC}" destId="{18B8807B-C31C-E846-B487-467021A9128F}" srcOrd="5" destOrd="0" presId="urn:microsoft.com/office/officeart/2005/8/layout/gear1"/>
    <dgm:cxn modelId="{A1421121-DBF9-D941-B196-6C717FE17CC3}" type="presParOf" srcId="{EF5AE48B-189D-EB46-B960-5089AC2F89AC}" destId="{D47C6245-71AF-2C4D-89C3-3DDBECE50A4E}" srcOrd="6" destOrd="0" presId="urn:microsoft.com/office/officeart/2005/8/layout/gear1"/>
    <dgm:cxn modelId="{6FA19029-9FEB-784B-B043-F13033A9F105}" type="presParOf" srcId="{EF5AE48B-189D-EB46-B960-5089AC2F89AC}" destId="{901AC769-DCD2-754D-8A4A-EE787FDC897A}" srcOrd="7" destOrd="0" presId="urn:microsoft.com/office/officeart/2005/8/layout/gear1"/>
    <dgm:cxn modelId="{CCB99DBA-2EA2-EB49-81D6-C83956C97611}" type="presParOf" srcId="{EF5AE48B-189D-EB46-B960-5089AC2F89AC}" destId="{311F9496-634F-A74C-A908-5623EDD9C35F}" srcOrd="8" destOrd="0" presId="urn:microsoft.com/office/officeart/2005/8/layout/gear1"/>
    <dgm:cxn modelId="{10740B97-8A17-E94C-AC9C-6C0597F04F5C}" type="presParOf" srcId="{EF5AE48B-189D-EB46-B960-5089AC2F89AC}" destId="{A16FCD5B-786E-9A4F-9F01-70ED051CB58E}" srcOrd="9" destOrd="0" presId="urn:microsoft.com/office/officeart/2005/8/layout/gear1"/>
    <dgm:cxn modelId="{207768D7-7B76-6442-9E79-A550CA39CFC6}" type="presParOf" srcId="{EF5AE48B-189D-EB46-B960-5089AC2F89AC}" destId="{BBE70C23-E896-9B47-B97A-B4B0EE0E4E88}" srcOrd="10" destOrd="0" presId="urn:microsoft.com/office/officeart/2005/8/layout/gear1"/>
    <dgm:cxn modelId="{BE5217A4-8EBE-C94D-8246-A0A7739B4EC5}" type="presParOf" srcId="{EF5AE48B-189D-EB46-B960-5089AC2F89AC}" destId="{C867BC58-ACC5-7143-81E7-6F3EBB97BCF2}" srcOrd="11" destOrd="0" presId="urn:microsoft.com/office/officeart/2005/8/layout/gear1"/>
    <dgm:cxn modelId="{05E0C6CE-8F7C-2049-953D-64772C575854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Mecanismos que Geram Dívida</a:t>
          </a:r>
        </a:p>
      </dgm:t>
    </dgm:pt>
    <dgm:pt modelId="{E230E4B1-C9C5-ED4E-B84D-26A8BAEADC6C}" cxnId="{F059A85B-C569-7E4F-897B-B077F4F4470B}" type="parTrans">
      <dgm:prSet/>
      <dgm:spPr/>
      <dgm:t>
        <a:bodyPr/>
        <a:lstStyle/>
        <a:p>
          <a:endParaRPr lang="en-US"/>
        </a:p>
      </dgm:t>
    </dgm:pt>
    <dgm:pt modelId="{E4F4EB83-3590-8248-B329-387F9D96E311}" cxnId="{F059A85B-C569-7E4F-897B-B077F4F4470B}" type="sibTrans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Interferência do FMI</a:t>
          </a:r>
        </a:p>
      </dgm:t>
    </dgm:pt>
    <dgm:pt modelId="{0D47A167-53AC-4249-9B81-E9FF53A09617}" cxnId="{E3E4A945-C415-4A45-B7A6-1384E55746C6}" type="parTrans">
      <dgm:prSet/>
      <dgm:spPr/>
      <dgm:t>
        <a:bodyPr/>
        <a:lstStyle/>
        <a:p>
          <a:endParaRPr lang="en-US"/>
        </a:p>
      </dgm:t>
    </dgm:pt>
    <dgm:pt modelId="{D28437DB-9B3D-BB42-9DB0-B4A5CC3AF0E1}" cxnId="{E3E4A945-C415-4A45-B7A6-1384E55746C6}" type="sibTrans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cxnId="{1EC7D450-F28F-844C-947B-C231073515C8}" type="parTrans">
      <dgm:prSet/>
      <dgm:spPr/>
      <dgm:t>
        <a:bodyPr/>
        <a:lstStyle/>
        <a:p>
          <a:endParaRPr lang="en-US"/>
        </a:p>
      </dgm:t>
    </dgm:pt>
    <dgm:pt modelId="{C32EE8AA-1E3E-EC45-A170-141FE8D7DE35}" cxnId="{1EC7D450-F28F-844C-947B-C231073515C8}" type="sibTrans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cxnId="{4A517BE4-C95D-DC44-967E-C03C94EE7A1E}" type="parTrans">
      <dgm:prSet/>
      <dgm:spPr/>
      <dgm:t>
        <a:bodyPr/>
        <a:lstStyle/>
        <a:p>
          <a:endParaRPr lang="en-US"/>
        </a:p>
      </dgm:t>
    </dgm:pt>
    <dgm:pt modelId="{D846E938-A38E-3B49-BF0E-9614AE17F3AC}" cxnId="{4A517BE4-C95D-DC44-967E-C03C94EE7A1E}" type="sibTrans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Salvamento Bancário</a:t>
          </a:r>
        </a:p>
      </dgm:t>
    </dgm:pt>
    <dgm:pt modelId="{F2345D15-0A8A-884F-8066-05E2A55D3EF7}" cxnId="{9FD33811-CF00-4241-BFA8-2214647983D2}" type="parTrans">
      <dgm:prSet/>
      <dgm:spPr/>
      <dgm:t>
        <a:bodyPr/>
        <a:lstStyle/>
        <a:p>
          <a:endParaRPr lang="en-US"/>
        </a:p>
      </dgm:t>
    </dgm:pt>
    <dgm:pt modelId="{00F9EB27-3617-714D-BF1E-476277FE6591}" cxnId="{9FD33811-CF00-4241-BFA8-2214647983D2}" type="sibTrans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 panose="02040503050406030204"/>
            <a:ea typeface="+mn-ea"/>
            <a:cs typeface="+mn-cs"/>
          </a:endParaRPr>
        </a:p>
      </dgm:t>
    </dgm:pt>
    <dgm:pt modelId="{345BC62B-246C-6849-9929-177D18BF5EBF}" cxnId="{3F708B0D-1A69-9C40-BCD4-0BB24A0C1FB2}" type="sibTrans">
      <dgm:prSet/>
      <dgm:spPr/>
      <dgm:t>
        <a:bodyPr/>
        <a:lstStyle/>
        <a:p>
          <a:endParaRPr lang="en-US"/>
        </a:p>
      </dgm:t>
    </dgm:pt>
    <dgm:pt modelId="{E6DD8C2A-1363-3945-B76D-0B1AC5DD50DB}" cxnId="{3F708B0D-1A69-9C40-BCD4-0BB24A0C1FB2}" type="parTrans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9DA54A13-7525-DD41-9202-BE379298E333}" type="presOf" srcId="{6F5795CA-FCF7-3D49-92E8-4F066CD012F3}" destId="{2C4EA2EF-7032-994A-8CDA-D08E93AE0AB3}" srcOrd="0" destOrd="0" presId="urn:microsoft.com/office/officeart/2009/3/layout/CircleRelationship"/>
    <dgm:cxn modelId="{A43BD334-5186-6B49-8951-6E7D8394B250}" type="presOf" srcId="{96ED5622-202F-C947-BC45-A5FA037D119B}" destId="{3B8012C6-BDB5-5E42-AD5B-3E946D617566}" srcOrd="0" destOrd="0" presId="urn:microsoft.com/office/officeart/2009/3/layout/CircleRelationship"/>
    <dgm:cxn modelId="{F815FBE2-6491-9F42-AF5A-CAD1B898AF32}" type="presOf" srcId="{738A3422-D32A-114F-8E34-8A2257CE464B}" destId="{EAA19F38-080A-2445-9C24-BF5FCF5EAE4A}" srcOrd="0" destOrd="0" presId="urn:microsoft.com/office/officeart/2009/3/layout/CircleRelationship"/>
    <dgm:cxn modelId="{FFA3A749-3FEF-F14B-9913-C5C410A1EA78}" type="presOf" srcId="{86D17B7E-E696-8941-8E58-7886025557FE}" destId="{C1B0984E-E3E0-C943-AF18-A37F5C5D8942}" srcOrd="0" destOrd="0" presId="urn:microsoft.com/office/officeart/2009/3/layout/CircleRelationship"/>
    <dgm:cxn modelId="{BA711F8C-0A42-D04D-AA14-78C3D9D91A58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B0E1238C-9060-6E4D-859E-F601D68FDDED}" type="presOf" srcId="{91032682-16C8-8746-92ED-AF58BF7EB348}" destId="{12638A83-E4F5-674B-9467-240AA0C5FB0A}" srcOrd="0" destOrd="0" presId="urn:microsoft.com/office/officeart/2009/3/layout/CircleRelationship"/>
    <dgm:cxn modelId="{CCB7EBA0-646C-744A-8433-CC5AC487AB28}" type="presOf" srcId="{67399531-B4AD-494A-92F2-504158F3E707}" destId="{CD68683C-D877-F146-989D-683FF92CCE28}" srcOrd="0" destOrd="0" presId="urn:microsoft.com/office/officeart/2009/3/layout/CircleRelationship"/>
    <dgm:cxn modelId="{08EAB402-0D59-1448-A1A8-DF6B4B89BBF1}" type="presParOf" srcId="{12638A83-E4F5-674B-9467-240AA0C5FB0A}" destId="{CD68683C-D877-F146-989D-683FF92CCE28}" srcOrd="0" destOrd="0" presId="urn:microsoft.com/office/officeart/2009/3/layout/CircleRelationship"/>
    <dgm:cxn modelId="{48CC6AB0-6455-7349-9752-0C49257F7A72}" type="presParOf" srcId="{12638A83-E4F5-674B-9467-240AA0C5FB0A}" destId="{58D9F01F-9E18-A346-A934-8987F4284017}" srcOrd="1" destOrd="0" presId="urn:microsoft.com/office/officeart/2009/3/layout/CircleRelationship"/>
    <dgm:cxn modelId="{E9911204-4CB7-454C-B62E-EFBBB58662B9}" type="presParOf" srcId="{12638A83-E4F5-674B-9467-240AA0C5FB0A}" destId="{FEF05A9F-2AAC-074D-BD7A-9196CC8F387E}" srcOrd="2" destOrd="0" presId="urn:microsoft.com/office/officeart/2009/3/layout/CircleRelationship"/>
    <dgm:cxn modelId="{EB2D96B8-5C30-A44B-A147-99AC2887F41B}" type="presParOf" srcId="{12638A83-E4F5-674B-9467-240AA0C5FB0A}" destId="{3E2BC93E-E0ED-0A4C-904E-34FEB557D6B3}" srcOrd="3" destOrd="0" presId="urn:microsoft.com/office/officeart/2009/3/layout/CircleRelationship"/>
    <dgm:cxn modelId="{292781B2-344F-134C-99A3-ED7BAA1F787C}" type="presParOf" srcId="{12638A83-E4F5-674B-9467-240AA0C5FB0A}" destId="{9AE0C5AB-F05E-C54F-946F-524451D97D6A}" srcOrd="4" destOrd="0" presId="urn:microsoft.com/office/officeart/2009/3/layout/CircleRelationship"/>
    <dgm:cxn modelId="{57729464-3BF2-B445-B32C-4F1BDF820EBD}" type="presParOf" srcId="{12638A83-E4F5-674B-9467-240AA0C5FB0A}" destId="{9B818891-721B-E249-A46D-3F104437D69C}" srcOrd="5" destOrd="0" presId="urn:microsoft.com/office/officeart/2009/3/layout/CircleRelationship"/>
    <dgm:cxn modelId="{3382029D-F9BD-DA46-9FA1-FC8C7965BD3D}" type="presParOf" srcId="{12638A83-E4F5-674B-9467-240AA0C5FB0A}" destId="{3B8012C6-BDB5-5E42-AD5B-3E946D617566}" srcOrd="6" destOrd="0" presId="urn:microsoft.com/office/officeart/2009/3/layout/CircleRelationship"/>
    <dgm:cxn modelId="{0012CF26-2571-284A-BDF0-5EB74B399797}" type="presParOf" srcId="{12638A83-E4F5-674B-9467-240AA0C5FB0A}" destId="{BB4D3749-C5A6-1F42-BA2E-174FCD75366C}" srcOrd="7" destOrd="0" presId="urn:microsoft.com/office/officeart/2009/3/layout/CircleRelationship"/>
    <dgm:cxn modelId="{3F0537AE-1039-A74D-B783-A3D75AB6E88E}" type="presParOf" srcId="{BB4D3749-C5A6-1F42-BA2E-174FCD75366C}" destId="{307D2AE0-B61B-3F49-AF65-492CC44B7E00}" srcOrd="0" destOrd="0" presId="urn:microsoft.com/office/officeart/2009/3/layout/CircleRelationship"/>
    <dgm:cxn modelId="{B25CAA1C-98A6-D040-B76F-83344C102DA9}" type="presParOf" srcId="{12638A83-E4F5-674B-9467-240AA0C5FB0A}" destId="{6B05C13D-FEEA-C64C-B5AB-429A48D8019E}" srcOrd="8" destOrd="0" presId="urn:microsoft.com/office/officeart/2009/3/layout/CircleRelationship"/>
    <dgm:cxn modelId="{D24DE3C1-4FFB-C64E-A30E-E796D375F1D2}" type="presParOf" srcId="{6B05C13D-FEEA-C64C-B5AB-429A48D8019E}" destId="{B46D02DE-DFD9-264A-9122-1B111364DA6D}" srcOrd="0" destOrd="0" presId="urn:microsoft.com/office/officeart/2009/3/layout/CircleRelationship"/>
    <dgm:cxn modelId="{F524F213-40B6-EA4C-90FB-01A6DA1877A7}" type="presParOf" srcId="{12638A83-E4F5-674B-9467-240AA0C5FB0A}" destId="{5C929E12-B5A9-524E-8637-7BDE97CEB999}" srcOrd="9" destOrd="0" presId="urn:microsoft.com/office/officeart/2009/3/layout/CircleRelationship"/>
    <dgm:cxn modelId="{5F6C12F3-E8E8-3C41-891F-9A296722BC78}" type="presParOf" srcId="{12638A83-E4F5-674B-9467-240AA0C5FB0A}" destId="{A458321B-FFC0-BD4F-9287-F448D405C256}" srcOrd="10" destOrd="0" presId="urn:microsoft.com/office/officeart/2009/3/layout/CircleRelationship"/>
    <dgm:cxn modelId="{33A15EB1-0988-2440-B60B-2E1E0B2BC53D}" type="presParOf" srcId="{A458321B-FFC0-BD4F-9287-F448D405C256}" destId="{CBAE351A-2575-EB4E-BDFE-AC8C89AB19F6}" srcOrd="0" destOrd="0" presId="urn:microsoft.com/office/officeart/2009/3/layout/CircleRelationship"/>
    <dgm:cxn modelId="{627C59FA-AA5E-8847-915B-B7F71B225600}" type="presParOf" srcId="{12638A83-E4F5-674B-9467-240AA0C5FB0A}" destId="{A5B4C08C-AA14-F94A-9115-1C7612570EC3}" srcOrd="11" destOrd="0" presId="urn:microsoft.com/office/officeart/2009/3/layout/CircleRelationship"/>
    <dgm:cxn modelId="{DBC5FA95-8C9F-244B-B280-3B3A689E61B0}" type="presParOf" srcId="{A5B4C08C-AA14-F94A-9115-1C7612570EC3}" destId="{E87B16E0-7609-B741-ADEC-7ED3166C467B}" srcOrd="0" destOrd="0" presId="urn:microsoft.com/office/officeart/2009/3/layout/CircleRelationship"/>
    <dgm:cxn modelId="{51CE6D47-BC63-C846-AEB4-47E58B4866B5}" type="presParOf" srcId="{12638A83-E4F5-674B-9467-240AA0C5FB0A}" destId="{04321634-7EAA-C442-9E3C-6235F031E2D1}" srcOrd="12" destOrd="0" presId="urn:microsoft.com/office/officeart/2009/3/layout/CircleRelationship"/>
    <dgm:cxn modelId="{9FDCA127-59F3-194B-8930-35A27D94F75F}" type="presParOf" srcId="{04321634-7EAA-C442-9E3C-6235F031E2D1}" destId="{A27AE5E0-C77F-1548-B6AC-19A721F18551}" srcOrd="0" destOrd="0" presId="urn:microsoft.com/office/officeart/2009/3/layout/CircleRelationship"/>
    <dgm:cxn modelId="{1F68BC1D-9265-B841-81A7-A05638198284}" type="presParOf" srcId="{12638A83-E4F5-674B-9467-240AA0C5FB0A}" destId="{2C4EA2EF-7032-994A-8CDA-D08E93AE0AB3}" srcOrd="13" destOrd="0" presId="urn:microsoft.com/office/officeart/2009/3/layout/CircleRelationship"/>
    <dgm:cxn modelId="{D40DDEDC-171C-DA41-9BDB-515ECBDA7A65}" type="presParOf" srcId="{12638A83-E4F5-674B-9467-240AA0C5FB0A}" destId="{20931715-7EAE-D343-813D-4E75C341ED7C}" srcOrd="14" destOrd="0" presId="urn:microsoft.com/office/officeart/2009/3/layout/CircleRelationship"/>
    <dgm:cxn modelId="{1AF05AFE-E7A6-D344-9D83-8CCD121C9023}" type="presParOf" srcId="{20931715-7EAE-D343-813D-4E75C341ED7C}" destId="{233E81BF-6756-1A46-9ADA-2C3EBEC9678C}" srcOrd="0" destOrd="0" presId="urn:microsoft.com/office/officeart/2009/3/layout/CircleRelationship"/>
    <dgm:cxn modelId="{EDFD1812-6E2F-0B45-8439-F9427404B629}" type="presParOf" srcId="{12638A83-E4F5-674B-9467-240AA0C5FB0A}" destId="{EAA19F38-080A-2445-9C24-BF5FCF5EAE4A}" srcOrd="15" destOrd="0" presId="urn:microsoft.com/office/officeart/2009/3/layout/CircleRelationship"/>
    <dgm:cxn modelId="{5BD732F7-2D34-014A-A428-C08873B1CA13}" type="presParOf" srcId="{12638A83-E4F5-674B-9467-240AA0C5FB0A}" destId="{4E3A32DE-4BB9-3148-B3A6-B205618EB141}" srcOrd="16" destOrd="0" presId="urn:microsoft.com/office/officeart/2009/3/layout/CircleRelationship"/>
    <dgm:cxn modelId="{7ABB9B11-96B4-C949-994E-ADB87167B19A}" type="presParOf" srcId="{4E3A32DE-4BB9-3148-B3A6-B205618EB141}" destId="{3B2A56C1-B96B-2340-9B03-CA89F8A21E79}" srcOrd="0" destOrd="0" presId="urn:microsoft.com/office/officeart/2009/3/layout/CircleRelationship"/>
    <dgm:cxn modelId="{19FD989B-D62D-DE4E-ABF3-1C9389BA076B}" type="presParOf" srcId="{12638A83-E4F5-674B-9467-240AA0C5FB0A}" destId="{C1B0984E-E3E0-C943-AF18-A37F5C5D8942}" srcOrd="17" destOrd="0" presId="urn:microsoft.com/office/officeart/2009/3/layout/CircleRelationship"/>
    <dgm:cxn modelId="{782BA04E-D77D-DF40-AF56-08E92B92BB1A}" type="presParOf" srcId="{12638A83-E4F5-674B-9467-240AA0C5FB0A}" destId="{9EAD5373-AAF2-584E-A784-9920C80F048E}" srcOrd="18" destOrd="0" presId="urn:microsoft.com/office/officeart/2009/3/layout/CircleRelationship"/>
    <dgm:cxn modelId="{69D6F30B-B556-1F4B-BB1D-79225B7F5B9E}" type="presParOf" srcId="{9EAD5373-AAF2-584E-A784-9920C80F048E}" destId="{6F43751C-A657-5641-8282-9805A3E00C8B}" srcOrd="0" destOrd="0" presId="urn:microsoft.com/office/officeart/2009/3/layout/CircleRelationship"/>
    <dgm:cxn modelId="{FD6BEA8D-3E03-9545-95E0-32CFAEDB3F6D}" type="presParOf" srcId="{12638A83-E4F5-674B-9467-240AA0C5FB0A}" destId="{D9700332-47BC-454C-8230-0816D8CE441B}" srcOrd="19" destOrd="0" presId="urn:microsoft.com/office/officeart/2009/3/layout/CircleRelationship"/>
    <dgm:cxn modelId="{6DC292ED-B233-4B4F-B66E-6485E42EECF5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APROFUNDAMENTO DAS CRISES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ECONÔMICA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AMBIENTAL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SOCIAL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ÉTICA</a:t>
          </a: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CRISE POLÍTICA GRAVE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CORRUPÇÃO</a:t>
          </a:r>
          <a:endParaRPr lang="en-US" sz="2000" b="1" kern="1200" dirty="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1870792" y="63831"/>
          <a:ext cx="4230978" cy="3554277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OPORTUNISMO DOS BANCOS  ATINGE TRILHÕES COM GRAVES IMPACTOS SOCIAIS E ECONÔMICOS</a:t>
          </a:r>
          <a:endParaRPr lang="en-US" sz="1800" b="1" kern="1200" dirty="0"/>
        </a:p>
      </dsp:txBody>
      <dsp:txXfrm rot="-20700000">
        <a:off x="2838906" y="803252"/>
        <a:ext cx="2294749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00100" y="728663"/>
            <a:ext cx="5257800" cy="3641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p>
            <a:pPr lvl="0"/>
            <a:r>
              <a:rPr lang="pt-BR" altLang="x-none" dirty="0"/>
              <a:t>Clique para editar os estilos do texto mestre</a:t>
            </a:r>
            <a:endParaRPr lang="pt-BR" altLang="x-none" dirty="0"/>
          </a:p>
          <a:p>
            <a:pPr lvl="1"/>
            <a:r>
              <a:rPr lang="pt-BR" altLang="x-none" dirty="0"/>
              <a:t>Segundo nível</a:t>
            </a:r>
            <a:endParaRPr lang="pt-BR" altLang="x-none" dirty="0"/>
          </a:p>
          <a:p>
            <a:pPr lvl="2"/>
            <a:r>
              <a:rPr lang="pt-BR" altLang="x-none" dirty="0"/>
              <a:t>Terceiro nível</a:t>
            </a:r>
            <a:endParaRPr lang="pt-BR" altLang="x-none" dirty="0"/>
          </a:p>
          <a:p>
            <a:pPr lvl="3"/>
            <a:r>
              <a:rPr lang="pt-BR" altLang="x-none" dirty="0"/>
              <a:t>Quarto nível</a:t>
            </a:r>
            <a:endParaRPr lang="pt-BR" altLang="x-none" dirty="0"/>
          </a:p>
          <a:p>
            <a:pPr lvl="4"/>
            <a:r>
              <a:rPr lang="pt-BR" altLang="x-none" dirty="0"/>
              <a:t>Quinto nível</a:t>
            </a:r>
            <a:endParaRPr lang="pt-BR" altLang="x-none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46083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48131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>
              <a:buFont typeface="Times New Roman" panose="02020603050405020304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</a:rPr>
            </a:fld>
            <a:endParaRPr lang="en-GB" altLang="x-none" sz="1200" b="0" dirty="0">
              <a:solidFill>
                <a:schemeClr val="tx1"/>
              </a:solidFill>
            </a:endParaRPr>
          </a:p>
        </p:txBody>
      </p:sp>
      <p:sp>
        <p:nvSpPr>
          <p:cNvPr id="50179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spcBef>
                <a:spcPct val="50000"/>
              </a:spcBef>
            </a:pPr>
            <a:endParaRPr lang="pt-BR" altLang="x-none" dirty="0">
              <a:ea typeface="Arial" panose="020B0604020202020204" pitchFamily="34" charset="0"/>
            </a:endParaRPr>
          </a:p>
        </p:txBody>
      </p:sp>
      <p:sp>
        <p:nvSpPr>
          <p:cNvPr id="50180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529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</a:rPr>
            </a:fld>
            <a:endParaRPr lang="pt-BR" altLang="x-none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7347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9395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</a:rPr>
            </a:fld>
            <a:endParaRPr lang="pt-BR" altLang="x-none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/>
        </p:spPr>
        <p:txBody>
          <a:bodyPr wrap="square" lIns="94348" tIns="47174" rIns="94348" bIns="47174" anchor="t"/>
          <a:p>
            <a:pPr lvl="0"/>
            <a:endParaRPr dirty="0"/>
          </a:p>
        </p:txBody>
      </p:sp>
      <p:sp>
        <p:nvSpPr>
          <p:cNvPr id="1331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  <a:ea typeface="MS PGothic" panose="020B0600070205080204" charset="-128"/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  <a:ea typeface="MS PGothic" panose="020B0600070205080204" charset="-128"/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  <a:ea typeface="MS PGothic" panose="020B0600070205080204" charset="-128"/>
              </a:rPr>
              <a:t>”</a:t>
            </a: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  <a:ea typeface="MS PGothic" panose="020B0600070205080204" charset="-128"/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  <a:ea typeface="MS PGothic" panose="020B0600070205080204" charset="-128"/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 eaLnBrk="1" hangingPunct="1">
              <a:buFont typeface="Times New Roman" panose="02020603050405020304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  <a:ea typeface="MS PGothic" panose="020B0600070205080204" charset="-128"/>
              </a:rPr>
            </a:fld>
            <a:endParaRPr lang="en-GB" altLang="x-none" sz="1200" b="0" dirty="0">
              <a:solidFill>
                <a:schemeClr val="tx1"/>
              </a:solidFill>
              <a:ea typeface="MS PGothic" panose="020B0600070205080204" charset="-128"/>
            </a:endParaRPr>
          </a:p>
        </p:txBody>
      </p:sp>
      <p:sp>
        <p:nvSpPr>
          <p:cNvPr id="26627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>
              <a:spcBef>
                <a:spcPct val="50000"/>
              </a:spcBef>
            </a:pPr>
            <a:endParaRPr lang="pt-BR" altLang="x-none" dirty="0">
              <a:ea typeface="MS PGothic" panose="020B0600070205080204" charset="-128"/>
            </a:endParaRPr>
          </a:p>
        </p:txBody>
      </p:sp>
      <p:sp>
        <p:nvSpPr>
          <p:cNvPr id="26628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none" lIns="94348" tIns="47174" rIns="94348" bIns="47174" anchor="ctr"/>
          <a:p>
            <a:pPr lvl="0"/>
            <a:endParaRPr lang="es-ES" altLang="x-none" dirty="0"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>
              <a:buFont typeface="Times New Roman" panose="02020603050405020304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</a:rPr>
            </a:fld>
            <a:endParaRPr lang="en-GB" altLang="x-none" sz="1200" b="0" dirty="0">
              <a:solidFill>
                <a:schemeClr val="tx1"/>
              </a:solidFill>
            </a:endParaRPr>
          </a:p>
        </p:txBody>
      </p:sp>
      <p:sp>
        <p:nvSpPr>
          <p:cNvPr id="30723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spcBef>
                <a:spcPct val="50000"/>
              </a:spcBef>
            </a:pPr>
            <a:endParaRPr lang="pt-BR" altLang="x-none" dirty="0">
              <a:ea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/>
        </p:spPr>
        <p:txBody>
          <a:bodyPr wrap="square" lIns="94348" tIns="47174" rIns="94348" bIns="47174" anchor="t"/>
          <a:p>
            <a:pPr lvl="0"/>
            <a:endParaRPr dirty="0">
              <a:ea typeface="MS PGothic" panose="020B0600070205080204" charset="-128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ea typeface="MS PGothic" panose="020B0600070205080204" charset="-128"/>
              </a:rPr>
            </a:fld>
            <a:endParaRPr lang="pt-BR" altLang="x-none" sz="1200" b="0" dirty="0">
              <a:solidFill>
                <a:schemeClr val="tx1"/>
              </a:solidFill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5843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8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1027" name="Freeform 8"/>
          <p:cNvSpPr/>
          <p:nvPr/>
        </p:nvSpPr>
        <p:spPr>
          <a:xfrm>
            <a:off x="0" y="-20637"/>
            <a:ext cx="9906000" cy="1682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Freeform 9"/>
          <p:cNvSpPr/>
          <p:nvPr/>
        </p:nvSpPr>
        <p:spPr>
          <a:xfrm>
            <a:off x="0" y="-20637"/>
            <a:ext cx="9086850" cy="10683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Freeform 10"/>
          <p:cNvSpPr/>
          <p:nvPr/>
        </p:nvSpPr>
        <p:spPr>
          <a:xfrm>
            <a:off x="0" y="-20637"/>
            <a:ext cx="4959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" name="16 Rectángulo"/>
          <p:cNvSpPr/>
          <p:nvPr/>
        </p:nvSpPr>
        <p:spPr bwMode="auto">
          <a:xfrm>
            <a:off x="-15875" y="-65087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C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ADlizt" TargetMode="Externa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hyperlink" Target="https://bit.ly/33XLhyr" TargetMode="External"/><Relationship Id="rId3" Type="http://schemas.openxmlformats.org/officeDocument/2006/relationships/hyperlink" Target="https://bit.ly/2Y4kmMy" TargetMode="External"/><Relationship Id="rId2" Type="http://schemas.openxmlformats.org/officeDocument/2006/relationships/hyperlink" Target="https://glo.bo/2Mxdm5I" TargetMode="Externa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3kzNFB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www.em.com.br/app/noticia/economia/2020/05/06/internas_economia,1144919/bc-tem-perda-de-r-8-340-bi-com-swap-cambial-em-abril.shtml" TargetMode="External"/><Relationship Id="rId2" Type="http://schemas.openxmlformats.org/officeDocument/2006/relationships/hyperlink" Target="https://www.cnnbrasil.com.br/business/2020/04/08/bc-tem-perda-de-r-31-bilhoes-com-swap-cambial-em-marco" TargetMode="Externa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hyperlink" Target="https://bit.ly/2X5BbHd" TargetMode="External"/><Relationship Id="rId1" Type="http://schemas.openxmlformats.org/officeDocument/2006/relationships/hyperlink" Target="https://bit.ly/2WAKhJq" TargetMode="Externa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hyperlink" Target="https://bit.ly/35mCy7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3jK41a5" TargetMode="External"/><Relationship Id="rId1" Type="http://schemas.openxmlformats.org/officeDocument/2006/relationships/hyperlink" Target="https://bit.ly/2XV1Pk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hyperlink" Target="https://bit.ly/2MVSvfk" TargetMode="External"/><Relationship Id="rId1" Type="http://schemas.openxmlformats.org/officeDocument/2006/relationships/hyperlink" Target="https://auditoriacidada.org.br/explicacao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2NTPlJo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hyperlink" Target="https://goo.gl/dvHYmr" TargetMode="External"/><Relationship Id="rId4" Type="http://schemas.openxmlformats.org/officeDocument/2006/relationships/hyperlink" Target="https://goo.gl/VWZgVa" TargetMode="External"/><Relationship Id="rId3" Type="http://schemas.openxmlformats.org/officeDocument/2006/relationships/hyperlink" Target="https://goo.gl/gU6X7E" TargetMode="External"/><Relationship Id="rId2" Type="http://schemas.openxmlformats.org/officeDocument/2006/relationships/hyperlink" Target="https://bit.ly/2F6Q8lJ" TargetMode="External"/><Relationship Id="rId1" Type="http://schemas.openxmlformats.org/officeDocument/2006/relationships/hyperlink" Target="https://bit.ly/2PDuaJ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1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2A6f6zY" TargetMode="Externa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emf"/><Relationship Id="rId1" Type="http://schemas.openxmlformats.org/officeDocument/2006/relationships/hyperlink" Target="https://www.bcb.gov.br/content/estatisticas/Documents/Tabelas_especiais/Nfspp.xl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://www.divida-auditoriacidada.org.br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auditoriacidada.org.br/e-hora-de-virar-o-jogo/" TargetMode="External"/><Relationship Id="rId1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3a9HO0y" TargetMode="External"/><Relationship Id="rId1" Type="http://schemas.openxmlformats.org/officeDocument/2006/relationships/hyperlink" Target="http://www.auditoriacidada.org.br" TargetMode="Externa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png"/><Relationship Id="rId2" Type="http://schemas.openxmlformats.org/officeDocument/2006/relationships/hyperlink" Target="http://www.facebook.com/auditoriacidada.pagina" TargetMode="External"/><Relationship Id="rId1" Type="http://schemas.openxmlformats.org/officeDocument/2006/relationships/hyperlink" Target="http://www.auditoriacidada.org.br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GQFvSR" TargetMode="Externa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hyperlink" Target="https://bit.ly/3099tfa" TargetMode="External"/><Relationship Id="rId5" Type="http://schemas.openxmlformats.org/officeDocument/2006/relationships/hyperlink" Target="https://bit.ly/3cwX335" TargetMode="External"/><Relationship Id="rId4" Type="http://schemas.openxmlformats.org/officeDocument/2006/relationships/image" Target="../media/image10.png"/><Relationship Id="rId3" Type="http://schemas.openxmlformats.org/officeDocument/2006/relationships/hyperlink" Target="https://bit.ly/3eNVm31" TargetMode="External"/><Relationship Id="rId2" Type="http://schemas.openxmlformats.org/officeDocument/2006/relationships/hyperlink" Target="https://bit.ly/2Aq9Mb0" TargetMode="External"/><Relationship Id="rId1" Type="http://schemas.openxmlformats.org/officeDocument/2006/relationships/hyperlink" Target="https://bit.ly/2BubEiZ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hyperlink" Target="https://bit.ly/3eQCgcn" TargetMode="External"/><Relationship Id="rId3" Type="http://schemas.openxmlformats.org/officeDocument/2006/relationships/hyperlink" Target="https://bit.ly/371YGol" TargetMode="External"/><Relationship Id="rId2" Type="http://schemas.openxmlformats.org/officeDocument/2006/relationships/hyperlink" Target="https://bit.ly/2AEsZ8I" TargetMode="External"/><Relationship Id="rId1" Type="http://schemas.openxmlformats.org/officeDocument/2006/relationships/hyperlink" Target="https://bit.ly/308tgu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Y2SEQj" TargetMode="Externa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Text Box 3"/>
          <p:cNvSpPr txBox="1"/>
          <p:nvPr/>
        </p:nvSpPr>
        <p:spPr>
          <a:xfrm>
            <a:off x="134938" y="-149860"/>
            <a:ext cx="9777412" cy="68326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200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440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2700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PT" altLang="x-none"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0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CEAPE-RS</a:t>
            </a:r>
            <a:endParaRPr lang="pt-BR" altLang="x-none"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0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13 de agosto de 2020</a:t>
            </a:r>
            <a:endParaRPr lang="pt-BR" altLang="x-none" sz="2000" b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4098" name="CaixaDeTexto 3"/>
          <p:cNvSpPr txBox="1"/>
          <p:nvPr/>
        </p:nvSpPr>
        <p:spPr>
          <a:xfrm flipH="1">
            <a:off x="488950" y="2133600"/>
            <a:ext cx="8856663" cy="2435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9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O SISTEMA DA DÍVIDA E AS 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ALTERNATIVAS PÓS-PANDEMIA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476250"/>
            <a:ext cx="210502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476250"/>
            <a:ext cx="6834188" cy="590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2"/>
          <p:cNvSpPr txBox="1"/>
          <p:nvPr/>
        </p:nvSpPr>
        <p:spPr>
          <a:xfrm>
            <a:off x="7258050" y="549275"/>
            <a:ext cx="2879725" cy="6494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imes New Roman" panose="02020603050405020304" charset="0"/>
                <a:ea typeface="MS PGothic" panose="020B0600070205080204" charset="-128"/>
              </a:rPr>
              <a:t>Levantamento feito pela </a:t>
            </a:r>
            <a:endParaRPr lang="pt-BR" altLang="x-none" sz="3200" dirty="0">
              <a:solidFill>
                <a:srgbClr val="94C600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imes New Roman" panose="02020603050405020304" charset="0"/>
                <a:ea typeface="MS PGothic" panose="020B0600070205080204" charset="-128"/>
              </a:rPr>
              <a:t>IVIX</a:t>
            </a:r>
            <a:endParaRPr lang="pt-BR" altLang="x-none" sz="3200" dirty="0">
              <a:solidFill>
                <a:srgbClr val="94C600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imes New Roman" panose="02020603050405020304" charset="0"/>
                <a:ea typeface="MS PGothic" panose="020B0600070205080204" charset="-128"/>
              </a:rPr>
              <a:t>Value </a:t>
            </a:r>
            <a:endParaRPr lang="pt-BR" altLang="x-none" sz="3200" dirty="0">
              <a:solidFill>
                <a:srgbClr val="94C600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imes New Roman" panose="02020603050405020304" charset="0"/>
                <a:ea typeface="MS PGothic" panose="020B0600070205080204" charset="-128"/>
              </a:rPr>
              <a:t>Creation</a:t>
            </a:r>
            <a:endParaRPr lang="pt-BR" altLang="x-none" sz="3200" dirty="0">
              <a:solidFill>
                <a:srgbClr val="94C600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endParaRPr lang="pt-BR" altLang="x-none" sz="3200" dirty="0">
              <a:solidFill>
                <a:srgbClr val="94C600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r>
              <a:rPr lang="pt-BR" altLang="en-US" sz="3200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“</a:t>
            </a:r>
            <a:r>
              <a:rPr lang="pt-BR" altLang="ja-JP" sz="3200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Créditos podres</a:t>
            </a:r>
            <a:r>
              <a:rPr lang="pt-BR" altLang="en-US" sz="3200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”</a:t>
            </a:r>
            <a:r>
              <a:rPr lang="pt-BR" altLang="ja-JP" sz="3200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 somam R$1trilhão, sem considerar a correção da inflação!</a:t>
            </a:r>
            <a:endParaRPr lang="pt-BR" altLang="ja-JP" sz="3200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r>
              <a:rPr lang="pt-BR" altLang="ja-JP" sz="2000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  <a:hlinkClick r:id="rId2"/>
              </a:rPr>
              <a:t>https://bit.ly/2ADlizt</a:t>
            </a:r>
            <a:r>
              <a:rPr lang="pt-BR" altLang="ja-JP" sz="2000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 </a:t>
            </a:r>
            <a:r>
              <a:rPr lang="pt-BR" altLang="ja-JP" sz="3200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lang="pt-BR" altLang="x-none" sz="3200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908050"/>
            <a:ext cx="5976938" cy="532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Box 2"/>
          <p:cNvSpPr txBox="1"/>
          <p:nvPr/>
        </p:nvSpPr>
        <p:spPr>
          <a:xfrm>
            <a:off x="415925" y="6237288"/>
            <a:ext cx="58324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0" dirty="0">
                <a:latin typeface="Times New Roman" panose="02020603050405020304" charset="0"/>
                <a:ea typeface="MS PGothic" panose="020B0600070205080204" charset="-128"/>
                <a:hlinkClick r:id="rId2"/>
              </a:rPr>
              <a:t>https://glo.bo/2Mxdm5I</a:t>
            </a:r>
            <a:r>
              <a:rPr b="0" dirty="0"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b="0" dirty="0">
              <a:latin typeface="Times New Roman" panose="02020603050405020304" charset="0"/>
              <a:ea typeface="MS PGothic" panose="020B0600070205080204" charset="-128"/>
            </a:endParaRPr>
          </a:p>
        </p:txBody>
      </p:sp>
      <p:sp>
        <p:nvSpPr>
          <p:cNvPr id="16387" name="TextBox 3"/>
          <p:cNvSpPr txBox="1"/>
          <p:nvPr/>
        </p:nvSpPr>
        <p:spPr>
          <a:xfrm>
            <a:off x="6537325" y="692150"/>
            <a:ext cx="3600450" cy="6308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O 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empacotamento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”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 de títulos em cestas de ativos torna sem sentido falar em 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risco de crédito ou 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preço de referência</a:t>
            </a:r>
            <a:r>
              <a:rPr lang="pt-BR" altLang="en-US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”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, pois englobam diversos tipos distintos de papéis financeiros, de naturezas diversas, riscos diversos e preços de referência diversos e até, em muitos dos casos, inexistentes, escondendo a verdadeira identidade e qualidade dos títulos que estão sendo de fato negociado. </a:t>
            </a:r>
            <a:r>
              <a:rPr lang="pt-BR" altLang="x-none" sz="2000" b="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  <a:hlinkClick r:id="rId3"/>
              </a:rPr>
              <a:t>https://bit.ly/2Y4kmMy</a:t>
            </a:r>
            <a:r>
              <a:rPr lang="pt-BR" altLang="x-none" sz="2000" b="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lang="pt-BR" altLang="x-none" sz="2000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  <p:sp>
        <p:nvSpPr>
          <p:cNvPr id="16388" name="TextBox 4"/>
          <p:cNvSpPr txBox="1"/>
          <p:nvPr/>
        </p:nvSpPr>
        <p:spPr>
          <a:xfrm>
            <a:off x="488950" y="188913"/>
            <a:ext cx="9001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400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</a:rPr>
              <a:t>Inconstitucionalidade </a:t>
            </a:r>
            <a:r>
              <a:rPr lang="pt-BR" altLang="x-none" sz="2000" b="0" dirty="0">
                <a:latin typeface="Times New Roman" panose="02020603050405020304" charset="0"/>
                <a:hlinkClick r:id="rId4"/>
              </a:rPr>
              <a:t>https://bit.ly/33XLhyr</a:t>
            </a:r>
            <a:r>
              <a:rPr lang="pt-BR" altLang="x-none" sz="2000" b="0" dirty="0">
                <a:latin typeface="Times New Roman" panose="02020603050405020304" charset="0"/>
              </a:rPr>
              <a:t> </a:t>
            </a:r>
            <a:r>
              <a:rPr lang="pt-BR" altLang="x-none" sz="4000" dirty="0">
                <a:latin typeface="Times New Roman" panose="02020603050405020304" charset="0"/>
              </a:rPr>
              <a:t>  </a:t>
            </a:r>
            <a:r>
              <a:rPr lang="pt-BR" altLang="x-none" sz="400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lang="pt-BR" altLang="x-none" sz="2000" b="0" dirty="0">
              <a:solidFill>
                <a:srgbClr val="92D050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Box 4"/>
          <p:cNvSpPr txBox="1"/>
          <p:nvPr/>
        </p:nvSpPr>
        <p:spPr>
          <a:xfrm>
            <a:off x="273050" y="188913"/>
            <a:ext cx="9632950" cy="663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400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</a:rPr>
              <a:t>Por que comprar papel podre de banco?</a:t>
            </a:r>
            <a:endParaRPr lang="pt-BR" altLang="x-none" sz="4000" dirty="0">
              <a:solidFill>
                <a:srgbClr val="92D050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r>
              <a:rPr lang="pt-BR" altLang="x-none" sz="350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Apesar da ADI 6417, BC emite Circular 4.028  </a:t>
            </a:r>
            <a:r>
              <a:rPr lang="pt-BR" altLang="x-none" sz="2100" b="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  <a:hlinkClick r:id="rId1"/>
              </a:rPr>
              <a:t>https://bit.ly/3kzNFBk</a:t>
            </a:r>
            <a:r>
              <a:rPr lang="pt-BR" altLang="x-none" sz="2100" b="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lang="pt-BR" altLang="x-none" sz="2100" b="0" dirty="0">
              <a:solidFill>
                <a:srgbClr val="92D050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1 – Ausência de limite do valor a ser gasto com a compra de ativos privados por BC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2 – Comprometimento de grandes volumes de recursos públicos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3 – Ausência de especificação dos ativos privados a serem adquiridos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4 – BC poderá comprar ativos privados prescritos e podres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5 – Risco de compra de ativos privados podres emitidos no exterior: Brasil vai virar o lixão dos papéis podres do mundo?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6 – A falácia da classificação de risco e do preço de referência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7 – A realização da operação obedecerá a vontade do mercado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8 – Devedores da Previdência Social poderão negociar com o Banco Central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9 – </a:t>
            </a:r>
            <a:r>
              <a:rPr lang="pt-BR" altLang="en-US" sz="2200" b="0" dirty="0">
                <a:solidFill>
                  <a:schemeClr val="tx1"/>
                </a:solidFill>
                <a:latin typeface="Times New Roman" panose="02020603050405020304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Leilão</a:t>
            </a:r>
            <a:r>
              <a:rPr lang="pt-BR" altLang="en-US" sz="2200" b="0" dirty="0">
                <a:solidFill>
                  <a:schemeClr val="tx1"/>
                </a:solidFill>
                <a:latin typeface="Times New Roman" panose="02020603050405020304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 ficará a critério do Banco Central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10 – EC 106 vai dar trilhões aos bancos e não exigiu contrapartida alguma ao país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11 – Necessidade de esclarecer alguns aspectos esdrúxulos: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a) Quais seriam os ativos privados emitidos por micro, pequena e média empresa?</a:t>
            </a:r>
            <a:b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pt-BR" altLang="x-none" sz="2200" b="0" dirty="0">
                <a:solidFill>
                  <a:schemeClr val="tx1"/>
                </a:solidFill>
                <a:latin typeface="Times New Roman" panose="02020603050405020304" charset="0"/>
              </a:rPr>
              <a:t>b) Investidores individuais estrangeiros poderão vender ativos privados ao BC?</a:t>
            </a:r>
            <a:endParaRPr lang="pt-BR" altLang="x-none" sz="2200" b="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endParaRPr lang="pt-BR" altLang="x-none" sz="2100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Box 2"/>
          <p:cNvSpPr txBox="1"/>
          <p:nvPr/>
        </p:nvSpPr>
        <p:spPr>
          <a:xfrm>
            <a:off x="415925" y="115888"/>
            <a:ext cx="93614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en-US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CRISE</a:t>
            </a:r>
            <a:r>
              <a:rPr lang="pt-BR" altLang="en-US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 PARA QUEM?</a:t>
            </a:r>
            <a:endParaRPr lang="pt-BR" altLang="x-none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EC 106 irá aumentar a desigualdade social no Brasil</a:t>
            </a:r>
            <a:endParaRPr lang="pt-BR" altLang="x-none" dirty="0">
              <a:solidFill>
                <a:srgbClr val="94C6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1843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1412875"/>
            <a:ext cx="6472238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675" y="4149725"/>
            <a:ext cx="7023100" cy="237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Box 2"/>
          <p:cNvSpPr txBox="1"/>
          <p:nvPr/>
        </p:nvSpPr>
        <p:spPr>
          <a:xfrm>
            <a:off x="560388" y="260350"/>
            <a:ext cx="9345612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chemeClr val="accent1"/>
                </a:solidFill>
                <a:latin typeface="Times New Roman" panose="02020603050405020304" charset="0"/>
                <a:ea typeface="MS PGothic" panose="020B0600070205080204" charset="-128"/>
              </a:rPr>
              <a:t>Perdas do Banco Central com sigilosos contratos de SWAP chegam a R$ 63,5 bilhões até maio/2020 </a:t>
            </a:r>
            <a:endParaRPr lang="pt-BR" altLang="x-none" sz="3200" dirty="0">
              <a:solidFill>
                <a:schemeClr val="accent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1341438"/>
            <a:ext cx="8048625" cy="501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Box 4"/>
          <p:cNvSpPr txBox="1"/>
          <p:nvPr/>
        </p:nvSpPr>
        <p:spPr>
          <a:xfrm>
            <a:off x="273050" y="6453188"/>
            <a:ext cx="97932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200" b="0" dirty="0">
                <a:latin typeface="Times New Roman" panose="02020603050405020304" charset="0"/>
                <a:ea typeface="MS PGothic" panose="020B0600070205080204" charset="-128"/>
                <a:hlinkClick r:id="rId2"/>
              </a:rPr>
              <a:t>https://www.cnnbrasil.com.br/business/2020/04/08/bc-tem-perda-de-r-31-bilhoes-com-swap-cambial-em-marco</a:t>
            </a:r>
            <a:r>
              <a:rPr sz="1200" b="0" dirty="0"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sz="1200" b="0" dirty="0">
              <a:latin typeface="Times New Roman" panose="02020603050405020304" charset="0"/>
              <a:ea typeface="MS PGothic" panose="020B0600070205080204" charset="-128"/>
            </a:endParaRPr>
          </a:p>
          <a:p>
            <a:r>
              <a:rPr sz="1200" b="0" dirty="0">
                <a:latin typeface="Times New Roman" panose="02020603050405020304" charset="0"/>
                <a:ea typeface="MS PGothic" panose="020B0600070205080204" charset="-128"/>
                <a:hlinkClick r:id="rId3"/>
              </a:rPr>
              <a:t>https://www.em.com.br/app/noticia/economia/2020/05/06/internas_economia,1144919/bc-tem-perda-de-r-8-340-bi-com-swap-cambial-em-abril.shtml</a:t>
            </a:r>
            <a:r>
              <a:rPr sz="1200" b="0" dirty="0"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sz="1200" b="0" dirty="0"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560388" y="404813"/>
            <a:ext cx="9145588" cy="8439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5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Geração disfarçada de dívida pública que é paga por fora dos controles orçamentários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PLP 459/2017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(PLS 204/2016 no Senado)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Diversos materiais em </a:t>
            </a:r>
            <a:r>
              <a:rPr lang="pt-BR" altLang="x-none" sz="2000" b="0">
                <a:latin typeface="Times New Roman" panose="02020603050405020304" charset="0"/>
                <a:hlinkClick r:id="rId1"/>
              </a:rPr>
              <a:t>https://bit.ly/2WAKhJq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>
                <a:latin typeface="Times New Roman" panose="02020603050405020304" charset="0"/>
              </a:rPr>
              <a:t> 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LC 173/2020 </a:t>
            </a:r>
            <a:r>
              <a:rPr lang="pt-BR" altLang="x-none" sz="2000" b="0">
                <a:latin typeface="Times New Roman" panose="02020603050405020304" charset="0"/>
                <a:hlinkClick r:id="rId2"/>
              </a:rPr>
              <a:t>https://bit.ly/2X5BbHd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endParaRPr lang="pt-BR" altLang="x-none" sz="2000" b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60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  </a:t>
            </a:r>
            <a:endParaRPr lang="pt-BR" altLang="x-none" sz="360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60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120000"/>
              </a:lnSpc>
            </a:pPr>
            <a:endParaRPr lang="pt-BR" altLang="x-none" sz="3600" b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276475"/>
            <a:ext cx="460692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2276475"/>
            <a:ext cx="4575175" cy="324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2"/>
          <p:cNvSpPr txBox="1"/>
          <p:nvPr/>
        </p:nvSpPr>
        <p:spPr>
          <a:xfrm>
            <a:off x="344488" y="188913"/>
            <a:ext cx="9432925" cy="64087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“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SISTEMA DA DÍVIDA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”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 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ctr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dirty="0">
              <a:solidFill>
                <a:srgbClr val="92D050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Utilização do endividamento público às avessas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: ao invés de instrumento de financiamento dos Estados, funciona como mecanismo de subtração de recursos públicos, que são direcionados principalmente a bancos e grandes corporações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Se reproduz internacionalmente e internamente, em âmbito dos estados e municípios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Principal característica: 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dívida pública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”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sem contrapartida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Maior beneficiário: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     Setor financeiro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 Box 2"/>
          <p:cNvSpPr txBox="1"/>
          <p:nvPr/>
        </p:nvSpPr>
        <p:spPr>
          <a:xfrm>
            <a:off x="193675" y="188913"/>
            <a:ext cx="9712325" cy="6600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anose="0202060305040502030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 dirty="0">
                <a:solidFill>
                  <a:srgbClr val="92D050"/>
                </a:solidFill>
                <a:latin typeface="Tahoma" panose="020B0604030504040204" charset="0"/>
              </a:rPr>
              <a:t>“</a:t>
            </a:r>
            <a:r>
              <a:rPr lang="pt-BR" altLang="x-none" sz="2800" dirty="0">
                <a:solidFill>
                  <a:srgbClr val="92D050"/>
                </a:solidFill>
                <a:latin typeface="Tahoma" panose="020B0604030504040204" charset="0"/>
              </a:rPr>
              <a:t>Sistema da Dívida</a:t>
            </a:r>
            <a:r>
              <a:rPr lang="pt-BR" altLang="en-US" sz="2800" dirty="0">
                <a:solidFill>
                  <a:srgbClr val="92D050"/>
                </a:solidFill>
                <a:latin typeface="Tahoma" panose="020B0604030504040204" charset="0"/>
              </a:rPr>
              <a:t>”</a:t>
            </a:r>
            <a:endParaRPr lang="pt-BR" altLang="x-none" sz="2800" dirty="0">
              <a:solidFill>
                <a:srgbClr val="92D050"/>
              </a:solidFill>
              <a:latin typeface="Tahoma" panose="020B0604030504040204" charset="0"/>
            </a:endParaRPr>
          </a:p>
          <a:p>
            <a:pPr marL="34925" algn="ctr" defTabSz="44958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anose="0202060305040502030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Como opera</a:t>
            </a:r>
            <a:endParaRPr lang="pt-BR" altLang="x-none" sz="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Modelo Econômico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Privilégios Financeiros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Sistema Legal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Sistema Político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Corrupção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Grande Mídia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SISTEMA 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FINANCEIRO: BIS, FMI, BM, BID, Bancos Centrais, banca privada internacional e nacional</a:t>
            </a:r>
            <a:endParaRPr lang="pt-BR" altLang="x-none" sz="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ctr" defTabSz="449580">
              <a:lnSpc>
                <a:spcPct val="110000"/>
              </a:lnSpc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Dominação financeira e graves consequências sociais</a:t>
            </a:r>
            <a:endParaRPr lang="pt-BR" altLang="x-none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2355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7463" y="1484313"/>
            <a:ext cx="3816350" cy="367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1"/>
          <p:cNvSpPr/>
          <p:nvPr/>
        </p:nvSpPr>
        <p:spPr>
          <a:xfrm>
            <a:off x="128588" y="0"/>
            <a:ext cx="9777412" cy="12954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p>
            <a:pPr defTabSz="9144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28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             QUEM MANDA NO BRASIL ? </a:t>
            </a:r>
            <a:endParaRPr lang="en-GB" altLang="x-none" sz="28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25602" name="TextBox 1"/>
          <p:cNvSpPr txBox="1"/>
          <p:nvPr/>
        </p:nvSpPr>
        <p:spPr>
          <a:xfrm>
            <a:off x="7185025" y="1341438"/>
            <a:ext cx="2881313" cy="461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algn="ctr"/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BANCO PRIVADO BIS: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O CENTRO DO PODER DE REGULAMENTAÇÃO E SUPERVISÃO FINANCEIRA GLOBAL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algn="ctr">
              <a:spcAft>
                <a:spcPts val="1200"/>
              </a:spcAft>
            </a:pPr>
            <a:endParaRPr lang="pt-BR" altLang="x-none" sz="2000" b="0" u="sng" dirty="0">
              <a:latin typeface="Times New Roman" panose="02020603050405020304" charset="0"/>
              <a:ea typeface="MS PGothic" panose="020B0600070205080204" charset="-128"/>
            </a:endParaRPr>
          </a:p>
          <a:p>
            <a:pPr algn="ctr">
              <a:spcAft>
                <a:spcPts val="1200"/>
              </a:spcAft>
            </a:pPr>
            <a:r>
              <a:rPr lang="pt-BR" altLang="x-none" sz="1800" b="0" dirty="0">
                <a:latin typeface="Times New Roman" panose="02020603050405020304" charset="0"/>
                <a:ea typeface="MS PGothic" panose="020B0600070205080204" charset="-128"/>
                <a:hlinkClick r:id="rId1"/>
              </a:rPr>
              <a:t>https://bit.ly/35mCy7h</a:t>
            </a:r>
            <a:endParaRPr lang="pt-BR" altLang="x-none" sz="1800" b="0" dirty="0">
              <a:latin typeface="Times New Roman" panose="02020603050405020304" charset="0"/>
              <a:ea typeface="MS PGothic" panose="020B0600070205080204" charset="-128"/>
            </a:endParaRPr>
          </a:p>
          <a:p>
            <a:pPr algn="ctr">
              <a:spcAft>
                <a:spcPts val="1200"/>
              </a:spcAft>
            </a:pPr>
            <a:endParaRPr lang="pt-BR" altLang="x-none" sz="2000" b="0" u="sng" dirty="0">
              <a:latin typeface="Times New Roman" panose="02020603050405020304" charset="0"/>
              <a:ea typeface="MS PGothic" panose="020B0600070205080204" charset="-128"/>
            </a:endParaRP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742950"/>
            <a:ext cx="6073775" cy="609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9804400" cy="6013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650" name="Rectangle 4"/>
          <p:cNvSpPr/>
          <p:nvPr/>
        </p:nvSpPr>
        <p:spPr>
          <a:xfrm>
            <a:off x="4860925" y="-230187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27651" name="Text Box 12"/>
          <p:cNvSpPr txBox="1"/>
          <p:nvPr/>
        </p:nvSpPr>
        <p:spPr>
          <a:xfrm>
            <a:off x="0" y="6359525"/>
            <a:ext cx="9906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Fontes: Banco Central - Nota para a Imprensa - Política Fiscal - Quadro 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“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Títulos Públicos Federais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”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; Tesouro Nacional – Relatório Mensal da Dívida. Inclui os títulos do Tesouro em poder do Banco Central, pois estes são utilizados pelo BC nas 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“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Operações Compromissadas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”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.</a:t>
            </a:r>
            <a:endParaRPr lang="pt-BR" altLang="x-none" sz="1300" b="0" dirty="0">
              <a:solidFill>
                <a:srgbClr val="FFFFFF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  <p:sp>
        <p:nvSpPr>
          <p:cNvPr id="27652" name="Rectangle 10"/>
          <p:cNvSpPr/>
          <p:nvPr/>
        </p:nvSpPr>
        <p:spPr>
          <a:xfrm>
            <a:off x="0" y="0"/>
            <a:ext cx="9906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27653" name="CaixaDeTexto 5"/>
          <p:cNvSpPr txBox="1"/>
          <p:nvPr/>
        </p:nvSpPr>
        <p:spPr>
          <a:xfrm>
            <a:off x="1712913" y="1125538"/>
            <a:ext cx="3384550" cy="32146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Transformação de dívida externa suspeita de prescrição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Juros altíssimos decididos em conflito de interesses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Emissão de títulos para pagar Juros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Juros sobre juros (Anatocismo)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Remuneração da sobra de caixa dos bancos 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Acumulação de Reservas Cambiais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Prejuízos em Operações de </a:t>
            </a:r>
            <a:r>
              <a:rPr lang="pt-BR" alt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“</a:t>
            </a: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swaps</a:t>
            </a:r>
            <a:r>
              <a:rPr lang="pt-BR" alt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”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Empréstimos ao BNDES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560388" y="1052513"/>
            <a:ext cx="9145588" cy="2295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chemeClr val="accent3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b="0" kern="1200" cap="none" spc="0" normalizeH="0" baseline="0" noProof="0" dirty="0">
              <a:solidFill>
                <a:schemeClr val="tx1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147" name="TextBox 4"/>
          <p:cNvSpPr txBox="1"/>
          <p:nvPr/>
        </p:nvSpPr>
        <p:spPr>
          <a:xfrm>
            <a:off x="273050" y="260350"/>
            <a:ext cx="467995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CONJUNTURA ATUAL</a:t>
            </a:r>
            <a:endParaRPr sz="280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r>
              <a:rPr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M</a:t>
            </a:r>
            <a:r>
              <a:rPr lang="pt-BR" altLang="x-none"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arcada por grave PANDEMIA, aprofundamento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das crises e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oportunismo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dos bancos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 DE </a:t>
            </a:r>
            <a:endParaRPr lang="pt-BR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PAGAR ENCARGOS DA DÍVIDA PÚBLICA </a:t>
            </a:r>
            <a:endParaRPr lang="pt-BR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TEM SIDO A JUSTIFICATIVA PARA:</a:t>
            </a:r>
            <a:endParaRPr lang="pt-BR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Destinação da maior parte do Orçamento Federal para os gastos com Juros e Amortizações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Privatizações 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Contrarreformas que favorecem bancos </a:t>
            </a:r>
            <a:r>
              <a:rPr lang="pt-BR" altLang="x-none" sz="2000" b="0">
                <a:latin typeface="Times New Roman" panose="02020603050405020304" charset="0"/>
                <a:hlinkClick r:id="rId1"/>
              </a:rPr>
              <a:t>https://bit.ly/2XV1Pkw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Modificações constitucionais danosas (EC 95)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 e EC 106/2020 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(compra de papel podre pelo BC sem limite </a:t>
            </a:r>
            <a:r>
              <a:rPr lang="pt-BR" altLang="x-none" sz="2000" b="0">
                <a:latin typeface="Times New Roman" panose="02020603050405020304" charset="0"/>
                <a:hlinkClick r:id="rId2"/>
              </a:rPr>
              <a:t>https://bit.ly/3jK41a5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)</a:t>
            </a:r>
            <a:endParaRPr lang="pt-BR" altLang="x-none" sz="2000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988" y="163513"/>
            <a:ext cx="7345362" cy="6669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TextBox 2"/>
          <p:cNvSpPr txBox="1"/>
          <p:nvPr/>
        </p:nvSpPr>
        <p:spPr>
          <a:xfrm>
            <a:off x="7689850" y="476250"/>
            <a:ext cx="22161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endParaRPr lang="pt-BR" altLang="x-none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lang="pt-BR" altLang="x-none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30300"/>
            <a:ext cx="9271000" cy="570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TextBox 2"/>
          <p:cNvSpPr txBox="1"/>
          <p:nvPr/>
        </p:nvSpPr>
        <p:spPr>
          <a:xfrm>
            <a:off x="415925" y="188913"/>
            <a:ext cx="90741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Comparativo entre os Gastos com a Dívida Pública e demais despesas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1026"/>
          <p:cNvSpPr txBox="1"/>
          <p:nvPr/>
        </p:nvSpPr>
        <p:spPr>
          <a:xfrm>
            <a:off x="128588" y="188913"/>
            <a:ext cx="9777412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QUANTO MAIS PAGAMOS MAIS DEVEMOS...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34818" name="TextBox 1"/>
          <p:cNvSpPr txBox="1"/>
          <p:nvPr/>
        </p:nvSpPr>
        <p:spPr>
          <a:xfrm>
            <a:off x="7473950" y="1125538"/>
            <a:ext cx="2592388" cy="532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Apesar das 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Amortizações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gigantes a dívida cresce, pois grande parte dos juros são contabilizados como 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amortizações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ja-JP" sz="2200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  <a:hlinkClick r:id="rId1"/>
              </a:rPr>
              <a:t>https://auditoriacidada.org.br/explicacao/</a:t>
            </a:r>
            <a:endParaRPr lang="pt-BR" altLang="x-none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endParaRPr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Relatório </a:t>
            </a:r>
            <a:r>
              <a:rPr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ACD 1/2013 </a:t>
            </a:r>
            <a:r>
              <a:rPr lang="pt-BR" altLang="x-none" sz="2000" b="0" dirty="0">
                <a:latin typeface="Times New Roman" panose="02020603050405020304" charset="0"/>
                <a:hlinkClick r:id="rId2"/>
              </a:rPr>
              <a:t>https://bit.ly/2MVSvfk</a:t>
            </a:r>
            <a:endParaRPr lang="pt-BR" altLang="x-none" sz="2000" b="0" dirty="0">
              <a:latin typeface="Times New Roman" panose="02020603050405020304" charset="0"/>
            </a:endParaRPr>
          </a:p>
        </p:txBody>
      </p:sp>
      <p:pic>
        <p:nvPicPr>
          <p:cNvPr id="34819" name="Figura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981075"/>
            <a:ext cx="6911975" cy="554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Box 2"/>
          <p:cNvSpPr txBox="1"/>
          <p:nvPr/>
        </p:nvSpPr>
        <p:spPr>
          <a:xfrm>
            <a:off x="849313" y="188913"/>
            <a:ext cx="8135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</a:rPr>
              <a:t> 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73050" y="188913"/>
            <a:ext cx="9632950" cy="731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rgbClr val="FFFF00"/>
                </a:solidFill>
                <a:latin typeface="Tahoma" panose="020B0604030504040204" charset="0"/>
                <a:cs typeface="Tahoma" panose="020B0604030504040204" charset="0"/>
              </a:rPr>
              <a:t>TCU afirma que dívida não serviu para investimento no país</a:t>
            </a:r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 </a:t>
            </a:r>
            <a:r>
              <a:rPr lang="pt-BR" altLang="x-none" sz="3200" b="0">
                <a:latin typeface="Times New Roman" panose="02020603050405020304" charset="0"/>
                <a:hlinkClick r:id="rId1"/>
              </a:rPr>
              <a:t>https://bit.ly/2NTPlJo</a:t>
            </a:r>
            <a:r>
              <a:rPr lang="pt-BR" altLang="x-none" sz="3200" b="0">
                <a:latin typeface="Times New Roman" panose="02020603050405020304" charset="0"/>
              </a:rPr>
              <a:t> </a:t>
            </a:r>
            <a:endParaRPr lang="pt-BR" altLang="x-none" sz="3200" b="0">
              <a:latin typeface="Times New Roman" panose="0202060305040502030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sz="500" b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 b="0">
                <a:solidFill>
                  <a:srgbClr val="FFFFFF"/>
                </a:solidFill>
                <a:latin typeface="Tahoma" panose="020B0604030504040204" charset="0"/>
              </a:rPr>
              <a:t>De 1995 a 2015 produzimos </a:t>
            </a:r>
            <a:endParaRPr lang="pt-BR" altLang="x-none" sz="3200" b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 b="0" err="1">
                <a:solidFill>
                  <a:srgbClr val="FFFFFF"/>
                </a:solidFill>
                <a:latin typeface="Tahoma" panose="020B0604030504040204" charset="0"/>
              </a:rPr>
              <a:t>R</a:t>
            </a:r>
            <a:r>
              <a:rPr lang="pt-BR" altLang="x-none" sz="3200" b="0">
                <a:solidFill>
                  <a:srgbClr val="FFFFFF"/>
                </a:solidFill>
                <a:latin typeface="Tahoma" panose="020B0604030504040204" charset="0"/>
              </a:rPr>
              <a:t>$ 1 Trilhão de Superávit Primário. Apesar </a:t>
            </a:r>
            <a:r>
              <a:rPr lang="pt-BR" altLang="x-none" sz="3200" b="0">
                <a:solidFill>
                  <a:schemeClr val="tx1"/>
                </a:solidFill>
                <a:latin typeface="Tahoma" panose="020B0604030504040204" charset="0"/>
              </a:rPr>
              <a:t>disso, a dívida interna federal aumentou de </a:t>
            </a:r>
            <a:endParaRPr lang="pt-BR" altLang="x-none" sz="3200" b="0">
              <a:solidFill>
                <a:schemeClr val="tx1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R$86 bilhões </a:t>
            </a:r>
            <a:r>
              <a:rPr lang="pt-BR" altLang="x-none" sz="3200" b="0">
                <a:solidFill>
                  <a:schemeClr val="tx1"/>
                </a:solidFill>
                <a:latin typeface="Tahoma" panose="020B0604030504040204" charset="0"/>
              </a:rPr>
              <a:t>para quase </a:t>
            </a:r>
            <a:endParaRPr lang="pt-BR" altLang="x-none" sz="3200" b="0">
              <a:solidFill>
                <a:schemeClr val="tx1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R$4 trilhões </a:t>
            </a:r>
            <a:r>
              <a:rPr lang="pt-BR" altLang="x-none" sz="3200" b="0">
                <a:solidFill>
                  <a:srgbClr val="FFFFFF"/>
                </a:solidFill>
                <a:latin typeface="Tahoma" panose="020B0604030504040204" charset="0"/>
              </a:rPr>
              <a:t>no mesmo período.</a:t>
            </a:r>
            <a:endParaRPr lang="pt-BR" altLang="x-none" sz="3200" b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sz="10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 que tem feito a chamada Dívida Pública explodir?</a:t>
            </a:r>
            <a:endParaRPr lang="pt-BR" altLang="x-none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  <a:buChar char="•"/>
            </a:pPr>
            <a:endParaRPr lang="pt-BR" altLang="x-none" sz="1000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É evidente que os investimentos e gastos sociais </a:t>
            </a:r>
            <a:r>
              <a:rPr lang="pt-BR" altLang="x-none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não 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foram os responsáveis pelo aumento da dívida interna, pois produzimos Superávit Primário imenso, mas sim 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x-none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b="0">
              <a:solidFill>
                <a:srgbClr val="94C600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ext Box 2"/>
          <p:cNvSpPr txBox="1"/>
          <p:nvPr/>
        </p:nvSpPr>
        <p:spPr>
          <a:xfrm>
            <a:off x="273050" y="0"/>
            <a:ext cx="9632950" cy="7189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A DÍVIDA PÚBLICA TEM SIDO GERADA POR MECANISMOS FINANCEIROS:</a:t>
            </a:r>
            <a:endParaRPr lang="pt-BR" altLang="x-none" sz="50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>
                <a:solidFill>
                  <a:schemeClr val="accent1"/>
                </a:solidFill>
                <a:latin typeface="Tahoma" panose="020B0604030504040204" charset="0"/>
              </a:rPr>
              <a:t> Transformações de dívidas do setor privado em dívida pública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ilegal transferência de dívidas privadas para o BC: PROER, PROES, EC 106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Transformação de dívida externa irregular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, suspeita de prescrição, em operação feita em Luxemburgo: Plano Brady</a:t>
            </a:r>
            <a:endParaRPr lang="pt-BR" altLang="x-none" sz="2200">
              <a:solidFill>
                <a:schemeClr val="accent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>
                <a:solidFill>
                  <a:schemeClr val="accent1"/>
                </a:solidFill>
                <a:latin typeface="Tahoma" panose="020B0604030504040204" charset="0"/>
              </a:rPr>
              <a:t> Elevadíssimas taxas de juros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: sem justificativa técnica ou econômica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A ilegal prática do </a:t>
            </a: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</a:rPr>
              <a:t>anatocismo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: incidência contínua de juros sobre juros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A irregular </a:t>
            </a:r>
            <a:r>
              <a:rPr lang="pt-BR" altLang="x-none" sz="2200">
                <a:solidFill>
                  <a:schemeClr val="accent1"/>
                </a:solidFill>
                <a:latin typeface="Tahoma" panose="020B0604030504040204" charset="0"/>
              </a:rPr>
              <a:t>contabilização de juros como se fosse amortização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da dívida, burlando-se o artigo 167, III, da Constituição Federal.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As sigilosas operações de </a:t>
            </a: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</a:rPr>
              <a:t>swap cambial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realizadas pelo BC em moeda nacional, garantindo o risco de variação do dólar de forma sigilosa.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</a:rPr>
              <a:t> Remuneração da sobra do caixa dos bancos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por meio do abuso das sigilosas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operações compromissadas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que chegam a </a:t>
            </a:r>
            <a:r>
              <a:rPr lang="pt-BR" altLang="x-none" sz="2200" b="0" err="1">
                <a:solidFill>
                  <a:schemeClr val="tx1"/>
                </a:solidFill>
                <a:latin typeface="Tahoma" panose="020B0604030504040204" charset="0"/>
              </a:rPr>
              <a:t>R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$ 1,4 trilhão.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</a:rPr>
              <a:t> Emissão excessiva de títulos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para formar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colchão de liquidez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.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</a:rPr>
              <a:t> Prejuízos do Banco Central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transferidos para o TN (Art. 7º da LRF) </a:t>
            </a:r>
            <a:endParaRPr lang="pt-BR" altLang="x-none" sz="2200">
              <a:solidFill>
                <a:srgbClr val="94C600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</a:rPr>
              <a:t>Securitização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charset="0"/>
              </a:rPr>
              <a:t> gera dívida ilegal que é paga por fora do orçamento, mediante desvio de arrecadação que sequer alcançará os cofres públicos</a:t>
            </a:r>
            <a:endParaRPr lang="pt-BR" altLang="ja-JP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>
                <a:solidFill>
                  <a:srgbClr val="94C600"/>
                </a:solidFill>
                <a:latin typeface="Tahoma" panose="020B0604030504040204" charset="0"/>
              </a:rPr>
              <a:t> EC 106 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charset="0"/>
              </a:rPr>
              <a:t>se o STF não barrar, irá gerar trilhões de dívida sem contrapartida </a:t>
            </a:r>
            <a:endParaRPr lang="pt-BR" altLang="x-none" sz="2200">
              <a:solidFill>
                <a:srgbClr val="94C600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260350"/>
            <a:ext cx="9864725" cy="6862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REMUNERAÇÃO DA SOBRA DE CAIXA DOS BANCOS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Abuso das </a:t>
            </a:r>
            <a:r>
              <a:rPr lang="pt-BR" altLang="en-US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Operações Compromissadas</a:t>
            </a:r>
            <a:r>
              <a:rPr lang="pt-BR" altLang="en-US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que deveriam destinar-se a regular excesso de moeda em circulação e ataques especulativos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No mundo todo o volume de Op. Comp. é baixíssimo</a:t>
            </a:r>
            <a:endParaRPr lang="pt-BR" altLang="x-none">
              <a:solidFill>
                <a:srgbClr val="94C600"/>
              </a:solidFill>
              <a:latin typeface="Tahoma" panose="020B0604030504040204" charset="0"/>
            </a:endParaRPr>
          </a:p>
          <a:p>
            <a:endParaRPr lang="pt-BR" altLang="x-none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No Brasil alcança 20% do PIB </a:t>
            </a:r>
            <a:r>
              <a:rPr lang="pt-BR" altLang="x-none" sz="2000" b="0" u="sng">
                <a:latin typeface="Times New Roman" panose="02020603050405020304" charset="0"/>
                <a:hlinkClick r:id="rId1"/>
              </a:rPr>
              <a:t>https://bit.ly/2PDuaJF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endParaRPr lang="pt-BR" altLang="x-none" sz="2000" b="0">
              <a:latin typeface="Times New Roman" panose="02020603050405020304" charset="0"/>
            </a:endParaRPr>
          </a:p>
          <a:p>
            <a:endParaRPr lang="pt-BR" altLang="x-none" sz="2000" b="0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Na prática funciona como Depósito Voluntário Remunerado pelo Banco Central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sem previsão legal. BC enviou PL 9.248/2017 para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legalizar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os Depósitos Voluntários REMUNERADOS pelo Banco Central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charset="0"/>
              </a:rPr>
              <a:t>,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o que já vem sendo feito com o abuso das Op. Compromissadas</a:t>
            </a:r>
            <a:endParaRPr lang="pt-BR" altLang="x-none" sz="1600" b="0">
              <a:latin typeface="Times New Roman" panose="02020603050405020304" charset="0"/>
            </a:endParaRPr>
          </a:p>
          <a:p>
            <a:r>
              <a:rPr lang="pt-BR" altLang="x-none" sz="1600" b="0">
                <a:solidFill>
                  <a:schemeClr val="tx1"/>
                </a:solidFill>
                <a:latin typeface="Tahoma" panose="020B0604030504040204" charset="0"/>
              </a:rPr>
              <a:t>	</a:t>
            </a:r>
            <a:r>
              <a:rPr lang="pt-BR" altLang="x-none" sz="2000" b="0">
                <a:latin typeface="Times New Roman" panose="02020603050405020304" charset="0"/>
                <a:hlinkClick r:id="rId2"/>
              </a:rPr>
              <a:t>https://bit.ly/2F6Q8lJ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charset="0"/>
              </a:rPr>
              <a:t>,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 sz="2000" b="0">
                <a:latin typeface="Times New Roman" panose="02020603050405020304" charset="0"/>
                <a:hlinkClick r:id="rId3"/>
              </a:rPr>
              <a:t>https://goo.gl/gU6X7E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charset="0"/>
              </a:rPr>
              <a:t> e </a:t>
            </a:r>
            <a:r>
              <a:rPr lang="pt-BR" altLang="x-none" sz="2000" b="0">
                <a:latin typeface="Times New Roman" panose="02020603050405020304" charset="0"/>
                <a:hlinkClick r:id="rId4"/>
              </a:rPr>
              <a:t>https://goo.gl/VWZgVa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endParaRPr lang="pt-BR" altLang="x-none" sz="2000" b="0">
              <a:latin typeface="Times New Roman" panose="02020603050405020304" charset="0"/>
            </a:endParaRPr>
          </a:p>
          <a:p>
            <a:endParaRPr lang="pt-BR" altLang="x-none" sz="20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Desculpa de </a:t>
            </a:r>
            <a:r>
              <a:rPr lang="pt-BR" altLang="en-US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controlar inflação</a:t>
            </a:r>
            <a:r>
              <a:rPr lang="pt-BR" altLang="en-US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foi desmascarada em 2017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, quando a inflação foi baixíssima, IGP negativo e o volume das Op. Compromissadas atingiu recorde de </a:t>
            </a:r>
            <a:r>
              <a:rPr lang="pt-BR" altLang="x-none" sz="2200" b="0" err="1">
                <a:solidFill>
                  <a:schemeClr val="tx1"/>
                </a:solidFill>
                <a:latin typeface="Tahoma" panose="020B0604030504040204" charset="0"/>
              </a:rPr>
              <a:t>R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$ 1,23 TRILHÃO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charset="0"/>
              </a:rPr>
              <a:t> </a:t>
            </a:r>
            <a:r>
              <a:rPr lang="pt-BR" altLang="x-none" sz="2000" b="0">
                <a:latin typeface="Times New Roman" panose="02020603050405020304" charset="0"/>
                <a:hlinkClick r:id="rId5"/>
              </a:rPr>
              <a:t>https://goo.gl/dvHYmr</a:t>
            </a:r>
            <a:r>
              <a:rPr lang="pt-BR" altLang="x-none" sz="2000" b="0">
                <a:latin typeface="Times New Roman" panose="02020603050405020304" charset="0"/>
              </a:rPr>
              <a:t>  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260350"/>
            <a:ext cx="9864725" cy="6678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REMUNERAÇÃO DA SOBRA DE CAIXA DOS BANCOS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10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CONSEQUÊNCIAS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100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Geração de Dívida Pública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x-none" b="0" err="1">
                <a:solidFill>
                  <a:schemeClr val="tx1"/>
                </a:solidFill>
                <a:latin typeface="Tahoma" panose="020B0604030504040204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$ 1,4 Trilhão da Dívida Interna utilizados para remunerar a sobra de caixa dos bancos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Gasto Público ilegal: </a:t>
            </a:r>
            <a:r>
              <a:rPr lang="pt-BR" altLang="x-none">
                <a:solidFill>
                  <a:srgbClr val="FFFF00"/>
                </a:solidFill>
                <a:latin typeface="Tahoma" panose="020B0604030504040204" charset="0"/>
              </a:rPr>
              <a:t>rombo de </a:t>
            </a:r>
            <a:r>
              <a:rPr lang="pt-BR" altLang="x-none" sz="3200" err="1">
                <a:solidFill>
                  <a:srgbClr val="FFFF00"/>
                </a:solidFill>
                <a:latin typeface="Tahoma" panose="020B0604030504040204" charset="0"/>
              </a:rPr>
              <a:t>R</a:t>
            </a:r>
            <a:r>
              <a:rPr lang="pt-BR" altLang="x-none" sz="3200">
                <a:solidFill>
                  <a:srgbClr val="FFFF00"/>
                </a:solidFill>
                <a:latin typeface="Tahoma" panose="020B0604030504040204" charset="0"/>
              </a:rPr>
              <a:t>$ 754 Bilhões em 10 anos </a:t>
            </a:r>
            <a:r>
              <a:rPr lang="pt-BR" altLang="x-none" sz="1800" b="0">
                <a:solidFill>
                  <a:srgbClr val="94C600"/>
                </a:solidFill>
                <a:latin typeface="Tahoma" panose="020B0604030504040204" charset="0"/>
              </a:rPr>
              <a:t>(sem atualização)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conforme balanços do Banco Central. Se atualizarmos, chegamos a </a:t>
            </a:r>
            <a:r>
              <a:rPr lang="pt-BR" altLang="x-none" b="0" err="1">
                <a:solidFill>
                  <a:schemeClr val="tx1"/>
                </a:solidFill>
                <a:latin typeface="Tahoma" panose="020B0604030504040204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$ 1 trilhão em 10 anos, o mesmo que se espera 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economizar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 com os impactos da Reforma da Previdência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Produz escassez de moeda na economia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volume de moeda equivalente a quase 20% do PIB fica esterilizada no BC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Provoca elevação brutal dos juros de mercado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moeda que deveria irrigar a economia fica escassa pois bancos preferem a garantia de remuneração diária paga pelo Banco Central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1136650" y="911225"/>
          <a:ext cx="8137525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613400" imgH="4102100" progId="Word.Document.12">
                  <p:embed/>
                </p:oleObj>
              </mc:Choice>
              <mc:Fallback>
                <p:oleObj name="" r:id="rId1" imgW="5613400" imgH="4102100" progId="Word.Document.1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6650" y="911225"/>
                        <a:ext cx="8137525" cy="5946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6" name="TextBox 2"/>
          <p:cNvSpPr txBox="1"/>
          <p:nvPr/>
        </p:nvSpPr>
        <p:spPr>
          <a:xfrm>
            <a:off x="273050" y="260350"/>
            <a:ext cx="94329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Quando iniciaram as Operações Compromissadas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Box 2"/>
          <p:cNvSpPr txBox="1"/>
          <p:nvPr/>
        </p:nvSpPr>
        <p:spPr>
          <a:xfrm>
            <a:off x="273050" y="260350"/>
            <a:ext cx="3455988" cy="646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Evolução das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Operações Compromissadas e a fabricação da crise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00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b="0" dirty="0">
                <a:solidFill>
                  <a:srgbClr val="FFFFFF"/>
                </a:solidFill>
                <a:latin typeface="Times New Roman" panose="02020603050405020304" charset="0"/>
              </a:rPr>
              <a:t>Simultaneamente, enquanto elevava a taxa básica de juros, o Banco Central foi elevando também o volume das chamadas </a:t>
            </a:r>
            <a:r>
              <a:rPr lang="pt-BR" altLang="en-US" b="0" dirty="0">
                <a:solidFill>
                  <a:srgbClr val="FFFFFF"/>
                </a:solidFill>
                <a:latin typeface="Times New Roman" panose="02020603050405020304" charset="0"/>
              </a:rPr>
              <a:t>“</a:t>
            </a:r>
            <a:r>
              <a:rPr lang="pt-BR" altLang="x-none" b="0" dirty="0">
                <a:solidFill>
                  <a:srgbClr val="FFFFFF"/>
                </a:solidFill>
                <a:latin typeface="Times New Roman" panose="02020603050405020304" charset="0"/>
              </a:rPr>
              <a:t>Operações Compromissadas</a:t>
            </a:r>
            <a:r>
              <a:rPr lang="pt-BR" altLang="en-US" b="0" dirty="0">
                <a:solidFill>
                  <a:srgbClr val="FFFFFF"/>
                </a:solidFill>
                <a:latin typeface="Times New Roman" panose="02020603050405020304" charset="0"/>
              </a:rPr>
              <a:t>”</a:t>
            </a:r>
            <a:r>
              <a:rPr lang="pt-BR" altLang="x-none" b="0" dirty="0">
                <a:solidFill>
                  <a:srgbClr val="FFFFFF"/>
                </a:solidFill>
                <a:latin typeface="Times New Roman" panose="02020603050405020304" charset="0"/>
              </a:rPr>
              <a:t>, que simplesmente dobraram de 2013 a 2016, quando atingiram R$ 1 TRILHÃO!</a:t>
            </a:r>
            <a:endParaRPr lang="pt-BR" altLang="x-none" b="0" dirty="0">
              <a:solidFill>
                <a:srgbClr val="FFFFFF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4737100" y="188913"/>
          <a:ext cx="4679950" cy="6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778500" imgH="8051800" progId="Word.Document.12">
                  <p:embed/>
                </p:oleObj>
              </mc:Choice>
              <mc:Fallback>
                <p:oleObj name="" r:id="rId1" imgW="5778500" imgH="8051800" progId="Word.Document.12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37100" y="188913"/>
                        <a:ext cx="4679950" cy="6521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Box 2"/>
          <p:cNvSpPr txBox="1"/>
          <p:nvPr/>
        </p:nvSpPr>
        <p:spPr>
          <a:xfrm>
            <a:off x="273050" y="260350"/>
            <a:ext cx="9432925" cy="6319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914400">
              <a:spcBef>
                <a:spcPct val="50000"/>
              </a:spcBef>
              <a:buClr>
                <a:srgbClr val="FF9900"/>
              </a:buClr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PRIVILÉGIO E OPORTUNISMO DOS BANCOS EM PLENA PANDEMIA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>
              <a:spcBef>
                <a:spcPct val="50000"/>
              </a:spcBef>
              <a:buClr>
                <a:srgbClr val="FF9900"/>
              </a:buClr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0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914400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b="0" err="1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sz="32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$ 1,2 Trilhão em 23/03/2020</a:t>
            </a:r>
            <a:endParaRPr lang="pt-BR" altLang="x-none" sz="3200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914400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Vários trilhões com a EC 106/2020</a:t>
            </a:r>
            <a:endParaRPr lang="pt-BR" altLang="x-none" sz="3200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914400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Ganhos em contratos de SWAP</a:t>
            </a:r>
            <a:endParaRPr lang="pt-BR" altLang="x-none" sz="3200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914400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32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Securitização de Créditos 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(LC 173/2020)</a:t>
            </a:r>
            <a:endParaRPr lang="pt-BR" altLang="x-none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914400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en-US" sz="32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32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Autonomia do Banco Central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32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(PLP 112/2019 na Câmara e PLP 19/2019 no Senado)</a:t>
            </a:r>
            <a:endParaRPr lang="pt-BR" altLang="x-none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>
              <a:lnSpc>
                <a:spcPct val="120000"/>
              </a:lnSpc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4000" b="0">
              <a:solidFill>
                <a:srgbClr val="FF67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3" name="Object 2"/>
          <p:cNvGraphicFramePr>
            <a:graphicFrameLocks noChangeAspect="1"/>
          </p:cNvGraphicFramePr>
          <p:nvPr/>
        </p:nvGraphicFramePr>
        <p:xfrm>
          <a:off x="261938" y="1628775"/>
          <a:ext cx="964406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261100" imgH="3225800" progId="Word.Document.12">
                  <p:embed/>
                </p:oleObj>
              </mc:Choice>
              <mc:Fallback>
                <p:oleObj name="" r:id="rId1" imgW="6261100" imgH="3225800" progId="Word.Document.12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1938" y="1628775"/>
                        <a:ext cx="9644062" cy="4968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TextBox 3"/>
          <p:cNvSpPr txBox="1"/>
          <p:nvPr/>
        </p:nvSpPr>
        <p:spPr>
          <a:xfrm>
            <a:off x="273050" y="188913"/>
            <a:ext cx="979328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RENÚNCIA FISCAL E GASTO COM JUROS PAGOS PELO TESOURO NACIONAL AO BANCO CENTRAL</a:t>
            </a:r>
            <a:endParaRPr sz="280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sz="28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R$ 2,3 TRILHÕES  DE 2013 A 2019</a:t>
            </a:r>
            <a:endParaRPr sz="28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73050" y="115888"/>
            <a:ext cx="9793288" cy="624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 eaLnBrk="0" hangingPunct="0"/>
            <a:endParaRPr lang="pt-BR" altLang="x-none" sz="12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/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	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 que explica o cenário de escassez e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crise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?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/>
            <a:endParaRPr lang="pt-BR" altLang="x-none" sz="1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endParaRPr lang="pt-BR" altLang="x-none" sz="1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	Temos mantido mais de </a:t>
            </a:r>
            <a:r>
              <a:rPr lang="pt-BR" altLang="x-none" b="0" err="1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$ 4 trilhões em caixa há vários anos. Em dezembro/2019, possuíamos, por exemplo </a:t>
            </a:r>
            <a:r>
              <a:rPr lang="pt-BR" altLang="x-none" b="0">
                <a:solidFill>
                  <a:schemeClr val="tx1"/>
                </a:solidFill>
                <a:latin typeface="Times New Roman" panose="02020603050405020304" charset="0"/>
                <a:cs typeface="Arial" panose="020B0604020202020204" pitchFamily="34" charset="0"/>
                <a:hlinkClick r:id="rId1"/>
              </a:rPr>
              <a:t>https</a:t>
            </a:r>
            <a:r>
              <a:rPr lang="pt-BR" altLang="x-none" b="0">
                <a:solidFill>
                  <a:schemeClr val="tx1"/>
                </a:solidFill>
                <a:latin typeface="Times New Roman" panose="02020603050405020304" charset="0"/>
                <a:cs typeface="Arial" panose="020B0604020202020204" pitchFamily="34" charset="0"/>
                <a:hlinkClick r:id="rId1"/>
              </a:rPr>
              <a:t>://bit.ly/2A6f6zY</a:t>
            </a:r>
            <a:r>
              <a:rPr lang="pt-BR" altLang="x-none" b="0">
                <a:solidFill>
                  <a:schemeClr val="tx1"/>
                </a:solidFill>
                <a:latin typeface="Times New Roman" panose="02020603050405020304" charset="0"/>
                <a:cs typeface="Arial" panose="020B0604020202020204" pitchFamily="34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eaLnBrk="0" hangingPunct="0"/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r>
              <a:rPr lang="pt-BR" altLang="x-none" b="0">
                <a:solidFill>
                  <a:schemeClr val="tx1"/>
                </a:solidFill>
                <a:latin typeface="Times New Roman" panose="02020603050405020304" charset="0"/>
                <a:cs typeface="Arial" panose="020B0604020202020204" pitchFamily="34" charset="0"/>
              </a:rPr>
              <a:t> 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saldo de </a:t>
            </a:r>
            <a:r>
              <a:rPr lang="pt-BR" altLang="x-none" b="0" err="1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$ 1,39 trilhões na conta única do Tesouro Nacional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b="0" err="1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$ 1,7 trilhão em Reservas Internacionais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b="0" err="1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$ 1,3 trilhão no caixa do Banco Central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endParaRPr lang="pt-BR" altLang="x-none" sz="1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endParaRPr lang="pt-BR" altLang="x-none" sz="1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/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Brasil é a 9ª maior economia do mundo, possui imensas riquezas e potencialidades e cerca de </a:t>
            </a:r>
            <a:r>
              <a:rPr lang="pt-BR" altLang="x-none" b="0" err="1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$ 4 TRILHÕES líquidos! </a:t>
            </a:r>
            <a:endParaRPr lang="pt-BR" altLang="x-none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/>
            <a:endParaRPr lang="pt-BR" altLang="x-none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CaixaDeTexto 1"/>
          <p:cNvSpPr txBox="1"/>
          <p:nvPr/>
        </p:nvSpPr>
        <p:spPr>
          <a:xfrm>
            <a:off x="273050" y="5949950"/>
            <a:ext cx="96504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charset="0"/>
              </a:rPr>
              <a:t>Fontes: Banco Central - Séries Temporais nº 16953 e 16962;  Tabela – Necessidades de Financiamento do Setor Público - </a:t>
            </a: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charset="0"/>
                <a:hlinkClick r:id="rId1"/>
              </a:rPr>
              <a:t>https://www.bcb.gov.br/content/estatisticas/Documents/Tabelas_especiais/Nfspp.xls</a:t>
            </a:r>
            <a:r>
              <a:rPr lang="pt-BR" altLang="x-none" sz="20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1600" b="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4710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052513"/>
            <a:ext cx="9417050" cy="4967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TextBox 3"/>
          <p:cNvSpPr txBox="1"/>
          <p:nvPr/>
        </p:nvSpPr>
        <p:spPr>
          <a:xfrm>
            <a:off x="200025" y="188913"/>
            <a:ext cx="97059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 DÉFICIT SEMPRE ESTEVE NO BANCO CENTRAL 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Rectangle 1"/>
          <p:cNvSpPr/>
          <p:nvPr/>
        </p:nvSpPr>
        <p:spPr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3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AUDITORIA DA DÍVIDA</a:t>
            </a:r>
            <a:endParaRPr lang="en-GB" altLang="x-none" sz="3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49154" name="Rectangle 2"/>
          <p:cNvSpPr/>
          <p:nvPr/>
        </p:nvSpPr>
        <p:spPr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marL="338455" indent="-338455" algn="ctr" defTabSz="914400" eaLnBrk="0" hangingPunct="0">
              <a:lnSpc>
                <a:spcPct val="80000"/>
              </a:lnSpc>
              <a:spcBef>
                <a:spcPts val="25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10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marL="338455" indent="-338455" algn="just" defTabSz="914400" eaLnBrk="0" hangingPunct="0">
              <a:lnSpc>
                <a:spcPct val="80000"/>
              </a:lnSpc>
              <a:spcBef>
                <a:spcPts val="8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Prevista na Constituição Federal de 1988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just" defTabSz="914400" eaLnBrk="0" hangingPunct="0">
              <a:lnSpc>
                <a:spcPct val="80000"/>
              </a:lnSpc>
              <a:spcBef>
                <a:spcPts val="375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just" defTabSz="914400" eaLnBrk="0" hangingPunct="0">
              <a:spcBef>
                <a:spcPts val="8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Plebiscito popular ano 2000: mais de seis milhões de votos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8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AUDITORIA CIDADÃ DA DÍVIDA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  <a:hlinkClick r:id="rId1"/>
              </a:rPr>
              <a:t>www.auditoriacidada.org.br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9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CPI da Dívida Pública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Passo importante, mas ainda não significa o cumprimento da Constituição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Text Box 2"/>
          <p:cNvSpPr txBox="1"/>
          <p:nvPr/>
        </p:nvSpPr>
        <p:spPr>
          <a:xfrm>
            <a:off x="238125" y="142875"/>
            <a:ext cx="9899650" cy="525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defTabSz="44958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rgbClr val="92D050"/>
                </a:solidFill>
                <a:latin typeface="Tahoma" panose="020B0604030504040204" charset="0"/>
              </a:rPr>
              <a:t>PARADOXO BRASIL </a:t>
            </a:r>
            <a:endParaRPr lang="pt-BR" altLang="x-none" sz="2800" dirty="0">
              <a:solidFill>
                <a:srgbClr val="92D050"/>
              </a:solidFill>
              <a:latin typeface="Tahoma" panose="020B0604030504040204" charset="0"/>
            </a:endParaRPr>
          </a:p>
        </p:txBody>
      </p:sp>
      <p:graphicFrame>
        <p:nvGraphicFramePr>
          <p:cNvPr id="51202" name="Table 51201"/>
          <p:cNvGraphicFramePr/>
          <p:nvPr/>
        </p:nvGraphicFramePr>
        <p:xfrm>
          <a:off x="415925" y="836613"/>
          <a:ext cx="9217025" cy="6049962"/>
        </p:xfrm>
        <a:graphic>
          <a:graphicData uri="http://schemas.openxmlformats.org/drawingml/2006/table">
            <a:tbl>
              <a:tblPr/>
              <a:tblGrid>
                <a:gridCol w="4895850"/>
                <a:gridCol w="4321175"/>
              </a:tblGrid>
              <a:tr h="6049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80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9ª Maior Economia Mundial</a:t>
                      </a:r>
                      <a:endParaRPr lang="pt-BR" altLang="x-none" sz="180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80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IMENSAS POTENCIALIDADES  </a:t>
                      </a:r>
                      <a:r>
                        <a:rPr lang="pt-BR" altLang="x-none" sz="1800">
                          <a:latin typeface="Tahoma" panose="020B0604030504040204" charset="0"/>
                          <a:cs typeface="Tahoma" panose="020B0604030504040204" charset="0"/>
                        </a:rPr>
                        <a:t>REALIDADE DE ABUNDÂNCIA</a:t>
                      </a:r>
                      <a:endParaRPr sz="18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Maior reserva de Nióbio do mundo 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Terceira maior reserva de petróleo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Maior reserva de água potável do mundo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Maior área agriculturável do mundo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Riquezas minerais diversas e Terras Raras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Riquezas biológicas: fauna e flora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Extensão territorial e mesmo idioma 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Clima favorável, recorde de safra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Potencial energético, industrial e comercial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Riqueza humana e cultural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Reservas Internacionais US$360 Bilhões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 err="1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</a:t>
                      </a: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$ 1,3 Trilhão no caixa no Banco Central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 err="1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</a:t>
                      </a: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$ 1,4 Trilhão na conta única do Tesouro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Dívida Ecológica histórica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Potencial de arrecadação tributária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ea typeface="Tahoma" panose="020B0604030504040204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pt-BR" altLang="x-none" sz="1800">
                          <a:latin typeface="Tahoma" panose="020B0604030504040204" charset="0"/>
                          <a:cs typeface="Tahoma" panose="020B0604030504040204" charset="0"/>
                        </a:rPr>
                        <a:t>CENÁRIO DE ESCASSEZ</a:t>
                      </a:r>
                      <a:endParaRPr sz="1800">
                        <a:latin typeface="Times New Roman" panose="020206030504050203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CRISES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Econômica seletiva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Desindustrialização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Queda da atividade comercial 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Desemprego, Informalidade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Perdas salariais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Privatizações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Ajuste Fiscal e cortes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Encolhimento do PIB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Extrema pobreza 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Social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Política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Ambiental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pt-BR" altLang="x-none" sz="1600">
                        <a:solidFill>
                          <a:schemeClr val="accent1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CRESCIMENTO ACELERADO DA DÍVIDA PÚBLICA = </a:t>
                      </a:r>
                      <a:r>
                        <a:rPr lang="pt-BR" altLang="x-none" sz="1600">
                          <a:latin typeface="Tahoma" panose="020B0604030504040204" charset="0"/>
                          <a:cs typeface="Tahoma" panose="020B0604030504040204" charset="0"/>
                        </a:rPr>
                        <a:t>CRISE FISCAL</a:t>
                      </a:r>
                      <a:endParaRPr lang="pt-BR" altLang="x-none" sz="1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pt-BR" altLang="x-none" sz="5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latin typeface="Tahoma" panose="020B0604030504040204" charset="0"/>
                          <a:cs typeface="Tahoma" panose="020B0604030504040204" charset="0"/>
                        </a:rPr>
                        <a:t>LUCRO RECORDE DOS BANCOS</a:t>
                      </a:r>
                      <a:endParaRPr lang="pt-BR" altLang="x-none" sz="1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sz="1600">
                        <a:latin typeface="Times New Roman" panose="02020603050405020304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188913"/>
            <a:ext cx="9632950" cy="6592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O QUE SEPARA A 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REALIDADE DE ABUNDÂNCIA DO 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CENÁRIO DE ESCASSEZ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NO BRASIL?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1400">
              <a:solidFill>
                <a:srgbClr val="FFFFFF"/>
              </a:solidFill>
              <a:latin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</a:rPr>
              <a:t> </a:t>
            </a: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MODELO ECONÔMICO ERRADO, 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CONCENTRADOR DE RENDA E RIQUEZA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 Principais eixos: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SISTEMA DA DÍVIDA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POLÍTICA MONETÁRIA SUICIDA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MODELO TRIBUTÁRIO REGRESSIVO 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MODELO EXTRATIVISTA IRRESPONSÁVEL PARA COM AS PESSOAS E O AMBIENTE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algn="ctr" eaLnBrk="1" hangingPunct="1">
              <a:lnSpc>
                <a:spcPct val="120000"/>
              </a:lnSpc>
            </a:pPr>
            <a:endParaRPr lang="pt-BR" altLang="x-none" sz="1000">
              <a:solidFill>
                <a:srgbClr val="94C600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2"/>
          <p:cNvSpPr/>
          <p:nvPr/>
        </p:nvSpPr>
        <p:spPr>
          <a:xfrm>
            <a:off x="0" y="1219200"/>
            <a:ext cx="10425113" cy="27241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00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300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300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1000">
              <a:solidFill>
                <a:srgbClr val="92D050"/>
              </a:solidFill>
              <a:latin typeface="Verdana" panose="020B0604030504040204" charset="0"/>
            </a:endParaRPr>
          </a:p>
        </p:txBody>
      </p:sp>
      <p:pic>
        <p:nvPicPr>
          <p:cNvPr id="542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549275"/>
            <a:ext cx="8734425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TextBox 1"/>
          <p:cNvSpPr txBox="1"/>
          <p:nvPr/>
        </p:nvSpPr>
        <p:spPr>
          <a:xfrm>
            <a:off x="704850" y="6092825"/>
            <a:ext cx="87852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0">
                <a:latin typeface="Times New Roman" panose="02020603050405020304" charset="0"/>
                <a:hlinkClick r:id="rId2"/>
              </a:rPr>
              <a:t>https://auditoriacidada.org.br/e-hora-de-virar-o-jogo/</a:t>
            </a:r>
            <a:r>
              <a:rPr b="0">
                <a:latin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88950" y="115888"/>
            <a:ext cx="9417050" cy="6338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Verdana" panose="020B0604030504040204" charset="0"/>
                <a:cs typeface="Tahoma" panose="020B0604030504040204" charset="0"/>
              </a:rPr>
              <a:t>ESTRATÉGIAS DE AÇÃO</a:t>
            </a:r>
            <a:endParaRPr lang="pt-BR" altLang="x-none" sz="2800">
              <a:solidFill>
                <a:srgbClr val="92D050"/>
              </a:solidFill>
              <a:latin typeface="Verdana" panose="020B0604030504040204" charset="0"/>
              <a:cs typeface="Tahoma" panose="020B0604030504040204" charset="0"/>
            </a:endParaRPr>
          </a:p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500">
              <a:solidFill>
                <a:srgbClr val="92D050"/>
              </a:solidFill>
              <a:latin typeface="Verdan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CONHECIMENTO DA REALIDADE</a:t>
            </a:r>
            <a:endParaRPr lang="pt-BR" altLang="x-none" sz="28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</a:rPr>
              <a:t>Política Monetária do BC 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</a:rPr>
              <a:t>Sistema da Dívida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MOBILIZAÇÃO SOCIAL CONSCIENTE</a:t>
            </a:r>
            <a:endParaRPr lang="pt-BR" altLang="x-none" sz="28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AÇOES CONCRETAS</a:t>
            </a:r>
            <a:endParaRPr lang="pt-BR" altLang="x-none" sz="28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</a:rPr>
              <a:t>Assinar as petições na página </a:t>
            </a: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  <a:hlinkClick r:id="rId1"/>
              </a:rPr>
              <a:t>www.auditoriacidada.org.br</a:t>
            </a:r>
            <a:endParaRPr lang="pt-BR" altLang="x-none" sz="2000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</a:rPr>
              <a:t>Enviar carta aos ministros(as) do  STF </a:t>
            </a:r>
            <a:r>
              <a:rPr lang="pt-BR" altLang="x-none" sz="2000" b="0" u="sng">
                <a:latin typeface="Times New Roman" panose="02020603050405020304" charset="0"/>
                <a:hlinkClick r:id="rId2"/>
              </a:rPr>
              <a:t>https://bit.ly/3a9HO0y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endParaRPr lang="pt-BR" altLang="x-none" sz="2000" b="0">
              <a:latin typeface="Times New Roman" panose="020206030504050203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</a:rPr>
              <a:t>Campanha É HORA DE VIRAR O JOGO </a:t>
            </a:r>
            <a:endParaRPr lang="pt-BR" altLang="x-none" sz="2000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</a:rPr>
              <a:t>AUDITORIA DA DÍVIDA COM PARTICIPAÇÃO </a:t>
            </a:r>
            <a:r>
              <a:rPr lang="pt-BR" altLang="x-none" sz="200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SOCIAL</a:t>
            </a:r>
            <a:endParaRPr lang="pt-BR" altLang="x-none" sz="200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56322" name="TextBox 1"/>
          <p:cNvSpPr txBox="1"/>
          <p:nvPr/>
        </p:nvSpPr>
        <p:spPr>
          <a:xfrm>
            <a:off x="-2463800" y="2924175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Rectangle 2"/>
          <p:cNvSpPr/>
          <p:nvPr/>
        </p:nvSpPr>
        <p:spPr>
          <a:xfrm>
            <a:off x="0" y="1219200"/>
            <a:ext cx="10425113" cy="52165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1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dirty="0">
                <a:solidFill>
                  <a:srgbClr val="92D050"/>
                </a:solidFill>
                <a:latin typeface="Verdana" panose="020B0604030504040204" charset="0"/>
              </a:rPr>
              <a:t>Grata</a:t>
            </a:r>
            <a:endParaRPr lang="pt-BR" altLang="x-none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i="1" dirty="0">
                <a:solidFill>
                  <a:srgbClr val="92D050"/>
                </a:solidFill>
                <a:latin typeface="Verdana" panose="020B0604030504040204" charset="0"/>
              </a:rPr>
              <a:t>Maria Lucia Fattorelli</a:t>
            </a:r>
            <a:endParaRPr lang="pt-BR" altLang="x-none" dirty="0">
              <a:solidFill>
                <a:srgbClr val="FFFFFF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3000" b="0" dirty="0">
                <a:solidFill>
                  <a:srgbClr val="FFFFFF"/>
                </a:solidFill>
                <a:latin typeface="Verdana" panose="020B0604030504040204" charset="0"/>
                <a:hlinkClick r:id="rId1"/>
              </a:rPr>
              <a:t>www.auditoriacidada.org.br</a:t>
            </a:r>
            <a:endParaRPr lang="pt-BR" altLang="x-none" sz="3000" b="0" dirty="0">
              <a:solidFill>
                <a:srgbClr val="FFFFFF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3000" b="0" dirty="0">
                <a:solidFill>
                  <a:srgbClr val="FFFFFF"/>
                </a:solidFill>
                <a:latin typeface="Verdana" panose="020B0604030504040204" charset="0"/>
                <a:hlinkClick r:id="rId2"/>
              </a:rPr>
              <a:t>www.facebook.com/auditoriacidada.pagina</a:t>
            </a:r>
            <a:endParaRPr lang="pt-BR" altLang="x-none" sz="3000" b="0" dirty="0">
              <a:solidFill>
                <a:srgbClr val="FFFFFF"/>
              </a:solidFill>
              <a:latin typeface="Verdana" panose="020B0604030504040204" charset="0"/>
            </a:endParaRPr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188913"/>
            <a:ext cx="6032500" cy="367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Box 2"/>
          <p:cNvSpPr txBox="1"/>
          <p:nvPr/>
        </p:nvSpPr>
        <p:spPr>
          <a:xfrm>
            <a:off x="200025" y="260350"/>
            <a:ext cx="9001125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imes New Roman" panose="02020603050405020304" charset="0"/>
                <a:ea typeface="MS PGothic" panose="020B0600070205080204" charset="-128"/>
              </a:rPr>
              <a:t>Banco Central liberou </a:t>
            </a:r>
            <a:r>
              <a:rPr lang="pt-BR" altLang="x-none" sz="2800" err="1">
                <a:solidFill>
                  <a:schemeClr val="accent1"/>
                </a:solidFill>
                <a:latin typeface="Times New Roman" panose="02020603050405020304" charset="0"/>
                <a:ea typeface="MS PGothic" panose="020B0600070205080204" charset="-128"/>
              </a:rPr>
              <a:t>R</a:t>
            </a:r>
            <a:r>
              <a:rPr lang="pt-BR" altLang="x-none" sz="2800">
                <a:solidFill>
                  <a:schemeClr val="accent1"/>
                </a:solidFill>
                <a:latin typeface="Times New Roman" panose="02020603050405020304" charset="0"/>
                <a:ea typeface="MS PGothic" panose="020B0600070205080204" charset="-128"/>
              </a:rPr>
              <a:t>$ 1,2 trilhão para bancos (23/3), mas estes não emprestaram às empresas e lucram com a remuneração da sobra de caixa</a:t>
            </a:r>
            <a:endParaRPr lang="pt-BR" altLang="x-none" sz="2800">
              <a:solidFill>
                <a:schemeClr val="accent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  <p:pic>
        <p:nvPicPr>
          <p:cNvPr id="819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4121150"/>
            <a:ext cx="4535488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638" y="4508500"/>
            <a:ext cx="5313362" cy="223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38" y="1628775"/>
            <a:ext cx="5457825" cy="246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1700213"/>
            <a:ext cx="3859212" cy="2325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Box 2"/>
          <p:cNvSpPr txBox="1"/>
          <p:nvPr/>
        </p:nvSpPr>
        <p:spPr>
          <a:xfrm>
            <a:off x="200025" y="260350"/>
            <a:ext cx="90011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imes New Roman" panose="02020603050405020304" charset="0"/>
                <a:ea typeface="MS PGothic" panose="020B0600070205080204" charset="-128"/>
              </a:rPr>
              <a:t>Bancos só passaram a emprestar às empresas com garantia do Tesouro Nacional - PRONAMPE</a:t>
            </a:r>
            <a:endParaRPr lang="pt-BR" altLang="x-none" sz="2800">
              <a:solidFill>
                <a:schemeClr val="accent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3363" y="1484313"/>
            <a:ext cx="4232275" cy="229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341438"/>
            <a:ext cx="3941763" cy="251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4095750"/>
            <a:ext cx="8877300" cy="275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Box 2"/>
          <p:cNvSpPr txBox="1"/>
          <p:nvPr/>
        </p:nvSpPr>
        <p:spPr>
          <a:xfrm>
            <a:off x="415925" y="115888"/>
            <a:ext cx="9490075" cy="272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15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POLÍTICA MONETÁRIA DO BANCO CENTRAL TRANSFERE RECURSOS PARA BANCOS POR MEIO DO ABUSO DAS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OPERAÇÕES COMPROMISSADAS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</a:rPr>
              <a:t>”</a:t>
            </a:r>
            <a:endParaRPr lang="pt-BR" altLang="ja-JP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endParaRPr lang="pt-BR" altLang="x-none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b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/>
            <a:endParaRPr lang="pt-BR" altLang="x-none">
              <a:solidFill>
                <a:schemeClr val="tx1"/>
              </a:solidFill>
              <a:latin typeface="Tahoma" panose="020B0604030504040204" charset="0"/>
            </a:endParaRP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0" y="1871663"/>
            <a:ext cx="6481763" cy="4995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Box 4"/>
          <p:cNvSpPr txBox="1"/>
          <p:nvPr/>
        </p:nvSpPr>
        <p:spPr>
          <a:xfrm>
            <a:off x="7977188" y="5661025"/>
            <a:ext cx="22320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1600" b="0" u="sng" dirty="0">
                <a:latin typeface="Times New Roman" panose="02020603050405020304" charset="0"/>
                <a:hlinkClick r:id="rId2"/>
              </a:rPr>
              <a:t>https://bit.ly/2GQFvSR</a:t>
            </a:r>
            <a:r>
              <a:rPr lang="pt-BR" altLang="x-none" sz="1600" b="0" dirty="0">
                <a:latin typeface="Times New Roman" panose="02020603050405020304" charset="0"/>
              </a:rPr>
              <a:t> </a:t>
            </a:r>
            <a:endParaRPr lang="pt-BR" altLang="x-none" sz="1600" b="0" dirty="0">
              <a:latin typeface="Times New Roman" panose="02020603050405020304" charset="0"/>
            </a:endParaRPr>
          </a:p>
          <a:p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8" y="260350"/>
            <a:ext cx="9937750" cy="3170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imes New Roman" panose="02020603050405020304" charset="0"/>
              </a:rPr>
              <a:t>PANDEMIA: OPORTUNIDADE DE NEGÓCIO </a:t>
            </a:r>
            <a:r>
              <a:rPr lang="pt-BR" altLang="x-none" sz="2800" err="1">
                <a:solidFill>
                  <a:schemeClr val="accent1"/>
                </a:solidFill>
                <a:latin typeface="Times New Roman" panose="02020603050405020304" charset="0"/>
              </a:rPr>
              <a:t>P</a:t>
            </a:r>
            <a:r>
              <a:rPr lang="pt-BR" altLang="x-none" sz="2800">
                <a:solidFill>
                  <a:schemeClr val="accent1"/>
                </a:solidFill>
                <a:latin typeface="Times New Roman" panose="02020603050405020304" charset="0"/>
              </a:rPr>
              <a:t>/ BANCOS</a:t>
            </a:r>
            <a:r>
              <a:rPr lang="pt-BR" altLang="x-none" sz="3600">
                <a:solidFill>
                  <a:schemeClr val="accent1"/>
                </a:solidFill>
                <a:latin typeface="Times New Roman" panose="02020603050405020304" charset="0"/>
              </a:rPr>
              <a:t> </a:t>
            </a:r>
            <a:endParaRPr lang="pt-BR" altLang="x-none" sz="4000" b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endParaRPr lang="pt-BR" altLang="x-none" sz="1000" b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20/03/2020 – Congresso confirma estado de calamidade pública 23/03/2020 – Banco Central libera </a:t>
            </a:r>
            <a:r>
              <a:rPr lang="pt-BR" altLang="x-none" sz="2200" b="0" err="1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$ 1,2 Trilhão para bancos </a:t>
            </a:r>
            <a:r>
              <a:rPr lang="pt-BR" altLang="x-none" sz="1800" b="0">
                <a:solidFill>
                  <a:schemeClr val="tx1"/>
                </a:solidFill>
                <a:latin typeface="Times New Roman" panose="02020603050405020304" charset="0"/>
                <a:hlinkClick r:id="rId1"/>
              </a:rPr>
              <a:t>https://bit.ly/2BubEiZ</a:t>
            </a:r>
            <a:r>
              <a:rPr lang="pt-BR" altLang="x-none" sz="1800" b="0">
                <a:solidFill>
                  <a:schemeClr val="tx1"/>
                </a:solidFill>
                <a:latin typeface="Times New Roman" panose="02020603050405020304" charset="0"/>
              </a:rPr>
              <a:t> , </a:t>
            </a:r>
            <a:r>
              <a:rPr lang="pt-BR" altLang="x-none" sz="1800" b="0">
                <a:solidFill>
                  <a:schemeClr val="tx1"/>
                </a:solidFill>
                <a:latin typeface="Times New Roman" panose="02020603050405020304" charset="0"/>
                <a:hlinkClick r:id="rId2"/>
              </a:rPr>
              <a:t>https://bit.ly/2Aq9Mb0</a:t>
            </a:r>
            <a:r>
              <a:rPr lang="pt-BR" altLang="x-none" sz="1800" b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endParaRPr lang="pt-BR" altLang="x-none" sz="1800" b="0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30/03/2020 – MP 930, Art. 3º : imunidade para diretoria e alguns funcionários do Banco Central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ea typeface="Tahoma" panose="020B0604030504040204" charset="0"/>
              </a:rPr>
              <a:t>à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lei de improbidade administrativa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01/04/2020 - Presidente da Câmara dos Deputados, Rodrigo Maia, protocola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PEC do Orçamento de Guerra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, PEC 10/20</a:t>
            </a:r>
            <a:r>
              <a:rPr lang="pt-BR" altLang="ja-JP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20 </a:t>
            </a:r>
            <a:r>
              <a:rPr lang="pt-BR" altLang="ja-JP" sz="18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  <a:hlinkClick r:id="rId3"/>
              </a:rPr>
              <a:t>https://bit.ly/3eNVm31</a:t>
            </a:r>
            <a:r>
              <a:rPr lang="pt-BR" altLang="ja-JP" sz="18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ja-JP" sz="1800" b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1126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063" y="3568700"/>
            <a:ext cx="3600450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2"/>
          <p:cNvSpPr txBox="1"/>
          <p:nvPr/>
        </p:nvSpPr>
        <p:spPr>
          <a:xfrm>
            <a:off x="0" y="3500438"/>
            <a:ext cx="5816600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03/04/2020 – Câmara aprova PEC 10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15/04/2020 – Senado exige revogação da imunidade (governo edita MP 951)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17/04/2020 – Senado aprova Substitutivo da PEC 10 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06/05/2020 – Câmara aprova texto inconstitucional (ADI 6417 no STF </a:t>
            </a:r>
            <a:r>
              <a:rPr lang="pt-BR" altLang="x-none" sz="1800" b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  <a:hlinkClick r:id="rId5"/>
              </a:rPr>
              <a:t>https://bit.ly/3cwX335</a:t>
            </a:r>
            <a:r>
              <a:rPr lang="pt-BR" altLang="x-none" sz="1800" b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)</a:t>
            </a:r>
            <a:endParaRPr lang="pt-BR" altLang="x-none" sz="1800" b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13/05/2020 – MP 966 dá imunidade para agentes públicos </a:t>
            </a:r>
            <a:r>
              <a:rPr lang="pt-BR" altLang="x-none" sz="1800" b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  <a:hlinkClick r:id="rId6"/>
              </a:rPr>
              <a:t>https://bit.ly/3099tfa</a:t>
            </a:r>
            <a:endParaRPr lang="pt-BR" altLang="x-none" sz="1800" b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3050" y="260350"/>
            <a:ext cx="9632950" cy="669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Em plena pandemia Congresso aprova EC 106/2020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50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50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50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50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Art. 7º autoriza BC comprar ativos privados BB- sem limite de valor, sem estabelecer prazo do papel ou pelo menos que seja de empresa nacional 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ADI 6417 apresentada ao STF, mas BC regulamenta </a:t>
            </a:r>
            <a:r>
              <a:rPr lang="pt-BR" altLang="x-none" sz="1600" b="0" u="sng">
                <a:latin typeface="Times New Roman" panose="02020603050405020304" charset="0"/>
                <a:hlinkClick r:id="rId1"/>
              </a:rPr>
              <a:t>https://bit.ly/308tguY</a:t>
            </a:r>
            <a:r>
              <a:rPr lang="pt-BR" altLang="x-none" sz="1600" b="0">
                <a:latin typeface="Times New Roman" panose="02020603050405020304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Escancara a dominação financeira, o processo de Financeirização e o funcionamento do Sistema da Dívida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  <a:hlinkClick r:id="rId2"/>
              </a:rPr>
              <a:t>https://bit.ly/2AEsZ8I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2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Transferência de ativos tóxicos acumulados nos bancos há 15 anos para o Banco Central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  <a:hlinkClick r:id="rId3"/>
              </a:rPr>
              <a:t>https://bit.ly/371YGol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2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Oportunismo da banca que abusa do drama da pandemia para aprofundar seus privilégios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  <a:hlinkClick r:id="rId4"/>
              </a:rPr>
              <a:t>https://bit.ly/3eQCgcn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Geração de dívida pública sem contrapartida alguma</a:t>
            </a:r>
            <a:endParaRPr lang="pt-BR" altLang="x-none" sz="280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1600" b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0" y="1052513"/>
            <a:ext cx="6821488" cy="536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Box 1"/>
          <p:cNvSpPr txBox="1"/>
          <p:nvPr/>
        </p:nvSpPr>
        <p:spPr>
          <a:xfrm>
            <a:off x="3008313" y="6381750"/>
            <a:ext cx="38893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2000" b="0" dirty="0">
                <a:solidFill>
                  <a:srgbClr val="FFFF00"/>
                </a:solidFill>
                <a:latin typeface="Tahoma" panose="020B0604030504040204" charset="0"/>
                <a:ea typeface="MS PGothic" panose="020B0600070205080204" charset="-128"/>
                <a:hlinkClick r:id="rId2"/>
              </a:rPr>
              <a:t>https://bit.ly/2Y2SEQj</a:t>
            </a:r>
            <a:r>
              <a:rPr lang="pt-BR" altLang="x-none" sz="2000" b="0" dirty="0">
                <a:solidFill>
                  <a:srgbClr val="FFFF00"/>
                </a:solidFill>
                <a:latin typeface="Tahoma" panose="020B0604030504040204" charset="0"/>
                <a:ea typeface="MS PGothic" panose="020B0600070205080204" charset="-128"/>
              </a:rPr>
              <a:t> </a:t>
            </a:r>
            <a:endParaRPr lang="pt-BR" altLang="x-none" sz="2000" b="0" dirty="0">
              <a:solidFill>
                <a:srgbClr val="FFFF00"/>
              </a:solidFill>
              <a:latin typeface="Tahoma" panose="020B0604030504040204" charset="0"/>
              <a:ea typeface="MS PGothic" panose="020B0600070205080204" charset="-128"/>
            </a:endParaRPr>
          </a:p>
        </p:txBody>
      </p:sp>
      <p:sp>
        <p:nvSpPr>
          <p:cNvPr id="14339" name="TextBox 1"/>
          <p:cNvSpPr txBox="1"/>
          <p:nvPr/>
        </p:nvSpPr>
        <p:spPr>
          <a:xfrm>
            <a:off x="560388" y="260350"/>
            <a:ext cx="76327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400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</a:rPr>
              <a:t>EC 106: Quanto vai custar ? </a:t>
            </a:r>
            <a:endParaRPr sz="4000" dirty="0"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0</TotalTime>
  <Words>13278</Words>
  <Application>WPS Presentation</Application>
  <PresentationFormat/>
  <Paragraphs>386</Paragraphs>
  <Slides>38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Arial</vt:lpstr>
      <vt:lpstr>SimSun</vt:lpstr>
      <vt:lpstr>Wingdings</vt:lpstr>
      <vt:lpstr>Times New Roman</vt:lpstr>
      <vt:lpstr>MS PGothic</vt:lpstr>
      <vt:lpstr>Tahoma</vt:lpstr>
      <vt:lpstr>Verdana</vt:lpstr>
      <vt:lpstr>Tahoma</vt:lpstr>
      <vt:lpstr/>
      <vt:lpstr>Arial Unicode MS</vt:lpstr>
      <vt:lpstr>Cambria</vt:lpstr>
      <vt:lpstr>Segoe Print</vt:lpstr>
      <vt:lpstr>Pulso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</cp:lastModifiedBy>
  <cp:revision>2515</cp:revision>
  <cp:lastPrinted>2008-11-20T19:12:03Z</cp:lastPrinted>
  <dcterms:created xsi:type="dcterms:W3CDTF">2001-11-19T18:24:28Z</dcterms:created>
  <dcterms:modified xsi:type="dcterms:W3CDTF">2020-08-14T22:31:48Z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