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9"/>
  </p:handoutMasterIdLst>
  <p:sldIdLst>
    <p:sldId id="1544" r:id="rId3"/>
    <p:sldId id="1956" r:id="rId5"/>
    <p:sldId id="1957" r:id="rId6"/>
    <p:sldId id="1979" r:id="rId7"/>
    <p:sldId id="1981" r:id="rId8"/>
    <p:sldId id="1980" r:id="rId9"/>
    <p:sldId id="1982" r:id="rId10"/>
    <p:sldId id="1983" r:id="rId11"/>
    <p:sldId id="1976" r:id="rId12"/>
    <p:sldId id="1977" r:id="rId13"/>
    <p:sldId id="1945" r:id="rId14"/>
    <p:sldId id="1984" r:id="rId15"/>
    <p:sldId id="1985" r:id="rId16"/>
    <p:sldId id="1986" r:id="rId17"/>
    <p:sldId id="1955" r:id="rId18"/>
    <p:sldId id="1978" r:id="rId19"/>
    <p:sldId id="1951" r:id="rId20"/>
    <p:sldId id="1970" r:id="rId21"/>
    <p:sldId id="1952" r:id="rId22"/>
    <p:sldId id="1971" r:id="rId23"/>
    <p:sldId id="1923" r:id="rId24"/>
    <p:sldId id="1943" r:id="rId25"/>
    <p:sldId id="1934" r:id="rId26"/>
    <p:sldId id="1944" r:id="rId27"/>
    <p:sldId id="1936" r:id="rId28"/>
    <p:sldId id="1972" r:id="rId29"/>
    <p:sldId id="1958" r:id="rId30"/>
    <p:sldId id="1959" r:id="rId31"/>
    <p:sldId id="1968" r:id="rId32"/>
    <p:sldId id="1938" r:id="rId33"/>
    <p:sldId id="1937" r:id="rId34"/>
    <p:sldId id="1967" r:id="rId35"/>
    <p:sldId id="1845" r:id="rId36"/>
    <p:sldId id="1895" r:id="rId37"/>
    <p:sldId id="1954" r:id="rId38"/>
    <p:sldId id="1969" r:id="rId39"/>
    <p:sldId id="1848" r:id="rId40"/>
    <p:sldId id="1946" r:id="rId41"/>
    <p:sldId id="1947" r:id="rId42"/>
    <p:sldId id="1882" r:id="rId43"/>
    <p:sldId id="1953" r:id="rId44"/>
    <p:sldId id="1792" r:id="rId45"/>
    <p:sldId id="1922" r:id="rId46"/>
    <p:sldId id="1871" r:id="rId47"/>
    <p:sldId id="1933" r:id="rId48"/>
  </p:sldIdLst>
  <p:sldSz cx="9906000" cy="6858000" type="A4"/>
  <p:notesSz cx="6858000" cy="97110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96" y="-18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2.xml"/><Relationship Id="rId49" Type="http://schemas.openxmlformats.org/officeDocument/2006/relationships/handoutMaster" Target="handoutMasters/handoutMaster1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file:///C:\Users\RODRIGO\AppData\Local\Temp\uniao_gnds1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[uniao_gnds126.xlsx]Planilha3!$B$19</c:f>
              <c:strCache>
                <c:ptCount val="1"/>
                <c:pt idx="0">
                  <c:v>Pessoal e Encargos Sociais (Inclusive aposentados e pensionistas)</c:v>
                </c:pt>
              </c:strCache>
            </c:strRef>
          </c:tx>
          <c:spPr>
            <a:ln w="50800" cap="rnd" cmpd="sng" algn="ctr">
              <a:solidFill>
                <a:schemeClr val="tx2">
                  <a:lumMod val="50000"/>
                </a:schemeClr>
              </a:solidFill>
              <a:prstDash val="solid"/>
              <a:round/>
            </a:ln>
          </c:spPr>
          <c:marker>
            <c:symbol val="none"/>
          </c:marker>
          <c:dLbls>
            <c:delete val="1"/>
          </c:dLbls>
          <c:cat>
            <c:numRef>
              <c:f>[uniao_gnds126.xlsx]Planilha3!$A$20:$A$31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[uniao_gnds126.xlsx]Planilha3!$B$20:$B$31</c:f>
              <c:numCache>
                <c:formatCode>#,##0.00</c:formatCode>
                <c:ptCount val="12"/>
                <c:pt idx="0">
                  <c:v>4.53725702731391</c:v>
                </c:pt>
                <c:pt idx="1">
                  <c:v>4.96114192960403</c:v>
                </c:pt>
                <c:pt idx="2">
                  <c:v>4.68395065958591</c:v>
                </c:pt>
                <c:pt idx="3">
                  <c:v>4.47449999006027</c:v>
                </c:pt>
                <c:pt idx="4">
                  <c:v>4.2224859778265</c:v>
                </c:pt>
                <c:pt idx="5">
                  <c:v>4.12059301005942</c:v>
                </c:pt>
                <c:pt idx="6">
                  <c:v>4.10439640794793</c:v>
                </c:pt>
                <c:pt idx="7">
                  <c:v>4.25416706250573</c:v>
                </c:pt>
                <c:pt idx="8">
                  <c:v>4.40236597477433</c:v>
                </c:pt>
                <c:pt idx="9">
                  <c:v>4.60994839701676</c:v>
                </c:pt>
                <c:pt idx="10">
                  <c:v>4.36067552056263</c:v>
                </c:pt>
                <c:pt idx="11">
                  <c:v>4.34325940561425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-2116059816"/>
        <c:axId val="-2116056744"/>
      </c:lineChart>
      <c:catAx>
        <c:axId val="-2116059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-2116056744"/>
        <c:crosses val="autoZero"/>
        <c:auto val="1"/>
        <c:lblAlgn val="ctr"/>
        <c:lblOffset val="100"/>
        <c:noMultiLvlLbl val="0"/>
      </c:catAx>
      <c:valAx>
        <c:axId val="-2116056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#,##0.00" sourceLinked="1"/>
        <c:majorTickMark val="out"/>
        <c:minorTickMark val="none"/>
        <c:tickLblPos val="high"/>
        <c:txPr>
          <a:bodyPr rot="-60000000" spcFirstLastPara="0" vertOverflow="ellipsis" vert="horz" wrap="square" anchor="ctr" anchorCtr="1"/>
          <a:lstStyle/>
          <a:p>
            <a:pPr>
              <a:defRPr lang="en-US" sz="20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</a:p>
        </c:txPr>
        <c:crossAx val="-211605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en-US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E40D2C-DC5E-2746-A9D7-C20F00945B9D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</dgm:pt>
    <dgm:pt modelId="{0CFFBBD6-446E-BF43-BF1E-6E8D2A995FB5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APROFUNDAMENTO DAS CRISES</a:t>
          </a:r>
        </a:p>
        <a:p>
          <a:r>
            <a:rPr lang="en-US" sz="1800" b="1" dirty="0" smtClean="0">
              <a:solidFill>
                <a:schemeClr val="tx1"/>
              </a:solidFill>
            </a:rPr>
            <a:t>ECONÔMICA </a:t>
          </a:r>
        </a:p>
        <a:p>
          <a:r>
            <a:rPr lang="en-US" sz="1800" b="1" dirty="0" smtClean="0">
              <a:solidFill>
                <a:schemeClr val="tx1"/>
              </a:solidFill>
            </a:rPr>
            <a:t>AMBIENTAL</a:t>
          </a:r>
        </a:p>
        <a:p>
          <a:r>
            <a:rPr lang="en-US" sz="1800" b="1" dirty="0" smtClean="0">
              <a:solidFill>
                <a:schemeClr val="tx1"/>
              </a:solidFill>
            </a:rPr>
            <a:t>SOCIAL</a:t>
          </a:r>
        </a:p>
        <a:p>
          <a:r>
            <a:rPr lang="en-US" sz="1800" b="1" dirty="0" smtClean="0">
              <a:solidFill>
                <a:schemeClr val="tx1"/>
              </a:solidFill>
            </a:rPr>
            <a:t>ÉTICA</a:t>
          </a:r>
        </a:p>
      </dgm:t>
    </dgm:pt>
    <dgm:pt modelId="{301450F3-1D70-B343-A20C-89EF0D836015}" cxnId="{EF691E42-F367-6A41-B2EA-98B4CB935BB0}" type="parTrans">
      <dgm:prSet/>
      <dgm:spPr/>
      <dgm:t>
        <a:bodyPr/>
        <a:lstStyle/>
        <a:p>
          <a:endParaRPr lang="en-US"/>
        </a:p>
      </dgm:t>
    </dgm:pt>
    <dgm:pt modelId="{8C8A2182-893A-3949-925B-6712935BA850}" cxnId="{EF691E42-F367-6A41-B2EA-98B4CB935BB0}" type="sibTrans">
      <dgm:prSet/>
      <dgm:spPr/>
      <dgm:t>
        <a:bodyPr/>
        <a:lstStyle/>
        <a:p>
          <a:endParaRPr lang="en-US"/>
        </a:p>
      </dgm:t>
    </dgm:pt>
    <dgm:pt modelId="{C59E522E-87BF-C24C-B6DD-BB4EE8915C5F}">
      <dgm:prSet phldrT="[Text]"/>
      <dgm:spPr/>
      <dgm:t>
        <a:bodyPr/>
        <a:lstStyle/>
        <a:p>
          <a:r>
            <a:rPr lang="en-US" b="1" dirty="0" smtClean="0"/>
            <a:t>OPORTUNISMO DOS BANCOS  ATINGE TRILHÕES COM GRAVES IMPACTOS SOCIAIS E ECONÔMICOS</a:t>
          </a:r>
          <a:endParaRPr lang="en-US" b="1" dirty="0"/>
        </a:p>
      </dgm:t>
    </dgm:pt>
    <dgm:pt modelId="{FDAA28F2-F889-5645-B44D-20FC39825DAB}" cxnId="{8FFF890C-80BD-D548-866B-FBE0AFDE85ED}" type="parTrans">
      <dgm:prSet/>
      <dgm:spPr/>
      <dgm:t>
        <a:bodyPr/>
        <a:lstStyle/>
        <a:p>
          <a:endParaRPr lang="en-US"/>
        </a:p>
      </dgm:t>
    </dgm:pt>
    <dgm:pt modelId="{7A72FDFC-ABEA-5944-BA12-589418821B3C}" cxnId="{8FFF890C-80BD-D548-866B-FBE0AFDE85ED}" type="sibTrans">
      <dgm:prSet/>
      <dgm:spPr/>
      <dgm:t>
        <a:bodyPr/>
        <a:lstStyle/>
        <a:p>
          <a:endParaRPr lang="en-US"/>
        </a:p>
      </dgm:t>
    </dgm:pt>
    <dgm:pt modelId="{9207CF13-DE89-264A-9B41-6A77F0455083}">
      <dgm:prSet phldrT="[Text]" custT="1"/>
      <dgm:spPr/>
      <dgm:t>
        <a:bodyPr/>
        <a:lstStyle/>
        <a:p>
          <a:r>
            <a:rPr lang="en-US" sz="2000" b="1" dirty="0" smtClean="0"/>
            <a:t>CRISE POLÍTICA GRAVE</a:t>
          </a:r>
        </a:p>
        <a:p>
          <a:endParaRPr lang="en-US" sz="2000" b="1" dirty="0" smtClean="0"/>
        </a:p>
        <a:p>
          <a:r>
            <a:rPr lang="en-US" sz="2000" b="1" dirty="0" smtClean="0"/>
            <a:t>CORRUPÇÃO</a:t>
          </a:r>
          <a:endParaRPr lang="en-US" sz="2000" b="1" dirty="0"/>
        </a:p>
      </dgm:t>
    </dgm:pt>
    <dgm:pt modelId="{3F728BED-C988-314A-85A1-3E1B4EA3D4B0}" cxnId="{FF861875-9497-2F42-A220-70F675C5DAEF}" type="parTrans">
      <dgm:prSet/>
      <dgm:spPr/>
      <dgm:t>
        <a:bodyPr/>
        <a:lstStyle/>
        <a:p>
          <a:endParaRPr lang="en-US"/>
        </a:p>
      </dgm:t>
    </dgm:pt>
    <dgm:pt modelId="{2D3F642A-EFF7-AD49-BA1F-0A0187D7B1A8}" cxnId="{FF861875-9497-2F42-A220-70F675C5DAEF}" type="sibTrans">
      <dgm:prSet/>
      <dgm:spPr/>
      <dgm:t>
        <a:bodyPr/>
        <a:lstStyle/>
        <a:p>
          <a:endParaRPr lang="en-US"/>
        </a:p>
      </dgm:t>
    </dgm:pt>
    <dgm:pt modelId="{EF5AE48B-189D-EB46-B960-5089AC2F89AC}" type="pres">
      <dgm:prSet presAssocID="{22E40D2C-DC5E-2746-A9D7-C20F00945B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400A5A1-6861-E448-A159-F46FE2A58044}" type="pres">
      <dgm:prSet presAssocID="{0CFFBBD6-446E-BF43-BF1E-6E8D2A995FB5}" presName="gear1" presStyleLbl="node1" presStyleIdx="0" presStyleCnt="3" custFlipHor="1" custScaleX="129015" custScaleY="1030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33F7-8B07-F843-B595-E4ABFC4AB77A}" type="pres">
      <dgm:prSet presAssocID="{0CFFBBD6-446E-BF43-BF1E-6E8D2A995FB5}" presName="gear1srcNode" presStyleLbl="node1" presStyleIdx="0" presStyleCnt="3"/>
      <dgm:spPr/>
      <dgm:t>
        <a:bodyPr/>
        <a:lstStyle/>
        <a:p>
          <a:endParaRPr lang="en-US"/>
        </a:p>
      </dgm:t>
    </dgm:pt>
    <dgm:pt modelId="{AF802A68-AE76-D946-B07E-782415F1D4E1}" type="pres">
      <dgm:prSet presAssocID="{0CFFBBD6-446E-BF43-BF1E-6E8D2A995FB5}" presName="gear1dstNode" presStyleLbl="node1" presStyleIdx="0" presStyleCnt="3"/>
      <dgm:spPr/>
      <dgm:t>
        <a:bodyPr/>
        <a:lstStyle/>
        <a:p>
          <a:endParaRPr lang="en-US"/>
        </a:p>
      </dgm:t>
    </dgm:pt>
    <dgm:pt modelId="{C1458025-893A-654F-BD32-C6A35675463E}" type="pres">
      <dgm:prSet presAssocID="{9207CF13-DE89-264A-9B41-6A77F0455083}" presName="gear2" presStyleLbl="node1" presStyleIdx="1" presStyleCnt="3" custScaleX="155209" custScaleY="147868" custLinFactNeighborX="-96899" custLinFactNeighborY="329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98AAD-2709-6E43-9B36-28918F8A219C}" type="pres">
      <dgm:prSet presAssocID="{9207CF13-DE89-264A-9B41-6A77F0455083}" presName="gear2srcNode" presStyleLbl="node1" presStyleIdx="1" presStyleCnt="3"/>
      <dgm:spPr/>
      <dgm:t>
        <a:bodyPr/>
        <a:lstStyle/>
        <a:p>
          <a:endParaRPr lang="en-US"/>
        </a:p>
      </dgm:t>
    </dgm:pt>
    <dgm:pt modelId="{18B8807B-C31C-E846-B487-467021A9128F}" type="pres">
      <dgm:prSet presAssocID="{9207CF13-DE89-264A-9B41-6A77F0455083}" presName="gear2dstNode" presStyleLbl="node1" presStyleIdx="1" presStyleCnt="3"/>
      <dgm:spPr/>
      <dgm:t>
        <a:bodyPr/>
        <a:lstStyle/>
        <a:p>
          <a:endParaRPr lang="en-US"/>
        </a:p>
      </dgm:t>
    </dgm:pt>
    <dgm:pt modelId="{D47C6245-71AF-2C4D-89C3-3DDBECE50A4E}" type="pres">
      <dgm:prSet presAssocID="{C59E522E-87BF-C24C-B6DD-BB4EE8915C5F}" presName="gear3" presStyleLbl="node1" presStyleIdx="2" presStyleCnt="3" custScaleX="170417" custScaleY="154130"/>
      <dgm:spPr/>
      <dgm:t>
        <a:bodyPr/>
        <a:lstStyle/>
        <a:p>
          <a:endParaRPr lang="en-US"/>
        </a:p>
      </dgm:t>
    </dgm:pt>
    <dgm:pt modelId="{901AC769-DCD2-754D-8A4A-EE787FDC897A}" type="pres">
      <dgm:prSet presAssocID="{C59E522E-87BF-C24C-B6DD-BB4EE8915C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F9496-634F-A74C-A908-5623EDD9C35F}" type="pres">
      <dgm:prSet presAssocID="{C59E522E-87BF-C24C-B6DD-BB4EE8915C5F}" presName="gear3srcNode" presStyleLbl="node1" presStyleIdx="2" presStyleCnt="3"/>
      <dgm:spPr/>
      <dgm:t>
        <a:bodyPr/>
        <a:lstStyle/>
        <a:p>
          <a:endParaRPr lang="en-US"/>
        </a:p>
      </dgm:t>
    </dgm:pt>
    <dgm:pt modelId="{A16FCD5B-786E-9A4F-9F01-70ED051CB58E}" type="pres">
      <dgm:prSet presAssocID="{C59E522E-87BF-C24C-B6DD-BB4EE8915C5F}" presName="gear3dstNode" presStyleLbl="node1" presStyleIdx="2" presStyleCnt="3"/>
      <dgm:spPr/>
      <dgm:t>
        <a:bodyPr/>
        <a:lstStyle/>
        <a:p>
          <a:endParaRPr lang="en-US"/>
        </a:p>
      </dgm:t>
    </dgm:pt>
    <dgm:pt modelId="{BBE70C23-E896-9B47-B97A-B4B0EE0E4E88}" type="pres">
      <dgm:prSet presAssocID="{8C8A2182-893A-3949-925B-6712935BA85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867BC58-ACC5-7143-81E7-6F3EBB97BCF2}" type="pres">
      <dgm:prSet presAssocID="{2D3F642A-EFF7-AD49-BA1F-0A0187D7B1A8}" presName="connector2" presStyleLbl="sibTrans2D1" presStyleIdx="1" presStyleCnt="3" custLinFactNeighborX="-7734" custLinFactNeighborY="-17471"/>
      <dgm:spPr/>
      <dgm:t>
        <a:bodyPr/>
        <a:lstStyle/>
        <a:p>
          <a:endParaRPr lang="en-US"/>
        </a:p>
      </dgm:t>
    </dgm:pt>
    <dgm:pt modelId="{55CC3FDD-7757-B342-A37C-DC1A398CFA12}" type="pres">
      <dgm:prSet presAssocID="{7A72FDFC-ABEA-5944-BA12-589418821B3C}" presName="connector3" presStyleLbl="sibTrans2D1" presStyleIdx="2" presStyleCnt="3" custLinFactNeighborX="-16236" custLinFactNeighborY="2943"/>
      <dgm:spPr/>
      <dgm:t>
        <a:bodyPr/>
        <a:lstStyle/>
        <a:p>
          <a:endParaRPr lang="en-US"/>
        </a:p>
      </dgm:t>
    </dgm:pt>
  </dgm:ptLst>
  <dgm:cxnLst>
    <dgm:cxn modelId="{8CB3A483-8BC0-884A-85B5-680036BA8C20}" type="presOf" srcId="{0CFFBBD6-446E-BF43-BF1E-6E8D2A995FB5}" destId="{BD1633F7-8B07-F843-B595-E4ABFC4AB77A}" srcOrd="1" destOrd="0" presId="urn:microsoft.com/office/officeart/2005/8/layout/gear1"/>
    <dgm:cxn modelId="{8FFF890C-80BD-D548-866B-FBE0AFDE85ED}" srcId="{22E40D2C-DC5E-2746-A9D7-C20F00945B9D}" destId="{C59E522E-87BF-C24C-B6DD-BB4EE8915C5F}" srcOrd="2" destOrd="0" parTransId="{FDAA28F2-F889-5645-B44D-20FC39825DAB}" sibTransId="{7A72FDFC-ABEA-5944-BA12-589418821B3C}"/>
    <dgm:cxn modelId="{0AEAF748-244B-8844-B6B4-9DF7514FF4EF}" type="presOf" srcId="{9207CF13-DE89-264A-9B41-6A77F0455083}" destId="{18B8807B-C31C-E846-B487-467021A9128F}" srcOrd="2" destOrd="0" presId="urn:microsoft.com/office/officeart/2005/8/layout/gear1"/>
    <dgm:cxn modelId="{EA6A5D08-5D86-B24F-86CE-FB8887F131B9}" type="presOf" srcId="{22E40D2C-DC5E-2746-A9D7-C20F00945B9D}" destId="{EF5AE48B-189D-EB46-B960-5089AC2F89AC}" srcOrd="0" destOrd="0" presId="urn:microsoft.com/office/officeart/2005/8/layout/gear1"/>
    <dgm:cxn modelId="{3EE49BF7-CDC8-1C47-B40D-4595AD614629}" type="presOf" srcId="{9207CF13-DE89-264A-9B41-6A77F0455083}" destId="{C1458025-893A-654F-BD32-C6A35675463E}" srcOrd="0" destOrd="0" presId="urn:microsoft.com/office/officeart/2005/8/layout/gear1"/>
    <dgm:cxn modelId="{52A3FE87-8737-564B-8079-4D971A88E8BE}" type="presOf" srcId="{9207CF13-DE89-264A-9B41-6A77F0455083}" destId="{BB798AAD-2709-6E43-9B36-28918F8A219C}" srcOrd="1" destOrd="0" presId="urn:microsoft.com/office/officeart/2005/8/layout/gear1"/>
    <dgm:cxn modelId="{77A5A3F6-B3C3-584D-9855-190A4CEA999F}" type="presOf" srcId="{7A72FDFC-ABEA-5944-BA12-589418821B3C}" destId="{55CC3FDD-7757-B342-A37C-DC1A398CFA12}" srcOrd="0" destOrd="0" presId="urn:microsoft.com/office/officeart/2005/8/layout/gear1"/>
    <dgm:cxn modelId="{EF691E42-F367-6A41-B2EA-98B4CB935BB0}" srcId="{22E40D2C-DC5E-2746-A9D7-C20F00945B9D}" destId="{0CFFBBD6-446E-BF43-BF1E-6E8D2A995FB5}" srcOrd="0" destOrd="0" parTransId="{301450F3-1D70-B343-A20C-89EF0D836015}" sibTransId="{8C8A2182-893A-3949-925B-6712935BA850}"/>
    <dgm:cxn modelId="{5BBA8D71-56A3-504E-8998-CA82493E47C5}" type="presOf" srcId="{C59E522E-87BF-C24C-B6DD-BB4EE8915C5F}" destId="{D47C6245-71AF-2C4D-89C3-3DDBECE50A4E}" srcOrd="0" destOrd="0" presId="urn:microsoft.com/office/officeart/2005/8/layout/gear1"/>
    <dgm:cxn modelId="{A99042EF-4FD7-944D-BBB6-5F64F3D3C794}" type="presOf" srcId="{0CFFBBD6-446E-BF43-BF1E-6E8D2A995FB5}" destId="{D400A5A1-6861-E448-A159-F46FE2A58044}" srcOrd="0" destOrd="0" presId="urn:microsoft.com/office/officeart/2005/8/layout/gear1"/>
    <dgm:cxn modelId="{BE8F406B-B311-3A44-9B51-791CEC0507CD}" type="presOf" srcId="{C59E522E-87BF-C24C-B6DD-BB4EE8915C5F}" destId="{A16FCD5B-786E-9A4F-9F01-70ED051CB58E}" srcOrd="3" destOrd="0" presId="urn:microsoft.com/office/officeart/2005/8/layout/gear1"/>
    <dgm:cxn modelId="{ED35D56F-2DA2-9948-B64A-2ABDBF115974}" type="presOf" srcId="{8C8A2182-893A-3949-925B-6712935BA850}" destId="{BBE70C23-E896-9B47-B97A-B4B0EE0E4E88}" srcOrd="0" destOrd="0" presId="urn:microsoft.com/office/officeart/2005/8/layout/gear1"/>
    <dgm:cxn modelId="{40919FBE-FDA6-2C4B-8A3A-3C940762F2B5}" type="presOf" srcId="{C59E522E-87BF-C24C-B6DD-BB4EE8915C5F}" destId="{311F9496-634F-A74C-A908-5623EDD9C35F}" srcOrd="2" destOrd="0" presId="urn:microsoft.com/office/officeart/2005/8/layout/gear1"/>
    <dgm:cxn modelId="{83C3B5B7-F3D3-4A4C-8B0D-7BD40CFC978A}" type="presOf" srcId="{2D3F642A-EFF7-AD49-BA1F-0A0187D7B1A8}" destId="{C867BC58-ACC5-7143-81E7-6F3EBB97BCF2}" srcOrd="0" destOrd="0" presId="urn:microsoft.com/office/officeart/2005/8/layout/gear1"/>
    <dgm:cxn modelId="{FF861875-9497-2F42-A220-70F675C5DAEF}" srcId="{22E40D2C-DC5E-2746-A9D7-C20F00945B9D}" destId="{9207CF13-DE89-264A-9B41-6A77F0455083}" srcOrd="1" destOrd="0" parTransId="{3F728BED-C988-314A-85A1-3E1B4EA3D4B0}" sibTransId="{2D3F642A-EFF7-AD49-BA1F-0A0187D7B1A8}"/>
    <dgm:cxn modelId="{40C5C79A-F14D-FF47-9567-7A2F84639847}" type="presOf" srcId="{C59E522E-87BF-C24C-B6DD-BB4EE8915C5F}" destId="{901AC769-DCD2-754D-8A4A-EE787FDC897A}" srcOrd="1" destOrd="0" presId="urn:microsoft.com/office/officeart/2005/8/layout/gear1"/>
    <dgm:cxn modelId="{70785269-4704-A94B-A95B-58910A5D8CB2}" type="presOf" srcId="{0CFFBBD6-446E-BF43-BF1E-6E8D2A995FB5}" destId="{AF802A68-AE76-D946-B07E-782415F1D4E1}" srcOrd="2" destOrd="0" presId="urn:microsoft.com/office/officeart/2005/8/layout/gear1"/>
    <dgm:cxn modelId="{6B937C59-B302-E44F-B28C-E7B496D52A8C}" type="presParOf" srcId="{EF5AE48B-189D-EB46-B960-5089AC2F89AC}" destId="{D400A5A1-6861-E448-A159-F46FE2A58044}" srcOrd="0" destOrd="0" presId="urn:microsoft.com/office/officeart/2005/8/layout/gear1"/>
    <dgm:cxn modelId="{9775BAC2-B48A-FD41-A6F1-E1C5CCC31EFA}" type="presParOf" srcId="{EF5AE48B-189D-EB46-B960-5089AC2F89AC}" destId="{BD1633F7-8B07-F843-B595-E4ABFC4AB77A}" srcOrd="1" destOrd="0" presId="urn:microsoft.com/office/officeart/2005/8/layout/gear1"/>
    <dgm:cxn modelId="{0EF9B570-8C46-AE46-92A4-0EE4EE9E5372}" type="presParOf" srcId="{EF5AE48B-189D-EB46-B960-5089AC2F89AC}" destId="{AF802A68-AE76-D946-B07E-782415F1D4E1}" srcOrd="2" destOrd="0" presId="urn:microsoft.com/office/officeart/2005/8/layout/gear1"/>
    <dgm:cxn modelId="{CE109496-DD71-E345-BBBC-B8676D6EA309}" type="presParOf" srcId="{EF5AE48B-189D-EB46-B960-5089AC2F89AC}" destId="{C1458025-893A-654F-BD32-C6A35675463E}" srcOrd="3" destOrd="0" presId="urn:microsoft.com/office/officeart/2005/8/layout/gear1"/>
    <dgm:cxn modelId="{2F56F57D-116E-F344-BD3A-9E1CCAE9F84B}" type="presParOf" srcId="{EF5AE48B-189D-EB46-B960-5089AC2F89AC}" destId="{BB798AAD-2709-6E43-9B36-28918F8A219C}" srcOrd="4" destOrd="0" presId="urn:microsoft.com/office/officeart/2005/8/layout/gear1"/>
    <dgm:cxn modelId="{3EB169D4-FC0C-DE49-B0F5-9E38A9B16F7F}" type="presParOf" srcId="{EF5AE48B-189D-EB46-B960-5089AC2F89AC}" destId="{18B8807B-C31C-E846-B487-467021A9128F}" srcOrd="5" destOrd="0" presId="urn:microsoft.com/office/officeart/2005/8/layout/gear1"/>
    <dgm:cxn modelId="{CD8C8EE3-B70C-9941-ACD4-6056390657A6}" type="presParOf" srcId="{EF5AE48B-189D-EB46-B960-5089AC2F89AC}" destId="{D47C6245-71AF-2C4D-89C3-3DDBECE50A4E}" srcOrd="6" destOrd="0" presId="urn:microsoft.com/office/officeart/2005/8/layout/gear1"/>
    <dgm:cxn modelId="{4BEA37D1-F0CD-7246-A9B4-7BAD98BD6B19}" type="presParOf" srcId="{EF5AE48B-189D-EB46-B960-5089AC2F89AC}" destId="{901AC769-DCD2-754D-8A4A-EE787FDC897A}" srcOrd="7" destOrd="0" presId="urn:microsoft.com/office/officeart/2005/8/layout/gear1"/>
    <dgm:cxn modelId="{AE1710EE-6D6F-F749-BBAE-33183E692246}" type="presParOf" srcId="{EF5AE48B-189D-EB46-B960-5089AC2F89AC}" destId="{311F9496-634F-A74C-A908-5623EDD9C35F}" srcOrd="8" destOrd="0" presId="urn:microsoft.com/office/officeart/2005/8/layout/gear1"/>
    <dgm:cxn modelId="{A0E353CA-E1DD-234A-A829-197B2EE6B75B}" type="presParOf" srcId="{EF5AE48B-189D-EB46-B960-5089AC2F89AC}" destId="{A16FCD5B-786E-9A4F-9F01-70ED051CB58E}" srcOrd="9" destOrd="0" presId="urn:microsoft.com/office/officeart/2005/8/layout/gear1"/>
    <dgm:cxn modelId="{F7F4AF7D-3A78-3444-A8CA-DA44855EF909}" type="presParOf" srcId="{EF5AE48B-189D-EB46-B960-5089AC2F89AC}" destId="{BBE70C23-E896-9B47-B97A-B4B0EE0E4E88}" srcOrd="10" destOrd="0" presId="urn:microsoft.com/office/officeart/2005/8/layout/gear1"/>
    <dgm:cxn modelId="{0AB651BE-1C65-F14B-B805-52A6511E8D49}" type="presParOf" srcId="{EF5AE48B-189D-EB46-B960-5089AC2F89AC}" destId="{C867BC58-ACC5-7143-81E7-6F3EBB97BCF2}" srcOrd="11" destOrd="0" presId="urn:microsoft.com/office/officeart/2005/8/layout/gear1"/>
    <dgm:cxn modelId="{BEAFD855-692A-D040-AE7D-44B9873695CE}" type="presParOf" srcId="{EF5AE48B-189D-EB46-B960-5089AC2F89AC}" destId="{55CC3FDD-7757-B342-A37C-DC1A398CFA1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Mecanismos que Geram Dívida</a:t>
          </a:r>
        </a:p>
      </dgm:t>
    </dgm:pt>
    <dgm:pt modelId="{E230E4B1-C9C5-ED4E-B84D-26A8BAEADC6C}" cxnId="{F059A85B-C569-7E4F-897B-B077F4F4470B}" type="parTrans">
      <dgm:prSet/>
      <dgm:spPr/>
      <dgm:t>
        <a:bodyPr/>
        <a:lstStyle/>
        <a:p>
          <a:endParaRPr lang="en-US"/>
        </a:p>
      </dgm:t>
    </dgm:pt>
    <dgm:pt modelId="{E4F4EB83-3590-8248-B329-387F9D96E311}" cxnId="{F059A85B-C569-7E4F-897B-B077F4F4470B}" type="sibTrans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Interferência do FMI</a:t>
          </a:r>
        </a:p>
      </dgm:t>
    </dgm:pt>
    <dgm:pt modelId="{0D47A167-53AC-4249-9B81-E9FF53A09617}" cxnId="{E3E4A945-C415-4A45-B7A6-1384E55746C6}" type="parTrans">
      <dgm:prSet/>
      <dgm:spPr/>
      <dgm:t>
        <a:bodyPr/>
        <a:lstStyle/>
        <a:p>
          <a:endParaRPr lang="en-US"/>
        </a:p>
      </dgm:t>
    </dgm:pt>
    <dgm:pt modelId="{D28437DB-9B3D-BB42-9DB0-B4A5CC3AF0E1}" cxnId="{E3E4A945-C415-4A45-B7A6-1384E55746C6}" type="sibTrans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cxnId="{1EC7D450-F28F-844C-947B-C231073515C8}" type="parTrans">
      <dgm:prSet/>
      <dgm:spPr/>
      <dgm:t>
        <a:bodyPr/>
        <a:lstStyle/>
        <a:p>
          <a:endParaRPr lang="en-US"/>
        </a:p>
      </dgm:t>
    </dgm:pt>
    <dgm:pt modelId="{C32EE8AA-1E3E-EC45-A170-141FE8D7DE35}" cxnId="{1EC7D450-F28F-844C-947B-C231073515C8}" type="sibTrans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cxnId="{4A517BE4-C95D-DC44-967E-C03C94EE7A1E}" type="parTrans">
      <dgm:prSet/>
      <dgm:spPr/>
      <dgm:t>
        <a:bodyPr/>
        <a:lstStyle/>
        <a:p>
          <a:endParaRPr lang="en-US"/>
        </a:p>
      </dgm:t>
    </dgm:pt>
    <dgm:pt modelId="{D846E938-A38E-3B49-BF0E-9614AE17F3AC}" cxnId="{4A517BE4-C95D-DC44-967E-C03C94EE7A1E}" type="sibTrans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Salvamento Bancário</a:t>
          </a:r>
        </a:p>
      </dgm:t>
    </dgm:pt>
    <dgm:pt modelId="{F2345D15-0A8A-884F-8066-05E2A55D3EF7}" cxnId="{9FD33811-CF00-4241-BFA8-2214647983D2}" type="parTrans">
      <dgm:prSet/>
      <dgm:spPr/>
      <dgm:t>
        <a:bodyPr/>
        <a:lstStyle/>
        <a:p>
          <a:endParaRPr lang="en-US"/>
        </a:p>
      </dgm:t>
    </dgm:pt>
    <dgm:pt modelId="{00F9EB27-3617-714D-BF1E-476277FE6591}" cxnId="{9FD33811-CF00-4241-BFA8-2214647983D2}" type="sibTrans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 panose="02040503050406030204"/>
            <a:ea typeface="+mn-ea"/>
            <a:cs typeface="+mn-cs"/>
          </a:endParaRPr>
        </a:p>
      </dgm:t>
    </dgm:pt>
    <dgm:pt modelId="{345BC62B-246C-6849-9929-177D18BF5EBF}" cxnId="{3F708B0D-1A69-9C40-BCD4-0BB24A0C1FB2}" type="sibTrans">
      <dgm:prSet/>
      <dgm:spPr/>
      <dgm:t>
        <a:bodyPr/>
        <a:lstStyle/>
        <a:p>
          <a:endParaRPr lang="en-US"/>
        </a:p>
      </dgm:t>
    </dgm:pt>
    <dgm:pt modelId="{E6DD8C2A-1363-3945-B76D-0B1AC5DD50DB}" cxnId="{3F708B0D-1A69-9C40-BCD4-0BB24A0C1FB2}" type="parTrans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B7AC21C6-96D1-D343-93D1-612EC148AAAA}" type="presOf" srcId="{91032682-16C8-8746-92ED-AF58BF7EB348}" destId="{12638A83-E4F5-674B-9467-240AA0C5FB0A}" srcOrd="0" destOrd="0" presId="urn:microsoft.com/office/officeart/2009/3/layout/CircleRelationship"/>
    <dgm:cxn modelId="{11A8200B-39B8-964D-9B4F-0CED0418A6E4}" type="presOf" srcId="{738A3422-D32A-114F-8E34-8A2257CE464B}" destId="{EAA19F38-080A-2445-9C24-BF5FCF5EAE4A}" srcOrd="0" destOrd="0" presId="urn:microsoft.com/office/officeart/2009/3/layout/CircleRelationship"/>
    <dgm:cxn modelId="{DF835FAB-EF51-ED4B-A835-F437F0792B39}" type="presOf" srcId="{96ED5622-202F-C947-BC45-A5FA037D119B}" destId="{3B8012C6-BDB5-5E42-AD5B-3E946D617566}" srcOrd="0" destOrd="0" presId="urn:microsoft.com/office/officeart/2009/3/layout/CircleRelationship"/>
    <dgm:cxn modelId="{478796FE-BADF-2844-87E4-46CCA715BFE4}" type="presOf" srcId="{67399531-B4AD-494A-92F2-504158F3E707}" destId="{CD68683C-D877-F146-989D-683FF92CCE28}" srcOrd="0" destOrd="0" presId="urn:microsoft.com/office/officeart/2009/3/layout/CircleRelationship"/>
    <dgm:cxn modelId="{1414726A-F377-AC48-BC90-F61157237743}" type="presOf" srcId="{86D17B7E-E696-8941-8E58-7886025557FE}" destId="{C1B0984E-E3E0-C943-AF18-A37F5C5D8942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5526B2A8-CFE8-0746-A8B6-A3F06D215098}" type="presOf" srcId="{6F5795CA-FCF7-3D49-92E8-4F066CD012F3}" destId="{2C4EA2EF-7032-994A-8CDA-D08E93AE0AB3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C09D147A-2657-364F-9D1E-B8BFCF7F3782}" type="presOf" srcId="{20780591-29E4-CF48-87F7-3F6B004E709A}" destId="{5C929E12-B5A9-524E-8637-7BDE97CEB999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9282588B-3534-7F43-9181-B64AF2105D05}" type="presParOf" srcId="{12638A83-E4F5-674B-9467-240AA0C5FB0A}" destId="{CD68683C-D877-F146-989D-683FF92CCE28}" srcOrd="0" destOrd="0" presId="urn:microsoft.com/office/officeart/2009/3/layout/CircleRelationship"/>
    <dgm:cxn modelId="{ECFCA74A-0635-EC44-8E00-56693BAE448B}" type="presParOf" srcId="{12638A83-E4F5-674B-9467-240AA0C5FB0A}" destId="{58D9F01F-9E18-A346-A934-8987F4284017}" srcOrd="1" destOrd="0" presId="urn:microsoft.com/office/officeart/2009/3/layout/CircleRelationship"/>
    <dgm:cxn modelId="{A705A3D6-85F9-174D-919C-87CD19894809}" type="presParOf" srcId="{12638A83-E4F5-674B-9467-240AA0C5FB0A}" destId="{FEF05A9F-2AAC-074D-BD7A-9196CC8F387E}" srcOrd="2" destOrd="0" presId="urn:microsoft.com/office/officeart/2009/3/layout/CircleRelationship"/>
    <dgm:cxn modelId="{09485095-BBE5-D04E-913F-C77053ACDCBC}" type="presParOf" srcId="{12638A83-E4F5-674B-9467-240AA0C5FB0A}" destId="{3E2BC93E-E0ED-0A4C-904E-34FEB557D6B3}" srcOrd="3" destOrd="0" presId="urn:microsoft.com/office/officeart/2009/3/layout/CircleRelationship"/>
    <dgm:cxn modelId="{E1B72378-5A0E-8143-BFBA-FEC832C8D238}" type="presParOf" srcId="{12638A83-E4F5-674B-9467-240AA0C5FB0A}" destId="{9AE0C5AB-F05E-C54F-946F-524451D97D6A}" srcOrd="4" destOrd="0" presId="urn:microsoft.com/office/officeart/2009/3/layout/CircleRelationship"/>
    <dgm:cxn modelId="{629FE1A2-E67E-1C41-BD9C-FDFAA5DEE8A3}" type="presParOf" srcId="{12638A83-E4F5-674B-9467-240AA0C5FB0A}" destId="{9B818891-721B-E249-A46D-3F104437D69C}" srcOrd="5" destOrd="0" presId="urn:microsoft.com/office/officeart/2009/3/layout/CircleRelationship"/>
    <dgm:cxn modelId="{F9032DF0-F4B5-8446-B104-A455946A50A9}" type="presParOf" srcId="{12638A83-E4F5-674B-9467-240AA0C5FB0A}" destId="{3B8012C6-BDB5-5E42-AD5B-3E946D617566}" srcOrd="6" destOrd="0" presId="urn:microsoft.com/office/officeart/2009/3/layout/CircleRelationship"/>
    <dgm:cxn modelId="{7CFB2B58-EECB-104B-BC53-5B7B59B32333}" type="presParOf" srcId="{12638A83-E4F5-674B-9467-240AA0C5FB0A}" destId="{BB4D3749-C5A6-1F42-BA2E-174FCD75366C}" srcOrd="7" destOrd="0" presId="urn:microsoft.com/office/officeart/2009/3/layout/CircleRelationship"/>
    <dgm:cxn modelId="{FF385855-EC29-8843-9FD1-0979FF4E88EF}" type="presParOf" srcId="{BB4D3749-C5A6-1F42-BA2E-174FCD75366C}" destId="{307D2AE0-B61B-3F49-AF65-492CC44B7E00}" srcOrd="0" destOrd="0" presId="urn:microsoft.com/office/officeart/2009/3/layout/CircleRelationship"/>
    <dgm:cxn modelId="{8AB6C9B4-D78F-3B41-9807-62CD167D174F}" type="presParOf" srcId="{12638A83-E4F5-674B-9467-240AA0C5FB0A}" destId="{6B05C13D-FEEA-C64C-B5AB-429A48D8019E}" srcOrd="8" destOrd="0" presId="urn:microsoft.com/office/officeart/2009/3/layout/CircleRelationship"/>
    <dgm:cxn modelId="{E9CF89B3-A8B2-364B-A7CE-79CC8B19E6A0}" type="presParOf" srcId="{6B05C13D-FEEA-C64C-B5AB-429A48D8019E}" destId="{B46D02DE-DFD9-264A-9122-1B111364DA6D}" srcOrd="0" destOrd="0" presId="urn:microsoft.com/office/officeart/2009/3/layout/CircleRelationship"/>
    <dgm:cxn modelId="{4602C105-1CA4-8C4A-8233-F652611CBF44}" type="presParOf" srcId="{12638A83-E4F5-674B-9467-240AA0C5FB0A}" destId="{5C929E12-B5A9-524E-8637-7BDE97CEB999}" srcOrd="9" destOrd="0" presId="urn:microsoft.com/office/officeart/2009/3/layout/CircleRelationship"/>
    <dgm:cxn modelId="{F47BE99A-2364-1646-A3FF-CBC59D91877B}" type="presParOf" srcId="{12638A83-E4F5-674B-9467-240AA0C5FB0A}" destId="{A458321B-FFC0-BD4F-9287-F448D405C256}" srcOrd="10" destOrd="0" presId="urn:microsoft.com/office/officeart/2009/3/layout/CircleRelationship"/>
    <dgm:cxn modelId="{18B6B198-7517-7340-88CC-A33FB1E07E3D}" type="presParOf" srcId="{A458321B-FFC0-BD4F-9287-F448D405C256}" destId="{CBAE351A-2575-EB4E-BDFE-AC8C89AB19F6}" srcOrd="0" destOrd="0" presId="urn:microsoft.com/office/officeart/2009/3/layout/CircleRelationship"/>
    <dgm:cxn modelId="{C45CF76E-CF7A-854E-8EFC-FE3FFE0B8947}" type="presParOf" srcId="{12638A83-E4F5-674B-9467-240AA0C5FB0A}" destId="{A5B4C08C-AA14-F94A-9115-1C7612570EC3}" srcOrd="11" destOrd="0" presId="urn:microsoft.com/office/officeart/2009/3/layout/CircleRelationship"/>
    <dgm:cxn modelId="{DC9BBF39-7F14-684F-A5A1-55FBBFFBD631}" type="presParOf" srcId="{A5B4C08C-AA14-F94A-9115-1C7612570EC3}" destId="{E87B16E0-7609-B741-ADEC-7ED3166C467B}" srcOrd="0" destOrd="0" presId="urn:microsoft.com/office/officeart/2009/3/layout/CircleRelationship"/>
    <dgm:cxn modelId="{99182E98-E57F-0144-8B81-F11CC287C8E8}" type="presParOf" srcId="{12638A83-E4F5-674B-9467-240AA0C5FB0A}" destId="{04321634-7EAA-C442-9E3C-6235F031E2D1}" srcOrd="12" destOrd="0" presId="urn:microsoft.com/office/officeart/2009/3/layout/CircleRelationship"/>
    <dgm:cxn modelId="{9458D552-23C6-D74F-8141-C379E4D45C55}" type="presParOf" srcId="{04321634-7EAA-C442-9E3C-6235F031E2D1}" destId="{A27AE5E0-C77F-1548-B6AC-19A721F18551}" srcOrd="0" destOrd="0" presId="urn:microsoft.com/office/officeart/2009/3/layout/CircleRelationship"/>
    <dgm:cxn modelId="{CD1F75CA-1E2E-1B45-AAB3-9BC8A8DC2912}" type="presParOf" srcId="{12638A83-E4F5-674B-9467-240AA0C5FB0A}" destId="{2C4EA2EF-7032-994A-8CDA-D08E93AE0AB3}" srcOrd="13" destOrd="0" presId="urn:microsoft.com/office/officeart/2009/3/layout/CircleRelationship"/>
    <dgm:cxn modelId="{40682EE2-4B44-CE41-BEB9-6723DFFDD106}" type="presParOf" srcId="{12638A83-E4F5-674B-9467-240AA0C5FB0A}" destId="{20931715-7EAE-D343-813D-4E75C341ED7C}" srcOrd="14" destOrd="0" presId="urn:microsoft.com/office/officeart/2009/3/layout/CircleRelationship"/>
    <dgm:cxn modelId="{4600ABE8-7C9D-0340-B2BB-9F1A8E2E54A7}" type="presParOf" srcId="{20931715-7EAE-D343-813D-4E75C341ED7C}" destId="{233E81BF-6756-1A46-9ADA-2C3EBEC9678C}" srcOrd="0" destOrd="0" presId="urn:microsoft.com/office/officeart/2009/3/layout/CircleRelationship"/>
    <dgm:cxn modelId="{90F5AF6B-B208-0841-A949-16B467CF5113}" type="presParOf" srcId="{12638A83-E4F5-674B-9467-240AA0C5FB0A}" destId="{EAA19F38-080A-2445-9C24-BF5FCF5EAE4A}" srcOrd="15" destOrd="0" presId="urn:microsoft.com/office/officeart/2009/3/layout/CircleRelationship"/>
    <dgm:cxn modelId="{74942232-2D99-1746-9994-A36013642152}" type="presParOf" srcId="{12638A83-E4F5-674B-9467-240AA0C5FB0A}" destId="{4E3A32DE-4BB9-3148-B3A6-B205618EB141}" srcOrd="16" destOrd="0" presId="urn:microsoft.com/office/officeart/2009/3/layout/CircleRelationship"/>
    <dgm:cxn modelId="{FBF00474-DB6C-BC4D-ADFC-534CBE00D627}" type="presParOf" srcId="{4E3A32DE-4BB9-3148-B3A6-B205618EB141}" destId="{3B2A56C1-B96B-2340-9B03-CA89F8A21E79}" srcOrd="0" destOrd="0" presId="urn:microsoft.com/office/officeart/2009/3/layout/CircleRelationship"/>
    <dgm:cxn modelId="{F79069CE-1076-9B41-ABC2-96E082DCA85A}" type="presParOf" srcId="{12638A83-E4F5-674B-9467-240AA0C5FB0A}" destId="{C1B0984E-E3E0-C943-AF18-A37F5C5D8942}" srcOrd="17" destOrd="0" presId="urn:microsoft.com/office/officeart/2009/3/layout/CircleRelationship"/>
    <dgm:cxn modelId="{AB8B46E8-C071-174D-8FFF-89836B806112}" type="presParOf" srcId="{12638A83-E4F5-674B-9467-240AA0C5FB0A}" destId="{9EAD5373-AAF2-584E-A784-9920C80F048E}" srcOrd="18" destOrd="0" presId="urn:microsoft.com/office/officeart/2009/3/layout/CircleRelationship"/>
    <dgm:cxn modelId="{CFA6560B-70CF-8B46-8C7E-DF1C295D8517}" type="presParOf" srcId="{9EAD5373-AAF2-584E-A784-9920C80F048E}" destId="{6F43751C-A657-5641-8282-9805A3E00C8B}" srcOrd="0" destOrd="0" presId="urn:microsoft.com/office/officeart/2009/3/layout/CircleRelationship"/>
    <dgm:cxn modelId="{4327F73D-0D09-3A4E-86F8-2F797D7401F2}" type="presParOf" srcId="{12638A83-E4F5-674B-9467-240AA0C5FB0A}" destId="{D9700332-47BC-454C-8230-0816D8CE441B}" srcOrd="19" destOrd="0" presId="urn:microsoft.com/office/officeart/2009/3/layout/CircleRelationship"/>
    <dgm:cxn modelId="{0E5F0A31-7A24-F145-BCE6-EED0F1B348EF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00A5A1-6861-E448-A159-F46FE2A58044}">
      <dsp:nvSpPr>
        <dsp:cNvPr id="0" name=""/>
        <dsp:cNvSpPr/>
      </dsp:nvSpPr>
      <dsp:spPr>
        <a:xfrm flipH="1">
          <a:off x="2885836" y="3075178"/>
          <a:ext cx="4343127" cy="3468644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APROFUNDAMENTO DAS CRISES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ECONÔMICA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AMBIENTAL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SOCIAL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ÉTICA</a:t>
          </a:r>
        </a:p>
      </dsp:txBody>
      <dsp:txXfrm>
        <a:off x="3693640" y="3887691"/>
        <a:ext cx="2727519" cy="1782955"/>
      </dsp:txXfrm>
    </dsp:sp>
    <dsp:sp modelId="{C1458025-893A-654F-BD32-C6A35675463E}">
      <dsp:nvSpPr>
        <dsp:cNvPr id="0" name=""/>
        <dsp:cNvSpPr/>
      </dsp:nvSpPr>
      <dsp:spPr>
        <a:xfrm>
          <a:off x="0" y="2500469"/>
          <a:ext cx="3799938" cy="362021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CRISE POLÍTICA GRAVE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CORRUPÇÃO</a:t>
          </a:r>
          <a:endParaRPr lang="en-US" sz="2000" b="1" kern="1200" dirty="0"/>
        </a:p>
      </dsp:txBody>
      <dsp:txXfrm>
        <a:off x="937524" y="3417376"/>
        <a:ext cx="1924890" cy="1786396"/>
      </dsp:txXfrm>
    </dsp:sp>
    <dsp:sp modelId="{D47C6245-71AF-2C4D-89C3-3DDBECE50A4E}">
      <dsp:nvSpPr>
        <dsp:cNvPr id="0" name=""/>
        <dsp:cNvSpPr/>
      </dsp:nvSpPr>
      <dsp:spPr>
        <a:xfrm rot="20700000">
          <a:off x="1870792" y="63831"/>
          <a:ext cx="4230978" cy="3554277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OPORTUNISMO DOS BANCOS  ATINGE TRILHÕES COM GRAVES IMPACTOS SOCIAIS E ECONÔMICOS</a:t>
          </a:r>
          <a:endParaRPr lang="en-US" sz="1800" b="1" kern="1200" dirty="0"/>
        </a:p>
      </dsp:txBody>
      <dsp:txXfrm rot="-20700000">
        <a:off x="2838906" y="803252"/>
        <a:ext cx="2294749" cy="2075436"/>
      </dsp:txXfrm>
    </dsp:sp>
    <dsp:sp modelId="{BBE70C23-E896-9B47-B97A-B4B0EE0E4E88}">
      <dsp:nvSpPr>
        <dsp:cNvPr id="0" name=""/>
        <dsp:cNvSpPr/>
      </dsp:nvSpPr>
      <dsp:spPr>
        <a:xfrm>
          <a:off x="3137050" y="2605903"/>
          <a:ext cx="4308958" cy="4308958"/>
        </a:xfrm>
        <a:prstGeom prst="circularArrow">
          <a:avLst>
            <a:gd name="adj1" fmla="val 4687"/>
            <a:gd name="adj2" fmla="val 299029"/>
            <a:gd name="adj3" fmla="val 2548734"/>
            <a:gd name="adj4" fmla="val 15792820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7BC58-ACC5-7143-81E7-6F3EBB97BCF2}">
      <dsp:nvSpPr>
        <dsp:cNvPr id="0" name=""/>
        <dsp:cNvSpPr/>
      </dsp:nvSpPr>
      <dsp:spPr>
        <a:xfrm>
          <a:off x="739881" y="1233678"/>
          <a:ext cx="3130727" cy="31307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C3FDD-7757-B342-A37C-DC1A398CFA12}">
      <dsp:nvSpPr>
        <dsp:cNvPr id="0" name=""/>
        <dsp:cNvSpPr/>
      </dsp:nvSpPr>
      <dsp:spPr>
        <a:xfrm>
          <a:off x="1683954" y="207213"/>
          <a:ext cx="3375555" cy="33755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267417" y="559061"/>
          <a:ext cx="1651838" cy="165212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09323" y="801009"/>
        <a:ext cx="1168026" cy="1168226"/>
      </dsp:txXfrm>
    </dsp:sp>
    <dsp:sp modelId="{58D9F01F-9E18-A346-A934-8987F4284017}">
      <dsp:nvSpPr>
        <dsp:cNvPr id="0" name=""/>
        <dsp:cNvSpPr/>
      </dsp:nvSpPr>
      <dsp:spPr>
        <a:xfrm>
          <a:off x="1775337" y="2088367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025651" y="1229534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389312" y="2230078"/>
          <a:ext cx="183650" cy="18393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1812609" y="74476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393465" y="1506758"/>
          <a:ext cx="133163" cy="13314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411763" y="755547"/>
          <a:ext cx="1123033" cy="87505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76227" y="883695"/>
        <a:ext cx="794105" cy="618755"/>
      </dsp:txXfrm>
    </dsp:sp>
    <dsp:sp modelId="{307D2AE0-B61B-3F49-AF65-492CC44B7E00}">
      <dsp:nvSpPr>
        <dsp:cNvPr id="0" name=""/>
        <dsp:cNvSpPr/>
      </dsp:nvSpPr>
      <dsp:spPr>
        <a:xfrm>
          <a:off x="2024383" y="750667"/>
          <a:ext cx="183650" cy="18393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814390" y="1725526"/>
          <a:ext cx="332061" cy="33213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2924860" y="442540"/>
          <a:ext cx="999886" cy="869268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071290" y="569841"/>
        <a:ext cx="707026" cy="614666"/>
      </dsp:txXfrm>
    </dsp:sp>
    <dsp:sp modelId="{CBAE351A-2575-EB4E-BDFE-AC8C89AB19F6}">
      <dsp:nvSpPr>
        <dsp:cNvPr id="0" name=""/>
        <dsp:cNvSpPr/>
      </dsp:nvSpPr>
      <dsp:spPr>
        <a:xfrm>
          <a:off x="2789142" y="1004862"/>
          <a:ext cx="183650" cy="18393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688003" y="212084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014896" y="1931303"/>
          <a:ext cx="133163" cy="13314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109959" y="1631246"/>
          <a:ext cx="1261284" cy="812977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294670" y="1750304"/>
        <a:ext cx="891862" cy="574861"/>
      </dsp:txXfrm>
    </dsp:sp>
    <dsp:sp modelId="{233E81BF-6756-1A46-9ADA-2C3EBEC9678C}">
      <dsp:nvSpPr>
        <dsp:cNvPr id="0" name=""/>
        <dsp:cNvSpPr/>
      </dsp:nvSpPr>
      <dsp:spPr>
        <a:xfrm>
          <a:off x="3215401" y="1678584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316255" y="2173489"/>
          <a:ext cx="993385" cy="878127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461733" y="2302088"/>
        <a:ext cx="702429" cy="620929"/>
      </dsp:txXfrm>
    </dsp:sp>
    <dsp:sp modelId="{3B2A56C1-B96B-2340-9B03-CA89F8A21E79}">
      <dsp:nvSpPr>
        <dsp:cNvPr id="0" name=""/>
        <dsp:cNvSpPr/>
      </dsp:nvSpPr>
      <dsp:spPr>
        <a:xfrm>
          <a:off x="2076903" y="2253992"/>
          <a:ext cx="133163" cy="13314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1937094" y="-99289"/>
          <a:ext cx="1032518" cy="862337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088303" y="26997"/>
        <a:ext cx="730100" cy="609765"/>
      </dsp:txXfrm>
    </dsp:sp>
    <dsp:sp modelId="{6F43751C-A657-5641-8282-9805A3E00C8B}">
      <dsp:nvSpPr>
        <dsp:cNvPr id="0" name=""/>
        <dsp:cNvSpPr/>
      </dsp:nvSpPr>
      <dsp:spPr>
        <a:xfrm>
          <a:off x="1289442" y="724096"/>
          <a:ext cx="133163" cy="13314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2839968" y="161382"/>
          <a:ext cx="133163" cy="13314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type="gear6" r:blip="" rot="-15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srcNode" val="gear1srcNode"/>
          <dgm:param type="dstNode" val="gear1dstNode"/>
          <dgm:param type="connRout" val="curv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srcNode" val="gear2srcNode"/>
          <dgm:param type="dstNode" val="gear2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srcNode" val="gear3srcNode"/>
          <dgm:param type="dstNode" val="gear3dstNode"/>
          <dgm:param type="connRout" val="curv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p>
            <a:pPr lvl="0"/>
            <a:r>
              <a:rPr lang="pt-BR" altLang="x-none" dirty="0"/>
              <a:t>Clique para editar os estilos do texto mestre</a:t>
            </a:r>
            <a:endParaRPr lang="pt-BR" altLang="x-none" dirty="0"/>
          </a:p>
          <a:p>
            <a:pPr lvl="1"/>
            <a:r>
              <a:rPr lang="pt-BR" altLang="x-none" dirty="0"/>
              <a:t>Segundo nível</a:t>
            </a:r>
            <a:endParaRPr lang="pt-BR" altLang="x-none" dirty="0"/>
          </a:p>
          <a:p>
            <a:pPr lvl="2"/>
            <a:r>
              <a:rPr lang="pt-BR" altLang="x-none" dirty="0"/>
              <a:t>Terceiro nível</a:t>
            </a:r>
            <a:endParaRPr lang="pt-BR" altLang="x-none" dirty="0"/>
          </a:p>
          <a:p>
            <a:pPr lvl="3"/>
            <a:r>
              <a:rPr lang="pt-BR" altLang="x-none" dirty="0"/>
              <a:t>Quarto nível</a:t>
            </a:r>
            <a:endParaRPr lang="pt-BR" altLang="x-none" dirty="0"/>
          </a:p>
          <a:p>
            <a:pPr lvl="4"/>
            <a:r>
              <a:rPr lang="pt-BR" altLang="x-none" dirty="0"/>
              <a:t>Quinto nível</a:t>
            </a:r>
            <a:endParaRPr lang="pt-BR" altLang="x-none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34819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34820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>
              <a:ea typeface="MS PGothic" panose="020B0600070205080204" charset="-128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8915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120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325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/>
        </p:spPr>
        <p:txBody>
          <a:bodyPr wrap="square" lIns="94348" tIns="47174" rIns="94348" bIns="47174" anchor="t"/>
          <a:p>
            <a:pPr lvl="0"/>
            <a:endParaRPr dirty="0"/>
          </a:p>
        </p:txBody>
      </p:sp>
      <p:sp>
        <p:nvSpPr>
          <p:cNvPr id="604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</a:rPr>
            </a:fld>
            <a:endParaRPr lang="en-GB" altLang="x-none" sz="1200" b="0" dirty="0">
              <a:solidFill>
                <a:schemeClr val="tx1"/>
              </a:solidFill>
            </a:endParaRPr>
          </a:p>
        </p:txBody>
      </p:sp>
      <p:sp>
        <p:nvSpPr>
          <p:cNvPr id="66563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>
              <a:spcBef>
                <a:spcPct val="50000"/>
              </a:spcBef>
            </a:pPr>
            <a:endParaRPr lang="pt-BR" altLang="x-none" dirty="0">
              <a:ea typeface="Arial" panose="020B0604020202020204" pitchFamily="34" charset="0"/>
            </a:endParaRPr>
          </a:p>
        </p:txBody>
      </p:sp>
      <p:sp>
        <p:nvSpPr>
          <p:cNvPr id="66564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>
              <a:buNone/>
            </a:pPr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6861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7065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</a:rPr>
            </a:fld>
            <a:endParaRPr lang="pt-BR" altLang="x-none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>
              <a:buNone/>
            </a:pPr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>
              <a:buNone/>
            </a:pPr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pt-BR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charset="-128"/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  <a:ea typeface="MS PGothic" panose="020B0600070205080204" charset="-128"/>
              </a:rPr>
              <a:t>”</a:t>
            </a: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  <a:ea typeface="MS PGothic" panose="020B0600070205080204" charset="-128"/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  <a:ea typeface="MS PGothic" panose="020B0600070205080204" charset="-128"/>
              </a:rPr>
              <a:t> </a:t>
            </a:r>
            <a:endParaRPr lang="pt-BR" altLang="x-none" sz="1200" dirty="0">
              <a:solidFill>
                <a:schemeClr val="tx1"/>
              </a:solidFill>
              <a:ea typeface="MS PGothic" panose="020B0600070205080204" charset="-128"/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 eaLnBrk="1" hangingPunct="1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9"/>
          <p:cNvSpPr txBox="1">
            <a:spLocks noGrp="1"/>
          </p:cNvSpPr>
          <p:nvPr/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12700">
            <a:noFill/>
          </a:ln>
        </p:spPr>
        <p:txBody>
          <a:bodyPr lIns="94348" tIns="47174" rIns="94348" bIns="47174" anchor="b"/>
          <a:p>
            <a:pPr lvl="0" algn="r" defTabSz="942975" eaLnBrk="1" hangingPunct="1">
              <a:buFont typeface="Times New Roman" panose="02020603050405020304" charset="0"/>
            </a:pPr>
            <a:fld id="{9A0DB2DC-4C9A-4742-B13C-FB6460FD3503}" type="slidenum">
              <a:rPr lang="en-GB" altLang="x-none" sz="1200" b="0" dirty="0">
                <a:solidFill>
                  <a:schemeClr val="tx1"/>
                </a:solidFill>
                <a:ea typeface="MS PGothic" panose="020B0600070205080204" charset="-128"/>
              </a:rPr>
            </a:fld>
            <a:endParaRPr lang="en-GB" altLang="x-none" sz="1200" b="0" dirty="0">
              <a:solidFill>
                <a:schemeClr val="tx1"/>
              </a:solidFill>
              <a:ea typeface="MS PGothic" panose="020B0600070205080204" charset="-128"/>
            </a:endParaRPr>
          </a:p>
        </p:txBody>
      </p:sp>
      <p:sp>
        <p:nvSpPr>
          <p:cNvPr id="30723" name="Text Box 1"/>
          <p:cNvSpPr txBox="1"/>
          <p:nvPr/>
        </p:nvSpPr>
        <p:spPr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>
              <a:spcBef>
                <a:spcPct val="50000"/>
              </a:spcBef>
            </a:pPr>
            <a:endParaRPr lang="pt-BR" altLang="x-none" dirty="0">
              <a:ea typeface="MS PGothic" panose="020B0600070205080204" charset="-128"/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ln w="9525"/>
        </p:spPr>
        <p:txBody>
          <a:bodyPr wrap="none" lIns="94348" tIns="47174" rIns="94348" bIns="47174" anchor="ctr"/>
          <a:p>
            <a:pPr lvl="0"/>
            <a:endParaRPr lang="pt-BR" altLang="x-none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none" lIns="94348" tIns="47174" rIns="94348" bIns="47174" anchor="ctr"/>
          <a:p>
            <a:pPr lvl="0"/>
            <a:endParaRPr lang="es-ES" altLang="x-none" dirty="0">
              <a:ea typeface="MS PGothic" panose="020B06000702050802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8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1027" name="Freeform 8"/>
          <p:cNvSpPr/>
          <p:nvPr/>
        </p:nvSpPr>
        <p:spPr>
          <a:xfrm>
            <a:off x="0" y="-20637"/>
            <a:ext cx="9906000" cy="1682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Freeform 9"/>
          <p:cNvSpPr/>
          <p:nvPr/>
        </p:nvSpPr>
        <p:spPr>
          <a:xfrm>
            <a:off x="0" y="-20637"/>
            <a:ext cx="9086850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Freeform 10"/>
          <p:cNvSpPr/>
          <p:nvPr/>
        </p:nvSpPr>
        <p:spPr>
          <a:xfrm>
            <a:off x="0" y="-20637"/>
            <a:ext cx="4959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16 Rectángulo"/>
          <p:cNvSpPr/>
          <p:nvPr/>
        </p:nvSpPr>
        <p:spPr bwMode="auto">
          <a:xfrm>
            <a:off x="-15875" y="-65087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MS PGothic" panose="020B0600070205080204" charset="-128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1.siop.planejamento.gov.br/QvAJAXZfc/opendoc.htm?document=IAS/Execucao_Orcamentaria.qvw&amp;host=QVS@pqlk04&amp;anonymous=true&amp;sheet=SH06" TargetMode="Externa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hyperlink" Target="https://bit.ly/35mCy7h" TargetMode="Externa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3jK41a5" TargetMode="External"/><Relationship Id="rId1" Type="http://schemas.openxmlformats.org/officeDocument/2006/relationships/hyperlink" Target="https://bit.ly/2XV1Pk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hyperlink" Target="https://bit.ly/2MVSvfk" TargetMode="External"/><Relationship Id="rId1" Type="http://schemas.openxmlformats.org/officeDocument/2006/relationships/hyperlink" Target="https://auditoriacidada.org.br/explicacao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NTPlJ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GQFvSR" TargetMode="Externa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goo.gl/dvHYmr" TargetMode="External"/><Relationship Id="rId4" Type="http://schemas.openxmlformats.org/officeDocument/2006/relationships/hyperlink" Target="https://goo.gl/VWZgVa" TargetMode="External"/><Relationship Id="rId3" Type="http://schemas.openxmlformats.org/officeDocument/2006/relationships/hyperlink" Target="https://goo.gl/gU6X7E" TargetMode="External"/><Relationship Id="rId2" Type="http://schemas.openxmlformats.org/officeDocument/2006/relationships/hyperlink" Target="https://bit.ly/2F6Q8lJ" TargetMode="External"/><Relationship Id="rId1" Type="http://schemas.openxmlformats.org/officeDocument/2006/relationships/hyperlink" Target="https://bit.ly/2PDuaJ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hyperlink" Target="https://goo.gl/HdgD1q" TargetMode="External"/><Relationship Id="rId4" Type="http://schemas.openxmlformats.org/officeDocument/2006/relationships/image" Target="../media/image21.png"/><Relationship Id="rId3" Type="http://schemas.openxmlformats.org/officeDocument/2006/relationships/hyperlink" Target="https://www.anfip.org.br/wp-content/uploads/2018/12/Livros_28_11_2018_14_51_18.pdf" TargetMode="External"/><Relationship Id="rId2" Type="http://schemas.openxmlformats.org/officeDocument/2006/relationships/image" Target="../media/image20.emf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hyperlink" Target="https://bit.ly/2F95mr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ZepGfY" TargetMode="Externa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1" Type="http://schemas.openxmlformats.org/officeDocument/2006/relationships/hyperlink" Target="https://www.bcb.gov.br/content/estatisticas/Documents/Tabelas_especiais/Nfspp.xl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hyperlink" Target="http://www4.bcb.gov.br/top50/port/top50.asp" TargetMode="Externa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bit.ly/3eQCgcn" TargetMode="External"/><Relationship Id="rId3" Type="http://schemas.openxmlformats.org/officeDocument/2006/relationships/hyperlink" Target="https://bit.ly/371YGol" TargetMode="External"/><Relationship Id="rId2" Type="http://schemas.openxmlformats.org/officeDocument/2006/relationships/hyperlink" Target="https://bit.ly/2AEsZ8I" TargetMode="External"/><Relationship Id="rId1" Type="http://schemas.openxmlformats.org/officeDocument/2006/relationships/hyperlink" Target="https://bit.ly/308tguY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Y2SEQj" TargetMode="External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em.com.br/app/noticia/economia/2020/05/06/internas_economia,1144919/bc-tem-perda-de-r-8-340-bi-com-swap-cambial-em-abril.shtml" TargetMode="External"/><Relationship Id="rId2" Type="http://schemas.openxmlformats.org/officeDocument/2006/relationships/hyperlink" Target="https://www.cnnbrasil.com.br/business/2020/04/08/bc-tem-perda-de-r-31-bilhoes-com-swap-cambial-em-marco" TargetMode="External"/><Relationship Id="rId1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hyperlink" Target="https://bit.ly/2X5BbHd" TargetMode="External"/><Relationship Id="rId1" Type="http://schemas.openxmlformats.org/officeDocument/2006/relationships/hyperlink" Target="https://bit.ly/2WAKhJq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://www.divida-auditoriacidada.org.br/" TargetMode="Externa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hyperlink" Target="https://bit.ly/3a9HO0y" TargetMode="External"/><Relationship Id="rId1" Type="http://schemas.openxmlformats.org/officeDocument/2006/relationships/hyperlink" Target="http://www.auditoriacidada.org.br" TargetMode="Externa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4.png"/><Relationship Id="rId2" Type="http://schemas.openxmlformats.org/officeDocument/2006/relationships/hyperlink" Target="http://www.facebook.com/auditoriacidada.pagina" TargetMode="External"/><Relationship Id="rId1" Type="http://schemas.openxmlformats.org/officeDocument/2006/relationships/hyperlink" Target="http://www.auditoriacidada.org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www.camara.leg.br/internet/comissao/index/mista/orca/orcamento/OR2021/proposta/1_VolumeI.pdf" TargetMode="External"/><Relationship Id="rId2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hyperlink" Target="https://www.painel.pep.planejamento.gov.br/QvAJAXZfc/opendoc.htm?document=painelpep.qvw&amp;lang=en-US&amp;host=Local&amp;anonymous=true" TargetMode="External"/><Relationship Id="rId3" Type="http://schemas.openxmlformats.org/officeDocument/2006/relationships/hyperlink" Target="https://www.gov.br/economia/pt-br/centrais-de-conteudo/apresentacoes/2020/setembro/nova-administracao-publica.pdf/@@download/file/Nova%20Administra%C3%A7%C3%A3o%20P%C3%BAblica.pdf" TargetMode="External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34938" y="-158750"/>
            <a:ext cx="9777412" cy="68326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2700" u="sng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PT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SISEJUFE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17 </a:t>
            </a:r>
            <a:r>
              <a:rPr lang="pt-BR" altLang="x-none" sz="2000" b="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de setembro </a:t>
            </a:r>
            <a:r>
              <a:rPr lang="pt-BR" altLang="x-none" sz="20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de 2020</a:t>
            </a:r>
            <a:endParaRPr lang="pt-BR" altLang="x-none" sz="2000" b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098" name="CaixaDeTexto 3"/>
          <p:cNvSpPr txBox="1"/>
          <p:nvPr/>
        </p:nvSpPr>
        <p:spPr>
          <a:xfrm flipH="1">
            <a:off x="488950" y="2133600"/>
            <a:ext cx="8856663" cy="2435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9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REFORMA ADMINISTRATIVA 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E O SISTEMA DA DÍVIDA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75" y="765175"/>
            <a:ext cx="9224963" cy="5280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893763" y="5487988"/>
            <a:ext cx="6408738" cy="1200150"/>
          </a:xfrm>
          <a:prstGeom prst="rect">
            <a:avLst/>
          </a:prstGeom>
          <a:solidFill>
            <a:srgbClr val="FFFF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p>
            <a:r>
              <a:rPr lang="pt-BR" altLang="x-none">
                <a:solidFill>
                  <a:srgbClr val="74A510"/>
                </a:solidFill>
                <a:latin typeface="Arial" panose="020B0604020202020204" pitchFamily="34" charset="0"/>
                <a:ea typeface="MS PGothic" panose="020B0600070205080204" charset="-128"/>
              </a:rPr>
              <a:t>CRISE FABRICADA E DESTINAÇÃO DE CERCA DE 40% DO ORÇAMENTO PARA JUROS E AMORTIZAÇÕES DA DÍVIDA!</a:t>
            </a:r>
            <a:endParaRPr lang="pt-BR" altLang="x-none">
              <a:solidFill>
                <a:srgbClr val="74A51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3" name="Seta para a direita 2"/>
          <p:cNvSpPr/>
          <p:nvPr/>
        </p:nvSpPr>
        <p:spPr bwMode="auto">
          <a:xfrm rot="2923256">
            <a:off x="864394" y="4553744"/>
            <a:ext cx="1250950" cy="576263"/>
          </a:xfrm>
          <a:prstGeom prst="rightArrow">
            <a:avLst/>
          </a:prstGeom>
          <a:solidFill>
            <a:srgbClr val="FFFFFF"/>
          </a:solidFill>
          <a:ln w="12700" cap="sq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6388" name="TextBox 3"/>
          <p:cNvSpPr txBox="1"/>
          <p:nvPr/>
        </p:nvSpPr>
        <p:spPr>
          <a:xfrm>
            <a:off x="2000250" y="115888"/>
            <a:ext cx="60483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Governo mente:</a:t>
            </a:r>
            <a:endParaRPr lang="pt-BR" altLang="x-none" sz="32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30300"/>
            <a:ext cx="9271000" cy="5702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Comparativo entre os Gastos FEDERAIS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por Grupo de Despesa (GND)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Comparativo entre os Gastos com a Dívida Pública e com PESSOAL e ENCARGOS (federal)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19458" name="Figur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1196975"/>
            <a:ext cx="8856663" cy="511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/>
          <p:nvPr/>
        </p:nvSpPr>
        <p:spPr>
          <a:xfrm>
            <a:off x="273050" y="6308725"/>
            <a:ext cx="9793288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0"/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</a:rPr>
              <a:t>Fonte: Elaboração própria com dados do Painel do Orçamento Federal (SIOP/ME), disponível em: &lt;</a:t>
            </a:r>
            <a:r>
              <a:rPr lang="" altLang="x-none" sz="1200" b="0" u="sng">
                <a:solidFill>
                  <a:schemeClr val="tx1"/>
                </a:solidFill>
                <a:latin typeface="Times New Roman" panose="02020603050405020304" charset="0"/>
                <a:hlinkClick r:id="rId2"/>
              </a:rPr>
              <a:t>https://www1.siop.planejamento.gov.br/QvAJAXZfc/opendoc.htm?document=IAS/Execucao_Orcamentaria.qvw&amp;host=QVS@pqlk04&amp;anonymous=true&amp;sheet=SH06</a:t>
            </a: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</a:rPr>
              <a:t>&gt;. Acesso em 17 set 2020.</a:t>
            </a:r>
            <a:endParaRPr lang="pt-BR" altLang="x-none" sz="1200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Comparativo entre os Gastos ESTADUAIS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por Grupo de Despesa (GND)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1196975"/>
            <a:ext cx="7272338" cy="362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3"/>
          <p:cNvSpPr txBox="1"/>
          <p:nvPr/>
        </p:nvSpPr>
        <p:spPr>
          <a:xfrm>
            <a:off x="560388" y="5084763"/>
            <a:ext cx="9001125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CRÉDITOS DOS ESTADOS COM A LEI KANDIR SOMAM     R$549 BILHÕES ATÉ 2016. </a:t>
            </a:r>
            <a:endParaRPr lang="pt-BR" altLang="x-none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 reforma Administrativa nos Estados/DF seria de R$286,2 bilhões a R$339,7 bilhões em 10 anos.  </a:t>
            </a:r>
            <a:endParaRPr lang="pt-BR" altLang="x-none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2"/>
          <p:cNvSpPr txBox="1"/>
          <p:nvPr/>
        </p:nvSpPr>
        <p:spPr>
          <a:xfrm>
            <a:off x="415925" y="188913"/>
            <a:ext cx="90741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Comparativo entre os Gastos MUNICIPAIS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por Grupo de Despesa (GND)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2150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484313"/>
            <a:ext cx="9906000" cy="497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2"/>
          <p:cNvSpPr txBox="1"/>
          <p:nvPr/>
        </p:nvSpPr>
        <p:spPr>
          <a:xfrm>
            <a:off x="238125" y="142875"/>
            <a:ext cx="9899650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PARADOXO BRASIL 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</p:txBody>
      </p:sp>
      <p:graphicFrame>
        <p:nvGraphicFramePr>
          <p:cNvPr id="22530" name="Table 22529"/>
          <p:cNvGraphicFramePr/>
          <p:nvPr/>
        </p:nvGraphicFramePr>
        <p:xfrm>
          <a:off x="415925" y="836613"/>
          <a:ext cx="9217025" cy="6049962"/>
        </p:xfrm>
        <a:graphic>
          <a:graphicData uri="http://schemas.openxmlformats.org/drawingml/2006/table">
            <a:tbl>
              <a:tblPr/>
              <a:tblGrid>
                <a:gridCol w="4895850"/>
                <a:gridCol w="4321175"/>
              </a:tblGrid>
              <a:tr h="6049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9ª Maior Economia Mundial</a:t>
                      </a:r>
                      <a:endParaRPr lang="pt-BR" altLang="x-none" sz="180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algn="ctr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80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IMENSAS POTENCIALIDADES  </a:t>
                      </a:r>
                      <a:r>
                        <a:rPr lang="pt-BR" altLang="x-none" sz="1800">
                          <a:latin typeface="Tahoma" panose="020B0604030504040204" charset="0"/>
                          <a:cs typeface="Tahoma" panose="020B0604030504040204" charset="0"/>
                        </a:rPr>
                        <a:t>REALIDADE DE ABUNDÂNCIA</a:t>
                      </a:r>
                      <a:endParaRPr sz="18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reserva de Nióbio do mundo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Terceira maior reserva de petróleo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reserva de água potável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Maior área agriculturável do mundo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Riquezas minerais diversas e Terras Raras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Riquezas biológicas: fauna e flora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Extensão territorial e mesmo idioma 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Clima favorável, recorde de safra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Potencial energético, industrial e comercial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Riqueza humana e cultural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Reservas Internacionais US$360 Bilhões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$ 1,3 Trilhão no caixa no Banco Central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 err="1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R</a:t>
                      </a: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$ 1,4 Trilhão na conta única do Tesouro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Dívida Ecológica histórica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lnSpc>
                          <a:spcPct val="11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800" b="0">
                          <a:solidFill>
                            <a:schemeClr val="bg2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Potencial de arrecadação tributária</a:t>
                      </a:r>
                      <a:endParaRPr lang="pt-BR" altLang="x-none" sz="1800" b="0">
                        <a:solidFill>
                          <a:schemeClr val="bg2"/>
                        </a:solidFill>
                        <a:latin typeface="Tahoma" panose="020B0604030504040204" charset="0"/>
                        <a:ea typeface="Tahoma" panose="020B0604030504040204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1" i="0" u="none" kern="1200" baseline="0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MS PGothic" panose="020B0600070205080204" charset="-128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pt-BR" altLang="x-none" sz="1800">
                          <a:latin typeface="Tahoma" panose="020B0604030504040204" charset="0"/>
                          <a:cs typeface="Tahoma" panose="020B0604030504040204" charset="0"/>
                        </a:rPr>
                        <a:t>CENÁRIO DE ESCASSEZ</a:t>
                      </a:r>
                      <a:endParaRPr sz="1800">
                        <a:latin typeface="Times New Roman" panose="020206030504050203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CRISES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Econômica seletiva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Desindustrialização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Queda da atividade comercial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Desemprego, Informalidade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Perdas salariais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Privatizações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Ajuste Fiscal e cortes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Encolhimento do PIB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marL="1200150" lvl="1" indent="-457200"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pt-BR" altLang="x-none" sz="16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Extrema pobreza </a:t>
                      </a:r>
                      <a:endParaRPr lang="pt-BR" altLang="x-none" sz="16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Social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Política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Ambiental</a:t>
                      </a:r>
                      <a:endParaRPr lang="pt-BR" altLang="x-none" sz="160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1600">
                        <a:solidFill>
                          <a:schemeClr val="accent1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CRESCIMENTO ACELERADO DA DÍVIDA PÚBLICA = </a:t>
                      </a:r>
                      <a:r>
                        <a:rPr lang="pt-BR" altLang="x-none" sz="1600">
                          <a:latin typeface="Tahoma" panose="020B0604030504040204" charset="0"/>
                          <a:cs typeface="Tahoma" panose="020B0604030504040204" charset="0"/>
                        </a:rPr>
                        <a:t>CRISE FISCAL</a:t>
                      </a:r>
                      <a:endParaRPr lang="pt-BR" altLang="x-none" sz="1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pt-BR" altLang="x-none" sz="5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r>
                        <a:rPr lang="pt-BR" altLang="x-none" sz="1600">
                          <a:latin typeface="Tahoma" panose="020B0604030504040204" charset="0"/>
                          <a:cs typeface="Tahoma" panose="020B0604030504040204" charset="0"/>
                        </a:rPr>
                        <a:t>LUCRO RECORDE DOS BANCOS</a:t>
                      </a:r>
                      <a:endParaRPr lang="pt-BR" altLang="x-none" sz="1600"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lvl="0" eaLnBrk="1" hangingPunct="1">
                        <a:spcBef>
                          <a:spcPts val="600"/>
                        </a:spcBef>
                        <a:buNone/>
                      </a:pPr>
                      <a:endParaRPr lang="en-US" sz="1600">
                        <a:latin typeface="Times New Roman" panose="02020603050405020304" charset="0"/>
                      </a:endParaRPr>
                    </a:p>
                  </a:txBody>
                  <a:tcPr marT="45708" marB="457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6592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O QUE SEPARA A 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REALIDADE DE ABUNDÂNCIA DO 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CENÁRIO DE ESCASSEZ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NO BRASIL?</a:t>
            </a:r>
            <a:endParaRPr lang="pt-BR" altLang="x-none" sz="320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1400">
              <a:solidFill>
                <a:srgbClr val="FFFFFF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 </a:t>
            </a: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ECONÔMICO ERRADO, 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CONCENTRADOR DE RENDA E RIQUEZA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>
              <a:lnSpc>
                <a:spcPct val="120000"/>
              </a:lnSpc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 Principais eixos: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SISTEMA DA DÍVIDA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POLÍTICA MONETÁRIA SUICIDA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TRIBUTÁRIO REGRESSIVO 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</a:rPr>
              <a:t>MODELO EXTRATIVISTA IRRESPONSÁVEL PARA COM AS PESSOAS E O AMBIENTE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algn="ctr" eaLnBrk="1" hangingPunct="1">
              <a:lnSpc>
                <a:spcPct val="120000"/>
              </a:lnSpc>
            </a:pPr>
            <a:endParaRPr lang="pt-BR" altLang="x-none" sz="100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 Box 2"/>
          <p:cNvSpPr txBox="1"/>
          <p:nvPr/>
        </p:nvSpPr>
        <p:spPr>
          <a:xfrm>
            <a:off x="344488" y="188913"/>
            <a:ext cx="9432925" cy="64087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SISTEMA DA DÍVIDA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”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ctr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dirty="0">
              <a:solidFill>
                <a:srgbClr val="92D050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Utilização do endividamento público às avessas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: ao invés de instrumento de financiamento dos Estados, funciona como mecanismo de subtração de recursos públicos, que são direcionados principalmente a bancos e grandes corporações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Se reproduz internacionalmente e internamente, em âmbito dos estados e municípios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algn="just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Principal característica: 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dívida pública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”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sem contrapartida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Maior beneficiário: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marL="34925" defTabSz="44958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      Setor financeiro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880992" y="3573016"/>
          <a:ext cx="48965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2"/>
          <p:cNvSpPr txBox="1"/>
          <p:nvPr/>
        </p:nvSpPr>
        <p:spPr>
          <a:xfrm>
            <a:off x="193675" y="188913"/>
            <a:ext cx="9712325" cy="66008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“</a:t>
            </a: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Sistema da Dívida</a:t>
            </a:r>
            <a:r>
              <a:rPr lang="pt-BR" altLang="en-US" sz="2800" dirty="0">
                <a:solidFill>
                  <a:srgbClr val="92D050"/>
                </a:solidFill>
                <a:latin typeface="Tahoma" panose="020B0604030504040204" charset="0"/>
              </a:rPr>
              <a:t>”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ctr" defTabSz="449580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panose="0202060305040502030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ja-JP" sz="28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Como opera</a:t>
            </a:r>
            <a:endParaRPr lang="pt-BR" altLang="x-none" sz="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Modelo Econômico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Privilégios Financeiros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Sistema Legal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Sistema Político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Corrupção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Grande Mídia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just" defTabSz="449580">
              <a:lnSpc>
                <a:spcPct val="13000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SISTEMA 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FINANCEIRO: BIS, FMI, BM, BID, Bancos Centrais, banca privada internacional e nacional</a:t>
            </a:r>
            <a:endParaRPr lang="pt-BR" altLang="x-none" sz="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925" algn="ctr" defTabSz="449580">
              <a:lnSpc>
                <a:spcPct val="110000"/>
              </a:lnSpc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Dominação financeira e graves consequências sociais</a:t>
            </a:r>
            <a:endParaRPr lang="pt-BR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7463" y="1484313"/>
            <a:ext cx="3816350" cy="3671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1"/>
          <p:cNvSpPr/>
          <p:nvPr/>
        </p:nvSpPr>
        <p:spPr>
          <a:xfrm>
            <a:off x="128588" y="0"/>
            <a:ext cx="9777412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28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            QUEM MANDA NO BRASIL ? </a:t>
            </a:r>
            <a:endParaRPr lang="en-GB" altLang="x-none" sz="2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9698" name="TextBox 1"/>
          <p:cNvSpPr txBox="1"/>
          <p:nvPr/>
        </p:nvSpPr>
        <p:spPr>
          <a:xfrm>
            <a:off x="7185025" y="1341438"/>
            <a:ext cx="2881313" cy="461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/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BANCO PRIVADO BIS: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ea typeface="MS PGothic" panose="020B0600070205080204" charset="-128"/>
              </a:rPr>
              <a:t>O CENTRO DO PODER DE REGULAMENTAÇÃO E SUPERVISÃO FINANCEIRA GLOBAL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r>
              <a:rPr lang="pt-BR" altLang="x-none" sz="1800" b="0" dirty="0">
                <a:latin typeface="Times New Roman" panose="02020603050405020304" charset="0"/>
                <a:ea typeface="MS PGothic" panose="020B0600070205080204" charset="-128"/>
                <a:hlinkClick r:id="rId1"/>
              </a:rPr>
              <a:t>https://bit.ly/35mCy7h</a:t>
            </a:r>
            <a:endParaRPr lang="pt-BR" altLang="x-none" sz="1800" b="0" dirty="0">
              <a:latin typeface="Times New Roman" panose="02020603050405020304" charset="0"/>
              <a:ea typeface="MS PGothic" panose="020B0600070205080204" charset="-128"/>
            </a:endParaRPr>
          </a:p>
          <a:p>
            <a:pPr algn="ctr">
              <a:spcAft>
                <a:spcPts val="1200"/>
              </a:spcAft>
            </a:pPr>
            <a:endParaRPr lang="pt-BR" altLang="x-none" sz="2000" b="0" u="sng" dirty="0"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742950"/>
            <a:ext cx="6073775" cy="609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560388" y="1052513"/>
            <a:ext cx="9145588" cy="2295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kern="1200" cap="none" spc="0" normalizeH="0" baseline="0" noProof="0" dirty="0">
              <a:solidFill>
                <a:schemeClr val="accent3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defTabSz="914400">
              <a:lnSpc>
                <a:spcPct val="120000"/>
              </a:lnSpc>
              <a:buClrTx/>
              <a:buSzTx/>
              <a:buFontTx/>
              <a:defRPr/>
            </a:pPr>
            <a:endParaRPr kumimoji="0" lang="pt-BR" b="0" kern="1200" cap="none" spc="0" normalizeH="0" baseline="0" noProof="0" dirty="0">
              <a:solidFill>
                <a:schemeClr val="tx1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784648" y="404664"/>
          <a:ext cx="784887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147" name="TextBox 4"/>
          <p:cNvSpPr txBox="1"/>
          <p:nvPr/>
        </p:nvSpPr>
        <p:spPr>
          <a:xfrm>
            <a:off x="273050" y="260350"/>
            <a:ext cx="4679950" cy="310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CONJUNTURA ATUAL</a:t>
            </a:r>
            <a:endParaRPr sz="280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M</a:t>
            </a:r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arcada por grave PANDEMIA, aprofundamento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das crises e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oportunismo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  <a:p>
            <a:r>
              <a:rPr lang="pt-BR" altLang="x-none" sz="2800" b="0" dirty="0">
                <a:solidFill>
                  <a:schemeClr val="accent1"/>
                </a:solidFill>
                <a:latin typeface="Tahoma" panose="020B0604030504040204" charset="0"/>
                <a:ea typeface="MS PGothic" panose="020B0600070205080204" charset="-128"/>
              </a:rPr>
              <a:t>dos bancos</a:t>
            </a:r>
            <a:endParaRPr lang="pt-BR" altLang="x-none" sz="2800" b="0" dirty="0">
              <a:solidFill>
                <a:schemeClr val="accent1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9804400" cy="60134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746" name="Rectangle 4"/>
          <p:cNvSpPr/>
          <p:nvPr/>
        </p:nvSpPr>
        <p:spPr>
          <a:xfrm>
            <a:off x="4860925" y="-230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31747" name="Text Box 12"/>
          <p:cNvSpPr txBox="1"/>
          <p:nvPr/>
        </p:nvSpPr>
        <p:spPr>
          <a:xfrm>
            <a:off x="0" y="6359525"/>
            <a:ext cx="9906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Fontes: Banco Central - Nota para a Imprensa - Política Fiscal - Quadro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Títulos Públicos Federais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; Tesouro Nacional – Relatório Mensal da Dívida. Inclui os títulos do Tesouro em poder do Banco Central, pois estes são utilizados pelo BC nas 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“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Operações Compromissadas</a:t>
            </a:r>
            <a:r>
              <a:rPr lang="pt-BR" altLang="en-US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”</a:t>
            </a:r>
            <a:r>
              <a:rPr lang="pt-BR" altLang="x-none" sz="1300" b="0" dirty="0">
                <a:solidFill>
                  <a:srgbClr val="FFFFFF"/>
                </a:solidFill>
                <a:latin typeface="Times New Roman" panose="02020603050405020304" charset="0"/>
                <a:ea typeface="MS PGothic" panose="020B0600070205080204" charset="-128"/>
              </a:rPr>
              <a:t>.</a:t>
            </a:r>
            <a:endParaRPr lang="pt-BR" altLang="x-none" sz="1300" b="0" dirty="0">
              <a:solidFill>
                <a:srgbClr val="FFFFFF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sp>
        <p:nvSpPr>
          <p:cNvPr id="31748" name="Rectangle 10"/>
          <p:cNvSpPr/>
          <p:nvPr/>
        </p:nvSpPr>
        <p:spPr>
          <a:xfrm>
            <a:off x="0" y="0"/>
            <a:ext cx="9906000" cy="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p>
            <a:pPr algn="ctr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31749" name="CaixaDeTexto 5"/>
          <p:cNvSpPr txBox="1"/>
          <p:nvPr/>
        </p:nvSpPr>
        <p:spPr>
          <a:xfrm>
            <a:off x="1712913" y="1125538"/>
            <a:ext cx="3384550" cy="32146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Transformação de dívida externa suspeita de prescrição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Juros altíssimos decididos em conflito de interesses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Emissão de títulos para pagar Juros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Juros sobre juros (Anatocismo)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Remuneração da sobra de caixa dos bancos 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Acumulação de Reservas Cambiais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Prejuízos em Operações de 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“</a:t>
            </a: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swaps</a:t>
            </a:r>
            <a:r>
              <a:rPr lang="pt-BR" altLang="en-US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”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400" dirty="0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charset="-128"/>
              </a:rPr>
              <a:t>Empréstimos ao BNDES</a:t>
            </a:r>
            <a:endParaRPr lang="pt-BR" altLang="x-none" sz="1400" dirty="0">
              <a:solidFill>
                <a:srgbClr val="C0000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0025" y="620713"/>
            <a:ext cx="9705975" cy="6048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 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NECESSIDADE</a:t>
            </a:r>
            <a:r>
              <a:rPr lang="pt-BR" altLang="en-US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DE 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PAGAR ENCARGOS DA DÍVIDA PÚBLICA 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TEM SIDO A JUSTIFICATIVA PARA:</a:t>
            </a:r>
            <a:endParaRPr lang="pt-BR" altLang="x-none" sz="2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Destinação da maior parte do Orçamento Federal para os gastos com Juros e Amortizações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Contínuo e rigoroso Ajuste Fiscal, levando a contingenciamentos cada vez mais drásticos que impedem o funcionamento do Estado (até mesmo na área da Defesa Nacional) e a prestação dos serviços públicos essenciais (Saúde, Educação etc.)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Privatizações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Contrarreformas que favorecem bancos </a:t>
            </a:r>
            <a:r>
              <a:rPr lang="pt-BR" altLang="x-none" sz="2000" b="0">
                <a:latin typeface="Times New Roman" panose="02020603050405020304" charset="0"/>
                <a:hlinkClick r:id="rId1"/>
              </a:rPr>
              <a:t>https://bit.ly/2XV1Pkw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Modificações constitucionais danosas (EC 95)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Novos esquemas geradores de dívida pública: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Securitização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 e EC 106/2020 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(compra de papel podre pelo BC sem limite 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https://bit.ly/3jK41a5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)</a:t>
            </a:r>
            <a:endParaRPr lang="pt-BR" altLang="x-none" sz="2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GB" altLang="x-none" sz="360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3988" y="163513"/>
            <a:ext cx="7345362" cy="666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TextBox 2"/>
          <p:cNvSpPr txBox="1"/>
          <p:nvPr/>
        </p:nvSpPr>
        <p:spPr>
          <a:xfrm>
            <a:off x="7689850" y="476250"/>
            <a:ext cx="2216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Text Box 1026"/>
          <p:cNvSpPr txBox="1"/>
          <p:nvPr/>
        </p:nvSpPr>
        <p:spPr>
          <a:xfrm>
            <a:off x="128588" y="188913"/>
            <a:ext cx="9777412" cy="5842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QUANTO MAIS PAGAMOS MAIS DEVEMOS...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37890" name="TextBox 1"/>
          <p:cNvSpPr txBox="1"/>
          <p:nvPr/>
        </p:nvSpPr>
        <p:spPr>
          <a:xfrm>
            <a:off x="7473950" y="1125538"/>
            <a:ext cx="2592388" cy="532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Apesar das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gigantes a dívida cresce, pois grande parte dos juros são contabilizados como 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amortizações</a:t>
            </a:r>
            <a:r>
              <a:rPr lang="pt-BR" altLang="en-US" sz="2200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ja-JP" sz="2200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  <a:hlinkClick r:id="rId1"/>
              </a:rPr>
              <a:t>https://auditoriacidada.org.br/explicacao/</a:t>
            </a:r>
            <a:endParaRPr lang="pt-BR" altLang="x-none" b="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pPr algn="ctr"/>
            <a:endParaRPr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Relatório </a:t>
            </a: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ACD 1/2013 </a:t>
            </a:r>
            <a:r>
              <a:rPr lang="pt-BR" altLang="x-none" sz="2000" b="0" dirty="0">
                <a:latin typeface="Times New Roman" panose="02020603050405020304" charset="0"/>
                <a:hlinkClick r:id="rId2"/>
              </a:rPr>
              <a:t>https://bit.ly/2MVSvfk</a:t>
            </a:r>
            <a:endParaRPr lang="pt-BR" altLang="x-none" sz="2000" b="0" dirty="0">
              <a:latin typeface="Times New Roman" panose="02020603050405020304" charset="0"/>
            </a:endParaRPr>
          </a:p>
        </p:txBody>
      </p:sp>
      <p:pic>
        <p:nvPicPr>
          <p:cNvPr id="37891" name="Figur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981075"/>
            <a:ext cx="6911975" cy="554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Box 2"/>
          <p:cNvSpPr txBox="1"/>
          <p:nvPr/>
        </p:nvSpPr>
        <p:spPr>
          <a:xfrm>
            <a:off x="849313" y="188913"/>
            <a:ext cx="81359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7313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rgbClr val="FFFF00"/>
                </a:solidFill>
                <a:latin typeface="Tahoma" panose="020B0604030504040204" charset="0"/>
                <a:cs typeface="Tahoma" panose="020B0604030504040204" charset="0"/>
              </a:rPr>
              <a:t>TCU afirma que dívida não serviu para investimento no país</a:t>
            </a: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r>
              <a:rPr lang="pt-BR" altLang="x-none" sz="3200" b="0">
                <a:latin typeface="Times New Roman" panose="02020603050405020304" charset="0"/>
                <a:hlinkClick r:id="rId1"/>
              </a:rPr>
              <a:t>https://bit.ly/2NTPlJo</a:t>
            </a:r>
            <a:r>
              <a:rPr lang="pt-BR" altLang="x-none" sz="3200" b="0">
                <a:latin typeface="Times New Roman" panose="02020603050405020304" charset="0"/>
              </a:rPr>
              <a:t> </a:t>
            </a:r>
            <a:endParaRPr lang="pt-BR" altLang="x-none" sz="3200" b="0">
              <a:latin typeface="Times New Roman" panose="020206030504050203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5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De 1995 a 2015 produzimos </a:t>
            </a:r>
            <a:endParaRPr lang="pt-BR" altLang="x-none" sz="32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 b="0" err="1">
                <a:solidFill>
                  <a:srgbClr val="FFFFFF"/>
                </a:solidFill>
                <a:latin typeface="Tahoma" panose="020B0604030504040204" charset="0"/>
              </a:rPr>
              <a:t>R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$ 1 Trilhão de Superávit Primário. Apesar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charset="0"/>
              </a:rPr>
              <a:t>disso, a dívida interna federal aumentou de </a:t>
            </a:r>
            <a:endParaRPr lang="pt-BR" altLang="x-none" sz="3200" b="0">
              <a:solidFill>
                <a:schemeClr val="tx1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R$86 bilhões </a:t>
            </a:r>
            <a:r>
              <a:rPr lang="pt-BR" altLang="x-none" sz="3200" b="0">
                <a:solidFill>
                  <a:schemeClr val="tx1"/>
                </a:solidFill>
                <a:latin typeface="Tahoma" panose="020B0604030504040204" charset="0"/>
              </a:rPr>
              <a:t>para quase </a:t>
            </a:r>
            <a:endParaRPr lang="pt-BR" altLang="x-none" sz="3200" b="0">
              <a:solidFill>
                <a:schemeClr val="tx1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3200">
                <a:solidFill>
                  <a:schemeClr val="tx1"/>
                </a:solidFill>
                <a:latin typeface="Tahoma" panose="020B0604030504040204" charset="0"/>
              </a:rPr>
              <a:t>R$4 trilhões </a:t>
            </a:r>
            <a:r>
              <a:rPr lang="pt-BR" altLang="x-none" sz="3200" b="0">
                <a:solidFill>
                  <a:srgbClr val="FFFFFF"/>
                </a:solidFill>
                <a:latin typeface="Tahoma" panose="020B0604030504040204" charset="0"/>
              </a:rPr>
              <a:t>no mesmo período.</a:t>
            </a:r>
            <a:endParaRPr lang="pt-BR" altLang="x-none" sz="3200" b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sz="10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que tem feito a chamada Dívida Pública explodir?</a:t>
            </a:r>
            <a:endParaRPr lang="pt-BR" altLang="x-none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  <a:buChar char="•"/>
            </a:pPr>
            <a:endParaRPr lang="pt-BR" altLang="x-none" sz="1000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É evidente que os investimentos e gastos sociais </a:t>
            </a:r>
            <a:r>
              <a:rPr lang="pt-BR" altLang="x-none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não 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foram os responsáveis pelo aumento da dívida interna, pois produzimos Superávit Primário imenso, mas sim os mecanismos de política monetária do Banco Central, responsáveis por déficit nominal brutal e pela fabricação da 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endParaRPr lang="pt-BR" altLang="x-none" b="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 Box 2"/>
          <p:cNvSpPr txBox="1"/>
          <p:nvPr/>
        </p:nvSpPr>
        <p:spPr>
          <a:xfrm>
            <a:off x="273050" y="188913"/>
            <a:ext cx="9632950" cy="6648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</a:rPr>
              <a:t>A DÍVIDA PÚBLICA TEM SIDO GERADA POR MECANISMOS FINANCEIROS: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algn="ctr" defTabSz="44958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50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chemeClr val="accent1"/>
                </a:solidFill>
                <a:latin typeface="Tahoma" panose="020B0604030504040204" charset="0"/>
              </a:rPr>
              <a:t> Transformações de dívidas do setor privado em dívida pública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ilegal transferência de dívidas privadas para o BC: PROER, PROES, EC 106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Transformação de dívida externa irregular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suspeita de prescrição, em operação feita em Luxemburgo: Plano Brady</a:t>
            </a:r>
            <a:endParaRPr lang="pt-BR" altLang="x-none" sz="22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chemeClr val="accent1"/>
                </a:solidFill>
                <a:latin typeface="Tahoma" panose="020B0604030504040204" charset="0"/>
              </a:rPr>
              <a:t> Elevadíssimas taxas de juros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: sem justificativa técnica ou econômica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A ilegal prática do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anatocismo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: incidência contínua de juros sobre juros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A irregular </a:t>
            </a:r>
            <a:r>
              <a:rPr lang="pt-BR" altLang="x-none" sz="2200" dirty="0">
                <a:solidFill>
                  <a:schemeClr val="accent1"/>
                </a:solidFill>
                <a:latin typeface="Tahoma" panose="020B0604030504040204" charset="0"/>
              </a:rPr>
              <a:t>contabilização de juros como se fosse amortização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da dívida, burlando-se o artigo 167, III, da Constituição Federal.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As sigilosas operações de 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swap cambial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realizadas pelo BC em moeda nacional, garantindo o risco de variação do dólar de forma sigilosa.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 Remuneração da sobra do caixa dos bancos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por meio do abuso das sigilosas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que chegam a R$ 1,4 trilhão.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 Emissão excessiva de títulos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para formar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colchão de liquidez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.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 Prejuízos do Banco Central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transferidos para o TN (Art. 7º da LRF) </a:t>
            </a:r>
            <a:endParaRPr lang="pt-BR" altLang="x-none" sz="2200" dirty="0">
              <a:solidFill>
                <a:srgbClr val="94C600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ts val="274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en-US" sz="2200" dirty="0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 sz="2200" dirty="0">
                <a:solidFill>
                  <a:srgbClr val="94C600"/>
                </a:solidFill>
                <a:latin typeface="Tahoma" panose="020B0604030504040204" charset="0"/>
              </a:rPr>
              <a:t>Securitização</a:t>
            </a:r>
            <a:r>
              <a:rPr lang="pt-BR" altLang="en-US" sz="2200" dirty="0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ja-JP" sz="2200" b="0" dirty="0">
                <a:solidFill>
                  <a:schemeClr val="tx1"/>
                </a:solidFill>
                <a:latin typeface="Tahoma" panose="020B0604030504040204" charset="0"/>
              </a:rPr>
              <a:t> gera dívida ilegal que é paga por fora do orçamento, mediante desvio de arrecadação que sequer alcançará os cofres públicos</a:t>
            </a:r>
            <a:endParaRPr lang="pt-BR" altLang="x-none" sz="2200" dirty="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Box 2"/>
          <p:cNvSpPr txBox="1"/>
          <p:nvPr/>
        </p:nvSpPr>
        <p:spPr>
          <a:xfrm>
            <a:off x="415925" y="115888"/>
            <a:ext cx="9490075" cy="2724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15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</a:rPr>
              <a:t>POLÍTICA MONETÁRIA DO BANCO CENTRAL TRANSFERE RECURSOS PARA BANCOS E AUMENTA A DÍVIDA INTERNA EM TRILHÕES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b="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</p:txBody>
      </p:sp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871663"/>
            <a:ext cx="6481763" cy="4995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4"/>
          <p:cNvSpPr txBox="1"/>
          <p:nvPr/>
        </p:nvSpPr>
        <p:spPr>
          <a:xfrm>
            <a:off x="7977188" y="5661025"/>
            <a:ext cx="223202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600" b="0" u="sng" dirty="0">
                <a:latin typeface="Times New Roman" panose="02020603050405020304" charset="0"/>
                <a:hlinkClick r:id="rId2"/>
              </a:rPr>
              <a:t>https://bit.ly/2GQFvSR</a:t>
            </a:r>
            <a:r>
              <a:rPr lang="pt-BR" altLang="x-none" sz="1600" b="0" dirty="0">
                <a:latin typeface="Times New Roman" panose="02020603050405020304" charset="0"/>
              </a:rPr>
              <a:t> </a:t>
            </a:r>
            <a:endParaRPr lang="pt-BR" altLang="x-none" sz="1600" b="0" dirty="0">
              <a:latin typeface="Times New Roman" panose="02020603050405020304" charset="0"/>
            </a:endParaRPr>
          </a:p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862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Abuso das 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que deveriam destinar-se a regular excesso de moeda em circulação e ataques especulativos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No mundo todo o volume de Op. Comp. é baixíssimo</a:t>
            </a:r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No Brasil alcança 20% do PIB </a:t>
            </a:r>
            <a:r>
              <a:rPr lang="pt-BR" altLang="x-none" sz="2000" b="0" u="sng">
                <a:latin typeface="Times New Roman" panose="02020603050405020304" charset="0"/>
                <a:hlinkClick r:id="rId1"/>
              </a:rPr>
              <a:t>https://bit.ly/2PDuaJF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endParaRPr lang="pt-BR" altLang="x-none" sz="2000" b="0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Na prática funciona como Depósito Voluntário Remunerado pelo Banco Central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sem previsão legal. BC enviou PL 9.248/2017 para 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legalizar</a:t>
            </a:r>
            <a:r>
              <a:rPr lang="pt-BR" altLang="en-US" sz="2200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 os Depósitos Voluntários REMUNERADOS pelo Banco Central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, 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o que já vem sendo feito com o abuso das Op. Compromissadas</a:t>
            </a:r>
            <a:endParaRPr lang="pt-BR" altLang="x-none" sz="1600" b="0">
              <a:latin typeface="Times New Roman" panose="02020603050405020304" charset="0"/>
            </a:endParaRPr>
          </a:p>
          <a:p>
            <a:r>
              <a:rPr lang="pt-BR" altLang="x-none" sz="1600" b="0">
                <a:solidFill>
                  <a:schemeClr val="tx1"/>
                </a:solidFill>
                <a:latin typeface="Tahoma" panose="020B0604030504040204" charset="0"/>
              </a:rPr>
              <a:t>	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https://bit.ly/2F6Q8lJ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,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latin typeface="Times New Roman" panose="02020603050405020304" charset="0"/>
                <a:hlinkClick r:id="rId3"/>
              </a:rPr>
              <a:t>https://goo.gl/gU6X7E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 sz="2000" b="0">
                <a:solidFill>
                  <a:srgbClr val="FFFFFF"/>
                </a:solidFill>
                <a:latin typeface="Times New Roman" panose="02020603050405020304" charset="0"/>
              </a:rPr>
              <a:t> e </a:t>
            </a:r>
            <a:r>
              <a:rPr lang="pt-BR" altLang="x-none" sz="2000" b="0">
                <a:latin typeface="Times New Roman" panose="02020603050405020304" charset="0"/>
                <a:hlinkClick r:id="rId4"/>
              </a:rPr>
              <a:t>https://goo.gl/VWZgVa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endParaRPr lang="pt-BR" altLang="x-none" sz="20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Desculpa de 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controlar inflação</a:t>
            </a:r>
            <a:r>
              <a:rPr lang="pt-BR" altLang="en-US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foi desmascarada em 2017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, quando a inflação foi baixíssima, IGP negativo e o volume das Op. Compromissadas atingiu recorde de </a:t>
            </a:r>
            <a:r>
              <a:rPr lang="pt-BR" altLang="x-none" sz="2200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sz="2200" b="0">
                <a:solidFill>
                  <a:schemeClr val="tx1"/>
                </a:solidFill>
                <a:latin typeface="Tahoma" panose="020B0604030504040204" charset="0"/>
              </a:rPr>
              <a:t>$ 1,23 TRILHÃO</a:t>
            </a:r>
            <a:r>
              <a:rPr lang="pt-BR" altLang="x-none" sz="2000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r>
              <a:rPr lang="pt-BR" altLang="x-none" sz="2000" b="0">
                <a:latin typeface="Times New Roman" panose="02020603050405020304" charset="0"/>
                <a:hlinkClick r:id="rId5"/>
              </a:rPr>
              <a:t>https://goo.gl/dvHYmr</a:t>
            </a:r>
            <a:r>
              <a:rPr lang="pt-BR" altLang="x-none" sz="2000" b="0">
                <a:latin typeface="Times New Roman" panose="02020603050405020304" charset="0"/>
              </a:rPr>
              <a:t>  </a:t>
            </a:r>
            <a:endParaRPr lang="pt-BR" altLang="x-none" sz="22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260350"/>
            <a:ext cx="9864725" cy="6678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REMUNERAÇÃO DA SOBRA DE CAIXA DOS BANCOS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CONSEQUÊNCIAS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10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Geração de Dívida Pública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$ 1,4 Trilhão da Dívida Interna utilizados para remunerar a sobra de caixa dos bancos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Gasto Público ilegal: </a:t>
            </a:r>
            <a:r>
              <a:rPr lang="pt-BR" altLang="x-none">
                <a:solidFill>
                  <a:srgbClr val="FFFF00"/>
                </a:solidFill>
                <a:latin typeface="Tahoma" panose="020B0604030504040204" charset="0"/>
              </a:rPr>
              <a:t>rombo de </a:t>
            </a:r>
            <a:r>
              <a:rPr lang="pt-BR" altLang="x-none" sz="3200" err="1">
                <a:solidFill>
                  <a:srgbClr val="FFFF00"/>
                </a:solidFill>
                <a:latin typeface="Tahoma" panose="020B0604030504040204" charset="0"/>
              </a:rPr>
              <a:t>R</a:t>
            </a:r>
            <a:r>
              <a:rPr lang="pt-BR" altLang="x-none" sz="3200">
                <a:solidFill>
                  <a:srgbClr val="FFFF00"/>
                </a:solidFill>
                <a:latin typeface="Tahoma" panose="020B0604030504040204" charset="0"/>
              </a:rPr>
              <a:t>$ 754 Bilhões em 10 anos </a:t>
            </a:r>
            <a:r>
              <a:rPr lang="pt-BR" altLang="x-none" sz="1800" b="0">
                <a:solidFill>
                  <a:srgbClr val="94C600"/>
                </a:solidFill>
                <a:latin typeface="Tahoma" panose="020B0604030504040204" charset="0"/>
              </a:rPr>
              <a:t>(sem atualização)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conforme balanços do Banco Central. Se atualizarmos, chegamos a </a:t>
            </a:r>
            <a:r>
              <a:rPr lang="pt-BR" altLang="x-none" b="0" err="1">
                <a:solidFill>
                  <a:schemeClr val="tx1"/>
                </a:solidFill>
                <a:latin typeface="Tahoma" panose="020B0604030504040204" charset="0"/>
              </a:rPr>
              <a:t>R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$ 1 trilhão em 10 anos, o mesmo que se espera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economizar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com os impactos da Reforma da Previdência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Produz escassez de moeda na economia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volume de moeda equivalente a quase 20% do PIB fica esterilizada no BC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Provoca elevação brutal dos juros de mercado</a:t>
            </a:r>
            <a:r>
              <a:rPr lang="pt-BR" altLang="x-none" b="0">
                <a:solidFill>
                  <a:srgbClr val="94C600"/>
                </a:solidFill>
                <a:latin typeface="Tahoma" panose="020B0604030504040204" charset="0"/>
              </a:rPr>
              <a:t>:</a:t>
            </a:r>
            <a:r>
              <a:rPr lang="pt-BR" altLang="x-none">
                <a:solidFill>
                  <a:srgbClr val="94C600"/>
                </a:solidFill>
                <a:latin typeface="Tahoma" panose="020B0604030504040204" charset="0"/>
              </a:rPr>
              <a:t>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moeda que deveria irrigar a economia fica escassa pois bancos preferem a garantia de remuneração diária paga pelo Banco Central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extBox 3"/>
          <p:cNvSpPr txBox="1"/>
          <p:nvPr/>
        </p:nvSpPr>
        <p:spPr>
          <a:xfrm>
            <a:off x="273050" y="188913"/>
            <a:ext cx="97932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RENÚNCIA FISCAL E GASTO COM JUROS PAGOS PELO TESOURO NACIONAL AO BANCO CENTRAL</a:t>
            </a:r>
            <a:endParaRPr sz="280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QUASE R$ 3 TRILHÕES  DE 2010 A 2019</a:t>
            </a:r>
            <a:endParaRPr sz="280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graphicFrame>
        <p:nvGraphicFramePr>
          <p:cNvPr id="46082" name="Object 1"/>
          <p:cNvGraphicFramePr>
            <a:graphicFrameLocks noChangeAspect="1"/>
          </p:cNvGraphicFramePr>
          <p:nvPr/>
        </p:nvGraphicFramePr>
        <p:xfrm>
          <a:off x="2289175" y="1700213"/>
          <a:ext cx="5740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740400" imgH="4953000" progId="Word.Document.12">
                  <p:embed/>
                </p:oleObj>
              </mc:Choice>
              <mc:Fallback>
                <p:oleObj name="" r:id="rId1" imgW="5740400" imgH="4953000" progId="Word.Document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9175" y="1700213"/>
                        <a:ext cx="5740400" cy="495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6416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PEC 32/2020</a:t>
            </a:r>
            <a:endParaRPr lang="pt-BR" altLang="x-none" sz="320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NÃO é uma 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ja-JP" sz="2800" b="0">
                <a:solidFill>
                  <a:schemeClr val="tx1"/>
                </a:solidFill>
                <a:latin typeface="Tahoma" panose="020B0604030504040204" charset="0"/>
              </a:rPr>
              <a:t>Reforma Administrativa</a:t>
            </a:r>
            <a:r>
              <a:rPr lang="pt-BR" altLang="en-US" sz="2800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ja-JP" sz="2800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endParaRPr lang="pt-BR" altLang="ja-JP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5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NÃO É uma organização republicana do Estado que se destine a melhorar o atendimento à população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5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Trata-se de uma REFORMA IDEOLÓGICA QUE MODIFICA O PAPEL DO ESTADO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50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Segue a ideologia dos que acreditam que o mercado será capaz de dar uma resposta às demandas sociais...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Durante a PANDEMIA, qual foi a resposta do mercado? 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O que teria ocorrido ao povo brasileiro sem o serviço público, em especial o SUS?   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1"/>
          <p:cNvSpPr/>
          <p:nvPr/>
        </p:nvSpPr>
        <p:spPr>
          <a:xfrm>
            <a:off x="128588" y="188913"/>
            <a:ext cx="10009187" cy="6602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  A POLÍTICA MONETÁRIA DO BC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</a:endParaRPr>
          </a:p>
          <a:p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     PROVOCOU A CRISE</a:t>
            </a:r>
            <a:endParaRPr lang="pt-BR" altLang="x-none" sz="1000" dirty="0">
              <a:solidFill>
                <a:srgbClr val="94C600"/>
              </a:solidFill>
              <a:latin typeface="Tahoma" panose="020B0604030504040204" charset="0"/>
            </a:endParaRPr>
          </a:p>
          <a:p>
            <a:endParaRPr lang="pt-BR" altLang="x-none" sz="1000" dirty="0">
              <a:solidFill>
                <a:srgbClr val="94C600"/>
              </a:solidFill>
              <a:latin typeface="Tahoma" panose="020B0604030504040204" charset="0"/>
            </a:endParaRPr>
          </a:p>
          <a:p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</a:rPr>
              <a:t>	</a:t>
            </a:r>
            <a:endParaRPr lang="pt-BR" altLang="x-none" sz="2800" dirty="0">
              <a:solidFill>
                <a:srgbClr val="FFFFFF"/>
              </a:solidFill>
              <a:latin typeface="Tahoma" panose="020B0604030504040204" charset="0"/>
            </a:endParaRPr>
          </a:p>
          <a:p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</a:rPr>
              <a:t>Em 2015: </a:t>
            </a:r>
            <a:endParaRPr lang="pt-BR" altLang="x-none" sz="280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charset="0"/>
              </a:rPr>
              <a:t> Juros elevadíssimos (14,25%)</a:t>
            </a:r>
            <a:endParaRPr lang="pt-BR" altLang="x-none" sz="28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charset="0"/>
              </a:rPr>
              <a:t> Remuneração da sobra de caixa de R$ 1 TRI dos bancos </a:t>
            </a:r>
            <a:endParaRPr lang="pt-BR" altLang="x-none" sz="1000" dirty="0">
              <a:solidFill>
                <a:srgbClr val="94C600"/>
              </a:solidFill>
              <a:latin typeface="Tahoma" panose="020B060403050404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charset="0"/>
              </a:rPr>
              <a:t> Prejuízos com </a:t>
            </a:r>
            <a:r>
              <a:rPr lang="pt-BR" altLang="x-none" sz="2800" b="0" i="1" dirty="0">
                <a:solidFill>
                  <a:srgbClr val="FFFFFF"/>
                </a:solidFill>
                <a:latin typeface="Tahoma" panose="020B0604030504040204" charset="0"/>
              </a:rPr>
              <a:t>Swap</a:t>
            </a:r>
            <a:r>
              <a:rPr lang="pt-BR" altLang="x-none" sz="2800" b="0" dirty="0">
                <a:solidFill>
                  <a:srgbClr val="FFFFFF"/>
                </a:solidFill>
                <a:latin typeface="Tahoma" panose="020B0604030504040204" charset="0"/>
              </a:rPr>
              <a:t> Cambial e outros prejuízos do BC</a:t>
            </a:r>
            <a:endParaRPr lang="pt-BR" altLang="x-none" sz="28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x-none" sz="2800" b="0" dirty="0">
                <a:solidFill>
                  <a:srgbClr val="FFFFFF"/>
                </a:solidFill>
                <a:latin typeface="Tahoma" panose="020B0604030504040204" charset="0"/>
              </a:rPr>
              <a:t> Emissão excessiva de títulos da dívida interna</a:t>
            </a:r>
            <a:endParaRPr lang="pt-BR" altLang="x-none" sz="28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endParaRPr lang="pt-BR" altLang="x-none" sz="10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endParaRPr lang="pt-BR" altLang="x-none" sz="10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</a:rPr>
              <a:t>Dívida Interna cresceu R$ 732 bilhões em 11 meses de 2015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</a:rPr>
              <a:t>Investimento Federal em 2015: R$ 9,6 bilhões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endParaRPr lang="pt-BR" altLang="x-none" sz="5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50000"/>
              </a:lnSpc>
            </a:pPr>
            <a:endParaRPr lang="pt-BR" altLang="x-none" sz="500" dirty="0">
              <a:solidFill>
                <a:srgbClr val="94C600"/>
              </a:solidFill>
              <a:latin typeface="Tahoma" panose="020B0604030504040204" charset="0"/>
            </a:endParaRPr>
          </a:p>
          <a:p>
            <a:endParaRPr lang="pt-BR" altLang="x-none" sz="1600" dirty="0">
              <a:solidFill>
                <a:srgbClr val="94C600"/>
              </a:solidFill>
              <a:latin typeface="Tahoma" panose="020B0604030504040204" charset="0"/>
            </a:endParaRPr>
          </a:p>
        </p:txBody>
      </p:sp>
      <p:pic>
        <p:nvPicPr>
          <p:cNvPr id="4710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2863" y="188913"/>
            <a:ext cx="3313112" cy="2447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TextBox 2"/>
          <p:cNvSpPr txBox="1"/>
          <p:nvPr/>
        </p:nvSpPr>
        <p:spPr>
          <a:xfrm>
            <a:off x="128588" y="188913"/>
            <a:ext cx="9864725" cy="1277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Até 2015, produzimos R$ 1 TRILHÃO de Superávit Primário e sobrou mais de R$ 1 TRILHÃO na Seguridade Social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5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De repente isso inverteu: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813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1484313"/>
            <a:ext cx="4699000" cy="331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38" y="1268413"/>
            <a:ext cx="44926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2" name="TextBox 1"/>
          <p:cNvSpPr txBox="1"/>
          <p:nvPr/>
        </p:nvSpPr>
        <p:spPr>
          <a:xfrm>
            <a:off x="5097463" y="3860800"/>
            <a:ext cx="5040312" cy="215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charset="0"/>
              </a:rPr>
              <a:t>FONTE: ANFIP - </a:t>
            </a:r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charset="0"/>
                <a:hlinkClick r:id="rId3"/>
              </a:rPr>
              <a:t>https://www.anfip.org.br/wp-content/uploads/2018/12/Livros_28_11_2018_14_51_18.pdf</a:t>
            </a:r>
            <a:r>
              <a:rPr lang="pt-BR" altLang="x-none" sz="800" b="0" dirty="0">
                <a:solidFill>
                  <a:schemeClr val="tx1"/>
                </a:solidFill>
                <a:latin typeface="Times New Roman" panose="02020603050405020304" charset="0"/>
              </a:rPr>
              <a:t> , pág 187</a:t>
            </a:r>
            <a:endParaRPr lang="pt-BR" altLang="x-none" sz="800" b="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813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825" y="4125913"/>
            <a:ext cx="4175125" cy="275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TextBox 2"/>
          <p:cNvSpPr txBox="1"/>
          <p:nvPr/>
        </p:nvSpPr>
        <p:spPr>
          <a:xfrm>
            <a:off x="200025" y="4797425"/>
            <a:ext cx="4392613" cy="24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000" b="0" dirty="0">
                <a:solidFill>
                  <a:schemeClr val="tx1"/>
                </a:solidFill>
                <a:latin typeface="Times New Roman" panose="02020603050405020304" charset="0"/>
              </a:rPr>
              <a:t>FONTE: Tesouro Nacional </a:t>
            </a:r>
            <a:endParaRPr sz="1000" dirty="0">
              <a:latin typeface="Times New Roman" panose="02020603050405020304" charset="0"/>
            </a:endParaRPr>
          </a:p>
        </p:txBody>
      </p:sp>
      <p:sp>
        <p:nvSpPr>
          <p:cNvPr id="48135" name="TextBox 4"/>
          <p:cNvSpPr txBox="1"/>
          <p:nvPr/>
        </p:nvSpPr>
        <p:spPr>
          <a:xfrm>
            <a:off x="273050" y="5013325"/>
            <a:ext cx="467995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000" b="0" dirty="0">
                <a:solidFill>
                  <a:schemeClr val="accent1"/>
                </a:solidFill>
                <a:latin typeface="Tahoma" panose="020B0604030504040204" charset="0"/>
              </a:rPr>
              <a:t>Desde 2005 o PIB vinha crescendo quase 4%, em média. Estacionou em 2014 e caiu mais de 7% em 2015-2016 e segue estagnado!</a:t>
            </a:r>
            <a:endParaRPr lang="pt-BR" altLang="x-none" sz="2000" b="0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</a:rPr>
              <a:t>O que provocou essa crise? </a:t>
            </a:r>
            <a:r>
              <a:rPr lang="pt-BR" altLang="x-none" sz="2000" b="0" dirty="0">
                <a:latin typeface="Times New Roman" panose="02020603050405020304" charset="0"/>
                <a:hlinkClick r:id="rId5"/>
              </a:rPr>
              <a:t>https://goo.gl/HdgD1q</a:t>
            </a:r>
            <a:endParaRPr lang="pt-BR" altLang="x-none" sz="1600" b="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extBox 2"/>
          <p:cNvSpPr txBox="1"/>
          <p:nvPr/>
        </p:nvSpPr>
        <p:spPr>
          <a:xfrm>
            <a:off x="128588" y="188913"/>
            <a:ext cx="98647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QUAIS FATORES PRODUZEM CRISE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9154" name="TextBox 4"/>
          <p:cNvSpPr txBox="1"/>
          <p:nvPr/>
        </p:nvSpPr>
        <p:spPr>
          <a:xfrm>
            <a:off x="273050" y="5013325"/>
            <a:ext cx="963295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endParaRPr lang="pt-BR" altLang="x-none" sz="200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i="1" dirty="0">
                <a:solidFill>
                  <a:schemeClr val="accent1"/>
                </a:solidFill>
                <a:latin typeface="Tahoma" panose="020B0604030504040204" charset="0"/>
              </a:rPr>
              <a:t>O Banco Central está suicidando o Brasil</a:t>
            </a:r>
            <a:endParaRPr lang="pt-BR" altLang="x-none" i="1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000" b="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  <a:hlinkClick r:id="rId1"/>
              </a:rPr>
              <a:t>https://bit.ly/2F95mr2</a:t>
            </a:r>
            <a:r>
              <a:rPr lang="pt-BR" altLang="x-none" sz="2000" b="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000" b="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915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88" y="1125538"/>
            <a:ext cx="3073400" cy="436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6" name="TextBox 2"/>
          <p:cNvSpPr txBox="1"/>
          <p:nvPr/>
        </p:nvSpPr>
        <p:spPr>
          <a:xfrm>
            <a:off x="4592638" y="1268413"/>
            <a:ext cx="4824412" cy="387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GUERRA</a:t>
            </a:r>
            <a:endParaRPr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PESTES</a:t>
            </a:r>
            <a:endParaRPr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QUEBRA DE SAFRA</a:t>
            </a:r>
            <a:endParaRPr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QUEBRA DE BANCOS</a:t>
            </a:r>
            <a:endParaRPr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273050" y="115888"/>
            <a:ext cx="9793288" cy="7343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/>
            <a:endParaRPr lang="pt-BR" altLang="x-none" sz="12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	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que explica o cenário de escassez e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?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endParaRPr lang="pt-BR" altLang="x-none" sz="180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0" lvl="2" indent="-228600" algn="ctr" eaLnBrk="0" hangingPunct="0">
              <a:lnSpc>
                <a:spcPct val="110000"/>
              </a:lnSpc>
            </a:pP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Arial" panose="020B0604020202020204" pitchFamily="34" charset="0"/>
              </a:rPr>
              <a:t>Não tivemos aqui NENHUM dos fatores que produzem crise. O que explica a falência de inúmeras empresas de todos os ramos, o desemprego recorde, a queda de 7% do PIB em apenas 2 anos?</a:t>
            </a:r>
            <a:endParaRPr lang="pt-BR" altLang="x-none" b="0">
              <a:solidFill>
                <a:schemeClr val="accent1"/>
              </a:solidFill>
              <a:latin typeface="Times New Roman" panose="02020603050405020304" charset="0"/>
              <a:cs typeface="Arial" panose="020B0604020202020204" pitchFamily="3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	Temos mantido mais de </a:t>
            </a:r>
            <a:r>
              <a:rPr lang="pt-BR" altLang="x-none" b="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$ 4 trilhões em caixa há vários anos. Em dezembro/2018, possuíamos, por exemplo </a:t>
            </a:r>
            <a:r>
              <a:rPr lang="pt-BR" altLang="x-none" sz="1600" b="0" u="sng">
                <a:latin typeface="Times New Roman" panose="02020603050405020304" charset="0"/>
                <a:cs typeface="Arial" panose="020B0604020202020204" pitchFamily="34" charset="0"/>
                <a:hlinkClick r:id="rId1"/>
              </a:rPr>
              <a:t>https://bit.ly/</a:t>
            </a:r>
            <a:r>
              <a:rPr lang="pt-BR" altLang="x-none" sz="1600" b="0" u="sng">
                <a:latin typeface="Times New Roman" panose="02020603050405020304" charset="0"/>
                <a:cs typeface="Arial" panose="020B0604020202020204" pitchFamily="34" charset="0"/>
                <a:hlinkClick r:id="rId1"/>
              </a:rPr>
              <a:t>2ZepGfY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: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sz="280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$ 1,27 TRILHÃO 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no caixa do Tesouro Nacional;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sz="280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$ 1,13 TRILHÃO 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no caixa do Banco Central, e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US$ 375 bilhões (</a:t>
            </a:r>
            <a:r>
              <a:rPr lang="pt-BR" altLang="x-none" sz="2800" err="1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$ 1,453 TRILHÃO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) em Reservas Internacionais!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0" hangingPunct="0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Brasil é a 9ª maior economia do mundo, possui imensas riquezas e potencialidades e cerca de </a:t>
            </a:r>
            <a:r>
              <a:rPr lang="pt-BR" altLang="x-none" b="0" err="1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</a:t>
            </a:r>
            <a:r>
              <a:rPr lang="pt-BR" altLang="x-none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$ 4 TRILHÕES líquidos! </a:t>
            </a:r>
            <a:endParaRPr lang="pt-BR" altLang="x-none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/>
            <a:endParaRPr lang="pt-BR" altLang="x-none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CaixaDeTexto 1"/>
          <p:cNvSpPr txBox="1"/>
          <p:nvPr/>
        </p:nvSpPr>
        <p:spPr>
          <a:xfrm>
            <a:off x="273050" y="5949950"/>
            <a:ext cx="96504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</a:rPr>
              <a:t>Fontes: Banco Central - Séries Temporais nº 16953 e 16962;  Tabela – Necessidades de Financiamento do Setor Público - 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  <a:hlinkClick r:id="rId1"/>
              </a:rPr>
              <a:t>https://www.bcb.gov.br/content/estatisticas/Documents/Tabelas_especiais/Nfspp.xls</a:t>
            </a:r>
            <a:r>
              <a:rPr lang="pt-BR" altLang="x-none" sz="2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052513"/>
            <a:ext cx="9417050" cy="4967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7" name="TextBox 3"/>
          <p:cNvSpPr txBox="1"/>
          <p:nvPr/>
        </p:nvSpPr>
        <p:spPr>
          <a:xfrm>
            <a:off x="200025" y="188913"/>
            <a:ext cx="9705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 DÉFICIT SEMPRE ESTEVE NO BANCO CENTRAL 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0137775" cy="7069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</a:rPr>
              <a:t>PARA QUE TEM SERVIDO A 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</a:rPr>
              <a:t>CRISE FABRICADA</a:t>
            </a:r>
            <a:r>
              <a:rPr lang="pt-BR" altLang="en-US" sz="2800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</a:rPr>
              <a:t>  </a:t>
            </a:r>
            <a:endParaRPr lang="pt-BR" altLang="x-none" sz="280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30000"/>
              </a:lnSpc>
            </a:pPr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</a:rPr>
              <a:t>PELA POLÍTICA MONETÁRIA DO BANCO CENTRAL</a:t>
            </a:r>
            <a:endParaRPr lang="pt-BR" altLang="x-none" sz="2800">
              <a:solidFill>
                <a:srgbClr val="94C600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</a:pPr>
            <a:endParaRPr lang="pt-BR" altLang="x-none" sz="800" b="0">
              <a:solidFill>
                <a:schemeClr val="tx1"/>
              </a:solidFill>
              <a:latin typeface="Tahoma" panose="020B060403050404020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pt-BR" altLang="x-none" sz="2800">
                <a:solidFill>
                  <a:srgbClr val="FFFFFF"/>
                </a:solidFill>
                <a:latin typeface="Tahoma" panose="020B0604030504040204" charset="0"/>
              </a:rPr>
              <a:t>CRISE TEM JUSTIFICADO MEDIDAS RESTRITIVAS</a:t>
            </a:r>
            <a:endParaRPr lang="pt-BR" altLang="x-none" sz="2800">
              <a:solidFill>
                <a:srgbClr val="FFFFFF"/>
              </a:solidFill>
              <a:latin typeface="Tahoma" panose="020B0604030504040204" charset="0"/>
            </a:endParaRPr>
          </a:p>
          <a:p>
            <a:pPr lvl="1" eaLnBrk="1" hangingPunct="1">
              <a:lnSpc>
                <a:spcPct val="110000"/>
              </a:lnSpc>
            </a:pPr>
            <a:endParaRPr lang="pt-BR" altLang="x-none" sz="50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</a:rPr>
              <a:t>EC 95 (PEC do Teto)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</a:rPr>
              <a:t>EC 93 (aumento da DRU para 30%)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</a:rPr>
              <a:t>Lei Complementar 159/2017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</a:rPr>
              <a:t>Desonerações danosas ao financiamento da Seguridade Social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Reformas Trabalhista, da Previdência e Administrativa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Privatizações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Esquema Fraudulento: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Securitização de Créditos Públicos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Autonomia do Banco Central, 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legalização</a:t>
            </a:r>
            <a:r>
              <a:rPr lang="pt-BR" altLang="en-US" b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da remuneração da sobra de caixa dos bancos – PLP 112/2019 e PLP 19/2019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Plano mais Brasil para banqueiro: PEC 186, 187 e 188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PEC 438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  <a:buFont typeface="Wingdings" panose="05000000000000000000" pitchFamily="2" charset="2"/>
              <a:buChar char="ü"/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EC 106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</a:pPr>
            <a:endParaRPr lang="pt-BR" altLang="x-none" b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ts val="2875"/>
              </a:lnSpc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3"/>
          <p:cNvSpPr/>
          <p:nvPr/>
        </p:nvSpPr>
        <p:spPr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41630" indent="-341630" algn="ctr" defTabSz="449580" eaLnBrk="0" hangingPunct="0">
              <a:spcBef>
                <a:spcPts val="800"/>
              </a:spcBef>
              <a:buClr>
                <a:srgbClr val="FFFF00"/>
              </a:buClr>
              <a:buFont typeface="Times New Roman" panose="02020603050405020304" charset="0"/>
              <a:tabLst>
                <a:tab pos="34163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x-none" sz="3200" dirty="0">
                <a:solidFill>
                  <a:srgbClr val="FFFF00"/>
                </a:solidFill>
                <a:latin typeface="Times New Roman" panose="02020603050405020304" charset="0"/>
              </a:rPr>
              <a:t>	</a:t>
            </a:r>
            <a:endParaRPr lang="en-GB" altLang="x-none" sz="3200" dirty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  <p:sp>
        <p:nvSpPr>
          <p:cNvPr id="55298" name="Text Box 9"/>
          <p:cNvSpPr txBox="1"/>
          <p:nvPr/>
        </p:nvSpPr>
        <p:spPr>
          <a:xfrm>
            <a:off x="200025" y="214313"/>
            <a:ext cx="9705975" cy="955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Crise fabricada pela política monetária do BC fecha 5.000 empresas e dispara o desemprego em 2015</a:t>
            </a:r>
            <a:endParaRPr lang="pt-BR" altLang="x-none" sz="2800" dirty="0">
              <a:solidFill>
                <a:srgbClr val="92D050"/>
              </a:solidFill>
              <a:latin typeface="Tahoma" panose="020B0604030504040204" charset="0"/>
            </a:endParaRPr>
          </a:p>
        </p:txBody>
      </p:sp>
      <p:sp>
        <p:nvSpPr>
          <p:cNvPr id="55299" name="Rectangle 4"/>
          <p:cNvSpPr/>
          <p:nvPr/>
        </p:nvSpPr>
        <p:spPr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pic>
        <p:nvPicPr>
          <p:cNvPr id="5530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7375" y="4340225"/>
            <a:ext cx="8369300" cy="255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TextBox 3"/>
          <p:cNvSpPr txBox="1"/>
          <p:nvPr/>
        </p:nvSpPr>
        <p:spPr>
          <a:xfrm>
            <a:off x="7616825" y="1700213"/>
            <a:ext cx="2433638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PIB</a:t>
            </a:r>
            <a:endParaRPr sz="4400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4400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encolhe</a:t>
            </a:r>
            <a:endParaRPr lang="pt-BR" altLang="x-none" sz="4400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sz="4400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3,55%</a:t>
            </a:r>
            <a:endParaRPr sz="4400" b="0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553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96975"/>
            <a:ext cx="7150100" cy="349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Rectangle 3"/>
          <p:cNvSpPr/>
          <p:nvPr/>
        </p:nvSpPr>
        <p:spPr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41630" indent="-341630" algn="ctr" defTabSz="449580" eaLnBrk="0" hangingPunct="0">
              <a:spcBef>
                <a:spcPts val="800"/>
              </a:spcBef>
              <a:buClr>
                <a:srgbClr val="FFFF00"/>
              </a:buClr>
              <a:buFont typeface="Times New Roman" panose="02020603050405020304" charset="0"/>
              <a:tabLst>
                <a:tab pos="34163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x-none" sz="3200" dirty="0">
                <a:solidFill>
                  <a:srgbClr val="FFFF00"/>
                </a:solidFill>
                <a:latin typeface="Times New Roman" panose="02020603050405020304" charset="0"/>
              </a:rPr>
              <a:t>	</a:t>
            </a:r>
            <a:endParaRPr lang="en-GB" altLang="x-none" sz="3200" dirty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  <p:sp>
        <p:nvSpPr>
          <p:cNvPr id="57346" name="Text Box 9"/>
          <p:cNvSpPr txBox="1"/>
          <p:nvPr/>
        </p:nvSpPr>
        <p:spPr>
          <a:xfrm>
            <a:off x="200025" y="214313"/>
            <a:ext cx="9705975" cy="9556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algn="ctr" defTabSz="449580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rgbClr val="92D050"/>
                </a:solidFill>
                <a:latin typeface="Tahoma" panose="020B0604030504040204" charset="0"/>
              </a:rPr>
              <a:t>Bancos lucram com os mecanismos que alimentam o Sistema da Dívida e produzem a crise</a:t>
            </a:r>
            <a:endParaRPr lang="pt-BR" altLang="x-none" sz="2800" b="0" dirty="0">
              <a:solidFill>
                <a:srgbClr val="92D050"/>
              </a:solidFill>
              <a:latin typeface="Tahoma" panose="020B0604030504040204" charset="0"/>
            </a:endParaRPr>
          </a:p>
        </p:txBody>
      </p:sp>
      <p:sp>
        <p:nvSpPr>
          <p:cNvPr id="57347" name="Rectangle 4"/>
          <p:cNvSpPr/>
          <p:nvPr/>
        </p:nvSpPr>
        <p:spPr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57348" name="Retângulo 2"/>
          <p:cNvSpPr/>
          <p:nvPr/>
        </p:nvSpPr>
        <p:spPr>
          <a:xfrm>
            <a:off x="776288" y="6524625"/>
            <a:ext cx="8351837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eaLnBrk="1" hangingPunct="1"/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</a:rPr>
              <a:t>Fonte: 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  <a:hlinkClick r:id="rId1"/>
              </a:rPr>
              <a:t>http://www4.bcb.gov.br/top50/port/top50.asp</a:t>
            </a:r>
            <a:r>
              <a:rPr lang="pt-BR" altLang="x-none" sz="1600" b="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endParaRPr lang="pt-BR" altLang="x-none" sz="1600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57349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268413"/>
            <a:ext cx="7704138" cy="534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35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3" y="2060575"/>
            <a:ext cx="2921000" cy="152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1" name="TextBox 1"/>
          <p:cNvSpPr txBox="1"/>
          <p:nvPr/>
        </p:nvSpPr>
        <p:spPr>
          <a:xfrm>
            <a:off x="8121650" y="1484313"/>
            <a:ext cx="2016125" cy="4802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Aft>
                <a:spcPts val="1800"/>
              </a:spcAft>
            </a:pPr>
            <a:r>
              <a:rPr lang="pt-BR" altLang="x-none" u="sng" dirty="0">
                <a:solidFill>
                  <a:schemeClr val="tx1"/>
                </a:solidFill>
                <a:latin typeface="Tahoma" panose="020B0604030504040204" charset="0"/>
              </a:rPr>
              <a:t>2015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Lucro de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R$ 96 bilhões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+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Provisão de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R$ 187 bilhões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3050" y="260350"/>
            <a:ext cx="9632950" cy="6694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Em plena pandemia Congresso aprova EC 106/2020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5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5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Art. 7º autoriza BC comprar ativos privados BB- sem limite de valor, sem estabelecer prazo do papel ou pelo menos que seja de empresa nacional 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ADI 6417 apresentada ao STF, mas BC regulamenta </a:t>
            </a:r>
            <a:r>
              <a:rPr lang="pt-BR" altLang="x-none" sz="1600" b="0" u="sng">
                <a:latin typeface="Times New Roman" panose="02020603050405020304" charset="0"/>
                <a:hlinkClick r:id="rId1"/>
              </a:rPr>
              <a:t>https://bit.ly/308tguY</a:t>
            </a:r>
            <a:r>
              <a:rPr lang="pt-BR" altLang="x-none" sz="1600" b="0">
                <a:latin typeface="Times New Roman" panose="020206030504050203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Escancara a dominação financeira e o funcionamento do Sistema da Dívida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2"/>
              </a:rPr>
              <a:t>https://bit.ly/2AEsZ8I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Transferência de ativos tóxicos acumulados nos bancos há 15 anos para o Banco Central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3"/>
              </a:rPr>
              <a:t>https://bit.ly/371YGol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0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Oportunismo da banca que abusa do drama da pandemia para aprofundar seus privilégios 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  <a:hlinkClick r:id="rId4"/>
              </a:rPr>
              <a:t>https://bit.ly/3eQCgcn</a:t>
            </a:r>
            <a:r>
              <a:rPr lang="pt-BR" altLang="x-none" sz="16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16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Geração de dívida pública sem contrapartida alguma</a:t>
            </a:r>
            <a:endParaRPr lang="pt-BR" altLang="x-none" sz="280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1600" b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8450" y="1052513"/>
            <a:ext cx="6821488" cy="536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2" name="TextBox 1"/>
          <p:cNvSpPr txBox="1"/>
          <p:nvPr/>
        </p:nvSpPr>
        <p:spPr>
          <a:xfrm>
            <a:off x="3008313" y="6381750"/>
            <a:ext cx="388937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2000" b="0" dirty="0">
                <a:solidFill>
                  <a:srgbClr val="FFFF00"/>
                </a:solidFill>
                <a:latin typeface="Tahoma" panose="020B0604030504040204" charset="0"/>
                <a:ea typeface="MS PGothic" panose="020B0600070205080204" charset="-128"/>
                <a:hlinkClick r:id="rId2"/>
              </a:rPr>
              <a:t>https://bit.ly/2Y2SEQj</a:t>
            </a:r>
            <a:r>
              <a:rPr lang="pt-BR" altLang="x-none" sz="2000" b="0" dirty="0">
                <a:solidFill>
                  <a:srgbClr val="FFFF00"/>
                </a:solidFill>
                <a:latin typeface="Tahoma" panose="020B0604030504040204" charset="0"/>
                <a:ea typeface="MS PGothic" panose="020B0600070205080204" charset="-128"/>
              </a:rPr>
              <a:t> </a:t>
            </a:r>
            <a:endParaRPr lang="pt-BR" altLang="x-none" sz="2000" b="0" dirty="0">
              <a:solidFill>
                <a:srgbClr val="FFFF00"/>
              </a:solidFill>
              <a:latin typeface="Tahoma" panose="020B0604030504040204" charset="0"/>
              <a:ea typeface="MS PGothic" panose="020B0600070205080204" charset="-128"/>
            </a:endParaRPr>
          </a:p>
        </p:txBody>
      </p:sp>
      <p:sp>
        <p:nvSpPr>
          <p:cNvPr id="61443" name="TextBox 1"/>
          <p:cNvSpPr txBox="1"/>
          <p:nvPr/>
        </p:nvSpPr>
        <p:spPr>
          <a:xfrm>
            <a:off x="560388" y="260350"/>
            <a:ext cx="76327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4000" dirty="0">
                <a:solidFill>
                  <a:srgbClr val="92D050"/>
                </a:solidFill>
                <a:latin typeface="Times New Roman" panose="02020603050405020304" charset="0"/>
                <a:ea typeface="MS PGothic" panose="020B0600070205080204" charset="-128"/>
              </a:rPr>
              <a:t>EC 106: Quanto vai custar ? </a:t>
            </a:r>
            <a:endParaRPr sz="4000" dirty="0"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1"/>
          <p:cNvSpPr/>
          <p:nvPr/>
        </p:nvSpPr>
        <p:spPr>
          <a:xfrm>
            <a:off x="273050" y="188913"/>
            <a:ext cx="9632950" cy="704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PONTO CENTRAL DA PEC 32/2020</a:t>
            </a:r>
            <a:endParaRPr lang="pt-BR" altLang="x-none" sz="320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Artigo 37 da Constituição Federal: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O Estado passa a atuar na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subsidiariedade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”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, ou seja, nas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sobras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</a:rPr>
              <a:t>”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, onde não interessar ao mercado.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Justificativa para PRIVATIZAÇÕES, TERCEIRIZAÇÃO, DESMONTE DO SERVIÇO PÚBLICO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</p:txBody>
      </p:sp>
      <p:pic>
        <p:nvPicPr>
          <p:cNvPr id="819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488" y="1916113"/>
            <a:ext cx="9418637" cy="2160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TextBox 2"/>
          <p:cNvSpPr txBox="1"/>
          <p:nvPr/>
        </p:nvSpPr>
        <p:spPr>
          <a:xfrm>
            <a:off x="415925" y="115888"/>
            <a:ext cx="93614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en-US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CRISE</a:t>
            </a:r>
            <a:r>
              <a:rPr lang="pt-BR" altLang="en-US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PARA QUEM?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EC 106 irá aumentar a desigualdade social no Brasil</a:t>
            </a:r>
            <a:endParaRPr lang="pt-BR" altLang="x-none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62466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412875"/>
            <a:ext cx="6472238" cy="256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675" y="4149725"/>
            <a:ext cx="7023100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TextBox 2"/>
          <p:cNvSpPr txBox="1"/>
          <p:nvPr/>
        </p:nvSpPr>
        <p:spPr>
          <a:xfrm>
            <a:off x="560388" y="260350"/>
            <a:ext cx="9345612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chemeClr val="accent1"/>
                </a:solidFill>
                <a:latin typeface="Times New Roman" panose="02020603050405020304" charset="0"/>
                <a:ea typeface="MS PGothic" panose="020B0600070205080204" charset="-128"/>
              </a:rPr>
              <a:t>Perdas do Banco Central com sigilosos contratos de SWAP chegam a R$ 63,5 bilhões até maio/2020 </a:t>
            </a:r>
            <a:endParaRPr lang="pt-BR" altLang="x-none" sz="3200" dirty="0">
              <a:solidFill>
                <a:schemeClr val="accent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pic>
        <p:nvPicPr>
          <p:cNvPr id="6349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1341438"/>
            <a:ext cx="8048625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1" name="TextBox 4"/>
          <p:cNvSpPr txBox="1"/>
          <p:nvPr/>
        </p:nvSpPr>
        <p:spPr>
          <a:xfrm>
            <a:off x="273050" y="6453188"/>
            <a:ext cx="97932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200" b="0" dirty="0">
                <a:latin typeface="Times New Roman" panose="02020603050405020304" charset="0"/>
                <a:ea typeface="MS PGothic" panose="020B0600070205080204" charset="-128"/>
                <a:hlinkClick r:id="rId2"/>
              </a:rPr>
              <a:t>https://www.cnnbrasil.com.br/business/2020/04/08/bc-tem-perda-de-r-31-bilhoes-com-swap-cambial-em-marco</a:t>
            </a:r>
            <a:r>
              <a:rPr sz="1200" b="0" dirty="0"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sz="1200" b="0" dirty="0">
              <a:latin typeface="Times New Roman" panose="02020603050405020304" charset="0"/>
              <a:ea typeface="MS PGothic" panose="020B0600070205080204" charset="-128"/>
            </a:endParaRPr>
          </a:p>
          <a:p>
            <a:r>
              <a:rPr sz="1200" b="0" dirty="0">
                <a:latin typeface="Times New Roman" panose="02020603050405020304" charset="0"/>
                <a:ea typeface="MS PGothic" panose="020B0600070205080204" charset="-128"/>
                <a:hlinkClick r:id="rId3"/>
              </a:rPr>
              <a:t>https://www.em.com.br/app/noticia/economia/2020/05/06/internas_economia,1144919/bc-tem-perda-de-r-8-340-bi-com-swap-cambial-em-abril.shtml</a:t>
            </a:r>
            <a:r>
              <a:rPr sz="1200" b="0" dirty="0">
                <a:latin typeface="Times New Roman" panose="02020603050405020304" charset="0"/>
                <a:ea typeface="MS PGothic" panose="020B0600070205080204" charset="-128"/>
              </a:rPr>
              <a:t> </a:t>
            </a:r>
            <a:endParaRPr sz="1200" b="0" dirty="0">
              <a:latin typeface="Times New Roman" panose="02020603050405020304" charset="0"/>
              <a:ea typeface="MS PGothic" panose="020B060007020508020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2"/>
          <p:cNvSpPr txBox="1">
            <a:spLocks noChangeArrowheads="1"/>
          </p:cNvSpPr>
          <p:nvPr/>
        </p:nvSpPr>
        <p:spPr bwMode="auto">
          <a:xfrm>
            <a:off x="560388" y="404813"/>
            <a:ext cx="9145588" cy="8439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Novo ESQUEMA 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Securitização</a:t>
            </a:r>
            <a:r>
              <a:rPr lang="pt-BR" altLang="en-US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50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Geração disfarçada de dívida pública que é paga por fora dos controles orçamentários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PLP 459/2017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(PLS 204/2016 no Senado)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Diversos materiais em </a:t>
            </a:r>
            <a:r>
              <a:rPr lang="pt-BR" altLang="x-none" sz="2000" b="0">
                <a:latin typeface="Times New Roman" panose="02020603050405020304" charset="0"/>
                <a:hlinkClick r:id="rId1"/>
              </a:rPr>
              <a:t>https://bit.ly/2WAKhJq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r>
              <a:rPr lang="pt-BR" altLang="x-none">
                <a:latin typeface="Times New Roman" panose="02020603050405020304" charset="0"/>
              </a:rPr>
              <a:t>  </a:t>
            </a:r>
            <a:r>
              <a:rPr lang="pt-BR" altLang="x-none" b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t-BR" altLang="x-none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LC 173/2020 </a:t>
            </a:r>
            <a:r>
              <a:rPr lang="pt-BR" altLang="x-none" sz="2000" b="0">
                <a:latin typeface="Times New Roman" panose="02020603050405020304" charset="0"/>
                <a:hlinkClick r:id="rId2"/>
              </a:rPr>
              <a:t>https://bit.ly/2X5BbHd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60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endParaRPr lang="pt-BR" altLang="x-none" sz="360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20000"/>
              </a:lnSpc>
            </a:pPr>
            <a:endParaRPr lang="pt-BR" altLang="x-none" sz="3600" b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6451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276475"/>
            <a:ext cx="46069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2276475"/>
            <a:ext cx="4575175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Rectangle 1"/>
          <p:cNvSpPr/>
          <p:nvPr/>
        </p:nvSpPr>
        <p:spPr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/>
          <a:p>
            <a:pPr algn="ctr" defTabSz="914400" eaLnBrk="0" hangingPunct="0">
              <a:spcBef>
                <a:spcPct val="50000"/>
              </a:spcBef>
              <a:buClr>
                <a:srgbClr val="FF9900"/>
              </a:buClr>
              <a:buFont typeface="Arial" panose="020B0604020202020204" pitchFamily="34" charset="0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en-GB" altLang="x-none" sz="3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AUDITORIA DA DÍVIDA</a:t>
            </a:r>
            <a:endParaRPr lang="en-GB" altLang="x-none" sz="3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65538" name="Rectangle 2"/>
          <p:cNvSpPr/>
          <p:nvPr/>
        </p:nvSpPr>
        <p:spPr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/>
          <a:p>
            <a:pPr marL="338455" indent="-338455" algn="ctr" defTabSz="914400" eaLnBrk="0" hangingPunct="0">
              <a:lnSpc>
                <a:spcPct val="80000"/>
              </a:lnSpc>
              <a:spcBef>
                <a:spcPts val="25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10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Prevista na Constituição Federal de 1988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just" defTabSz="914400" eaLnBrk="0" hangingPunct="0">
              <a:lnSpc>
                <a:spcPct val="80000"/>
              </a:lnSpc>
              <a:spcBef>
                <a:spcPts val="375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just" defTabSz="914400" eaLnBrk="0" hangingPunct="0">
              <a:spcBef>
                <a:spcPts val="8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Plebiscito popular ano 2000: mais de seis milhões de votos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AUDITORIA CIDADÃ DA DÍVIDA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  <a:hlinkClick r:id="rId1"/>
              </a:rPr>
              <a:t>www.auditoriacidada.org.br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endParaRPr lang="pt-BR" altLang="x-none" sz="9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CPI da Dívida Pública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38455" indent="-338455" algn="ctr" defTabSz="914400" eaLnBrk="0" hangingPunct="0">
              <a:spcBef>
                <a:spcPct val="50000"/>
              </a:spcBef>
              <a:tabLst>
                <a:tab pos="338455" algn="l"/>
                <a:tab pos="786130" algn="l"/>
                <a:tab pos="1235075" algn="l"/>
                <a:tab pos="1684655" algn="l"/>
                <a:tab pos="2133600" algn="l"/>
                <a:tab pos="2583180" algn="l"/>
                <a:tab pos="3032125" algn="l"/>
                <a:tab pos="3481705" algn="l"/>
                <a:tab pos="3930650" algn="l"/>
                <a:tab pos="4380230" algn="l"/>
                <a:tab pos="4829175" algn="l"/>
                <a:tab pos="5278755" algn="l"/>
                <a:tab pos="5727700" algn="l"/>
                <a:tab pos="6177280" algn="l"/>
                <a:tab pos="6626225" algn="l"/>
                <a:tab pos="7075805" algn="l"/>
                <a:tab pos="7524750" algn="l"/>
                <a:tab pos="7974330" algn="l"/>
                <a:tab pos="8423275" algn="l"/>
                <a:tab pos="8872855" algn="l"/>
                <a:tab pos="9321800" algn="l"/>
              </a:tabLst>
            </a:pPr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Passo importante, mas ainda não significa o cumprimento da Constituição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88950" y="115888"/>
            <a:ext cx="9417050" cy="6338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Verdana" panose="020B0604030504040204" charset="0"/>
                <a:cs typeface="Tahoma" panose="020B0604030504040204" charset="0"/>
              </a:rPr>
              <a:t>ESTRATÉGIAS DE AÇÃO</a:t>
            </a:r>
            <a:endParaRPr lang="pt-BR" altLang="x-none" sz="28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5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CONHECIMENTO DA REALIDADE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Política Monetária do BC 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</a:rPr>
              <a:t>Sistema da Dívida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MOBILIZAÇÃO SOCIAL CONSCIENTE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AÇOES CONCRETAS</a:t>
            </a:r>
            <a:endParaRPr lang="pt-BR" altLang="x-none" sz="2800" b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Assinar as petições na página </a:t>
            </a: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  <a:hlinkClick r:id="rId1"/>
              </a:rPr>
              <a:t>www.auditoriacidada.org.br</a:t>
            </a: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Enviar carta aos ministros(as) do  STF </a:t>
            </a:r>
            <a:r>
              <a:rPr lang="pt-BR" altLang="x-none" sz="2000" b="0" u="sng">
                <a:latin typeface="Times New Roman" panose="02020603050405020304" charset="0"/>
                <a:hlinkClick r:id="rId2"/>
              </a:rPr>
              <a:t>https://bit.ly/3a9HO0y</a:t>
            </a:r>
            <a:r>
              <a:rPr lang="pt-BR" altLang="x-none" sz="2000" b="0">
                <a:latin typeface="Times New Roman" panose="02020603050405020304" charset="0"/>
              </a:rPr>
              <a:t> </a:t>
            </a:r>
            <a:endParaRPr lang="pt-BR" altLang="x-none" sz="2000" b="0">
              <a:latin typeface="Times New Roman" panose="020206030504050203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Campanha É HORA DE VIRAR O JOGO </a:t>
            </a: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defTabSz="449580" eaLnBrk="1" hangingPunct="1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000" b="0">
                <a:solidFill>
                  <a:srgbClr val="FFFFFF"/>
                </a:solidFill>
                <a:latin typeface="Tahoma" panose="020B0604030504040204" charset="0"/>
              </a:rPr>
              <a:t>AUDITORIA DA DÍVIDA COM PARTICIPAÇÃO </a:t>
            </a:r>
            <a:r>
              <a:rPr lang="pt-BR" altLang="x-none" sz="20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SOCIAL</a:t>
            </a:r>
            <a:endParaRPr lang="pt-BR" altLang="x-none" sz="200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67586" name="TextBox 1"/>
          <p:cNvSpPr txBox="1"/>
          <p:nvPr/>
        </p:nvSpPr>
        <p:spPr>
          <a:xfrm>
            <a:off x="-2463800" y="2924175"/>
            <a:ext cx="1841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Times New Roman" panose="02020603050405020304" charset="0"/>
            </a:endParaRPr>
          </a:p>
        </p:txBody>
      </p:sp>
      <p:pic>
        <p:nvPicPr>
          <p:cNvPr id="6758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300" y="1052513"/>
            <a:ext cx="3187700" cy="1944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Rectangle 2"/>
          <p:cNvSpPr/>
          <p:nvPr/>
        </p:nvSpPr>
        <p:spPr>
          <a:xfrm>
            <a:off x="0" y="1219200"/>
            <a:ext cx="10425113" cy="52165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1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Verdana" panose="020B0604030504040204" charset="0"/>
              </a:rPr>
              <a:t>Grata</a:t>
            </a: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i="1" dirty="0">
                <a:solidFill>
                  <a:srgbClr val="92D050"/>
                </a:solidFill>
                <a:latin typeface="Verdana" panose="020B0604030504040204" charset="0"/>
              </a:rPr>
              <a:t>Maria Lucia Fattorelli</a:t>
            </a:r>
            <a:endParaRPr lang="pt-BR" altLang="x-none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 dirty="0">
                <a:solidFill>
                  <a:srgbClr val="FFFFFF"/>
                </a:solidFill>
                <a:latin typeface="Verdana" panose="020B0604030504040204" charset="0"/>
                <a:hlinkClick r:id="rId1"/>
              </a:rPr>
              <a:t>www.auditoriacidada.org.br</a:t>
            </a:r>
            <a:endParaRPr lang="pt-BR" altLang="x-none" sz="3000" b="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3000" b="0" dirty="0">
                <a:solidFill>
                  <a:srgbClr val="FFFFFF"/>
                </a:solidFill>
                <a:latin typeface="Verdana" panose="020B0604030504040204" charset="0"/>
                <a:hlinkClick r:id="rId2"/>
              </a:rPr>
              <a:t>www.facebook.com/auditoriacidada.pagina</a:t>
            </a:r>
            <a:endParaRPr lang="pt-BR" altLang="x-none" sz="3000" b="0" dirty="0">
              <a:solidFill>
                <a:srgbClr val="FFFFFF"/>
              </a:solidFill>
              <a:latin typeface="Verdana" panose="020B0604030504040204" charset="0"/>
            </a:endParaRPr>
          </a:p>
        </p:txBody>
      </p:sp>
      <p:pic>
        <p:nvPicPr>
          <p:cNvPr id="696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0" y="188913"/>
            <a:ext cx="6032500" cy="367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1"/>
          <p:cNvSpPr/>
          <p:nvPr/>
        </p:nvSpPr>
        <p:spPr>
          <a:xfrm>
            <a:off x="273050" y="188913"/>
            <a:ext cx="9632950" cy="634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PEC 32/2020: PRIVATIZAÇÃO DO ESTADO</a:t>
            </a:r>
            <a:endParaRPr lang="pt-BR" altLang="x-none" sz="320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Inclusão de novo Artigo 37-A à Constituição Federal: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10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Alguém acredita que o setor privado irá emprestar pessoal para o Estado sem contrapartida financeira?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Espaço para negociações e trocas, abrindo espaço para ganhos escusos e corrupção! 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</p:txBody>
      </p:sp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925" y="1916113"/>
            <a:ext cx="9082088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1"/>
          <p:cNvSpPr/>
          <p:nvPr/>
        </p:nvSpPr>
        <p:spPr>
          <a:xfrm>
            <a:off x="273050" y="188913"/>
            <a:ext cx="9632950" cy="618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PEC 32/2020: DESMONTE DO ESTADO</a:t>
            </a:r>
            <a:endParaRPr lang="pt-BR" altLang="x-none" sz="280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Altera o artigo 84 da Constituição Federal: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Risco para as Universidades Federais, órgãos reguladores, IBAMA, INPE, DNIT, FIOCRUZ e outros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488" y="1905000"/>
            <a:ext cx="9561513" cy="310832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Por meio de simples DECRETO o presidente da República poderá extinguir: 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cargos públicos;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Ministérios e órgãos diretamente subordinados à presidência;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entidades da administração pública autárquica e fundacional.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3050" y="188913"/>
            <a:ext cx="9632950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rgbClr val="94C600"/>
                </a:solidFill>
                <a:latin typeface="Tahoma" panose="020B0604030504040204" charset="0"/>
              </a:rPr>
              <a:t>PEC 32/2020: IMPEDE O DESENVOLVIMENTO SOCIOECONÔMICO DO PAÍS</a:t>
            </a:r>
            <a:endParaRPr lang="pt-BR" altLang="x-none" sz="3200">
              <a:solidFill>
                <a:srgbClr val="94C600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>
                <a:solidFill>
                  <a:schemeClr val="tx1"/>
                </a:solidFill>
                <a:latin typeface="Tahoma" panose="020B0604030504040204" charset="0"/>
              </a:rPr>
              <a:t>Projeto de Desenvolvimento só é possível com uma estrutura de Estado permanente</a:t>
            </a: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: a PEC 32/2020 acaba com os planos de carreira e até com o regime jurídico único (RJU), que foi uma das principais conquistas da CF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 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chemeClr val="tx1"/>
                </a:solidFill>
                <a:latin typeface="Tahoma" panose="020B0604030504040204" charset="0"/>
              </a:rPr>
              <a:t>A estabilidade para servidores públicos é uma garantia para a sociedade, de que haverá continuidade do serviço público, independentemente das trocas de governantes. </a:t>
            </a:r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endParaRPr lang="pt-BR" altLang="x-none" sz="2800" b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</a:rPr>
              <a:t>A quem interessa o desmonte do Estado?</a:t>
            </a:r>
            <a:endParaRPr lang="pt-BR" altLang="x-none" sz="2800">
              <a:solidFill>
                <a:schemeClr val="accent1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765175"/>
            <a:ext cx="8932863" cy="53308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290" name="Conector reto 2"/>
          <p:cNvCxnSpPr/>
          <p:nvPr/>
        </p:nvCxnSpPr>
        <p:spPr>
          <a:xfrm>
            <a:off x="4592638" y="3068638"/>
            <a:ext cx="215900" cy="288925"/>
          </a:xfrm>
          <a:prstGeom prst="line">
            <a:avLst/>
          </a:prstGeom>
          <a:ln w="53975" cap="sq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" name="Arco 3"/>
          <p:cNvSpPr/>
          <p:nvPr/>
        </p:nvSpPr>
        <p:spPr bwMode="auto">
          <a:xfrm rot="19322212">
            <a:off x="4183063" y="3357563"/>
            <a:ext cx="1527175" cy="357188"/>
          </a:xfrm>
          <a:prstGeom prst="arc">
            <a:avLst/>
          </a:prstGeom>
          <a:noFill/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 rot="20060433">
            <a:off x="4469935" y="2176816"/>
            <a:ext cx="307270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pt-BR" sz="3000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ea typeface="MS PGothic" panose="020B0600070205080204" charset="-128"/>
                <a:cs typeface="Arial" panose="020B0604020202020204" pitchFamily="34" charset="0"/>
              </a:rPr>
              <a:t>Só PRIMÁRIOS</a:t>
            </a:r>
            <a:endParaRPr kumimoji="0" lang="pt-BR" sz="3000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panose="020B0604020202020204" pitchFamily="34" charset="0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2293" name="CaixaDeTexto 5"/>
          <p:cNvSpPr txBox="1"/>
          <p:nvPr/>
        </p:nvSpPr>
        <p:spPr>
          <a:xfrm>
            <a:off x="6392863" y="115888"/>
            <a:ext cx="3733800" cy="14478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pt-BR" altLang="x-none" sz="2200">
                <a:latin typeface="Arial" panose="020B0604020202020204" pitchFamily="34" charset="0"/>
                <a:ea typeface="MS PGothic" panose="020B0600070205080204" charset="-128"/>
              </a:rPr>
              <a:t>OMITEM OS </a:t>
            </a:r>
            <a:r>
              <a:rPr lang="pt-BR" altLang="x-none" sz="2200" err="1">
                <a:latin typeface="Arial" panose="020B0604020202020204" pitchFamily="34" charset="0"/>
                <a:ea typeface="MS PGothic" panose="020B0600070205080204" charset="-128"/>
              </a:rPr>
              <a:t>R</a:t>
            </a:r>
            <a:r>
              <a:rPr lang="pt-BR" altLang="x-none" sz="2200">
                <a:latin typeface="Arial" panose="020B0604020202020204" pitchFamily="34" charset="0"/>
                <a:ea typeface="MS PGothic" panose="020B0600070205080204" charset="-128"/>
              </a:rPr>
              <a:t>$ 2,2 TRILHÕES DE JUROS E AMORTIZAÇÕES DA DÍVIDA PÚBLICA </a:t>
            </a:r>
            <a:endParaRPr lang="pt-BR" altLang="x-none" sz="2200"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12294" name="Seta para baixo 6"/>
          <p:cNvSpPr/>
          <p:nvPr/>
        </p:nvSpPr>
        <p:spPr>
          <a:xfrm rot="-7666899">
            <a:off x="5422900" y="1352550"/>
            <a:ext cx="660400" cy="1281113"/>
          </a:xfrm>
          <a:prstGeom prst="downArrow">
            <a:avLst>
              <a:gd name="adj1" fmla="val 50000"/>
              <a:gd name="adj2" fmla="val 49916"/>
            </a:avLst>
          </a:prstGeom>
          <a:solidFill>
            <a:srgbClr val="FFFFFF"/>
          </a:solidFill>
          <a:ln w="50800" cap="sq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12295" name="CaixaDeTexto 7"/>
          <p:cNvSpPr txBox="1"/>
          <p:nvPr/>
        </p:nvSpPr>
        <p:spPr>
          <a:xfrm>
            <a:off x="168275" y="6230938"/>
            <a:ext cx="9653588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100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Fontes: </a:t>
            </a:r>
            <a:r>
              <a:rPr lang="pt-BR" altLang="x-none" sz="100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  <a:hlinkClick r:id="rId2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x-none" sz="100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  e</a:t>
            </a:r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  <a:p>
            <a:r>
              <a:rPr lang="pt-BR" altLang="x-none" sz="100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  <a:hlinkClick r:id="rId3"/>
              </a:rPr>
              <a:t>https://www.camara.leg.br/internet/comissao/index/mista/orca/orcamento/OR2021/proposta/1_VolumeI.pdf</a:t>
            </a:r>
            <a:r>
              <a:rPr lang="pt-BR" altLang="x-none" sz="1000" dirty="0">
                <a:solidFill>
                  <a:schemeClr val="tx1"/>
                </a:solidFill>
                <a:latin typeface="Times New Roman" panose="02020603050405020304" charset="0"/>
                <a:ea typeface="MS PGothic" panose="020B0600070205080204" charset="-128"/>
              </a:rPr>
              <a:t>  - pág 249</a:t>
            </a:r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  <a:ea typeface="MS PGothic" panose="020B0600070205080204" charset="-128"/>
            </a:endParaRPr>
          </a:p>
        </p:txBody>
      </p:sp>
      <p:sp>
        <p:nvSpPr>
          <p:cNvPr id="12296" name="TextBox 1"/>
          <p:cNvSpPr txBox="1"/>
          <p:nvPr/>
        </p:nvSpPr>
        <p:spPr>
          <a:xfrm>
            <a:off x="344488" y="115888"/>
            <a:ext cx="5832475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sz="3200">
                <a:solidFill>
                  <a:schemeClr val="accent1"/>
                </a:solidFill>
                <a:latin typeface="Times New Roman" panose="02020603050405020304" charset="0"/>
              </a:rPr>
              <a:t>O Governo mente:</a:t>
            </a:r>
            <a:endParaRPr lang="pt-BR" altLang="x-none" sz="320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484188"/>
            <a:ext cx="9685337" cy="54848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Gráfico 13"/>
          <p:cNvGraphicFramePr/>
          <p:nvPr/>
        </p:nvGraphicFramePr>
        <p:xfrm>
          <a:off x="2432720" y="2780928"/>
          <a:ext cx="52565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4339" name="Conector reto 9"/>
          <p:cNvCxnSpPr/>
          <p:nvPr/>
        </p:nvCxnSpPr>
        <p:spPr>
          <a:xfrm>
            <a:off x="8156575" y="3340100"/>
            <a:ext cx="1225550" cy="865188"/>
          </a:xfrm>
          <a:prstGeom prst="line">
            <a:avLst/>
          </a:prstGeom>
          <a:ln w="38100" cap="sq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340" name="Conector reto 17"/>
          <p:cNvCxnSpPr/>
          <p:nvPr/>
        </p:nvCxnSpPr>
        <p:spPr>
          <a:xfrm flipH="1">
            <a:off x="8162925" y="3311525"/>
            <a:ext cx="1008063" cy="1008063"/>
          </a:xfrm>
          <a:prstGeom prst="line">
            <a:avLst/>
          </a:prstGeom>
          <a:ln w="38100" cap="sq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9" name="CaixaDeTexto 18"/>
          <p:cNvSpPr txBox="1"/>
          <p:nvPr/>
        </p:nvSpPr>
        <p:spPr>
          <a:xfrm>
            <a:off x="344488" y="2060575"/>
            <a:ext cx="1624013" cy="240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pt-BR" sz="2000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MS PGothic" panose="020B0600070205080204" charset="-128"/>
                <a:cs typeface="+mn-cs"/>
              </a:rPr>
              <a:t>QUEDA NO GASTO COM PESSOAL , EM % DO PIB</a:t>
            </a:r>
            <a:endParaRPr kumimoji="0" lang="pt-BR" sz="2000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MS PGothic" panose="020B0600070205080204" charset="-128"/>
              <a:cs typeface="+mn-cs"/>
            </a:endParaRPr>
          </a:p>
          <a:p>
            <a:pPr marR="0" defTabSz="914400">
              <a:buClrTx/>
              <a:buSzTx/>
              <a:buFontTx/>
              <a:defRPr/>
            </a:pPr>
            <a:r>
              <a:rPr kumimoji="0" lang="pt-BR" sz="1000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MS PGothic" panose="020B0600070205080204" charset="-128"/>
                <a:cs typeface="+mn-cs"/>
              </a:rPr>
              <a:t>(de todos os poderes, inclusive aposentados e pensionistas)</a:t>
            </a:r>
            <a:endParaRPr kumimoji="0" lang="pt-BR" sz="1000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4342" name="CaixaDeTexto 20"/>
          <p:cNvSpPr txBox="1"/>
          <p:nvPr/>
        </p:nvSpPr>
        <p:spPr>
          <a:xfrm>
            <a:off x="2865438" y="1504950"/>
            <a:ext cx="7040562" cy="52387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pt-BR" altLang="x-none" sz="1400">
                <a:solidFill>
                  <a:srgbClr val="74A510"/>
                </a:solidFill>
                <a:latin typeface="Arial" panose="020B0604020202020204" pitchFamily="34" charset="0"/>
                <a:ea typeface="MS PGothic" panose="020B0600070205080204" charset="-128"/>
              </a:rPr>
              <a:t>ERRADO! Governo considera os valores nominais, mas em outra tela mostra dados em % do PIB, quando quer dizer que algo está caindo !!!</a:t>
            </a:r>
            <a:endParaRPr lang="pt-BR" altLang="x-none" sz="1400">
              <a:solidFill>
                <a:srgbClr val="74A510"/>
              </a:solidFill>
              <a:latin typeface="Arial" panose="020B0604020202020204" pitchFamily="34" charset="0"/>
              <a:ea typeface="MS PGothic" panose="020B0600070205080204" charset="-128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689850" y="4365625"/>
            <a:ext cx="2376488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pt-BR" kern="1200" cap="none" spc="0" normalizeH="0" baseline="0" noProof="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MS PGothic" panose="020B0600070205080204" charset="-128"/>
                <a:cs typeface="+mn-cs"/>
              </a:rPr>
              <a:t>QUEDA DE 4,54% PARA 4,34% DO PIB</a:t>
            </a:r>
            <a:endParaRPr kumimoji="0" lang="pt-BR" kern="1200" cap="none" spc="0" normalizeH="0" baseline="0" noProof="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4344" name="Seta para a direita 25"/>
          <p:cNvSpPr/>
          <p:nvPr/>
        </p:nvSpPr>
        <p:spPr>
          <a:xfrm>
            <a:off x="1606550" y="3362325"/>
            <a:ext cx="723900" cy="341313"/>
          </a:xfrm>
          <a:prstGeom prst="rightArrow">
            <a:avLst>
              <a:gd name="adj1" fmla="val 50000"/>
              <a:gd name="adj2" fmla="val 49930"/>
            </a:avLst>
          </a:prstGeom>
          <a:solidFill>
            <a:srgbClr val="FFFFFF"/>
          </a:solidFill>
          <a:ln w="1270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280400" y="2736850"/>
            <a:ext cx="1619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pt-BR" kern="1200" cap="none" spc="0" normalizeH="0" baseline="0" noProof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ea typeface="MS PGothic" panose="020B0600070205080204" charset="-128"/>
                <a:cs typeface="+mn-cs"/>
              </a:rPr>
              <a:t>% DO PIB</a:t>
            </a:r>
            <a:endParaRPr kumimoji="0" lang="pt-BR" kern="1200" cap="none" spc="0" normalizeH="0" baseline="0" noProof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ea typeface="MS PGothic" panose="020B0600070205080204" charset="-128"/>
              <a:cs typeface="+mn-cs"/>
            </a:endParaRPr>
          </a:p>
        </p:txBody>
      </p:sp>
      <p:sp>
        <p:nvSpPr>
          <p:cNvPr id="14346" name="Seta para a direita 23"/>
          <p:cNvSpPr/>
          <p:nvPr/>
        </p:nvSpPr>
        <p:spPr>
          <a:xfrm>
            <a:off x="7791450" y="2846388"/>
            <a:ext cx="488950" cy="241300"/>
          </a:xfrm>
          <a:prstGeom prst="rightArrow">
            <a:avLst>
              <a:gd name="adj1" fmla="val 50000"/>
              <a:gd name="adj2" fmla="val 50188"/>
            </a:avLst>
          </a:prstGeom>
          <a:solidFill>
            <a:srgbClr val="FFFFFF"/>
          </a:solidFill>
          <a:ln w="12700" cap="sq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14347" name="TextBox 1"/>
          <p:cNvSpPr txBox="1"/>
          <p:nvPr/>
        </p:nvSpPr>
        <p:spPr>
          <a:xfrm>
            <a:off x="0" y="6021388"/>
            <a:ext cx="97059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Aft>
                <a:spcPts val="600"/>
              </a:spcAft>
            </a:pP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</a:rPr>
              <a:t>Fontes: </a:t>
            </a: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  <a:hlinkClick r:id="rId3"/>
              </a:rPr>
              <a:t>https://www.gov.br/economia/pt-br/centrais-de-conteudo/apresentacoes/2020/setembro/nova-administracao-publica.pdf/@@download/file/Nova%20Administra%C3%A7%C3%A3o%20P%C3%BAblica.pdf</a:t>
            </a: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</a:rPr>
              <a:t>   e </a:t>
            </a: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  <a:hlinkClick r:id="rId4"/>
              </a:rPr>
              <a:t>https://www.painel.pep.planejamento.gov.br/QvAJAXZfc/opendoc.htm?document=painelpep.qvw&amp;lang=en-US&amp;host=Local&amp;anonymous=true</a:t>
            </a:r>
            <a:r>
              <a:rPr lang="pt-BR" altLang="x-none" sz="1200" b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endParaRPr lang="pt-BR" altLang="x-none" sz="1200" b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4348" name="TextBox 2"/>
          <p:cNvSpPr txBox="1"/>
          <p:nvPr/>
        </p:nvSpPr>
        <p:spPr>
          <a:xfrm>
            <a:off x="2576513" y="0"/>
            <a:ext cx="5040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>
                <a:solidFill>
                  <a:schemeClr val="accent1"/>
                </a:solidFill>
                <a:latin typeface="Times New Roman" panose="02020603050405020304" charset="0"/>
              </a:rPr>
              <a:t>O Governo mente:</a:t>
            </a:r>
            <a:endParaRPr lang="pt-BR" altLang="x-none" sz="320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Puls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15352</Words>
  <Application>WPS Presentation</Application>
  <PresentationFormat/>
  <Paragraphs>512</Paragraphs>
  <Slides>45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Arial</vt:lpstr>
      <vt:lpstr>SimSun</vt:lpstr>
      <vt:lpstr>Wingdings</vt:lpstr>
      <vt:lpstr>Times New Roman</vt:lpstr>
      <vt:lpstr>MS PGothic</vt:lpstr>
      <vt:lpstr>Tahoma</vt:lpstr>
      <vt:lpstr>Verdana</vt:lpstr>
      <vt:lpstr>Tahoma</vt:lpstr>
      <vt:lpstr/>
      <vt:lpstr>Arial Unicode MS</vt:lpstr>
      <vt:lpstr>Cambria</vt:lpstr>
      <vt:lpstr>Pulso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</cp:lastModifiedBy>
  <cp:revision>2515</cp:revision>
  <cp:lastPrinted>2008-11-20T19:12:03Z</cp:lastPrinted>
  <dcterms:created xsi:type="dcterms:W3CDTF">2001-11-19T18:24:28Z</dcterms:created>
  <dcterms:modified xsi:type="dcterms:W3CDTF">2020-09-18T23:21:00Z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