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1544" r:id="rId2"/>
    <p:sldId id="1994" r:id="rId3"/>
    <p:sldId id="2001" r:id="rId4"/>
    <p:sldId id="1995" r:id="rId5"/>
    <p:sldId id="1969" r:id="rId6"/>
    <p:sldId id="1848" r:id="rId7"/>
    <p:sldId id="1996" r:id="rId8"/>
    <p:sldId id="1997" r:id="rId9"/>
    <p:sldId id="1998" r:id="rId10"/>
    <p:sldId id="1999" r:id="rId11"/>
    <p:sldId id="2012" r:id="rId12"/>
    <p:sldId id="2002" r:id="rId13"/>
    <p:sldId id="2005" r:id="rId14"/>
    <p:sldId id="2006" r:id="rId15"/>
    <p:sldId id="1946" r:id="rId16"/>
    <p:sldId id="1947" r:id="rId17"/>
    <p:sldId id="1953" r:id="rId18"/>
    <p:sldId id="1792" r:id="rId19"/>
    <p:sldId id="1882" r:id="rId20"/>
    <p:sldId id="2003" r:id="rId21"/>
    <p:sldId id="2004" r:id="rId22"/>
    <p:sldId id="2007" r:id="rId23"/>
    <p:sldId id="1957" r:id="rId24"/>
    <p:sldId id="1979" r:id="rId25"/>
    <p:sldId id="1981" r:id="rId26"/>
    <p:sldId id="1980" r:id="rId27"/>
    <p:sldId id="1982" r:id="rId28"/>
    <p:sldId id="1987" r:id="rId29"/>
    <p:sldId id="1993" r:id="rId30"/>
    <p:sldId id="1989" r:id="rId31"/>
    <p:sldId id="1990" r:id="rId32"/>
    <p:sldId id="1991" r:id="rId33"/>
    <p:sldId id="1992" r:id="rId34"/>
    <p:sldId id="2008" r:id="rId35"/>
    <p:sldId id="1978" r:id="rId36"/>
    <p:sldId id="1951" r:id="rId37"/>
    <p:sldId id="2010" r:id="rId38"/>
    <p:sldId id="2011" r:id="rId39"/>
    <p:sldId id="1923" r:id="rId40"/>
    <p:sldId id="1934" r:id="rId41"/>
    <p:sldId id="1988" r:id="rId42"/>
    <p:sldId id="1944" r:id="rId43"/>
    <p:sldId id="1936" r:id="rId44"/>
    <p:sldId id="1922" r:id="rId45"/>
    <p:sldId id="2009" r:id="rId46"/>
    <p:sldId id="1933" r:id="rId47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06" y="67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DRIGO\AppData\Local\Temp\pep-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661431635854133"/>
          <c:y val="3.8040445952749802E-2"/>
          <c:w val="0.25899440786618599"/>
          <c:h val="0.8429506860214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'[pep-2.xlsx]pep'!$B$1</c:f>
              <c:strCache>
                <c:ptCount val="1"/>
                <c:pt idx="0">
                  <c:v>Pessoal civil ativo do Poder Executivo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'[pep-2.xlsx]pep'!$A$2:$A$13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'[pep-2.xlsx]pep'!$B$2:$B$13</c:f>
              <c:numCache>
                <c:formatCode>#,###.00</c:formatCode>
                <c:ptCount val="12"/>
                <c:pt idx="0">
                  <c:v>44.878716642420798</c:v>
                </c:pt>
                <c:pt idx="1">
                  <c:v>53.333288029350292</c:v>
                </c:pt>
                <c:pt idx="2">
                  <c:v>60.676651248867998</c:v>
                </c:pt>
                <c:pt idx="3">
                  <c:v>65.990032807639253</c:v>
                </c:pt>
                <c:pt idx="4">
                  <c:v>68.54293870419518</c:v>
                </c:pt>
                <c:pt idx="5">
                  <c:v>75.916734822528653</c:v>
                </c:pt>
                <c:pt idx="6">
                  <c:v>82.494397541658998</c:v>
                </c:pt>
                <c:pt idx="7">
                  <c:v>90.853118127979002</c:v>
                </c:pt>
                <c:pt idx="8">
                  <c:v>95.411198803373523</c:v>
                </c:pt>
                <c:pt idx="9">
                  <c:v>105.95247837697001</c:v>
                </c:pt>
                <c:pt idx="10">
                  <c:v>108.66444105779701</c:v>
                </c:pt>
                <c:pt idx="11">
                  <c:v>109.761853748238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2-44FC-991C-EFFDBF38C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862376"/>
        <c:axId val="-2125655976"/>
      </c:barChart>
      <c:lineChart>
        <c:grouping val="standard"/>
        <c:varyColors val="0"/>
        <c:ser>
          <c:idx val="1"/>
          <c:order val="1"/>
          <c:tx>
            <c:strRef>
              <c:f>'[pep-2.xlsx]pep'!$C$1</c:f>
              <c:strCache>
                <c:ptCount val="1"/>
                <c:pt idx="0">
                  <c:v>Juros e Amortizações da Dívida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'[pep-2.xlsx]pep'!$A$2:$A$13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'[pep-2.xlsx]pep'!$C$2:$C$13</c:f>
              <c:numCache>
                <c:formatCode>#,###.00</c:formatCode>
                <c:ptCount val="12"/>
                <c:pt idx="0">
                  <c:v>558.83985499099936</c:v>
                </c:pt>
                <c:pt idx="1">
                  <c:v>641.64230327200005</c:v>
                </c:pt>
                <c:pt idx="2">
                  <c:v>635.27443420700001</c:v>
                </c:pt>
                <c:pt idx="3">
                  <c:v>707.96456306899938</c:v>
                </c:pt>
                <c:pt idx="4">
                  <c:v>752.94216828799745</c:v>
                </c:pt>
                <c:pt idx="5">
                  <c:v>718.37725001299805</c:v>
                </c:pt>
                <c:pt idx="6">
                  <c:v>977.89745286099935</c:v>
                </c:pt>
                <c:pt idx="7">
                  <c:v>962.21039132299995</c:v>
                </c:pt>
                <c:pt idx="8">
                  <c:v>1130.149667981</c:v>
                </c:pt>
                <c:pt idx="9">
                  <c:v>986.11083338100002</c:v>
                </c:pt>
                <c:pt idx="10">
                  <c:v>1065.7253016730001</c:v>
                </c:pt>
                <c:pt idx="11">
                  <c:v>1037.5637093360001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2-44FC-991C-EFFDBF38C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862376"/>
        <c:axId val="-2125655976"/>
      </c:lineChart>
      <c:catAx>
        <c:axId val="-2093862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5655976"/>
        <c:crosses val="autoZero"/>
        <c:auto val="1"/>
        <c:lblAlgn val="ctr"/>
        <c:lblOffset val="100"/>
        <c:noMultiLvlLbl val="0"/>
      </c:catAx>
      <c:valAx>
        <c:axId val="-2125655976"/>
        <c:scaling>
          <c:orientation val="minMax"/>
        </c:scaling>
        <c:delete val="0"/>
        <c:axPos val="l"/>
        <c:numFmt formatCode="#,###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pt-BR"/>
          </a:p>
        </c:txPr>
        <c:crossAx val="-2093862376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7E1FE2B-C877-E746-A6AE-58B76DFB05A7}" type="presOf" srcId="{20780591-29E4-CF48-87F7-3F6B004E709A}" destId="{5C929E12-B5A9-524E-8637-7BDE97CEB999}" srcOrd="0" destOrd="0" presId="urn:microsoft.com/office/officeart/2009/3/layout/CircleRelationship"/>
    <dgm:cxn modelId="{2C3FF536-119D-B245-A6AD-63391269E19C}" type="presOf" srcId="{86D17B7E-E696-8941-8E58-7886025557FE}" destId="{C1B0984E-E3E0-C943-AF18-A37F5C5D8942}" srcOrd="0" destOrd="0" presId="urn:microsoft.com/office/officeart/2009/3/layout/CircleRelationship"/>
    <dgm:cxn modelId="{C8596D3D-9B9D-4E41-AE95-B54BECB5139D}" type="presOf" srcId="{738A3422-D32A-114F-8E34-8A2257CE464B}" destId="{EAA19F38-080A-2445-9C24-BF5FCF5EAE4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07765C59-40C7-1348-9C64-7AEF22FD18D7}" type="presOf" srcId="{67399531-B4AD-494A-92F2-504158F3E707}" destId="{CD68683C-D877-F146-989D-683FF92CCE28}" srcOrd="0" destOrd="0" presId="urn:microsoft.com/office/officeart/2009/3/layout/CircleRelationship"/>
    <dgm:cxn modelId="{351A5580-D7BD-9046-8E51-C4996EE28D33}" type="presOf" srcId="{6F5795CA-FCF7-3D49-92E8-4F066CD012F3}" destId="{2C4EA2EF-7032-994A-8CDA-D08E93AE0AB3}" srcOrd="0" destOrd="0" presId="urn:microsoft.com/office/officeart/2009/3/layout/CircleRelationship"/>
    <dgm:cxn modelId="{03322486-C7C7-A54D-B15C-EDF096F00B9E}" type="presOf" srcId="{96ED5622-202F-C947-BC45-A5FA037D119B}" destId="{3B8012C6-BDB5-5E42-AD5B-3E946D617566}" srcOrd="0" destOrd="0" presId="urn:microsoft.com/office/officeart/2009/3/layout/CircleRelationship"/>
    <dgm:cxn modelId="{74A7FC8D-070F-A84D-BF15-0CA0BF4FC8AC}" type="presOf" srcId="{91032682-16C8-8746-92ED-AF58BF7EB348}" destId="{12638A83-E4F5-674B-9467-240AA0C5FB0A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EFF398D6-9322-E14C-BA74-D0D944A444C8}" type="presParOf" srcId="{12638A83-E4F5-674B-9467-240AA0C5FB0A}" destId="{CD68683C-D877-F146-989D-683FF92CCE28}" srcOrd="0" destOrd="0" presId="urn:microsoft.com/office/officeart/2009/3/layout/CircleRelationship"/>
    <dgm:cxn modelId="{110A28AE-1547-1D4D-8B4A-27B60A542490}" type="presParOf" srcId="{12638A83-E4F5-674B-9467-240AA0C5FB0A}" destId="{58D9F01F-9E18-A346-A934-8987F4284017}" srcOrd="1" destOrd="0" presId="urn:microsoft.com/office/officeart/2009/3/layout/CircleRelationship"/>
    <dgm:cxn modelId="{786377CB-87B8-CA41-BCD1-83E591E7F1B9}" type="presParOf" srcId="{12638A83-E4F5-674B-9467-240AA0C5FB0A}" destId="{FEF05A9F-2AAC-074D-BD7A-9196CC8F387E}" srcOrd="2" destOrd="0" presId="urn:microsoft.com/office/officeart/2009/3/layout/CircleRelationship"/>
    <dgm:cxn modelId="{0EEF2D82-BFBE-BF43-82D9-2AB336FA9D7B}" type="presParOf" srcId="{12638A83-E4F5-674B-9467-240AA0C5FB0A}" destId="{3E2BC93E-E0ED-0A4C-904E-34FEB557D6B3}" srcOrd="3" destOrd="0" presId="urn:microsoft.com/office/officeart/2009/3/layout/CircleRelationship"/>
    <dgm:cxn modelId="{4F7383D2-DA0D-3D4E-9571-0DD509763441}" type="presParOf" srcId="{12638A83-E4F5-674B-9467-240AA0C5FB0A}" destId="{9AE0C5AB-F05E-C54F-946F-524451D97D6A}" srcOrd="4" destOrd="0" presId="urn:microsoft.com/office/officeart/2009/3/layout/CircleRelationship"/>
    <dgm:cxn modelId="{449A23CD-4EEF-994B-978F-A3BB2E3ABDC1}" type="presParOf" srcId="{12638A83-E4F5-674B-9467-240AA0C5FB0A}" destId="{9B818891-721B-E249-A46D-3F104437D69C}" srcOrd="5" destOrd="0" presId="urn:microsoft.com/office/officeart/2009/3/layout/CircleRelationship"/>
    <dgm:cxn modelId="{28A4E33D-93C0-6349-ACE7-19DF40361FCE}" type="presParOf" srcId="{12638A83-E4F5-674B-9467-240AA0C5FB0A}" destId="{3B8012C6-BDB5-5E42-AD5B-3E946D617566}" srcOrd="6" destOrd="0" presId="urn:microsoft.com/office/officeart/2009/3/layout/CircleRelationship"/>
    <dgm:cxn modelId="{61CC6A79-9E24-F948-8DE6-01D272DABCFD}" type="presParOf" srcId="{12638A83-E4F5-674B-9467-240AA0C5FB0A}" destId="{BB4D3749-C5A6-1F42-BA2E-174FCD75366C}" srcOrd="7" destOrd="0" presId="urn:microsoft.com/office/officeart/2009/3/layout/CircleRelationship"/>
    <dgm:cxn modelId="{C8B4F99F-19D2-0C44-80D9-D694E33DB1B4}" type="presParOf" srcId="{BB4D3749-C5A6-1F42-BA2E-174FCD75366C}" destId="{307D2AE0-B61B-3F49-AF65-492CC44B7E00}" srcOrd="0" destOrd="0" presId="urn:microsoft.com/office/officeart/2009/3/layout/CircleRelationship"/>
    <dgm:cxn modelId="{9424EB53-1881-2F4C-85AC-CBEC1517EDDE}" type="presParOf" srcId="{12638A83-E4F5-674B-9467-240AA0C5FB0A}" destId="{6B05C13D-FEEA-C64C-B5AB-429A48D8019E}" srcOrd="8" destOrd="0" presId="urn:microsoft.com/office/officeart/2009/3/layout/CircleRelationship"/>
    <dgm:cxn modelId="{E69798FE-D66D-9049-AFE7-76BD3A673743}" type="presParOf" srcId="{6B05C13D-FEEA-C64C-B5AB-429A48D8019E}" destId="{B46D02DE-DFD9-264A-9122-1B111364DA6D}" srcOrd="0" destOrd="0" presId="urn:microsoft.com/office/officeart/2009/3/layout/CircleRelationship"/>
    <dgm:cxn modelId="{502CB0FD-49EE-0744-99C6-8CBE430CDF04}" type="presParOf" srcId="{12638A83-E4F5-674B-9467-240AA0C5FB0A}" destId="{5C929E12-B5A9-524E-8637-7BDE97CEB999}" srcOrd="9" destOrd="0" presId="urn:microsoft.com/office/officeart/2009/3/layout/CircleRelationship"/>
    <dgm:cxn modelId="{E7FC35FE-4F6A-1040-BF54-6773626F067F}" type="presParOf" srcId="{12638A83-E4F5-674B-9467-240AA0C5FB0A}" destId="{A458321B-FFC0-BD4F-9287-F448D405C256}" srcOrd="10" destOrd="0" presId="urn:microsoft.com/office/officeart/2009/3/layout/CircleRelationship"/>
    <dgm:cxn modelId="{03D15732-EEF6-684F-9D13-C0FA07D73EDB}" type="presParOf" srcId="{A458321B-FFC0-BD4F-9287-F448D405C256}" destId="{CBAE351A-2575-EB4E-BDFE-AC8C89AB19F6}" srcOrd="0" destOrd="0" presId="urn:microsoft.com/office/officeart/2009/3/layout/CircleRelationship"/>
    <dgm:cxn modelId="{7A137155-579D-8647-ABE9-D010CB92C876}" type="presParOf" srcId="{12638A83-E4F5-674B-9467-240AA0C5FB0A}" destId="{A5B4C08C-AA14-F94A-9115-1C7612570EC3}" srcOrd="11" destOrd="0" presId="urn:microsoft.com/office/officeart/2009/3/layout/CircleRelationship"/>
    <dgm:cxn modelId="{A430133D-0657-3343-808D-7A5939DB061A}" type="presParOf" srcId="{A5B4C08C-AA14-F94A-9115-1C7612570EC3}" destId="{E87B16E0-7609-B741-ADEC-7ED3166C467B}" srcOrd="0" destOrd="0" presId="urn:microsoft.com/office/officeart/2009/3/layout/CircleRelationship"/>
    <dgm:cxn modelId="{DB174EE6-AECA-A144-8428-DA1FB2B1094C}" type="presParOf" srcId="{12638A83-E4F5-674B-9467-240AA0C5FB0A}" destId="{04321634-7EAA-C442-9E3C-6235F031E2D1}" srcOrd="12" destOrd="0" presId="urn:microsoft.com/office/officeart/2009/3/layout/CircleRelationship"/>
    <dgm:cxn modelId="{C39A5F2B-26BB-4647-926A-9D2F793BC314}" type="presParOf" srcId="{04321634-7EAA-C442-9E3C-6235F031E2D1}" destId="{A27AE5E0-C77F-1548-B6AC-19A721F18551}" srcOrd="0" destOrd="0" presId="urn:microsoft.com/office/officeart/2009/3/layout/CircleRelationship"/>
    <dgm:cxn modelId="{43ABB46A-74E7-B24A-B8F5-DF24CE758BB0}" type="presParOf" srcId="{12638A83-E4F5-674B-9467-240AA0C5FB0A}" destId="{2C4EA2EF-7032-994A-8CDA-D08E93AE0AB3}" srcOrd="13" destOrd="0" presId="urn:microsoft.com/office/officeart/2009/3/layout/CircleRelationship"/>
    <dgm:cxn modelId="{8CECC48F-5D27-6340-B79A-4836E1354B2A}" type="presParOf" srcId="{12638A83-E4F5-674B-9467-240AA0C5FB0A}" destId="{20931715-7EAE-D343-813D-4E75C341ED7C}" srcOrd="14" destOrd="0" presId="urn:microsoft.com/office/officeart/2009/3/layout/CircleRelationship"/>
    <dgm:cxn modelId="{77983AFF-1FFC-6746-9634-169F34374E67}" type="presParOf" srcId="{20931715-7EAE-D343-813D-4E75C341ED7C}" destId="{233E81BF-6756-1A46-9ADA-2C3EBEC9678C}" srcOrd="0" destOrd="0" presId="urn:microsoft.com/office/officeart/2009/3/layout/CircleRelationship"/>
    <dgm:cxn modelId="{80820AFB-4607-8242-B786-0AF2F53E76D9}" type="presParOf" srcId="{12638A83-E4F5-674B-9467-240AA0C5FB0A}" destId="{EAA19F38-080A-2445-9C24-BF5FCF5EAE4A}" srcOrd="15" destOrd="0" presId="urn:microsoft.com/office/officeart/2009/3/layout/CircleRelationship"/>
    <dgm:cxn modelId="{9BC1DEB5-1B93-C547-A9D8-2C68C338A929}" type="presParOf" srcId="{12638A83-E4F5-674B-9467-240AA0C5FB0A}" destId="{4E3A32DE-4BB9-3148-B3A6-B205618EB141}" srcOrd="16" destOrd="0" presId="urn:microsoft.com/office/officeart/2009/3/layout/CircleRelationship"/>
    <dgm:cxn modelId="{B7E7B994-64D6-CD4A-842B-CFA5EF77234A}" type="presParOf" srcId="{4E3A32DE-4BB9-3148-B3A6-B205618EB141}" destId="{3B2A56C1-B96B-2340-9B03-CA89F8A21E79}" srcOrd="0" destOrd="0" presId="urn:microsoft.com/office/officeart/2009/3/layout/CircleRelationship"/>
    <dgm:cxn modelId="{5041A4E4-7150-DE4E-82B3-F9B40211F3A5}" type="presParOf" srcId="{12638A83-E4F5-674B-9467-240AA0C5FB0A}" destId="{C1B0984E-E3E0-C943-AF18-A37F5C5D8942}" srcOrd="17" destOrd="0" presId="urn:microsoft.com/office/officeart/2009/3/layout/CircleRelationship"/>
    <dgm:cxn modelId="{B00DE843-4B61-EE4D-8D74-4F23FED19B33}" type="presParOf" srcId="{12638A83-E4F5-674B-9467-240AA0C5FB0A}" destId="{9EAD5373-AAF2-584E-A784-9920C80F048E}" srcOrd="18" destOrd="0" presId="urn:microsoft.com/office/officeart/2009/3/layout/CircleRelationship"/>
    <dgm:cxn modelId="{A74C2FDE-1754-104F-BC9B-EC953DFCC634}" type="presParOf" srcId="{9EAD5373-AAF2-584E-A784-9920C80F048E}" destId="{6F43751C-A657-5641-8282-9805A3E00C8B}" srcOrd="0" destOrd="0" presId="urn:microsoft.com/office/officeart/2009/3/layout/CircleRelationship"/>
    <dgm:cxn modelId="{4CC0433C-FDEE-8248-9C22-342278DD7B6E}" type="presParOf" srcId="{12638A83-E4F5-674B-9467-240AA0C5FB0A}" destId="{D9700332-47BC-454C-8230-0816D8CE441B}" srcOrd="19" destOrd="0" presId="urn:microsoft.com/office/officeart/2009/3/layout/CircleRelationship"/>
    <dgm:cxn modelId="{CEAA5864-DF44-4047-B0F6-F4C2762FB9FC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123DFD5-F674-40AD-8939-CDC1A21994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27E073E-5C57-4356-9576-F6C80F0616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03E607D0-3A46-420C-99FA-4C86D071FF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3D675398-2F6D-4EFF-B1E5-688D270174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F1CD49FB-D789-4EB5-95D5-5CCB97D5748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6F4A1BF-B4E9-449F-B62E-1110A20E31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81C72B6-68D0-4871-87C4-4D49797D1F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601CD6C-6371-4984-8E5F-75CE1B7366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70EF20E-4B20-43B4-89C9-81823C311A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37C75E1F-7BB7-400F-AA5B-89A4FA4336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5150226C-C96F-4538-9DCC-FA5C4E1E7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50C0D556-335A-4DA9-8003-8F9E4856F2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id="{0175B6A1-44B1-4B98-88C9-991FAD6E0A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055544D3-2EB0-44F2-80E5-6241C451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D49391B-1841-4484-961B-4A226EA1561F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id="{2BCC90E5-DD52-41C8-AC4C-AF1CC97ADB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75A8D7A6-9ACF-418A-A742-E1F1B26029FC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20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2A038A99-41C9-4885-97D3-3E605B82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A31E5C4-E9F9-4516-ADE5-0078298D3E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F69E875E-97C6-4336-B62B-5532235B85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2F90DF59-D034-4131-9390-899FB29FD866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21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7DDF2B3E-C61F-4E5D-A789-F5A8D0CA7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B6F607E-13C1-4B1F-B4B2-CF13B7E43A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43376F9D-1523-4C3E-B08C-A56A6660D7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217083E0-1504-4F97-AED0-3A680C8E8295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0FBE94B4-EE40-4360-8C01-4EFD1AF7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6D357DD-033B-4C53-9077-A3A3701709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>
            <a:extLst>
              <a:ext uri="{FF2B5EF4-FFF2-40B4-BE49-F238E27FC236}">
                <a16:creationId xmlns:a16="http://schemas.microsoft.com/office/drawing/2014/main" id="{AA958E53-223B-4BC8-AE9D-E23D8BB364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Espaço Reservado para Número de Slide 3">
            <a:extLst>
              <a:ext uri="{FF2B5EF4-FFF2-40B4-BE49-F238E27FC236}">
                <a16:creationId xmlns:a16="http://schemas.microsoft.com/office/drawing/2014/main" id="{A83AAD64-A822-471B-812B-6751E2A63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2CDECBE-39BC-4847-A808-D7E309EDDDC0}" type="slidenum">
              <a:rPr lang="pt-BR" altLang="pt-BR" sz="1200" b="0">
                <a:solidFill>
                  <a:schemeClr val="tx1"/>
                </a:solidFill>
              </a:rPr>
              <a:pPr/>
              <a:t>28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>
            <a:extLst>
              <a:ext uri="{FF2B5EF4-FFF2-40B4-BE49-F238E27FC236}">
                <a16:creationId xmlns:a16="http://schemas.microsoft.com/office/drawing/2014/main" id="{5FC5B2DD-2CFE-43D7-B3AC-C1A238BEB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Espaço Reservado para Número de Slide 3">
            <a:extLst>
              <a:ext uri="{FF2B5EF4-FFF2-40B4-BE49-F238E27FC236}">
                <a16:creationId xmlns:a16="http://schemas.microsoft.com/office/drawing/2014/main" id="{2090DBC1-6BBB-4B42-9D02-E11CDA12C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4321ABA-9FBF-486B-BF5B-321EEDD2E952}" type="slidenum">
              <a:rPr lang="pt-BR" altLang="pt-BR" sz="1200" b="0">
                <a:solidFill>
                  <a:schemeClr val="tx1"/>
                </a:solidFill>
              </a:rPr>
              <a:pPr/>
              <a:t>29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>
            <a:extLst>
              <a:ext uri="{FF2B5EF4-FFF2-40B4-BE49-F238E27FC236}">
                <a16:creationId xmlns:a16="http://schemas.microsoft.com/office/drawing/2014/main" id="{FF1624D1-5456-411C-ABFE-05BA414DB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Espaço Reservado para Número de Slide 3">
            <a:extLst>
              <a:ext uri="{FF2B5EF4-FFF2-40B4-BE49-F238E27FC236}">
                <a16:creationId xmlns:a16="http://schemas.microsoft.com/office/drawing/2014/main" id="{5E672431-8733-400B-8991-0D7FB800F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B2C53D5-3AD6-41BC-9F4F-54C423A3FE9D}" type="slidenum">
              <a:rPr lang="pt-BR" altLang="pt-BR" sz="1200" b="0">
                <a:solidFill>
                  <a:schemeClr val="tx1"/>
                </a:solidFill>
              </a:rPr>
              <a:pPr/>
              <a:t>30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>
            <a:extLst>
              <a:ext uri="{FF2B5EF4-FFF2-40B4-BE49-F238E27FC236}">
                <a16:creationId xmlns:a16="http://schemas.microsoft.com/office/drawing/2014/main" id="{43DECC8B-4870-447E-AB68-A84EAAEAA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Espaço Reservado para Número de Slide 3">
            <a:extLst>
              <a:ext uri="{FF2B5EF4-FFF2-40B4-BE49-F238E27FC236}">
                <a16:creationId xmlns:a16="http://schemas.microsoft.com/office/drawing/2014/main" id="{D0934676-485D-499E-9457-0DAD263F7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4FC19E7-F9B4-4522-AAB7-CBD93ED2396D}" type="slidenum">
              <a:rPr lang="pt-BR" altLang="pt-BR" sz="1200" b="0">
                <a:solidFill>
                  <a:schemeClr val="tx1"/>
                </a:solidFill>
              </a:rPr>
              <a:pPr/>
              <a:t>31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>
            <a:extLst>
              <a:ext uri="{FF2B5EF4-FFF2-40B4-BE49-F238E27FC236}">
                <a16:creationId xmlns:a16="http://schemas.microsoft.com/office/drawing/2014/main" id="{3D7714CC-EA99-4591-8B3D-03163E8832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Espaço Reservado para Número de Slide 3">
            <a:extLst>
              <a:ext uri="{FF2B5EF4-FFF2-40B4-BE49-F238E27FC236}">
                <a16:creationId xmlns:a16="http://schemas.microsoft.com/office/drawing/2014/main" id="{588245E8-2403-4553-86AE-2472A48E3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36BE943-32AC-492A-830D-2606FA77815B}" type="slidenum">
              <a:rPr lang="pt-BR" altLang="pt-BR" sz="1200" b="0">
                <a:solidFill>
                  <a:schemeClr val="tx1"/>
                </a:solidFill>
              </a:rPr>
              <a:pPr/>
              <a:t>32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736A7D84-BF91-4A99-AB84-BA5CA67981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B65C244F-D960-41BC-8EB9-1B6613AA4F61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34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EC169E71-9918-4C40-87D9-5DAF299E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A2DC6F31-550E-41C0-94CF-85BBC15FC1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178B63F-402F-4AE5-8852-6D77ABA73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>
            <a:extLst>
              <a:ext uri="{FF2B5EF4-FFF2-40B4-BE49-F238E27FC236}">
                <a16:creationId xmlns:a16="http://schemas.microsoft.com/office/drawing/2014/main" id="{AC875605-AEC6-4A59-ABF4-A006B12D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FE35E12D-C572-4CE8-B52E-66988F651A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CEE8A8B2-7C4C-4D7C-975F-907EF23AEAFD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82982936-4028-42AF-AEB5-1AFCA3D03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17F3582-2A86-4CB2-A815-9A6EA6E9B9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>
            <a:extLst>
              <a:ext uri="{FF2B5EF4-FFF2-40B4-BE49-F238E27FC236}">
                <a16:creationId xmlns:a16="http://schemas.microsoft.com/office/drawing/2014/main" id="{DA9AB456-DF54-48E8-A099-818A4268CF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ço Reservado para Número de Slide 3">
            <a:extLst>
              <a:ext uri="{FF2B5EF4-FFF2-40B4-BE49-F238E27FC236}">
                <a16:creationId xmlns:a16="http://schemas.microsoft.com/office/drawing/2014/main" id="{27635142-5310-437F-B745-7B48F0D01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FCDC1CF-8320-45E3-B329-5B086790AB1B}" type="slidenum">
              <a:rPr lang="pt-BR" altLang="pt-BR" sz="1200" b="0">
                <a:solidFill>
                  <a:schemeClr val="tx1"/>
                </a:solidFill>
              </a:rPr>
              <a:pPr/>
              <a:t>37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>
            <a:extLst>
              <a:ext uri="{FF2B5EF4-FFF2-40B4-BE49-F238E27FC236}">
                <a16:creationId xmlns:a16="http://schemas.microsoft.com/office/drawing/2014/main" id="{0154357A-889F-4FD6-BA3F-AD1436226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Espaço Reservado para Número de Slide 3">
            <a:extLst>
              <a:ext uri="{FF2B5EF4-FFF2-40B4-BE49-F238E27FC236}">
                <a16:creationId xmlns:a16="http://schemas.microsoft.com/office/drawing/2014/main" id="{F8A40347-BAE2-4F4D-A95E-85069A237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C7A5C06-E18C-44AB-9395-525048BBECD5}" type="slidenum">
              <a:rPr lang="pt-BR" altLang="pt-BR" sz="1200" b="0">
                <a:solidFill>
                  <a:schemeClr val="tx1"/>
                </a:solidFill>
              </a:rPr>
              <a:pPr/>
              <a:t>38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F914A715-B09A-4B5A-814A-7073607973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6162384C-E864-45B7-A47B-9B0B2EA65627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39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D26FD9EB-ACA9-4675-BC16-19CCEAC86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621C52D-D4A9-420A-AB32-F0F73A459F9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ço Reservado para Imagem de Slide 1">
            <a:extLst>
              <a:ext uri="{FF2B5EF4-FFF2-40B4-BE49-F238E27FC236}">
                <a16:creationId xmlns:a16="http://schemas.microsoft.com/office/drawing/2014/main" id="{3DB6A921-A712-4832-A733-70F0512D6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Espaço Reservado para Anotações 2">
            <a:extLst>
              <a:ext uri="{FF2B5EF4-FFF2-40B4-BE49-F238E27FC236}">
                <a16:creationId xmlns:a16="http://schemas.microsoft.com/office/drawing/2014/main" id="{85E6FD91-7801-4529-9663-EEA09245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7587" name="Espaço Reservado para Número de Slide 3">
            <a:extLst>
              <a:ext uri="{FF2B5EF4-FFF2-40B4-BE49-F238E27FC236}">
                <a16:creationId xmlns:a16="http://schemas.microsoft.com/office/drawing/2014/main" id="{CE4E69B5-9A72-4BE4-8F82-1F9C39F63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D4BCE7-5296-4888-8568-63809832F285}" type="slidenum">
              <a:rPr lang="pt-BR" altLang="pt-BR" sz="1200" b="0">
                <a:solidFill>
                  <a:schemeClr val="tx1"/>
                </a:solidFill>
              </a:rPr>
              <a:pPr/>
              <a:t>40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E7C65FCC-4D60-4308-ABD3-AAB653DB9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20DE8A28-1924-433B-97AF-B4A57A80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86F3FF6-BED6-405E-BC9D-BA70D906D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312516-9BEB-4AC7-A529-982B422A9B78}" type="slidenum">
              <a:rPr lang="pt-BR" altLang="pt-BR" sz="1200" b="0">
                <a:solidFill>
                  <a:schemeClr val="tx1"/>
                </a:solidFill>
              </a:rPr>
              <a:pPr/>
              <a:t>41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A31162B-66F0-4F27-A335-37EF007B8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CaixaDeTexto 3">
            <a:extLst>
              <a:ext uri="{FF2B5EF4-FFF2-40B4-BE49-F238E27FC236}">
                <a16:creationId xmlns:a16="http://schemas.microsoft.com/office/drawing/2014/main" id="{8FC1D9CE-5B45-4340-81C9-6C0C40E1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>
            <a:extLst>
              <a:ext uri="{FF2B5EF4-FFF2-40B4-BE49-F238E27FC236}">
                <a16:creationId xmlns:a16="http://schemas.microsoft.com/office/drawing/2014/main" id="{8C211DEB-E61E-485D-8E13-C19387729C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F9BECF23-C791-4BB8-9E47-DD73544646D7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44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6B23C561-9F5E-4860-A7A2-CBA34D40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CDA5D148-4C57-4C8F-B202-684370D8C1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ço Reservado para Imagem de Slide 1">
            <a:extLst>
              <a:ext uri="{FF2B5EF4-FFF2-40B4-BE49-F238E27FC236}">
                <a16:creationId xmlns:a16="http://schemas.microsoft.com/office/drawing/2014/main" id="{14F5A5B9-F104-48E6-9A11-2CC04F27F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Espaço Reservado para Anotações 2">
            <a:extLst>
              <a:ext uri="{FF2B5EF4-FFF2-40B4-BE49-F238E27FC236}">
                <a16:creationId xmlns:a16="http://schemas.microsoft.com/office/drawing/2014/main" id="{6663A0AB-2466-4637-A43E-CCFC6454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6803" name="Espaço Reservado para Número de Slide 3">
            <a:extLst>
              <a:ext uri="{FF2B5EF4-FFF2-40B4-BE49-F238E27FC236}">
                <a16:creationId xmlns:a16="http://schemas.microsoft.com/office/drawing/2014/main" id="{D20296B7-F1A2-4FD2-9845-B3468B2B5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E616D19-713D-4FC4-92E1-0D9A5FB75518}" type="slidenum">
              <a:rPr lang="pt-BR" altLang="pt-BR" sz="1200" b="0">
                <a:solidFill>
                  <a:schemeClr val="tx1"/>
                </a:solidFill>
              </a:rPr>
              <a:pPr/>
              <a:t>45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ço Reservado para Imagem de Slide 1">
            <a:extLst>
              <a:ext uri="{FF2B5EF4-FFF2-40B4-BE49-F238E27FC236}">
                <a16:creationId xmlns:a16="http://schemas.microsoft.com/office/drawing/2014/main" id="{6887CC38-1CA0-4298-8944-D36F1A246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Espaço Reservado para Anotações 2">
            <a:extLst>
              <a:ext uri="{FF2B5EF4-FFF2-40B4-BE49-F238E27FC236}">
                <a16:creationId xmlns:a16="http://schemas.microsoft.com/office/drawing/2014/main" id="{CD0C1ECF-F5F3-45B7-80F1-E863E5A1C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8851" name="Espaço Reservado para Número de Slide 3">
            <a:extLst>
              <a:ext uri="{FF2B5EF4-FFF2-40B4-BE49-F238E27FC236}">
                <a16:creationId xmlns:a16="http://schemas.microsoft.com/office/drawing/2014/main" id="{62D79CB7-CF7B-4DB6-96D3-B6112A28C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12E555-CC7A-488F-B0A3-294A7C93A1B3}" type="slidenum">
              <a:rPr lang="pt-BR" altLang="pt-BR" sz="1200" b="0">
                <a:solidFill>
                  <a:schemeClr val="tx1"/>
                </a:solidFill>
              </a:rPr>
              <a:pPr/>
              <a:t>46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348D3A76-4A4F-4F15-AE76-ED933A8A60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6CC38E33-26A9-428D-B6BF-850A8ABE3CE0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8C71F8D4-02C8-4F94-BCCB-5B84F59C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7A59566B-D40B-4DA3-8A85-C4C6345222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FBACD5C-8C99-4D6B-8226-D5F13092F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F6A3257-6478-4C6C-81FA-8DA2603B9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A2D7030B-0C92-4BB3-91FF-81F569CF38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6D488EB0-C6F8-48AF-880D-15CE3E308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A2EDA663-73A5-4A27-9464-93BF744A6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F1E6B3-FA06-4FE8-9707-1FE849FE89BC}" type="slidenum">
              <a:rPr lang="pt-BR" altLang="pt-BR" sz="1200" b="0">
                <a:solidFill>
                  <a:schemeClr val="tx1"/>
                </a:solidFill>
              </a:rPr>
              <a:pPr/>
              <a:t>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>
            <a:extLst>
              <a:ext uri="{FF2B5EF4-FFF2-40B4-BE49-F238E27FC236}">
                <a16:creationId xmlns:a16="http://schemas.microsoft.com/office/drawing/2014/main" id="{02AD1767-BABC-4A89-B78B-A3E0CE9D0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Espaço Reservado para Anotações 2">
            <a:extLst>
              <a:ext uri="{FF2B5EF4-FFF2-40B4-BE49-F238E27FC236}">
                <a16:creationId xmlns:a16="http://schemas.microsoft.com/office/drawing/2014/main" id="{63D1E93D-B755-4936-9C45-ECFE599E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9459" name="Espaço Reservado para Número de Slide 3">
            <a:extLst>
              <a:ext uri="{FF2B5EF4-FFF2-40B4-BE49-F238E27FC236}">
                <a16:creationId xmlns:a16="http://schemas.microsoft.com/office/drawing/2014/main" id="{EEB0FAB1-2DB8-4C3F-A8DA-FE7F81B0F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678C689-7081-4FB2-BABC-93998D0A9092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D6EDB472-47AB-428F-B7F2-518193D9A6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6A2A3786-5D91-4FCC-8B74-6CA43EFA46F4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12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CEBC5CF9-DD6B-4BB3-8109-EC82317B5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3ACDB229-612D-4D6A-9247-0E78D395D8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CAAA31B4-E230-4B37-BAA2-2F93138E5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58372B5-57DE-43AE-B604-259105C0C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62319AE-B0DC-4A58-977B-F739522C8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74912A-FDC3-40F6-AD73-F94A1AD35697}" type="slidenum">
              <a:rPr lang="pt-BR" altLang="pt-BR" sz="1200" b="0">
                <a:solidFill>
                  <a:schemeClr val="tx1"/>
                </a:solidFill>
              </a:rPr>
              <a:pPr/>
              <a:t>15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25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0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0EF9253-F0B2-427B-91D6-79A9BC55CEE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id="{25D6ADFE-AC40-4A1A-9F73-7F61AF487CD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id="{FFE817C4-36E2-4944-819F-E8C898B59935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E52B4C69-E73B-4CF1-B32D-EB525CBBE7B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CC639D47-6B6C-4B9D-9F1E-0430B828E567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QFvS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08tgu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3eQCgcn" TargetMode="External"/><Relationship Id="rId5" Type="http://schemas.openxmlformats.org/officeDocument/2006/relationships/hyperlink" Target="https://bit.ly/371YGol" TargetMode="External"/><Relationship Id="rId4" Type="http://schemas.openxmlformats.org/officeDocument/2006/relationships/hyperlink" Target="https://bit.ly/2AEsZ8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2SEQj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business/2020/04/08/bc-tem-perda-de-r-31-bilhoes-com-swap-cambial-em-marc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m.com.br/app/noticia/economia/2020/05/06/internas_economia,1144919/bc-tem-perda-de-r-8-340-bi-com-swap-cambial-em-abril.s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5BbHd" TargetMode="External"/><Relationship Id="rId2" Type="http://schemas.openxmlformats.org/officeDocument/2006/relationships/hyperlink" Target="https://bit.ly/2WAKhJ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mLp9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ifDbEy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mara.leg.br/internet/comissao/index/mista/orca/orcamento/OR2021/proposta/1_VolumeI.pdf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s_estatisticasfiscais/Notimp3.xls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isweb.tesouro.gov.br/apex/f?p=2501:9::::9:P9_ID_PUBLICACAO_ANEXO:962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V1Pk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K41a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oriacidada.org.br/explicacao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s://bit.ly/2MVSvf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TPlJo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bVDd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bit.ly/3a9HO0y" TargetMode="External"/><Relationship Id="rId4" Type="http://schemas.openxmlformats.org/officeDocument/2006/relationships/hyperlink" Target="http://www.auditoriacidada.org.b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www.facebook.com/auditoriacidada.pagi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uments/Tabelas_especiais/Nfspp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B91A174C-6E28-434D-9679-938FBD44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1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SINDICATOS ON-LINE</a:t>
            </a: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29 de setembro de 2020</a:t>
            </a: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id="{E46F9689-C2E7-48CE-A93F-0DE4F51745F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50" y="2133600"/>
            <a:ext cx="88566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CONJUNTURA ECONÔMICA 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F8048626-FAB5-4E3E-AD32-4A20A17D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>
            <a:extLst>
              <a:ext uri="{FF2B5EF4-FFF2-40B4-BE49-F238E27FC236}">
                <a16:creationId xmlns:a16="http://schemas.microsoft.com/office/drawing/2014/main" id="{B4876300-AE12-4197-A44F-C4663338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09588"/>
            <a:ext cx="39592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>
            <a:extLst>
              <a:ext uri="{FF2B5EF4-FFF2-40B4-BE49-F238E27FC236}">
                <a16:creationId xmlns:a16="http://schemas.microsoft.com/office/drawing/2014/main" id="{AA0C99E9-A1CB-41AA-A1D4-96D921AE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RENÚNCIA FISCAL E GASTO COM JUROS PAGOS PELO TESOURO NACIONAL AO BANCO CENTRAL</a:t>
            </a:r>
          </a:p>
          <a:p>
            <a:pPr algn="ctr" eaLnBrk="1" hangingPunct="1"/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QUASE R$ 3 TRILHÕES  DE 2010 A 2019</a:t>
            </a:r>
          </a:p>
        </p:txBody>
      </p:sp>
      <p:graphicFrame>
        <p:nvGraphicFramePr>
          <p:cNvPr id="20482" name="Object 1">
            <a:extLst>
              <a:ext uri="{FF2B5EF4-FFF2-40B4-BE49-F238E27FC236}">
                <a16:creationId xmlns:a16="http://schemas.microsoft.com/office/drawing/2014/main" id="{F408A081-2780-4FF0-9695-8BCF8B54E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ocument" r:id="rId3" imgW="5740189" imgH="4952818" progId="Word.Document.12">
                  <p:embed/>
                </p:oleObj>
              </mc:Choice>
              <mc:Fallback>
                <p:oleObj name="Document" r:id="rId3" imgW="5740189" imgH="49528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>
            <a:extLst>
              <a:ext uri="{FF2B5EF4-FFF2-40B4-BE49-F238E27FC236}">
                <a16:creationId xmlns:a16="http://schemas.microsoft.com/office/drawing/2014/main" id="{B8D60BA1-9626-4D10-9128-12A2CEE8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49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1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 " charset="0"/>
              </a:rPr>
              <a:t>POLÍTICA MONETÁRIA DO BANCO CENTRAL TRANSFERE RECURSOS PARA BANCOS E AUMENTA A DÍVIDA INTERNA EM TRILHÕES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BDAE18F6-564C-41A8-856C-A5677656E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1663"/>
            <a:ext cx="64817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D4A2E1E6-D5D6-49A5-9B88-8E63FFF4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5661025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0" u="sng">
                <a:hlinkClick r:id="rId3"/>
              </a:rPr>
              <a:t>https://bit.ly/2GQFvSR</a:t>
            </a:r>
            <a:r>
              <a:rPr lang="pt-BR" altLang="pt-BR" sz="1600" b="0"/>
              <a:t> 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9B83E7FD-6197-4A60-85F6-1F4FF03B1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DOS PRIVILÉGIOS DOS BANCOS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>
            <a:extLst>
              <a:ext uri="{FF2B5EF4-FFF2-40B4-BE49-F238E27FC236}">
                <a16:creationId xmlns:a16="http://schemas.microsoft.com/office/drawing/2014/main" id="{5A26764C-8171-404E-A0F3-086FD7E1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1455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R$ 1,2 Trilhão em 23/03/2020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trilhões com a EC 106/2020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Ganhos em contratos de SWAP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 de Créditos (LC 173/2020)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Risco de 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independência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BC </a:t>
            </a:r>
            <a:endParaRPr lang="pt-BR" altLang="pt-BR" sz="4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4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>
            <a:extLst>
              <a:ext uri="{FF2B5EF4-FFF2-40B4-BE49-F238E27FC236}">
                <a16:creationId xmlns:a16="http://schemas.microsoft.com/office/drawing/2014/main" id="{672973B1-57DB-439E-98C4-3E24E40A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001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</a:rPr>
              <a:t>Banco Central liberou R$ 1,2 trilhão para bancos, mas estes não emprestaram às empresas e lucram com a remuneração da sobra de caixa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09ACB1FD-0E0A-481E-8CC9-B3D18B0F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21150"/>
            <a:ext cx="45354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7BC6037D-815C-47F8-AD58-DCE0D6B5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508500"/>
            <a:ext cx="53133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45E2D958-4A81-4962-BD12-029E7A38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628775"/>
            <a:ext cx="54578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C767A636-A71A-446F-A46B-6B2C6615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00213"/>
            <a:ext cx="38592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81651CB-3237-474E-9447-DFE6032A8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plena pandemia Congresso aprova EC 106/2020</a:t>
            </a:r>
          </a:p>
          <a:p>
            <a:pPr algn="ctr" eaLnBrk="1" hangingPunct="1"/>
            <a:r>
              <a:rPr lang="pt-BR" altLang="pt-BR" sz="5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7º autoriza BC comprar ativos privados BB- sem limite de valor, sem estabelecer prazo do papel ou pelo menos que seja de empresa nacional </a:t>
            </a:r>
          </a:p>
          <a:p>
            <a:pPr algn="ctr" eaLnBrk="1" hangingPunct="1"/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 6417 apresentada ao STF, mas BC regulamenta </a:t>
            </a:r>
            <a:r>
              <a:rPr lang="pt-BR" altLang="pt-BR" sz="1600" b="0" u="sng">
                <a:hlinkClick r:id="rId3"/>
              </a:rPr>
              <a:t>https://bit.ly/308tguY</a:t>
            </a:r>
            <a:r>
              <a:rPr lang="pt-BR" altLang="pt-BR" sz="1600" b="0"/>
              <a:t> </a:t>
            </a: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Escancara a dominação financeira e o funcionamento do Sistema da Dívida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https://bit.ly/2AEsZ8I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Transferência de ativos tóxicos acumulados nos bancos há 15 anos para o Banco Central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https://bit.ly/371YGol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Oportunismo da banca que abusa do drama da pandemia para aprofundar seus privilégios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https://bit.ly/3eQCgcn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de dívida pública sem contrapartida alguma</a:t>
            </a:r>
          </a:p>
          <a:p>
            <a:pPr eaLnBrk="1" hangingPunct="1"/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3EC72193-249B-47AD-B415-1F7C2C92E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52513"/>
            <a:ext cx="68214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">
            <a:extLst>
              <a:ext uri="{FF2B5EF4-FFF2-40B4-BE49-F238E27FC236}">
                <a16:creationId xmlns:a16="http://schemas.microsoft.com/office/drawing/2014/main" id="{638A6306-573F-40DA-A99D-B8D607FF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638175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  <a:hlinkClick r:id="rId3"/>
              </a:rPr>
              <a:t>https://bit.ly/2Y2SEQj</a:t>
            </a:r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55DD3006-FB99-4789-B237-2F64040E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4000">
                <a:solidFill>
                  <a:srgbClr val="92D050"/>
                </a:solidFill>
              </a:rPr>
              <a:t>EC 106: Quanto vai custar ? </a:t>
            </a:r>
            <a:endParaRPr lang="en-US" altLang="pt-BR"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>
            <a:extLst>
              <a:ext uri="{FF2B5EF4-FFF2-40B4-BE49-F238E27FC236}">
                <a16:creationId xmlns:a16="http://schemas.microsoft.com/office/drawing/2014/main" id="{9D25D4E1-F3E6-48FE-9919-618117F7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9345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</a:rPr>
              <a:t>Perdas do Banco Central com sigilosos contratos de SWAP chegam a R$ 63,5 bilhões até maio/2020 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8E142B4-B3CF-4962-84BA-D9628854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41438"/>
            <a:ext cx="80486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>
            <a:extLst>
              <a:ext uri="{FF2B5EF4-FFF2-40B4-BE49-F238E27FC236}">
                <a16:creationId xmlns:a16="http://schemas.microsoft.com/office/drawing/2014/main" id="{18D6035A-7411-4828-9EF8-8FFA4F64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453188"/>
            <a:ext cx="979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 b="0">
                <a:hlinkClick r:id="rId3"/>
              </a:rPr>
              <a:t>https://www.cnnbrasil.com.br/business/2020/04/08/bc-tem-perda-de-r-31-bilhoes-com-swap-cambial-em-marco</a:t>
            </a:r>
            <a:r>
              <a:rPr lang="en-US" altLang="pt-BR" sz="1200" b="0"/>
              <a:t> </a:t>
            </a:r>
          </a:p>
          <a:p>
            <a:pPr eaLnBrk="1" hangingPunct="1"/>
            <a:r>
              <a:rPr lang="en-US" altLang="pt-BR" sz="1200" b="0">
                <a:hlinkClick r:id="rId4"/>
              </a:rPr>
              <a:t>https://www.em.com.br/app/noticia/economia/2020/05/06/internas_economia,1144919/bc-tem-perda-de-r-8-340-bi-com-swap-cambial-em-abril.shtml</a:t>
            </a:r>
            <a:r>
              <a:rPr lang="en-US" altLang="pt-BR" sz="1200" b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>
            <a:extLst>
              <a:ext uri="{FF2B5EF4-FFF2-40B4-BE49-F238E27FC236}">
                <a16:creationId xmlns:a16="http://schemas.microsoft.com/office/drawing/2014/main" id="{685DA1F9-9B69-4B29-AC0A-3CFAE27E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04813"/>
            <a:ext cx="9145587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disfarçada de dívida pública que é paga por fora dos controles orçamentários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459/2017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(PLS 204/2016 no Senado)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Diversos materiais em </a:t>
            </a:r>
            <a:r>
              <a:rPr lang="pt-BR" altLang="pt-BR" sz="2000" b="0">
                <a:hlinkClick r:id="rId2"/>
              </a:rPr>
              <a:t>https://bit.ly/2WAKhJq</a:t>
            </a:r>
            <a:r>
              <a:rPr lang="pt-BR" altLang="pt-BR" sz="2000" b="0"/>
              <a:t> </a:t>
            </a:r>
            <a:r>
              <a:rPr lang="pt-BR" altLang="pt-BR"/>
              <a:t> 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 173/2020 </a:t>
            </a:r>
            <a:r>
              <a:rPr lang="pt-BR" altLang="pt-BR" sz="2000" b="0">
                <a:hlinkClick r:id="rId3"/>
              </a:rPr>
              <a:t>https://bit.ly/2X5BbHd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600">
                <a:solidFill>
                  <a:srgbClr val="FF67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60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36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64314469-BC6F-4417-9C57-3EFEF8FA6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276475"/>
            <a:ext cx="4606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>
            <a:extLst>
              <a:ext uri="{FF2B5EF4-FFF2-40B4-BE49-F238E27FC236}">
                <a16:creationId xmlns:a16="http://schemas.microsoft.com/office/drawing/2014/main" id="{42251D23-17FA-487B-9276-41C5666A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575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>
            <a:extLst>
              <a:ext uri="{FF2B5EF4-FFF2-40B4-BE49-F238E27FC236}">
                <a16:creationId xmlns:a16="http://schemas.microsoft.com/office/drawing/2014/main" id="{BED56502-7266-413E-B5A9-A863EA1B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361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PARA QUEM?</a:t>
            </a:r>
          </a:p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 106 irá aumentar a desigualdade social no Brasil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FCBA49B3-A175-4F12-BA8A-2F8A1E58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6472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F331A7AD-0203-432F-9AF0-A3E3A2416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149725"/>
            <a:ext cx="7023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B28FD81-6797-4256-A8AB-2346352CD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3000"/>
              </a:spcBef>
            </a:pPr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POLÍTICA ECONÔMICA E DESCONSTRUÇÃO NACIONAL EM TEMPOS DE PANDEMIA DA COVID-19</a:t>
            </a: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DAS CRISES POLÍTICA, ECONÔMICA, SOCIAL, SANITÁRIA, AMBIENTAL, ÉTICA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 E AMEAÇA DE INDEPENDÊNCIA DO BC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ACELERAÇÃO DAS PRIVATIZAÇÕES E CONTRARREFORMAS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RICO: O QUE SEPARA A REALIDADE DE ABUNDÂNCIA DO CENÁRIO DE ESCASSEZ </a:t>
            </a:r>
            <a:endParaRPr lang="en-GB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en-GB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 DEVERIA SER UMA ROTINA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F2802516-E9BE-43A7-AE53-0C77326B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4248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BC autônomo em relação a todos os poderes, podendo fazer suas próprias normas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REMUNERAÇÃO DA SOBRA DE CAIXA DOS BANCOS, mascarada de DEPÓSITO VOLUNTÁRIO REMUNERADO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https://bit.ly/34mLp9h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2770" name="Picture 1">
            <a:extLst>
              <a:ext uri="{FF2B5EF4-FFF2-40B4-BE49-F238E27FC236}">
                <a16:creationId xmlns:a16="http://schemas.microsoft.com/office/drawing/2014/main" id="{53E50045-9CD0-45E7-A592-A9D8C7978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56054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>
            <a:extLst>
              <a:ext uri="{FF2B5EF4-FFF2-40B4-BE49-F238E27FC236}">
                <a16:creationId xmlns:a16="http://schemas.microsoft.com/office/drawing/2014/main" id="{E7A610CB-553B-44C2-BD26-16B6558D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60350"/>
            <a:ext cx="949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SIGNIFICA A INDEPENDÊNCIA DO BC 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405EC0E4-77FC-43D1-AEE2-95004136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ACELERAÇÃO DAS PRIVATIZAÇÕES E  CONTRARREFORMAS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F43597C5-D7FA-4057-92D8-F62734B8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endParaRPr lang="pt-BR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6" name="Picture 1">
            <a:extLst>
              <a:ext uri="{FF2B5EF4-FFF2-40B4-BE49-F238E27FC236}">
                <a16:creationId xmlns:a16="http://schemas.microsoft.com/office/drawing/2014/main" id="{F427ABD7-214C-4445-97E3-5CAD3FB2F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509111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8E882D4D-4B92-4FE3-B8A0-0B152AAE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93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2800">
                <a:solidFill>
                  <a:schemeClr val="accent1"/>
                </a:solidFill>
                <a:latin typeface="TahoA" charset="0"/>
              </a:rPr>
              <a:t>CARTA ABERTA QUESTIONA GUEDES - PRIVATIZAÇÕES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25D5546D-D054-47FB-9166-3D2687978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412875"/>
            <a:ext cx="38576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>
            <a:extLst>
              <a:ext uri="{FF2B5EF4-FFF2-40B4-BE49-F238E27FC236}">
                <a16:creationId xmlns:a16="http://schemas.microsoft.com/office/drawing/2014/main" id="{FED56D64-61E3-41EF-BB71-B8C08A0E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908050"/>
            <a:ext cx="401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b="0">
                <a:hlinkClick r:id="rId5"/>
              </a:rPr>
              <a:t>https://bit.ly/3ifDbEy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536A83F6-9D19-444C-BBEE-E8F35D739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pode ser chamada de 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Reforma Administrativa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É uma organização republicana do Estado que se destine a melhorar o atendimento à população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Trata-se de uma REFORMA IDEOLÓGICA QUE MODIFICA O PAPEL DO ESTADO</a:t>
            </a:r>
          </a:p>
          <a:p>
            <a:pPr eaLnBrk="1" hangingPunct="1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Segue a ideologia dos que acreditam que o mercado será capaz de dar uma resposta às demandas sociais...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Durante a PANDEMIA, qual foi a resposta do mercado? </a:t>
            </a: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que teria ocorrido ao povo brasileiro sem o serviço público, em especial o SUS?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B4347CBA-45DA-4AD8-B322-336F975E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PONTO CENTRAL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Artigo 37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Estado passa a atuar na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subsidiariedade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ou seja, nas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sobras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onde não interessar ao mercado.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Justificativa para PRIVATIZAÇÕES, TERCEIRIZAÇÃO, DESMONTE DO SERVIÇO PÚBLICO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39938" name="Picture 1">
            <a:extLst>
              <a:ext uri="{FF2B5EF4-FFF2-40B4-BE49-F238E27FC236}">
                <a16:creationId xmlns:a16="http://schemas.microsoft.com/office/drawing/2014/main" id="{3A6FF7CB-61C4-4CC8-A92C-40275F8F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113"/>
            <a:ext cx="9418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5EB36D1-B273-4A14-80D4-23A89294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PRIVATIZAÇÃO DO ESTADO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Inclusão de novo Artigo 37-A à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Alguém acredita que o setor privado irá emprestar pessoal para o Estado sem contrapartida financeira?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Espaço para negociações e trocas, abrindo espaço para ganhos escusos e corrupção! 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08F5942E-6026-4C70-9B94-B43883C54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16113"/>
            <a:ext cx="90820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9FA571B1-E59F-423D-B651-E29B4111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DESMONTE DO ESTADO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Altera o artigo 84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Risco para as Universidades Federais, órgãos reguladores, IBAMA, INPE, DNIT, FIOCRUZ e outros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93CD5-F25F-402B-A5B6-20DE68EF8B82}"/>
              </a:ext>
            </a:extLst>
          </p:cNvPr>
          <p:cNvSpPr/>
          <p:nvPr/>
        </p:nvSpPr>
        <p:spPr>
          <a:xfrm>
            <a:off x="344488" y="1905000"/>
            <a:ext cx="9561512" cy="3108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Por meio de simples DECRETO o presidente da República poderá extinguir: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cargos públicos;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Ministérios e órgãos diretamente subordinados à presidência;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entidades da administração pública autárquica e fundacional.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37B9B1E-CA38-4361-AA1C-8717CBB38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Projeto de Desenvolvimento só é possível com uma estrutura de Estado permanente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: a PEC 32/2020 acaba com os planos de carreira e até com o regime jurídico único (RJU), que foi uma das principais conquistas da CF</a:t>
            </a: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 estabilidade para servidores públicos é uma garantia para a sociedade, de que haverá continuidade do serviço público, independentemente das trocas de governantes.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o desmonte do Estado?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>
            <a:extLst>
              <a:ext uri="{FF2B5EF4-FFF2-40B4-BE49-F238E27FC236}">
                <a16:creationId xmlns:a16="http://schemas.microsoft.com/office/drawing/2014/main" id="{2C25E8C6-C49E-4470-A3B6-9533F9C5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5175"/>
            <a:ext cx="89328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4" name="Conector reto 2">
            <a:extLst>
              <a:ext uri="{FF2B5EF4-FFF2-40B4-BE49-F238E27FC236}">
                <a16:creationId xmlns:a16="http://schemas.microsoft.com/office/drawing/2014/main" id="{DA33CE2F-94F4-48E6-AD74-B5F2AA4B5C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2638" y="3068638"/>
            <a:ext cx="215900" cy="288925"/>
          </a:xfrm>
          <a:prstGeom prst="line">
            <a:avLst/>
          </a:prstGeom>
          <a:noFill/>
          <a:ln w="53975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Arco 3">
            <a:extLst>
              <a:ext uri="{FF2B5EF4-FFF2-40B4-BE49-F238E27FC236}">
                <a16:creationId xmlns:a16="http://schemas.microsoft.com/office/drawing/2014/main" id="{76F703C1-F7A8-48FA-A0D0-AC5BBBDCBEC7}"/>
              </a:ext>
            </a:extLst>
          </p:cNvPr>
          <p:cNvSpPr/>
          <p:nvPr/>
        </p:nvSpPr>
        <p:spPr bwMode="auto">
          <a:xfrm rot="19322212">
            <a:off x="4183063" y="3357563"/>
            <a:ext cx="1527175" cy="357187"/>
          </a:xfrm>
          <a:prstGeom prst="arc">
            <a:avLst/>
          </a:prstGeom>
          <a:noFill/>
          <a:ln w="508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3E3E6C-6C76-476D-B4A2-C138F5D076B6}"/>
              </a:ext>
            </a:extLst>
          </p:cNvPr>
          <p:cNvSpPr txBox="1"/>
          <p:nvPr/>
        </p:nvSpPr>
        <p:spPr>
          <a:xfrm rot="20060433">
            <a:off x="4469935" y="2176816"/>
            <a:ext cx="307270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dirty="0"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Só PRIMÁRIOS</a:t>
            </a:r>
          </a:p>
        </p:txBody>
      </p:sp>
      <p:sp>
        <p:nvSpPr>
          <p:cNvPr id="44037" name="CaixaDeTexto 5">
            <a:extLst>
              <a:ext uri="{FF2B5EF4-FFF2-40B4-BE49-F238E27FC236}">
                <a16:creationId xmlns:a16="http://schemas.microsoft.com/office/drawing/2014/main" id="{192B225D-398C-429B-A3BC-F83BA93D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115888"/>
            <a:ext cx="3733800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OMITEM OS R$ 2,2 TRILHÕES DE JUROS E AMORTIZAÇÕES DA DÍVIDA PÚBLICA </a:t>
            </a:r>
          </a:p>
        </p:txBody>
      </p:sp>
      <p:sp>
        <p:nvSpPr>
          <p:cNvPr id="44038" name="Seta para baixo 6">
            <a:extLst>
              <a:ext uri="{FF2B5EF4-FFF2-40B4-BE49-F238E27FC236}">
                <a16:creationId xmlns:a16="http://schemas.microsoft.com/office/drawing/2014/main" id="{20AF4B3D-E4CD-4B8C-A121-E0FFA2B8E702}"/>
              </a:ext>
            </a:extLst>
          </p:cNvPr>
          <p:cNvSpPr>
            <a:spLocks noChangeArrowheads="1"/>
          </p:cNvSpPr>
          <p:nvPr/>
        </p:nvSpPr>
        <p:spPr bwMode="auto">
          <a:xfrm rot="-7666899">
            <a:off x="5423694" y="1353344"/>
            <a:ext cx="660400" cy="1281112"/>
          </a:xfrm>
          <a:prstGeom prst="downArrow">
            <a:avLst>
              <a:gd name="adj1" fmla="val 50000"/>
              <a:gd name="adj2" fmla="val 49917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44039" name="CaixaDeTexto 7">
            <a:extLst>
              <a:ext uri="{FF2B5EF4-FFF2-40B4-BE49-F238E27FC236}">
                <a16:creationId xmlns:a16="http://schemas.microsoft.com/office/drawing/2014/main" id="{C69BA071-4EA1-4B8A-B3E5-3E7EBF480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230938"/>
            <a:ext cx="965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https://www.camara.leg.br/internet/comissao/index/mista/orca/orcamento/OR2021/proposta/1_VolumeI.pdf</a:t>
            </a:r>
            <a:r>
              <a:rPr lang="pt-BR" altLang="pt-BR" sz="1000">
                <a:solidFill>
                  <a:schemeClr val="tx1"/>
                </a:solidFill>
              </a:rPr>
              <a:t>  - pág 249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E7923311-A73D-4BA8-B892-514E17EF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5888"/>
            <a:ext cx="5832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accent1"/>
                </a:solidFill>
              </a:rPr>
              <a:t>O Governo mente: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>
            <a:extLst>
              <a:ext uri="{FF2B5EF4-FFF2-40B4-BE49-F238E27FC236}">
                <a16:creationId xmlns:a16="http://schemas.microsoft.com/office/drawing/2014/main" id="{6E3EC206-6F33-4EBC-AA8B-C0F92B84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aixaDeTexto 5">
            <a:extLst>
              <a:ext uri="{FF2B5EF4-FFF2-40B4-BE49-F238E27FC236}">
                <a16:creationId xmlns:a16="http://schemas.microsoft.com/office/drawing/2014/main" id="{C0E2874D-640B-4983-82CA-A48CAD6B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46083" name="Seta para baixo 6">
            <a:extLst>
              <a:ext uri="{FF2B5EF4-FFF2-40B4-BE49-F238E27FC236}">
                <a16:creationId xmlns:a16="http://schemas.microsoft.com/office/drawing/2014/main" id="{F2D9F7EC-FB60-4EC5-8AA1-2D78070C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46084" name="CaixaDeTexto 1">
            <a:extLst>
              <a:ext uri="{FF2B5EF4-FFF2-40B4-BE49-F238E27FC236}">
                <a16:creationId xmlns:a16="http://schemas.microsoft.com/office/drawing/2014/main" id="{B70B3288-17A0-44B0-AB6B-74F3F9B9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46085" name="CaixaDeTexto 2">
            <a:extLst>
              <a:ext uri="{FF2B5EF4-FFF2-40B4-BE49-F238E27FC236}">
                <a16:creationId xmlns:a16="http://schemas.microsoft.com/office/drawing/2014/main" id="{4957C574-9B97-4F47-BF58-C65ED3F6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F5C07B-460E-482A-B37F-43BDDCD85A2C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2B50035-A897-4C59-AE6A-212A241B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1DEF52A6-2C8E-43D2-82D1-C2E4396F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165850"/>
            <a:ext cx="936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="0">
                <a:solidFill>
                  <a:schemeClr val="tx1"/>
                </a:solidFill>
              </a:rPr>
              <a:t>Fontes: </a:t>
            </a:r>
            <a:r>
              <a:rPr lang="pt-BR" altLang="pt-BR" sz="1200" b="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200" b="0">
                <a:solidFill>
                  <a:schemeClr val="tx1"/>
                </a:solidFill>
              </a:rPr>
              <a:t>   e </a:t>
            </a:r>
            <a:r>
              <a:rPr lang="pt-BR" altLang="pt-BR" sz="1200" b="0">
                <a:solidFill>
                  <a:schemeClr val="tx1"/>
                </a:solidFill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pt-BR" sz="1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130" name="TextBox 2">
            <a:extLst>
              <a:ext uri="{FF2B5EF4-FFF2-40B4-BE49-F238E27FC236}">
                <a16:creationId xmlns:a16="http://schemas.microsoft.com/office/drawing/2014/main" id="{6733E149-42D2-43B4-846C-070C32AB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0"/>
            <a:ext cx="504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chemeClr val="tx1"/>
                </a:solidFill>
              </a:rPr>
              <a:t>O Governo mente:</a:t>
            </a:r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3B1AF405-4F41-42FE-BFD8-D594A470A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5175"/>
            <a:ext cx="9906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>
            <a:extLst>
              <a:ext uri="{FF2B5EF4-FFF2-40B4-BE49-F238E27FC236}">
                <a16:creationId xmlns:a16="http://schemas.microsoft.com/office/drawing/2014/main" id="{01860907-0070-45AF-9113-0D13CABD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084763"/>
            <a:ext cx="2141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02141881-646E-4DA9-AAB3-F0FDB5EC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81750"/>
            <a:ext cx="9653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 </a:t>
            </a:r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0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5366E9F-A836-4C8A-8578-62E9AF64B862}"/>
              </a:ext>
            </a:extLst>
          </p:cNvPr>
          <p:cNvGraphicFramePr>
            <a:graphicFrameLocks/>
          </p:cNvGraphicFramePr>
          <p:nvPr/>
        </p:nvGraphicFramePr>
        <p:xfrm>
          <a:off x="3037365" y="692696"/>
          <a:ext cx="339922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180" name="CaixaDeTexto 3">
            <a:extLst>
              <a:ext uri="{FF2B5EF4-FFF2-40B4-BE49-F238E27FC236}">
                <a16:creationId xmlns:a16="http://schemas.microsoft.com/office/drawing/2014/main" id="{470889D5-91A4-45F2-A0F2-F1E9DA692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0188"/>
            <a:ext cx="945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SE COLOCAR O GASTO COM A DÍVIDA NA MESMA ESCALA...</a:t>
            </a:r>
          </a:p>
        </p:txBody>
      </p:sp>
      <p:sp>
        <p:nvSpPr>
          <p:cNvPr id="50181" name="CaixaDeTexto 4">
            <a:extLst>
              <a:ext uri="{FF2B5EF4-FFF2-40B4-BE49-F238E27FC236}">
                <a16:creationId xmlns:a16="http://schemas.microsoft.com/office/drawing/2014/main" id="{3EC86448-6019-46D3-96EB-AA9BC1A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68413"/>
            <a:ext cx="33655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Juros e Amortizações </a:t>
            </a: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da Dívida </a:t>
            </a:r>
          </a:p>
          <a:p>
            <a:pPr eaLnBrk="1" hangingPunct="1"/>
            <a:endParaRPr lang="pt-BR" altLang="pt-BR" sz="20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Governo Federal</a:t>
            </a:r>
          </a:p>
          <a:p>
            <a:pPr eaLnBrk="1" hangingPunct="1"/>
            <a:endParaRPr lang="pt-BR" altLang="pt-BR" sz="20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(R$ bilhões)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FD97B94E-102B-41FB-A675-3AC467D5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5175"/>
            <a:ext cx="92249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65C560-76BC-463D-906B-3585C5173F9C}"/>
              </a:ext>
            </a:extLst>
          </p:cNvPr>
          <p:cNvSpPr txBox="1"/>
          <p:nvPr/>
        </p:nvSpPr>
        <p:spPr>
          <a:xfrm>
            <a:off x="893763" y="5487988"/>
            <a:ext cx="6408737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rgbClr val="74A510"/>
                </a:solidFill>
                <a:latin typeface="Arial" panose="020B0604020202020204" pitchFamily="34" charset="0"/>
              </a:rPr>
              <a:t>CRISE FABRICADA E DESTINAÇÃO DE CERCA DE 40% DO ORÇAMENTO PARA JUROS E AMORTIZAÇÕES DA DÍVIDA!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F2B99824-55A6-4C51-951C-0FAE1357E417}"/>
              </a:ext>
            </a:extLst>
          </p:cNvPr>
          <p:cNvSpPr/>
          <p:nvPr/>
        </p:nvSpPr>
        <p:spPr bwMode="auto">
          <a:xfrm rot="2923256">
            <a:off x="864394" y="4553744"/>
            <a:ext cx="1250950" cy="576262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52228" name="TextBox 3">
            <a:extLst>
              <a:ext uri="{FF2B5EF4-FFF2-40B4-BE49-F238E27FC236}">
                <a16:creationId xmlns:a16="http://schemas.microsoft.com/office/drawing/2014/main" id="{48F2B057-1795-44BD-BD6B-274287CC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15888"/>
            <a:ext cx="6048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O Governo mente: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>
            <a:extLst>
              <a:ext uri="{FF2B5EF4-FFF2-40B4-BE49-F238E27FC236}">
                <a16:creationId xmlns:a16="http://schemas.microsoft.com/office/drawing/2014/main" id="{0DAEA061-C671-4B1C-A376-C540FFF1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7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Comparativo entre os Gastos com a Dívida Pública e com PESSOAL e ENCARGOS (federal)</a:t>
            </a:r>
          </a:p>
        </p:txBody>
      </p:sp>
      <p:pic>
        <p:nvPicPr>
          <p:cNvPr id="54274" name="Figura1">
            <a:extLst>
              <a:ext uri="{FF2B5EF4-FFF2-40B4-BE49-F238E27FC236}">
                <a16:creationId xmlns:a16="http://schemas.microsoft.com/office/drawing/2014/main" id="{C294BE68-2BE7-46D4-9275-8166F97E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96975"/>
            <a:ext cx="8856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>
            <a:extLst>
              <a:ext uri="{FF2B5EF4-FFF2-40B4-BE49-F238E27FC236}">
                <a16:creationId xmlns:a16="http://schemas.microsoft.com/office/drawing/2014/main" id="{4D8369BE-8975-46A1-9A5F-71D8E545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08725"/>
            <a:ext cx="979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pt-BR" altLang="pt-BR" sz="1200" b="0">
                <a:solidFill>
                  <a:schemeClr val="tx1"/>
                </a:solidFill>
              </a:rPr>
              <a:t>Fonte: Elaboração própria com dados do Painel do Orçamento Federal (SIOP/ME), disponível em: &lt;</a:t>
            </a:r>
            <a:r>
              <a:rPr lang="uz-Cyrl-UZ" altLang="pt-BR" sz="1200" b="0" u="sng">
                <a:solidFill>
                  <a:schemeClr val="tx1"/>
                </a:solidFill>
                <a:hlinkClick r:id="rId3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200" b="0">
                <a:solidFill>
                  <a:schemeClr val="tx1"/>
                </a:solidFill>
              </a:rPr>
              <a:t>&gt;. Acesso em 17 set 2020.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82BB2E4D-888B-4D89-9AF3-38E1F784B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RICO: O QUE SEPARA A REALIDADE DE ABUNDÂNCIA DO CENÁRIO DE ESCASSEZ </a:t>
            </a:r>
            <a:endParaRPr lang="en-GB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339355C-601F-4C7D-A3DB-A0C26568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O QUE SEPARA A </a:t>
            </a:r>
          </a:p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REALIDADE DE ABUNDÂNCIA </a:t>
            </a:r>
          </a:p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DO  CENÁRIO DE ESCASSEZ</a:t>
            </a:r>
          </a:p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NO BRASIL?</a:t>
            </a:r>
          </a:p>
          <a:p>
            <a:pPr eaLnBrk="1" hangingPunct="1"/>
            <a:endParaRPr lang="pt-BR" altLang="pt-BR" sz="14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MODELO ECONÔMICO ERRADO,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CONCENTRADOR DE RENDA E RIQUEZA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Principais eixos: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POLÍTICA MONETÁRIA SUICIDA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TRIBUTÁRIO REGRESSIVO 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EXTRATIVISTA IRRESPONSÁVEL PARA COM AS PESSOAS E O AMBIENTE</a:t>
            </a:r>
          </a:p>
          <a:p>
            <a:pPr lvl="2" algn="ctr" eaLnBrk="1" hangingPunct="1">
              <a:lnSpc>
                <a:spcPct val="120000"/>
              </a:lnSpc>
            </a:pP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8FF5C7A9-426E-47C5-AE63-E0911855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60350"/>
            <a:ext cx="31877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>
            <a:extLst>
              <a:ext uri="{FF2B5EF4-FFF2-40B4-BE49-F238E27FC236}">
                <a16:creationId xmlns:a16="http://schemas.microsoft.com/office/drawing/2014/main" id="{C4AC7D60-CBB5-411C-A5D1-661CEBA6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8913"/>
            <a:ext cx="94329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Utilização do endividamento público às avessas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: ao invés de instrumento de financiamento dos Estados, funciona como mecanismo de subtração de recursos públicos, que são direcionados principalmente a bancos e grandes corporações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 reproduz internacionalmente e internamente, em âmbito dos estados e municípios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Principal característica: 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dívida pública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sem contrapartida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Maior beneficiário: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     Setor financeiro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B5B356-C002-4BEC-B5F9-9BE562B87DFC}"/>
              </a:ext>
            </a:extLst>
          </p:cNvPr>
          <p:cNvGraphicFramePr>
            <a:graphicFrameLocks/>
          </p:cNvGraphicFramePr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1">
            <a:extLst>
              <a:ext uri="{FF2B5EF4-FFF2-40B4-BE49-F238E27FC236}">
                <a16:creationId xmlns:a16="http://schemas.microsoft.com/office/drawing/2014/main" id="{5654B508-9835-40DF-940E-C1B53C5F0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ONDE ESTÁ O PROBLEMA????</a:t>
            </a: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EVOLUÇÃO DO ESTOQUE DA </a:t>
            </a:r>
            <a:r>
              <a:rPr lang="pt-BR" altLang="en-US" sz="22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DÍVIDA BRUTA DO GOVERNO GERAL</a:t>
            </a:r>
            <a:r>
              <a:rPr lang="pt-BR" altLang="en-US" sz="22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Dez/2019 – R$ 5,5 TRILHÕES</a:t>
            </a: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Jul/2020 – R$ 6,2 TRILHÕES</a:t>
            </a: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AUMENTO DE R$ 710 BILHÕES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NEOLIBERAIS DIZEM QUE É POR CAUSA DA PANDEMIA...</a:t>
            </a: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 USAM ISSO PARA JUSTIFICAR MAIS ARROCHO E REFORMA ADMINISTRATIVA...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PORÉM:   AUMENTO DAS OPERAÇÕES COMPROMISSADAS NO PERÍODO: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R$ 546 BILHÕES</a:t>
            </a:r>
          </a:p>
          <a:p>
            <a:pPr algn="ct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AUMENTO DA DÍVIDA MOBILIÁRIA DO TESOURO NACIONAL: 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R$ 93 BILHÕES (em parte devido à incidência de juros)</a:t>
            </a:r>
          </a:p>
          <a:p>
            <a:pPr algn="ct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CONTA ÚNICA DO TESOURO EM JUL/2020: R$ 791 BILHÕES </a:t>
            </a:r>
          </a:p>
          <a:p>
            <a:pPr algn="ctr" eaLnBrk="1" hangingPunct="1"/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(+ R$ 325 BI ENTREGUES PELO BC POSTERIORMENTE)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https://www.bcb.gov.br/content/estatisticas/docs_estatisticasfiscais/Notimp3.xlsx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 - tabelas 4 e 17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aixaDeTexto 1">
            <a:extLst>
              <a:ext uri="{FF2B5EF4-FFF2-40B4-BE49-F238E27FC236}">
                <a16:creationId xmlns:a16="http://schemas.microsoft.com/office/drawing/2014/main" id="{92B44250-72C1-405B-961D-BEB1D320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000">
                <a:solidFill>
                  <a:schemeClr val="accent1"/>
                </a:solidFill>
                <a:latin typeface="Tahoma" panose="020B0604030504040204" pitchFamily="34" charset="0"/>
              </a:rPr>
              <a:t>OUTROS ARGUMENTOS FURADOS DOS NEOLIBERAIS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- 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é a mais baixa da história (Selic de 2% ao ano)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PORÉM.... A taxa média dos títulos da dívida pública federal tem estado ao redor de 9% ao ano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https://sisweb.tesouro.gov.br/apex/f?p=2501:9::::9:P9_ID_PUBLICACAO_ANEXO:9620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– Tabela 4.2</a:t>
            </a: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incidente sobre as operações compromissadas é parecida com a Selic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  Os títulos utilizados pelo BC nas operações compromissadas são do Tesouro, que paga juros ao BC com taxas muito superiores à Selic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dívida no Brasil tem servido para financiar as áreas sociais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MENTIRA: TEM SERVIDO PARA CONCENTRAR A RENDA POR MEIO DE MECANISMOS FINANCEIROS ILEGÍTIMOS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AFE16382-3419-4824-BAC4-90BF79CB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PAGAR ENCARGOS DA DÍVIDA PÚBLICA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 SIDO A JUSTIFICATIVA PARA: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Destinação da maior parte do Orçamento Federal para os gastos com Juros e Amortizações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Privatizações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Contrarreformas que favorecem bancos </a:t>
            </a:r>
            <a:r>
              <a:rPr lang="pt-BR" altLang="pt-BR" sz="2000" b="0">
                <a:hlinkClick r:id="rId3"/>
              </a:rPr>
              <a:t>https://bit.ly/2XV1Pkw</a:t>
            </a:r>
            <a:r>
              <a:rPr lang="pt-BR" altLang="pt-BR" sz="2000" b="0"/>
              <a:t>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Modificações constitucionais danosas (EC 95)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e EC 106/2020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(compra de papel podre pelo BC sem limite </a:t>
            </a:r>
            <a:r>
              <a:rPr lang="pt-BR" altLang="pt-BR" sz="2000" b="0">
                <a:hlinkClick r:id="rId4"/>
              </a:rPr>
              <a:t>https://bit.ly/3jK41a5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77CC4C88-C6D6-49C5-9461-9787C0A2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Estamos submetidos à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</a:t>
            </a:r>
          </a:p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pela política monetária</a:t>
            </a:r>
          </a:p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do Banco Central desde 2015</a:t>
            </a: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Em 2015: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Juros elevadíssimos (14,25%)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Remuneração da sobra de caixa de R$ 1 TRI dos bancos 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Prejuízos com </a:t>
            </a:r>
            <a:r>
              <a:rPr lang="pt-BR" altLang="pt-BR" sz="2800" b="0" i="1">
                <a:solidFill>
                  <a:srgbClr val="FFFFFF"/>
                </a:solidFill>
                <a:latin typeface="Tahoma" panose="020B0604030504040204" pitchFamily="34" charset="0"/>
              </a:rPr>
              <a:t>Swap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Cambial e outros prejuízos do BC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Emissão excessiva de títulos da dívida interna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Dívida Interna cresceu R$ 732 bilhões em 11 meses de 2015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Investimento Federal em 2015: R$ 9,6 bilhões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O Banco Central está suicidando o Brasil 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9B55C54A-75D6-433B-A3FB-C66005842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8913"/>
            <a:ext cx="33131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026">
            <a:extLst>
              <a:ext uri="{FF2B5EF4-FFF2-40B4-BE49-F238E27FC236}">
                <a16:creationId xmlns:a16="http://schemas.microsoft.com/office/drawing/2014/main" id="{4D76C5D0-E03A-4762-BCDB-BA302409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QUANTO MAIS PAGAMOS MAIS DEVEMOS...</a:t>
            </a:r>
          </a:p>
        </p:txBody>
      </p:sp>
      <p:sp>
        <p:nvSpPr>
          <p:cNvPr id="66562" name="TextBox 1">
            <a:extLst>
              <a:ext uri="{FF2B5EF4-FFF2-40B4-BE49-F238E27FC236}">
                <a16:creationId xmlns:a16="http://schemas.microsoft.com/office/drawing/2014/main" id="{98A852EC-06D2-4411-94AD-21F10893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125538"/>
            <a:ext cx="25923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Apesar das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gigantes a dívida cresce, pois grande parte dos juros são contabilizados como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22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hlinkClick r:id="rId3"/>
              </a:rPr>
              <a:t>https://auditoriacidada.org.br/explicacao/</a:t>
            </a:r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en-US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Relatório </a:t>
            </a:r>
            <a:r>
              <a:rPr lang="en-US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ACD 1/2013 </a:t>
            </a:r>
            <a:r>
              <a:rPr lang="pt-BR" altLang="pt-BR" sz="2000" b="0">
                <a:hlinkClick r:id="rId4"/>
              </a:rPr>
              <a:t>https://bit.ly/2MVSvfk</a:t>
            </a:r>
            <a:endParaRPr lang="pt-BR" altLang="pt-BR" sz="2000" b="0"/>
          </a:p>
        </p:txBody>
      </p:sp>
      <p:pic>
        <p:nvPicPr>
          <p:cNvPr id="66563" name="Figura3">
            <a:extLst>
              <a:ext uri="{FF2B5EF4-FFF2-40B4-BE49-F238E27FC236}">
                <a16:creationId xmlns:a16="http://schemas.microsoft.com/office/drawing/2014/main" id="{4B42B12E-834A-43D8-B16B-7755CAE9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1075"/>
            <a:ext cx="6911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>
            <a:extLst>
              <a:ext uri="{FF2B5EF4-FFF2-40B4-BE49-F238E27FC236}">
                <a16:creationId xmlns:a16="http://schemas.microsoft.com/office/drawing/2014/main" id="{2FF0C5C0-7EE7-4AF4-9492-129FACFB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3513"/>
            <a:ext cx="73453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2">
            <a:extLst>
              <a:ext uri="{FF2B5EF4-FFF2-40B4-BE49-F238E27FC236}">
                <a16:creationId xmlns:a16="http://schemas.microsoft.com/office/drawing/2014/main" id="{71A0B5C3-0A11-4323-A783-9F9019C2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762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2">
            <a:extLst>
              <a:ext uri="{FF2B5EF4-FFF2-40B4-BE49-F238E27FC236}">
                <a16:creationId xmlns:a16="http://schemas.microsoft.com/office/drawing/2014/main" id="{B3BF8457-0D0A-4B27-B5C8-15544B0E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88913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B714585E-1C4C-422A-9CF2-CE5E78F0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TCU afirma que dívida não serviu para investimento no país</a:t>
            </a: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altLang="pt-BR" sz="3200" b="0">
                <a:hlinkClick r:id="rId2"/>
              </a:rPr>
              <a:t>https://bit.ly/2NTPlJo</a:t>
            </a:r>
            <a:r>
              <a:rPr lang="pt-BR" altLang="pt-BR" sz="3200" b="0"/>
              <a:t> 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R$ 1 Trilhão de Superávit Primário. Apesar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tem feito a chamada Dívida Pública explodir?</a:t>
            </a:r>
          </a:p>
          <a:p>
            <a:pPr lvl="1" algn="ctr" eaLnBrk="1" hangingPunct="1">
              <a:lnSpc>
                <a:spcPct val="110000"/>
              </a:lnSpc>
              <a:buFontTx/>
              <a:buChar char="•"/>
            </a:pPr>
            <a:endParaRPr lang="pt-BR" altLang="pt-BR" sz="1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 evidente que os investimentos e gastos sociais 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08BA0191-BB67-466D-951A-A9CD36EFC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6329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DÍVIDA PÚBLICA TEM SIDO GERADA POR MECANISMOS FINANCEIROS:</a:t>
            </a:r>
          </a:p>
          <a:p>
            <a:pPr algn="ctr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Transformações de dívidas do setor privado em dívida pública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ilegal transferência de dívidas privadas para o BC: PROER, PROES, EC 106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Transformação de dívida externa irregular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suspeita de prescrição, em operação feita em Luxemburgo: Plano Brady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Elevadíssimas taxas de juros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sem justificativa técnica ou econômica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ilegal prática do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anatocismo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incidência contínua de juros sobre juros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irregular 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contabilização de juros como se fosse amortização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da dívida, burlando-se o artigo 167, III, da Constituição Federal.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As sigilosas operações de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swap cambial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realizadas pelo BC em moeda nacional, garantindo o risco de variação do dólar de forma sigilosa.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Remuneração da sobra do caixa dos bancos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por meio do abuso das sigilosas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que chegam a R$ 1,4 trilhão.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Emissão excessiva de títulos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para formar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colchão de liquidez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Prejuízos do Banco Central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transferidos para o TN (Art. 7º da LRF) 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Securitização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pitchFamily="34" charset="0"/>
              </a:rPr>
              <a:t> gera dívida ilegal que é paga por fora do orçamento, mediante desvio de arrecadação que sequer alcançará os cofres públicos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324D6ABD-FF8C-41DC-9E80-32D3DAC0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</a:t>
            </a: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AB04DF2-DD97-407B-B663-0A99378E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607262D-B0E1-46A3-9231-AF4F6C2E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5888"/>
            <a:ext cx="9777412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https://bit.ly/33bVDd0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5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75778" name="TextBox 1">
            <a:extLst>
              <a:ext uri="{FF2B5EF4-FFF2-40B4-BE49-F238E27FC236}">
                <a16:creationId xmlns:a16="http://schemas.microsoft.com/office/drawing/2014/main" id="{65956B05-996D-441D-9D69-A60CC37B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61FCB3BE-56F9-4869-AC80-CC66C35D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A17466D3-5F92-47A9-B211-258C0EFE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92D050"/>
                </a:solidFill>
                <a:latin typeface="Verdana" panose="020B0604030504040204" pitchFamily="34" charset="0"/>
              </a:rPr>
              <a:t>Grata</a:t>
            </a:r>
          </a:p>
          <a:p>
            <a:pPr algn="ctr">
              <a:spcBef>
                <a:spcPct val="50000"/>
              </a:spcBef>
            </a:pPr>
            <a:r>
              <a:rPr lang="pt-BR" altLang="pt-BR" i="1">
                <a:solidFill>
                  <a:srgbClr val="92D050"/>
                </a:solidFill>
                <a:latin typeface="Verdana" panose="020B0604030504040204" pitchFamily="34" charset="0"/>
              </a:rPr>
              <a:t>Maria Lucia Fattorelli</a:t>
            </a:r>
            <a:endParaRPr lang="pt-BR" altLang="pt-BR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A74D7933-2B95-477C-B044-C5D1D1EA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77EC18F3-8C63-4299-AD47-E4897AE1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266" name="Text Box 9">
            <a:extLst>
              <a:ext uri="{FF2B5EF4-FFF2-40B4-BE49-F238E27FC236}">
                <a16:creationId xmlns:a16="http://schemas.microsoft.com/office/drawing/2014/main" id="{CF07D3E0-1930-4965-8A1E-26B025C4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Crise fabricada pela política monetária do BC fecha 5.000 empresas e dispara o desemprego em 2015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CB0C05F-5528-4121-BB05-5314C200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43D737CE-BF43-4142-B0F6-EB3E14E6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40225"/>
            <a:ext cx="8369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>
            <a:extLst>
              <a:ext uri="{FF2B5EF4-FFF2-40B4-BE49-F238E27FC236}">
                <a16:creationId xmlns:a16="http://schemas.microsoft.com/office/drawing/2014/main" id="{3847676F-C6CE-40B5-A67A-B1C83EC5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1700213"/>
            <a:ext cx="24336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PIB</a:t>
            </a:r>
          </a:p>
          <a:p>
            <a:pPr algn="ctr" eaLnBrk="1" hangingPunct="1"/>
            <a:r>
              <a:rPr lang="pt-BR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encolhe</a:t>
            </a:r>
          </a:p>
          <a:p>
            <a:pPr algn="ctr" eaLnBrk="1" hangingPunct="1"/>
            <a:r>
              <a:rPr lang="en-US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3,55%</a:t>
            </a:r>
          </a:p>
        </p:txBody>
      </p:sp>
      <p:pic>
        <p:nvPicPr>
          <p:cNvPr id="11270" name="Picture 11">
            <a:extLst>
              <a:ext uri="{FF2B5EF4-FFF2-40B4-BE49-F238E27FC236}">
                <a16:creationId xmlns:a16="http://schemas.microsoft.com/office/drawing/2014/main" id="{FDEFBDC3-F9D2-44CD-BA21-AE8DC047C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96975"/>
            <a:ext cx="7150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071C61DF-98FF-4163-BBE0-491222A4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>
            <a:extLst>
              <a:ext uri="{FF2B5EF4-FFF2-40B4-BE49-F238E27FC236}">
                <a16:creationId xmlns:a16="http://schemas.microsoft.com/office/drawing/2014/main" id="{AECEE85B-A673-4FC0-9A7A-1F616EE3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810E5AA7-1E99-40C4-BFB5-425D9ABF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3316" name="Retângulo 2">
            <a:extLst>
              <a:ext uri="{FF2B5EF4-FFF2-40B4-BE49-F238E27FC236}">
                <a16:creationId xmlns:a16="http://schemas.microsoft.com/office/drawing/2014/main" id="{A31D5946-A736-4D0F-9EE5-062E8C48B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alt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0B0CB4DF-E984-4BE4-AD48-E901FE58A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361313E7-5B4C-4441-85AF-AFFF1AA33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>
            <a:extLst>
              <a:ext uri="{FF2B5EF4-FFF2-40B4-BE49-F238E27FC236}">
                <a16:creationId xmlns:a16="http://schemas.microsoft.com/office/drawing/2014/main" id="{E4C52B25-2D3D-4B23-AF8D-279B1A119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484313"/>
            <a:ext cx="2016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pt-BR" altLang="pt-BR" u="sng">
                <a:solidFill>
                  <a:schemeClr val="tx1"/>
                </a:solidFill>
                <a:latin typeface="Tahoma" panose="020B0604030504040204" pitchFamily="34" charset="0"/>
              </a:rPr>
              <a:t>2015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R$ 187 bilhões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>
            <a:extLst>
              <a:ext uri="{FF2B5EF4-FFF2-40B4-BE49-F238E27FC236}">
                <a16:creationId xmlns:a16="http://schemas.microsoft.com/office/drawing/2014/main" id="{DAFA0B84-ECE6-470D-85A5-99837FBD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37B387F-7B60-4A3D-A163-4AF4F61FC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PELA POLÍTICA MONETÁRIA DO BANCO CENTRAL</a:t>
            </a:r>
          </a:p>
          <a:p>
            <a:pPr lvl="2" eaLnBrk="1" hangingPunct="1">
              <a:lnSpc>
                <a:spcPct val="110000"/>
              </a:lnSpc>
            </a:pP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CRISE TEM JUSTIFICADO MEDIDAS RESTRITIVAS</a:t>
            </a:r>
          </a:p>
          <a:p>
            <a:pPr lvl="1" eaLnBrk="1" hangingPunct="1">
              <a:lnSpc>
                <a:spcPct val="110000"/>
              </a:lnSpc>
            </a:pPr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95 (PEC do Teto)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93 (aumento da DRU para 30%)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Lei Complementar 159/2017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Desonerações danosas ao financiamento da Seguridade Social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Reformas Trabalhista, da Previdência e Administrativa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Privatizações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da remuneração da sobra de caixa dos bancos – PLP 112/2019 e PLP 19/2019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Plano mais Brasil para banqueiro: PEC 186, 187 e 188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PEC 438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EC 106</a:t>
            </a:r>
          </a:p>
          <a:p>
            <a:pPr lvl="2" eaLnBrk="1" hangingPunct="1">
              <a:lnSpc>
                <a:spcPts val="2875"/>
              </a:lnSpc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pt-BR" altLang="pt-B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ixaDeTexto 1">
            <a:extLst>
              <a:ext uri="{FF2B5EF4-FFF2-40B4-BE49-F238E27FC236}">
                <a16:creationId xmlns:a16="http://schemas.microsoft.com/office/drawing/2014/main" id="{30348E2E-06DD-46AD-9365-B1823CA6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949950"/>
            <a:ext cx="965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0">
                <a:solidFill>
                  <a:schemeClr val="tx1"/>
                </a:solidFill>
              </a:rPr>
              <a:t>Fontes: Banco Central - Séries Temporais nº 16953 e 16962;  Tabela – Necessidades de Financiamento do Setor Público -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https://www.bcb.gov.br/content/estatisticas/Documents/Tabelas_especiais/Nfspp.xls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FAF9C0E-8B2C-42EB-9C66-2B570044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94170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id="{520921EF-23BE-44EA-BE4D-B1A528BB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88913"/>
            <a:ext cx="970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DÉFICIT SEMPRE ESTEVE NO BANCO CENTRAL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Puls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60037</TotalTime>
  <Words>3266</Words>
  <Application>Microsoft Office PowerPoint</Application>
  <PresentationFormat>Papel A4 (210 x 297 mm)</PresentationFormat>
  <Paragraphs>431</Paragraphs>
  <Slides>46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7" baseType="lpstr">
      <vt:lpstr>Times New Roman</vt:lpstr>
      <vt:lpstr>MS PGothic</vt:lpstr>
      <vt:lpstr>Arial</vt:lpstr>
      <vt:lpstr>MS PGothic</vt:lpstr>
      <vt:lpstr>Tahoma</vt:lpstr>
      <vt:lpstr>Wingdings</vt:lpstr>
      <vt:lpstr>Tahoma </vt:lpstr>
      <vt:lpstr>TahoA</vt:lpstr>
      <vt:lpstr>Verdana</vt:lpstr>
      <vt:lpstr>Pulso</vt:lpstr>
      <vt:lpstr>Microsoft Word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 Andrade</cp:lastModifiedBy>
  <cp:revision>2538</cp:revision>
  <cp:lastPrinted>2008-11-20T19:12:03Z</cp:lastPrinted>
  <dcterms:created xsi:type="dcterms:W3CDTF">2001-11-19T18:24:28Z</dcterms:created>
  <dcterms:modified xsi:type="dcterms:W3CDTF">2020-10-01T14:52:42Z</dcterms:modified>
</cp:coreProperties>
</file>