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1544" r:id="rId2"/>
    <p:sldId id="1994" r:id="rId3"/>
    <p:sldId id="2001" r:id="rId4"/>
    <p:sldId id="2013" r:id="rId5"/>
    <p:sldId id="1969" r:id="rId6"/>
    <p:sldId id="1848" r:id="rId7"/>
    <p:sldId id="1996" r:id="rId8"/>
    <p:sldId id="1997" r:id="rId9"/>
    <p:sldId id="2015" r:id="rId10"/>
    <p:sldId id="2026" r:id="rId11"/>
    <p:sldId id="2028" r:id="rId12"/>
    <p:sldId id="2029" r:id="rId13"/>
    <p:sldId id="2048" r:id="rId14"/>
    <p:sldId id="2049" r:id="rId15"/>
    <p:sldId id="2050" r:id="rId16"/>
    <p:sldId id="2051" r:id="rId17"/>
    <p:sldId id="2052" r:id="rId18"/>
    <p:sldId id="2053" r:id="rId19"/>
    <p:sldId id="2030" r:id="rId20"/>
    <p:sldId id="2031" r:id="rId21"/>
    <p:sldId id="2032" r:id="rId22"/>
    <p:sldId id="2033" r:id="rId23"/>
    <p:sldId id="2034" r:id="rId24"/>
    <p:sldId id="2035" r:id="rId25"/>
    <p:sldId id="2040" r:id="rId26"/>
    <p:sldId id="2041" r:id="rId27"/>
    <p:sldId id="2042" r:id="rId28"/>
    <p:sldId id="2025" r:id="rId29"/>
    <p:sldId id="2043" r:id="rId30"/>
    <p:sldId id="2044" r:id="rId31"/>
    <p:sldId id="2045" r:id="rId32"/>
    <p:sldId id="2046" r:id="rId33"/>
    <p:sldId id="2047" r:id="rId34"/>
    <p:sldId id="2054" r:id="rId35"/>
    <p:sldId id="2002" r:id="rId36"/>
    <p:sldId id="2005" r:id="rId37"/>
    <p:sldId id="2006" r:id="rId38"/>
    <p:sldId id="2014" r:id="rId39"/>
    <p:sldId id="1946" r:id="rId40"/>
    <p:sldId id="1947" r:id="rId41"/>
    <p:sldId id="1953" r:id="rId42"/>
    <p:sldId id="2017" r:id="rId43"/>
    <p:sldId id="1792" r:id="rId44"/>
    <p:sldId id="1882" r:id="rId45"/>
    <p:sldId id="2003" r:id="rId46"/>
    <p:sldId id="2008" r:id="rId47"/>
    <p:sldId id="1951" r:id="rId48"/>
    <p:sldId id="2018" r:id="rId49"/>
    <p:sldId id="2021" r:id="rId50"/>
    <p:sldId id="2022" r:id="rId51"/>
    <p:sldId id="1988" r:id="rId52"/>
    <p:sldId id="2024" r:id="rId53"/>
    <p:sldId id="2019" r:id="rId54"/>
    <p:sldId id="2023" r:id="rId55"/>
    <p:sldId id="2055" r:id="rId56"/>
    <p:sldId id="2020" r:id="rId57"/>
    <p:sldId id="2011" r:id="rId58"/>
    <p:sldId id="1923" r:id="rId59"/>
    <p:sldId id="1934" r:id="rId60"/>
    <p:sldId id="1944" r:id="rId61"/>
    <p:sldId id="1936" r:id="rId62"/>
    <p:sldId id="1922" r:id="rId63"/>
    <p:sldId id="2009" r:id="rId64"/>
    <p:sldId id="1933" r:id="rId6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88" y="187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449341A-2F6E-134E-BF38-B0E7DDA4DFCE}" type="presOf" srcId="{20780591-29E4-CF48-87F7-3F6B004E709A}" destId="{5C929E12-B5A9-524E-8637-7BDE97CEB999}" srcOrd="0" destOrd="0" presId="urn:microsoft.com/office/officeart/2009/3/layout/CircleRelationship"/>
    <dgm:cxn modelId="{5F51681F-9E86-9042-A853-85C444697DEB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8F480241-BAB4-BF47-9062-78E002F349AD}" type="presOf" srcId="{738A3422-D32A-114F-8E34-8A2257CE464B}" destId="{EAA19F38-080A-2445-9C24-BF5FCF5EAE4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B6489495-A798-A44D-B0DD-82F1F470D84E}" type="presOf" srcId="{67399531-B4AD-494A-92F2-504158F3E707}" destId="{CD68683C-D877-F146-989D-683FF92CCE28}" srcOrd="0" destOrd="0" presId="urn:microsoft.com/office/officeart/2009/3/layout/CircleRelationship"/>
    <dgm:cxn modelId="{B47133D1-DAA5-134A-91F3-358489AE4FAF}" type="presOf" srcId="{96ED5622-202F-C947-BC45-A5FA037D119B}" destId="{3B8012C6-BDB5-5E42-AD5B-3E946D617566}" srcOrd="0" destOrd="0" presId="urn:microsoft.com/office/officeart/2009/3/layout/CircleRelationship"/>
    <dgm:cxn modelId="{38A557DB-95A5-4548-806B-2EFEFF274949}" type="presOf" srcId="{86D17B7E-E696-8941-8E58-7886025557FE}" destId="{C1B0984E-E3E0-C943-AF18-A37F5C5D8942}" srcOrd="0" destOrd="0" presId="urn:microsoft.com/office/officeart/2009/3/layout/CircleRelationship"/>
    <dgm:cxn modelId="{ABCE9BDB-E6A4-CD48-A272-10E0C775DE93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CDC53631-2C5E-9042-BA5B-A612067D8D90}" type="presParOf" srcId="{12638A83-E4F5-674B-9467-240AA0C5FB0A}" destId="{CD68683C-D877-F146-989D-683FF92CCE28}" srcOrd="0" destOrd="0" presId="urn:microsoft.com/office/officeart/2009/3/layout/CircleRelationship"/>
    <dgm:cxn modelId="{3D8B403C-6D2A-054D-A152-D06BAE003A17}" type="presParOf" srcId="{12638A83-E4F5-674B-9467-240AA0C5FB0A}" destId="{58D9F01F-9E18-A346-A934-8987F4284017}" srcOrd="1" destOrd="0" presId="urn:microsoft.com/office/officeart/2009/3/layout/CircleRelationship"/>
    <dgm:cxn modelId="{D5C7BF68-A424-E447-A46D-A694334DE537}" type="presParOf" srcId="{12638A83-E4F5-674B-9467-240AA0C5FB0A}" destId="{FEF05A9F-2AAC-074D-BD7A-9196CC8F387E}" srcOrd="2" destOrd="0" presId="urn:microsoft.com/office/officeart/2009/3/layout/CircleRelationship"/>
    <dgm:cxn modelId="{605D357B-AFC4-CA48-8996-D3DF477870CA}" type="presParOf" srcId="{12638A83-E4F5-674B-9467-240AA0C5FB0A}" destId="{3E2BC93E-E0ED-0A4C-904E-34FEB557D6B3}" srcOrd="3" destOrd="0" presId="urn:microsoft.com/office/officeart/2009/3/layout/CircleRelationship"/>
    <dgm:cxn modelId="{DD39733C-C4D8-644A-879E-F89DDFDAAF81}" type="presParOf" srcId="{12638A83-E4F5-674B-9467-240AA0C5FB0A}" destId="{9AE0C5AB-F05E-C54F-946F-524451D97D6A}" srcOrd="4" destOrd="0" presId="urn:microsoft.com/office/officeart/2009/3/layout/CircleRelationship"/>
    <dgm:cxn modelId="{DAFF45EA-8749-BD4F-B83E-A8BAC23DE6C1}" type="presParOf" srcId="{12638A83-E4F5-674B-9467-240AA0C5FB0A}" destId="{9B818891-721B-E249-A46D-3F104437D69C}" srcOrd="5" destOrd="0" presId="urn:microsoft.com/office/officeart/2009/3/layout/CircleRelationship"/>
    <dgm:cxn modelId="{9B21DA00-B525-F346-8124-84872D7257EC}" type="presParOf" srcId="{12638A83-E4F5-674B-9467-240AA0C5FB0A}" destId="{3B8012C6-BDB5-5E42-AD5B-3E946D617566}" srcOrd="6" destOrd="0" presId="urn:microsoft.com/office/officeart/2009/3/layout/CircleRelationship"/>
    <dgm:cxn modelId="{153F5CEF-8E8D-9A4D-9821-1E3359915C79}" type="presParOf" srcId="{12638A83-E4F5-674B-9467-240AA0C5FB0A}" destId="{BB4D3749-C5A6-1F42-BA2E-174FCD75366C}" srcOrd="7" destOrd="0" presId="urn:microsoft.com/office/officeart/2009/3/layout/CircleRelationship"/>
    <dgm:cxn modelId="{35332B32-E43F-FE4A-AC48-D477C8D6684E}" type="presParOf" srcId="{BB4D3749-C5A6-1F42-BA2E-174FCD75366C}" destId="{307D2AE0-B61B-3F49-AF65-492CC44B7E00}" srcOrd="0" destOrd="0" presId="urn:microsoft.com/office/officeart/2009/3/layout/CircleRelationship"/>
    <dgm:cxn modelId="{6B0878E5-363B-A045-87A0-153CBBE85192}" type="presParOf" srcId="{12638A83-E4F5-674B-9467-240AA0C5FB0A}" destId="{6B05C13D-FEEA-C64C-B5AB-429A48D8019E}" srcOrd="8" destOrd="0" presId="urn:microsoft.com/office/officeart/2009/3/layout/CircleRelationship"/>
    <dgm:cxn modelId="{17FEF60C-461E-3148-826B-9404FF63177C}" type="presParOf" srcId="{6B05C13D-FEEA-C64C-B5AB-429A48D8019E}" destId="{B46D02DE-DFD9-264A-9122-1B111364DA6D}" srcOrd="0" destOrd="0" presId="urn:microsoft.com/office/officeart/2009/3/layout/CircleRelationship"/>
    <dgm:cxn modelId="{4DD65CA3-F751-4D48-92D7-E3DE2CD7DFB3}" type="presParOf" srcId="{12638A83-E4F5-674B-9467-240AA0C5FB0A}" destId="{5C929E12-B5A9-524E-8637-7BDE97CEB999}" srcOrd="9" destOrd="0" presId="urn:microsoft.com/office/officeart/2009/3/layout/CircleRelationship"/>
    <dgm:cxn modelId="{3505832F-1558-A84E-A9CE-9805A8EC819D}" type="presParOf" srcId="{12638A83-E4F5-674B-9467-240AA0C5FB0A}" destId="{A458321B-FFC0-BD4F-9287-F448D405C256}" srcOrd="10" destOrd="0" presId="urn:microsoft.com/office/officeart/2009/3/layout/CircleRelationship"/>
    <dgm:cxn modelId="{453B2E16-C0D5-1D40-B536-F0D97F3019C8}" type="presParOf" srcId="{A458321B-FFC0-BD4F-9287-F448D405C256}" destId="{CBAE351A-2575-EB4E-BDFE-AC8C89AB19F6}" srcOrd="0" destOrd="0" presId="urn:microsoft.com/office/officeart/2009/3/layout/CircleRelationship"/>
    <dgm:cxn modelId="{820BE636-B480-6C40-BC4D-34A7B59F23AB}" type="presParOf" srcId="{12638A83-E4F5-674B-9467-240AA0C5FB0A}" destId="{A5B4C08C-AA14-F94A-9115-1C7612570EC3}" srcOrd="11" destOrd="0" presId="urn:microsoft.com/office/officeart/2009/3/layout/CircleRelationship"/>
    <dgm:cxn modelId="{B56116EA-D3CD-B945-B0A2-D16D137107C4}" type="presParOf" srcId="{A5B4C08C-AA14-F94A-9115-1C7612570EC3}" destId="{E87B16E0-7609-B741-ADEC-7ED3166C467B}" srcOrd="0" destOrd="0" presId="urn:microsoft.com/office/officeart/2009/3/layout/CircleRelationship"/>
    <dgm:cxn modelId="{3E07B71E-F7BB-6941-BFB1-B184B5AA7806}" type="presParOf" srcId="{12638A83-E4F5-674B-9467-240AA0C5FB0A}" destId="{04321634-7EAA-C442-9E3C-6235F031E2D1}" srcOrd="12" destOrd="0" presId="urn:microsoft.com/office/officeart/2009/3/layout/CircleRelationship"/>
    <dgm:cxn modelId="{F616A58B-C4D1-AD47-B6EB-91F9C63AEA73}" type="presParOf" srcId="{04321634-7EAA-C442-9E3C-6235F031E2D1}" destId="{A27AE5E0-C77F-1548-B6AC-19A721F18551}" srcOrd="0" destOrd="0" presId="urn:microsoft.com/office/officeart/2009/3/layout/CircleRelationship"/>
    <dgm:cxn modelId="{30FF094D-50EE-664D-9CB4-9BB46AD7BA6E}" type="presParOf" srcId="{12638A83-E4F5-674B-9467-240AA0C5FB0A}" destId="{2C4EA2EF-7032-994A-8CDA-D08E93AE0AB3}" srcOrd="13" destOrd="0" presId="urn:microsoft.com/office/officeart/2009/3/layout/CircleRelationship"/>
    <dgm:cxn modelId="{5FCDBCEB-096D-5146-8C45-68E1A6B7A10E}" type="presParOf" srcId="{12638A83-E4F5-674B-9467-240AA0C5FB0A}" destId="{20931715-7EAE-D343-813D-4E75C341ED7C}" srcOrd="14" destOrd="0" presId="urn:microsoft.com/office/officeart/2009/3/layout/CircleRelationship"/>
    <dgm:cxn modelId="{BC9168D2-78F6-714D-8A08-BA25D6D1C5D5}" type="presParOf" srcId="{20931715-7EAE-D343-813D-4E75C341ED7C}" destId="{233E81BF-6756-1A46-9ADA-2C3EBEC9678C}" srcOrd="0" destOrd="0" presId="urn:microsoft.com/office/officeart/2009/3/layout/CircleRelationship"/>
    <dgm:cxn modelId="{5E2AF7CF-16A6-534F-80FE-83FDA4796B22}" type="presParOf" srcId="{12638A83-E4F5-674B-9467-240AA0C5FB0A}" destId="{EAA19F38-080A-2445-9C24-BF5FCF5EAE4A}" srcOrd="15" destOrd="0" presId="urn:microsoft.com/office/officeart/2009/3/layout/CircleRelationship"/>
    <dgm:cxn modelId="{36C41D6E-FD54-8D49-971A-CE8B49387D3B}" type="presParOf" srcId="{12638A83-E4F5-674B-9467-240AA0C5FB0A}" destId="{4E3A32DE-4BB9-3148-B3A6-B205618EB141}" srcOrd="16" destOrd="0" presId="urn:microsoft.com/office/officeart/2009/3/layout/CircleRelationship"/>
    <dgm:cxn modelId="{7A695FED-D4F5-1B40-9522-F8A2E042D2EE}" type="presParOf" srcId="{4E3A32DE-4BB9-3148-B3A6-B205618EB141}" destId="{3B2A56C1-B96B-2340-9B03-CA89F8A21E79}" srcOrd="0" destOrd="0" presId="urn:microsoft.com/office/officeart/2009/3/layout/CircleRelationship"/>
    <dgm:cxn modelId="{2045629F-B225-F24E-8946-FAB2F5C126A9}" type="presParOf" srcId="{12638A83-E4F5-674B-9467-240AA0C5FB0A}" destId="{C1B0984E-E3E0-C943-AF18-A37F5C5D8942}" srcOrd="17" destOrd="0" presId="urn:microsoft.com/office/officeart/2009/3/layout/CircleRelationship"/>
    <dgm:cxn modelId="{7507A102-B9C2-3C40-97A3-36156D9CCA09}" type="presParOf" srcId="{12638A83-E4F5-674B-9467-240AA0C5FB0A}" destId="{9EAD5373-AAF2-584E-A784-9920C80F048E}" srcOrd="18" destOrd="0" presId="urn:microsoft.com/office/officeart/2009/3/layout/CircleRelationship"/>
    <dgm:cxn modelId="{9DE2AFE9-06FC-4146-A76F-0194995438CB}" type="presParOf" srcId="{9EAD5373-AAF2-584E-A784-9920C80F048E}" destId="{6F43751C-A657-5641-8282-9805A3E00C8B}" srcOrd="0" destOrd="0" presId="urn:microsoft.com/office/officeart/2009/3/layout/CircleRelationship"/>
    <dgm:cxn modelId="{70604143-4B2C-7C4C-8450-D697AA184657}" type="presParOf" srcId="{12638A83-E4F5-674B-9467-240AA0C5FB0A}" destId="{D9700332-47BC-454C-8230-0816D8CE441B}" srcOrd="19" destOrd="0" presId="urn:microsoft.com/office/officeart/2009/3/layout/CircleRelationship"/>
    <dgm:cxn modelId="{D38BF967-6B81-3248-B114-F278211EA454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11D67C5-9DEF-4C71-A29C-72BE7424AB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57E6F3A-7D5D-4780-9710-1912D54D01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802B161-3F8B-44F7-9597-4909FB5BA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975BC78-0D65-458D-9842-436B06D6A1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85F13723-9DAA-41F4-8635-772C0ACAF9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93AE155-E53B-4D21-9A9D-574A698065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0F5F376-7D45-4D64-8B25-78427A1796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0890CD-A290-45BC-ADB2-E53BAEFFF9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1CAF008-7E36-4F73-BEA2-22AE018AAF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435371F0-AAA9-4238-9E87-7164DC4556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435ECBDB-5B3F-4FBC-9DB4-77898ED23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4F8DB308-F99F-4D5C-A0C5-E7A5AD87C2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4021F57B-6455-4211-B633-DA83450F1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72AB41ED-6483-480A-830C-2B8BD676E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3E0A448-B01E-400E-9EBC-94E0F42307AB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A9A42838-3749-4470-9FA0-BA0E0627F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0EEEBF-08BE-43DE-A93A-AC770AFC3E34}" type="slidenum">
              <a:rPr lang="pt-BR" altLang="pt-BR" sz="1200" b="0">
                <a:solidFill>
                  <a:schemeClr val="tx1"/>
                </a:solidFill>
              </a:rPr>
              <a:pPr/>
              <a:t>21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E71B404C-A32A-4C4A-91C9-7D393AD2D5E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98513" y="728663"/>
            <a:ext cx="5260975" cy="36417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B7CF3E9A-C2A1-489A-BBF6-A57DA118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9226550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3772C2D-A411-4739-904F-62C7B0AF6D72}" type="slidenum">
              <a:rPr lang="pt-BR" altLang="pt-BR" sz="1200" b="0">
                <a:solidFill>
                  <a:srgbClr val="000000"/>
                </a:solidFill>
              </a:rPr>
              <a:pPr algn="r" eaLnBrk="1" hangingPunct="1"/>
              <a:t>21</a:t>
            </a:fld>
            <a:endParaRPr lang="pt-BR" altLang="pt-B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>
            <a:extLst>
              <a:ext uri="{FF2B5EF4-FFF2-40B4-BE49-F238E27FC236}">
                <a16:creationId xmlns:a16="http://schemas.microsoft.com/office/drawing/2014/main" id="{691D38CA-D204-4A0F-AFF4-E7440CC62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Espaço Reservado para Número de Slide 3">
            <a:extLst>
              <a:ext uri="{FF2B5EF4-FFF2-40B4-BE49-F238E27FC236}">
                <a16:creationId xmlns:a16="http://schemas.microsoft.com/office/drawing/2014/main" id="{C4DA83F4-1417-43B0-A793-B281DA967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ACF6A5-C0B0-4DB4-8DBA-94B11105ACFF}" type="slidenum">
              <a:rPr lang="pt-BR" altLang="pt-BR" sz="1200" b="0">
                <a:solidFill>
                  <a:schemeClr val="tx1"/>
                </a:solidFill>
              </a:rPr>
              <a:pPr/>
              <a:t>22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>
            <a:extLst>
              <a:ext uri="{FF2B5EF4-FFF2-40B4-BE49-F238E27FC236}">
                <a16:creationId xmlns:a16="http://schemas.microsoft.com/office/drawing/2014/main" id="{CC6927C7-C693-4EB6-B33F-01815B991F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Espaço Reservado para Número de Slide 3">
            <a:extLst>
              <a:ext uri="{FF2B5EF4-FFF2-40B4-BE49-F238E27FC236}">
                <a16:creationId xmlns:a16="http://schemas.microsoft.com/office/drawing/2014/main" id="{476EF469-357E-48C6-9881-D48DD591C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90339A-FCAF-47F0-8153-A095A11682DC}" type="slidenum">
              <a:rPr lang="pt-BR" altLang="pt-BR" sz="1200" b="0">
                <a:solidFill>
                  <a:schemeClr val="tx1"/>
                </a:solidFill>
              </a:rPr>
              <a:pPr/>
              <a:t>23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>
            <a:extLst>
              <a:ext uri="{FF2B5EF4-FFF2-40B4-BE49-F238E27FC236}">
                <a16:creationId xmlns:a16="http://schemas.microsoft.com/office/drawing/2014/main" id="{80082D04-CCFA-41EC-B5F3-E03E3CF0FD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Espaço Reservado para Número de Slide 3">
            <a:extLst>
              <a:ext uri="{FF2B5EF4-FFF2-40B4-BE49-F238E27FC236}">
                <a16:creationId xmlns:a16="http://schemas.microsoft.com/office/drawing/2014/main" id="{2F806193-D975-495B-BAB3-53465825B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731829-D400-48EF-B51A-CED1E5BE7E9A}" type="slidenum">
              <a:rPr lang="pt-BR" altLang="pt-BR" sz="1200" b="0">
                <a:solidFill>
                  <a:schemeClr val="tx1"/>
                </a:solidFill>
              </a:rPr>
              <a:pPr/>
              <a:t>24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>
            <a:extLst>
              <a:ext uri="{FF2B5EF4-FFF2-40B4-BE49-F238E27FC236}">
                <a16:creationId xmlns:a16="http://schemas.microsoft.com/office/drawing/2014/main" id="{09DCEE2F-06E4-41BB-9831-393CF5AE81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Espaço Reservado para Anotações 2">
            <a:extLst>
              <a:ext uri="{FF2B5EF4-FFF2-40B4-BE49-F238E27FC236}">
                <a16:creationId xmlns:a16="http://schemas.microsoft.com/office/drawing/2014/main" id="{415B68C5-3F2E-4208-B3BE-74BC4F17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43011" name="Espaço Reservado para Número de Slide 3">
            <a:extLst>
              <a:ext uri="{FF2B5EF4-FFF2-40B4-BE49-F238E27FC236}">
                <a16:creationId xmlns:a16="http://schemas.microsoft.com/office/drawing/2014/main" id="{9FFDB7F5-9AB7-4124-ABEB-2A04E684C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02017B4-A125-4CF8-B3D4-9DD583861E3F}" type="slidenum">
              <a:rPr lang="pt-BR" altLang="pt-BR" sz="1200" b="0">
                <a:solidFill>
                  <a:schemeClr val="tx1"/>
                </a:solidFill>
              </a:rPr>
              <a:pPr/>
              <a:t>25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Imagem de Slide 1">
            <a:extLst>
              <a:ext uri="{FF2B5EF4-FFF2-40B4-BE49-F238E27FC236}">
                <a16:creationId xmlns:a16="http://schemas.microsoft.com/office/drawing/2014/main" id="{9423DD3C-1520-4239-99AF-C602D556E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Espaço Reservado para Número de Slide 3">
            <a:extLst>
              <a:ext uri="{FF2B5EF4-FFF2-40B4-BE49-F238E27FC236}">
                <a16:creationId xmlns:a16="http://schemas.microsoft.com/office/drawing/2014/main" id="{9D52ABBD-F283-432A-9C15-47EC75330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80E9228-D073-4B00-9493-6EC89AA16A52}" type="slidenum">
              <a:rPr lang="pt-BR" altLang="pt-BR" sz="1200" b="0">
                <a:solidFill>
                  <a:schemeClr val="tx1"/>
                </a:solidFill>
              </a:rPr>
              <a:pPr/>
              <a:t>29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>
            <a:extLst>
              <a:ext uri="{FF2B5EF4-FFF2-40B4-BE49-F238E27FC236}">
                <a16:creationId xmlns:a16="http://schemas.microsoft.com/office/drawing/2014/main" id="{09FB49C3-4AC9-41C5-AC8E-8783BA7F7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Espaço Reservado para Número de Slide 3">
            <a:extLst>
              <a:ext uri="{FF2B5EF4-FFF2-40B4-BE49-F238E27FC236}">
                <a16:creationId xmlns:a16="http://schemas.microsoft.com/office/drawing/2014/main" id="{284E6C25-E55F-4BCB-B3B0-DC747DAFD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1F6213-E734-4D69-95EB-BA46772D1DD3}" type="slidenum">
              <a:rPr lang="pt-BR" altLang="pt-BR" sz="1200" b="0">
                <a:solidFill>
                  <a:schemeClr val="tx1"/>
                </a:solidFill>
              </a:rPr>
              <a:pPr/>
              <a:t>30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>
            <a:extLst>
              <a:ext uri="{FF2B5EF4-FFF2-40B4-BE49-F238E27FC236}">
                <a16:creationId xmlns:a16="http://schemas.microsoft.com/office/drawing/2014/main" id="{F52EA6A9-3FD5-421B-9D89-D9FC170C1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ço Reservado para Número de Slide 3">
            <a:extLst>
              <a:ext uri="{FF2B5EF4-FFF2-40B4-BE49-F238E27FC236}">
                <a16:creationId xmlns:a16="http://schemas.microsoft.com/office/drawing/2014/main" id="{9A325B2B-C73D-4CF5-B6EB-3E158536A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334719-57D8-4A31-84F6-F06AC304334A}" type="slidenum">
              <a:rPr lang="pt-BR" altLang="pt-BR" sz="1200" b="0">
                <a:solidFill>
                  <a:schemeClr val="tx1"/>
                </a:solidFill>
              </a:rPr>
              <a:pPr/>
              <a:t>31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>
            <a:extLst>
              <a:ext uri="{FF2B5EF4-FFF2-40B4-BE49-F238E27FC236}">
                <a16:creationId xmlns:a16="http://schemas.microsoft.com/office/drawing/2014/main" id="{2426E02F-3FF0-4E76-82E9-554E6C6B1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Espaço Reservado para Número de Slide 3">
            <a:extLst>
              <a:ext uri="{FF2B5EF4-FFF2-40B4-BE49-F238E27FC236}">
                <a16:creationId xmlns:a16="http://schemas.microsoft.com/office/drawing/2014/main" id="{D089CC8E-9AA8-4A55-AFB5-1C0661084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A22325-276E-472B-8D16-72CF18090553}" type="slidenum">
              <a:rPr lang="pt-BR" altLang="pt-BR" sz="1200" b="0">
                <a:solidFill>
                  <a:schemeClr val="tx1"/>
                </a:solidFill>
              </a:rPr>
              <a:pPr/>
              <a:t>32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76FDE57D-4AF2-48BD-A114-F5EB09DEA2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BBFBB609-860E-4670-821C-9001377B8469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35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C2FF4C2B-BBF5-4B8F-9E32-BD5A58A8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E695EF80-7B4C-4E1E-AA56-0A8693FEA5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F77B8CF4-1382-449E-B8BB-DAE2D4BC71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0FBBAE4F-35EA-40FB-8759-E9FF5647209A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0E1104DB-F4C9-4164-9990-F68C082D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D1CC2AE-FDD7-410C-B9B5-BD2D8CA3D45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Imagem de Slide 1">
            <a:extLst>
              <a:ext uri="{FF2B5EF4-FFF2-40B4-BE49-F238E27FC236}">
                <a16:creationId xmlns:a16="http://schemas.microsoft.com/office/drawing/2014/main" id="{9A86042D-67D1-4309-958B-739CDAC98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Espaço Reservado para Número de Slide 3">
            <a:extLst>
              <a:ext uri="{FF2B5EF4-FFF2-40B4-BE49-F238E27FC236}">
                <a16:creationId xmlns:a16="http://schemas.microsoft.com/office/drawing/2014/main" id="{94D3969D-0541-4070-B9D3-0EEFA4C37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C087400-148E-445A-9893-A8AA1B3E2166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62467" name="Notes Placeholder 1">
            <a:extLst>
              <a:ext uri="{FF2B5EF4-FFF2-40B4-BE49-F238E27FC236}">
                <a16:creationId xmlns:a16="http://schemas.microsoft.com/office/drawing/2014/main" id="{F6B909BC-B389-42D2-B70B-B1F175F3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136701E4-61B5-4FC6-A985-B98F71F16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4F691691-A62B-4314-AEDC-41FDC1FD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2805EA8-39FA-459F-9C14-E33F48F90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C68AE1-07B6-4342-8054-8DD95C804C49}" type="slidenum">
              <a:rPr lang="pt-BR" altLang="pt-BR" sz="1200" b="0">
                <a:solidFill>
                  <a:schemeClr val="tx1"/>
                </a:solidFill>
              </a:rPr>
              <a:pPr/>
              <a:t>39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>
            <a:extLst>
              <a:ext uri="{FF2B5EF4-FFF2-40B4-BE49-F238E27FC236}">
                <a16:creationId xmlns:a16="http://schemas.microsoft.com/office/drawing/2014/main" id="{30837757-1B94-4202-A948-502C0182AF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7B0C5AC7-B444-4975-A30F-CCBB140EF03A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45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5BE5B088-4912-48E7-B13D-044E889E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7B1D31F-D55A-4F51-BB33-F470538F58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:a16="http://schemas.microsoft.com/office/drawing/2014/main" id="{12748D81-0159-428D-B1EA-A4C31085B1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21016CA2-2B50-4F0F-9D8C-B418DB054678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46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1A86CCAE-080E-4AA6-896B-A50FDF60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BE031FAF-96DB-43DB-A278-BA18C7D7D08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C744994-EB57-44F0-B833-CAA39B73B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>
            <a:extLst>
              <a:ext uri="{FF2B5EF4-FFF2-40B4-BE49-F238E27FC236}">
                <a16:creationId xmlns:a16="http://schemas.microsoft.com/office/drawing/2014/main" id="{36232B96-063D-4AE3-94C3-F694887C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Imagem de Slide 1">
            <a:extLst>
              <a:ext uri="{FF2B5EF4-FFF2-40B4-BE49-F238E27FC236}">
                <a16:creationId xmlns:a16="http://schemas.microsoft.com/office/drawing/2014/main" id="{3208497D-49CD-4BE3-ABEC-43A9DB61A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Espaço Reservado para Número de Slide 3">
            <a:extLst>
              <a:ext uri="{FF2B5EF4-FFF2-40B4-BE49-F238E27FC236}">
                <a16:creationId xmlns:a16="http://schemas.microsoft.com/office/drawing/2014/main" id="{3CDAB435-3E36-49E7-B023-0DCDDF4EE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4E61E6-6BB3-4975-80CB-25285717D26C}" type="slidenum">
              <a:rPr lang="pt-BR" altLang="pt-BR" sz="1200" b="0">
                <a:solidFill>
                  <a:schemeClr val="tx1"/>
                </a:solidFill>
              </a:rPr>
              <a:pPr/>
              <a:t>48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6A65D192-6349-44C6-AEFD-6318E6CCA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85EB5554-9D49-4059-9AD2-FFED5BAC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8DC725D3-5001-4346-8243-04CEC4A3D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F7ABE8-4634-455F-9FA6-DD342DA2CDD2}" type="slidenum">
              <a:rPr lang="pt-BR" altLang="pt-BR" sz="1200" b="0">
                <a:solidFill>
                  <a:schemeClr val="tx1"/>
                </a:solidFill>
              </a:rPr>
              <a:pPr/>
              <a:t>51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>
            <a:extLst>
              <a:ext uri="{FF2B5EF4-FFF2-40B4-BE49-F238E27FC236}">
                <a16:creationId xmlns:a16="http://schemas.microsoft.com/office/drawing/2014/main" id="{172C0307-ACF2-4633-A635-2F6CF8E03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Número de Slide 3">
            <a:extLst>
              <a:ext uri="{FF2B5EF4-FFF2-40B4-BE49-F238E27FC236}">
                <a16:creationId xmlns:a16="http://schemas.microsoft.com/office/drawing/2014/main" id="{D27C8230-CD2C-428B-9517-2C9B214D2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1B137EB-CA8A-42E6-91F5-0AE9E239D8BD}" type="slidenum">
              <a:rPr lang="pt-BR" altLang="pt-BR" sz="1200" b="0">
                <a:solidFill>
                  <a:schemeClr val="tx1"/>
                </a:solidFill>
              </a:rPr>
              <a:pPr/>
              <a:t>52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>
            <a:extLst>
              <a:ext uri="{FF2B5EF4-FFF2-40B4-BE49-F238E27FC236}">
                <a16:creationId xmlns:a16="http://schemas.microsoft.com/office/drawing/2014/main" id="{2A0AC74F-187B-4EF1-8A53-91BBF5D6B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Espaço Reservado para Número de Slide 3">
            <a:extLst>
              <a:ext uri="{FF2B5EF4-FFF2-40B4-BE49-F238E27FC236}">
                <a16:creationId xmlns:a16="http://schemas.microsoft.com/office/drawing/2014/main" id="{5ED7B3FD-68C6-4129-883D-03D21DA99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0697AE-9183-46E8-9494-3336AD5257EC}" type="slidenum">
              <a:rPr lang="pt-BR" altLang="pt-BR" sz="1200" b="0">
                <a:solidFill>
                  <a:schemeClr val="tx1"/>
                </a:solidFill>
              </a:rPr>
              <a:pPr/>
              <a:t>53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ço Reservado para Imagem de Slide 1">
            <a:extLst>
              <a:ext uri="{FF2B5EF4-FFF2-40B4-BE49-F238E27FC236}">
                <a16:creationId xmlns:a16="http://schemas.microsoft.com/office/drawing/2014/main" id="{801FB76E-21B4-4C17-A8D3-BFA2DD9F7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Espaço Reservado para Número de Slide 3">
            <a:extLst>
              <a:ext uri="{FF2B5EF4-FFF2-40B4-BE49-F238E27FC236}">
                <a16:creationId xmlns:a16="http://schemas.microsoft.com/office/drawing/2014/main" id="{D2A016F8-B9AC-41FF-9F8D-FB79DD506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4C0C80D-25D6-4835-84EE-203BA00F752E}" type="slidenum">
              <a:rPr lang="pt-BR" altLang="pt-BR" sz="1200" b="0">
                <a:solidFill>
                  <a:schemeClr val="tx1"/>
                </a:solidFill>
              </a:rPr>
              <a:pPr/>
              <a:t>54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4060837F-A8E9-4AE8-BF50-B6DD7733CD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43975141-1CF9-4295-A4F8-577757006A62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715CD3EE-3708-46C2-A062-EA1C4B1FB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35409F3B-53CC-41B7-9B0C-6C2E46E34D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Imagem de Slide 1">
            <a:extLst>
              <a:ext uri="{FF2B5EF4-FFF2-40B4-BE49-F238E27FC236}">
                <a16:creationId xmlns:a16="http://schemas.microsoft.com/office/drawing/2014/main" id="{FE4C2F06-E801-4F4B-8B71-CCEC9AA22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Espaço Reservado para Número de Slide 3">
            <a:extLst>
              <a:ext uri="{FF2B5EF4-FFF2-40B4-BE49-F238E27FC236}">
                <a16:creationId xmlns:a16="http://schemas.microsoft.com/office/drawing/2014/main" id="{E58DE460-0765-4D77-A5DB-008EEEEA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CB33751-BC32-464F-90EB-D59A3A49E251}" type="slidenum">
              <a:rPr lang="pt-BR" altLang="pt-BR" sz="1200" b="0">
                <a:solidFill>
                  <a:schemeClr val="tx1"/>
                </a:solidFill>
              </a:rPr>
              <a:pPr/>
              <a:t>56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ço Reservado para Imagem de Slide 1">
            <a:extLst>
              <a:ext uri="{FF2B5EF4-FFF2-40B4-BE49-F238E27FC236}">
                <a16:creationId xmlns:a16="http://schemas.microsoft.com/office/drawing/2014/main" id="{27C0B774-7A29-4F75-8F5F-E89EBA1A4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Espaço Reservado para Número de Slide 3">
            <a:extLst>
              <a:ext uri="{FF2B5EF4-FFF2-40B4-BE49-F238E27FC236}">
                <a16:creationId xmlns:a16="http://schemas.microsoft.com/office/drawing/2014/main" id="{923CE204-CB49-4FBC-B1BB-8726B3517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DCF564-2D9A-400C-9171-ABC4FAB1A6F6}" type="slidenum">
              <a:rPr lang="pt-BR" altLang="pt-BR" sz="1200" b="0">
                <a:solidFill>
                  <a:schemeClr val="tx1"/>
                </a:solidFill>
              </a:rPr>
              <a:pPr/>
              <a:t>57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>
            <a:extLst>
              <a:ext uri="{FF2B5EF4-FFF2-40B4-BE49-F238E27FC236}">
                <a16:creationId xmlns:a16="http://schemas.microsoft.com/office/drawing/2014/main" id="{5005ABEE-E0B9-43C7-8479-3B352C28BE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F0DFE338-6C14-4ECC-9318-B82A36DBDE20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58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F43D71BC-F001-4C34-A828-D7A3F05F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4617D035-19F0-4158-81D4-3CB51F4408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Imagem de Slide 1">
            <a:extLst>
              <a:ext uri="{FF2B5EF4-FFF2-40B4-BE49-F238E27FC236}">
                <a16:creationId xmlns:a16="http://schemas.microsoft.com/office/drawing/2014/main" id="{3C84FD50-2ECB-470A-AC22-80A55D6893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Espaço Reservado para Anotações 2">
            <a:extLst>
              <a:ext uri="{FF2B5EF4-FFF2-40B4-BE49-F238E27FC236}">
                <a16:creationId xmlns:a16="http://schemas.microsoft.com/office/drawing/2014/main" id="{B804C68C-AD38-44A3-8833-3207A6F2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96259" name="Espaço Reservado para Número de Slide 3">
            <a:extLst>
              <a:ext uri="{FF2B5EF4-FFF2-40B4-BE49-F238E27FC236}">
                <a16:creationId xmlns:a16="http://schemas.microsoft.com/office/drawing/2014/main" id="{46D246AE-95F9-4D02-A0B0-456E4C854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7B0D36-8158-49FB-B2E0-A1381F72330D}" type="slidenum">
              <a:rPr lang="pt-BR" altLang="pt-BR" sz="1200" b="0">
                <a:solidFill>
                  <a:schemeClr val="tx1"/>
                </a:solidFill>
              </a:rPr>
              <a:pPr/>
              <a:t>59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5ED8506-9D1E-4EC8-A464-1BB96B764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CaixaDeTexto 3">
            <a:extLst>
              <a:ext uri="{FF2B5EF4-FFF2-40B4-BE49-F238E27FC236}">
                <a16:creationId xmlns:a16="http://schemas.microsoft.com/office/drawing/2014/main" id="{AE18B2D4-AECC-401C-A945-8512E6DB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>
            <a:extLst>
              <a:ext uri="{FF2B5EF4-FFF2-40B4-BE49-F238E27FC236}">
                <a16:creationId xmlns:a16="http://schemas.microsoft.com/office/drawing/2014/main" id="{AC77B1E2-4377-42C6-A9E2-8FD7F74AC6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25FB3C79-EC2F-4232-88B1-2825042DC73B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62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4EFD4CEB-8282-4DF7-A976-EADC4209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6A3607F2-AC1C-4C06-A333-08E4D8FCC2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ço Reservado para Imagem de Slide 1">
            <a:extLst>
              <a:ext uri="{FF2B5EF4-FFF2-40B4-BE49-F238E27FC236}">
                <a16:creationId xmlns:a16="http://schemas.microsoft.com/office/drawing/2014/main" id="{7AC7013B-D3C4-42F7-AA59-8BA1C4DB3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Espaço Reservado para Anotações 2">
            <a:extLst>
              <a:ext uri="{FF2B5EF4-FFF2-40B4-BE49-F238E27FC236}">
                <a16:creationId xmlns:a16="http://schemas.microsoft.com/office/drawing/2014/main" id="{F6828C32-8451-49B2-91B3-F2CDEC4D8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03427" name="Espaço Reservado para Número de Slide 3">
            <a:extLst>
              <a:ext uri="{FF2B5EF4-FFF2-40B4-BE49-F238E27FC236}">
                <a16:creationId xmlns:a16="http://schemas.microsoft.com/office/drawing/2014/main" id="{26EE31FA-AE9D-446F-97E9-0335A16F8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4B6CAB-7A0F-4379-B0EA-1C9122223B1D}" type="slidenum">
              <a:rPr lang="pt-BR" altLang="pt-BR" sz="1200" b="0">
                <a:solidFill>
                  <a:schemeClr val="tx1"/>
                </a:solidFill>
              </a:rPr>
              <a:pPr/>
              <a:t>63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ço Reservado para Imagem de Slide 1">
            <a:extLst>
              <a:ext uri="{FF2B5EF4-FFF2-40B4-BE49-F238E27FC236}">
                <a16:creationId xmlns:a16="http://schemas.microsoft.com/office/drawing/2014/main" id="{785BF4DA-55A5-49FE-B52E-11CAC2DB51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Espaço Reservado para Anotações 2">
            <a:extLst>
              <a:ext uri="{FF2B5EF4-FFF2-40B4-BE49-F238E27FC236}">
                <a16:creationId xmlns:a16="http://schemas.microsoft.com/office/drawing/2014/main" id="{2928DB94-547F-4F3D-A5EB-393B31AA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05475" name="Espaço Reservado para Número de Slide 3">
            <a:extLst>
              <a:ext uri="{FF2B5EF4-FFF2-40B4-BE49-F238E27FC236}">
                <a16:creationId xmlns:a16="http://schemas.microsoft.com/office/drawing/2014/main" id="{A0A99AA9-C212-4217-B4A6-DD23AA078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563BDB-A24A-429B-B209-708EC2FAD817}" type="slidenum">
              <a:rPr lang="pt-BR" altLang="pt-BR" sz="1200" b="0">
                <a:solidFill>
                  <a:schemeClr val="tx1"/>
                </a:solidFill>
              </a:rPr>
              <a:pPr/>
              <a:t>64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76620BD-1F17-4765-8A1A-FD35CB41E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106BB16-F654-42A7-A7DE-71D42DF93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9C03A014-AE20-49BF-BDF2-87A363C89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F5236FB3-2254-4286-9A66-CE81C9C31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221031CA-BC3D-460B-8F7B-CF1A817E8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6E1FAA8-65E0-49C3-BA9D-C123CDB59D5C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1947737-2A7B-44A9-963D-4714B73C3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8AE568E-0E25-4C96-8F00-1E3032F3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B864B53-D52F-4AE9-BDD2-BC3BFB317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64436D-2131-48C7-B793-55E569F76124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57E2FB72-C735-432B-92E4-597603B753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AE83C766-3194-4342-A8CE-BD5214F9D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CB8E51-1822-472A-A823-45531DA5C736}" type="slidenum">
              <a:rPr lang="pt-BR" altLang="pt-BR" sz="1200" b="0">
                <a:solidFill>
                  <a:schemeClr val="tx1"/>
                </a:solidFill>
              </a:rPr>
              <a:pPr/>
              <a:t>19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>
            <a:extLst>
              <a:ext uri="{FF2B5EF4-FFF2-40B4-BE49-F238E27FC236}">
                <a16:creationId xmlns:a16="http://schemas.microsoft.com/office/drawing/2014/main" id="{A11A9DDD-0EDD-49B4-BE71-F5A5E8F7CD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10DA994E-2896-481F-8860-2E87909AB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63CE54D-0D27-4582-8AD3-1D61BC1F077E}" type="slidenum">
              <a:rPr lang="pt-BR" altLang="pt-BR" sz="1200" b="0">
                <a:solidFill>
                  <a:schemeClr val="tx1"/>
                </a:solidFill>
              </a:rPr>
              <a:pPr/>
              <a:t>20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1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69" y="273352"/>
            <a:ext cx="8914847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69" y="1604514"/>
            <a:ext cx="8914847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02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E623F0A-440A-482C-A2F0-8A4CA168D64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F5D33BB9-774E-4DF3-8EF6-BC4F3C66247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D02838B3-A685-436C-82F1-6142E9D48E2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EEC0D341-B092-45D1-BD8E-1D78F513B8E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A145926D-C468-4F3D-A879-246CFAE3FE00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H3t2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TPlJ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bit.ly/36OSUIJ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QFvS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OvJB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pu0NH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ese.org.br/analisecestabasica/salarioMinimo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ceita.economia.gov.br/dados/receitadata/estudos-e-tributarios-e-aduaneiros/estudos-e-estatisticas/11-08-2014-grandes-numeros-dirpf/tabelas-gn-irpf-ac-2018-so-tabelas.xls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www1.siop.planejamento.gov.br/QvAJAXZfc/opendoc.htm?document=IAS/Execucao_Orcamentaria.qvw&amp;host=QVS@pqlk04&amp;anonymous=true&amp;sheet=SH0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8tgu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3eQCgcn" TargetMode="External"/><Relationship Id="rId5" Type="http://schemas.openxmlformats.org/officeDocument/2006/relationships/hyperlink" Target="https://bit.ly/371YGol" TargetMode="External"/><Relationship Id="rId4" Type="http://schemas.openxmlformats.org/officeDocument/2006/relationships/hyperlink" Target="https://bit.ly/2AEsZ8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t.ly/30Iljfw" TargetMode="External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it.ly/3liKWe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business/2020/04/08/bc-tem-perda-de-r-31-bilhoes-com-swap-cambial-em-marco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.com.br/app/noticia/economia/2020/05/06/internas_economia,1144919/bc-tem-perda-de-r-8-340-bi-com-swap-cambial-em-abril.s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it.ly/3k1QCKd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MVSvf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s://bit.ly/2MVSvf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TPlJo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hyperlink" Target="http://www.facebook.com/auditoriacidada.pagi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CA9CE0D8-0912-4609-8E7E-1B27C20C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XXX CONGRESSO FENASTC 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21 de outubro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5EFE3912-6E7D-4392-8235-3B4C761BF07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DEMOLIÇÃO DO ESTADO SOCIAL E AVANÇO DO PODER FINANCEIRO PRIVADO NO BRASIL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A4F6224-8F49-43D6-A48D-49A921BD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237C473-2A6A-4F7A-8CE5-3396BA5A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GÊNESE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 estudo do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Banco Mundial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(Um Ajuste Justo: Análise da eficiência e equidade do gasto público no Brasil), publicado em 2017, já evidenciava que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gasto público é engessado em categorias como folha de pagamento e previdência socia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l, deixando pouco espaço para despesas discricionárias e de investimento. Mais recentemente, em outubro de 2019, novo estudo do mesmo Banco (Gestão de Pessoas e Folha de Pagamentos no Setor Público Brasileiro: o que os dados dizem), ao analisar dados sobre a folha de pagamentos do Governo Federal e de seis Governos Estaduais,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corroborou a existência de uma série de distorções nos gastos com pessoal.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MUNDIAL, braço do BIS, omite o gasto com o Sistema da Dívida, que é o maior gasto público e impede investimentos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107F536A-B58D-4370-8869-4E390FE63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Educação Básica [item 16, p. 13]: diz o texto que a ineficiência da educação básica está nos números de alunos por professor, e cuja solução é o enxugamento dos quadros docentes para aumentar em 33% o número de alunos por professor.</a:t>
            </a:r>
            <a:endParaRPr lang="pt-BR" altLang="pt-BR" sz="3600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AA4A4B6-A6C3-48BF-B316-B7765742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Saúde [item 19, p. 14]: diz o texto que a ineficiência está na atual política de prover os melhores tratamentos disponíveis aos pacientes, desconsiderando os custos de tais tratamentos. A solução estaria em forçar o paciente a escolher o "tratamento mais eficaz em relação ao custo". 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61666E3-1CE1-4B0F-AB85-2DB0BDA2F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pode ser chamada de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É uma organização republicana do Estado que se destine a melhorar o atendimento à população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Trata-se de uma REFORMA IDEOLÓGICA QUE MODIFICA O PAPEL DO ESTADO</a:t>
            </a:r>
          </a:p>
          <a:p>
            <a:pPr eaLnBrk="1" hangingPunct="1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Segue a ideologia dos que acreditam que o mercado será capaz de dar uma resposta às demandas sociais...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Durante a PANDEMIA, qual foi a resposta do mercado? </a:t>
            </a: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que teria ocorrido ao povo brasileiro sem o serviço público, em especial o SUS?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4F391799-A386-4C07-8A4C-F05D45D8D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PONTO CENTRAL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Artigo 37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onde não interessar ao mercado.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Justificativa para PRIVATIZAÇÕES, TERCEIRIZAÇÃO, DESMONTE DO SERVIÇO PÚBLICO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445350C5-D406-4F6C-BDC9-26D44655D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113"/>
            <a:ext cx="9418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644473D2-A885-4B18-BBFD-4BC1B9B1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PRIVATIZAÇÃO DO ESTADO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Inclusão de novo Artigo 37-A à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Alguém acredita que o setor privado irá emprestar pessoal para o Estado sem contrapartida financeira?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Espaço para negociações e trocas, abrindo espaço para ganhos escusos e corrupção! 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4BF8E592-B7B5-4931-8C45-DB927F3E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16113"/>
            <a:ext cx="90820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318EC02F-3945-410D-8CF2-588DAF0B7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DESMONTE DO ESTADO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Altera o artigo 84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Risco para as Universidades Federais, órgãos reguladores, IBAMA, INPE, DNIT, FIOCRUZ e outros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26A94-8E7F-4C9B-BFE9-9DA80483C813}"/>
              </a:ext>
            </a:extLst>
          </p:cNvPr>
          <p:cNvSpPr/>
          <p:nvPr/>
        </p:nvSpPr>
        <p:spPr>
          <a:xfrm>
            <a:off x="344488" y="1905000"/>
            <a:ext cx="9561512" cy="3108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Por meio de simples DECRETO o presidente da República poderá extinguir: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cargos públicos;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Ministérios e órgãos diretamente subordinados à presidência;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entidades da administração pública autárquica e fundacional.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A8BB5993-FABE-4D15-910D-C56B99F0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Brasil será o único país do mundo a prejudicar sua reserva industrial e tecnológica:</a:t>
            </a:r>
          </a:p>
          <a:p>
            <a:pPr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PEC 32 acrescenta ao Art. 173 da CF</a:t>
            </a:r>
          </a:p>
          <a:p>
            <a:pPr algn="ctr" eaLnBrk="1" hangingPunct="1"/>
            <a:r>
              <a:rPr lang="pt-BR" altLang="pt-BR" sz="2800" b="0" i="1">
                <a:solidFill>
                  <a:schemeClr val="tx1"/>
                </a:solidFill>
                <a:latin typeface="Tahoma" panose="020B0604030504040204" pitchFamily="34" charset="0"/>
              </a:rPr>
              <a:t>§ 6º É vedado ao Estado instituir medidas que gerem reservas de mercado que beneficiem agentes econômicos privados, empresas públicas ou sociedades de economia mista ou que impeçam a adoção de novos modelos favoráveis à livre concorrência, exceto nas hipóteses expressamente previstas nesta Constituição.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barrar o nosso desenvolvimento 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2BB3E16-643C-4530-B8CF-BC1AEF07A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Projeto de Desenvolvimento só é possível com uma estrutura de Estado permanente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: a PEC 32/2020 acaba com os planos de carreira e até com o regime jurídico único (RJU), que foi uma das principais conquistas da CF</a:t>
            </a: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 estabilidade para servidores públicos é uma garantia para a sociedade, de que haverá continuidade do serviço público, independentemente das trocas de governantes.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o desmonte do Estado?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>
            <a:extLst>
              <a:ext uri="{FF2B5EF4-FFF2-40B4-BE49-F238E27FC236}">
                <a16:creationId xmlns:a16="http://schemas.microsoft.com/office/drawing/2014/main" id="{7AA371A0-05C0-438E-B01B-EDEF1D33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65175"/>
            <a:ext cx="89328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aixaDeTexto 5">
            <a:extLst>
              <a:ext uri="{FF2B5EF4-FFF2-40B4-BE49-F238E27FC236}">
                <a16:creationId xmlns:a16="http://schemas.microsoft.com/office/drawing/2014/main" id="{84F142C8-40E3-45B5-92A1-A0F84D86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84313"/>
            <a:ext cx="3373438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Governo omite R$ 2,2 TRILHÕES de JUROS e AMORTIZAÇÕES DA DÍVIDA PÚBLICA </a:t>
            </a:r>
          </a:p>
        </p:txBody>
      </p:sp>
      <p:sp>
        <p:nvSpPr>
          <p:cNvPr id="29699" name="Seta para baixo 6">
            <a:extLst>
              <a:ext uri="{FF2B5EF4-FFF2-40B4-BE49-F238E27FC236}">
                <a16:creationId xmlns:a16="http://schemas.microsoft.com/office/drawing/2014/main" id="{632998A4-5538-43C5-AF09-6B2E2877057D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747544" y="1715294"/>
            <a:ext cx="454025" cy="1592263"/>
          </a:xfrm>
          <a:prstGeom prst="downArrow">
            <a:avLst>
              <a:gd name="adj1" fmla="val 35593"/>
              <a:gd name="adj2" fmla="val 49910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29700" name="CaixaDeTexto 7">
            <a:extLst>
              <a:ext uri="{FF2B5EF4-FFF2-40B4-BE49-F238E27FC236}">
                <a16:creationId xmlns:a16="http://schemas.microsoft.com/office/drawing/2014/main" id="{56B778B3-3EDB-4C40-A73C-80AE9FDA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0698F6C-ACBC-4E90-BB23-04A9BAEB1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plagia Banco Mundial e mente:</a:t>
            </a:r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A37E116F-B243-495A-8B58-EA1ACD1E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7893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PRIMÁRIOS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55083A9-E821-4F5C-AF69-E1EF8B94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DEMOLIÇÃO DO ESTADO SOCIAL E AVANÇO DO PODER FINANCEIRO PRIVADO NO BRASIL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 E A JUSTIFICATIVA PARA A PEC 32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FINANCEIRIZAÇÃO E O APROFUNDAMENTO DOS PRIVILÉGIOS DOS BANCOS EM PLENA PANDEMIA E AMEAÇA DE INDEPENDÊNCIA DO BC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DÍVIDA PÚBLICA NO BRASIL</a:t>
            </a:r>
            <a:endParaRPr lang="en-GB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en-GB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 DEVERIA SER UMA ROTINA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>
            <a:extLst>
              <a:ext uri="{FF2B5EF4-FFF2-40B4-BE49-F238E27FC236}">
                <a16:creationId xmlns:a16="http://schemas.microsoft.com/office/drawing/2014/main" id="{F37BBA22-3AC7-442E-8ED3-4DF4A634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CaixaDeTexto 5">
            <a:extLst>
              <a:ext uri="{FF2B5EF4-FFF2-40B4-BE49-F238E27FC236}">
                <a16:creationId xmlns:a16="http://schemas.microsoft.com/office/drawing/2014/main" id="{AEACB965-A04A-4D6F-876F-C0B38018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31747" name="Seta para baixo 6">
            <a:extLst>
              <a:ext uri="{FF2B5EF4-FFF2-40B4-BE49-F238E27FC236}">
                <a16:creationId xmlns:a16="http://schemas.microsoft.com/office/drawing/2014/main" id="{65EA41DD-969E-4ACF-9EEF-DF821D986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31748" name="CaixaDeTexto 1">
            <a:extLst>
              <a:ext uri="{FF2B5EF4-FFF2-40B4-BE49-F238E27FC236}">
                <a16:creationId xmlns:a16="http://schemas.microsoft.com/office/drawing/2014/main" id="{E16A56E6-B971-4B70-991C-D5E8953B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31749" name="CaixaDeTexto 2">
            <a:extLst>
              <a:ext uri="{FF2B5EF4-FFF2-40B4-BE49-F238E27FC236}">
                <a16:creationId xmlns:a16="http://schemas.microsoft.com/office/drawing/2014/main" id="{3089278F-3598-4338-B41B-13D9F27D8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F19585-A7A6-432A-A3A3-8FD6EC2711BA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403FB9C-7677-408E-8D5C-0ADBDB8E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4388" cy="698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DESPESAS FEDERAIS 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PAGAS (2015 a 2019) e PREVISTAS no PLOA (2020 e 2021)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  <a:hlinkClick r:id="rId3"/>
              </a:rPr>
              <a:t>https://bit.ly/3iH3t2G</a:t>
            </a:r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Fonte: Painel do Orçamento Federal</a:t>
            </a: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https://www1.siop.planejamento.gov.br/QvAJAXZfc/opendoc.htm?document=IAS/Execucao_Orcamentaria.qvw&amp;host=QVS@pqlk04&amp;anonymous=true&amp;sheet=SH06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F70790-2BCF-4958-85C6-E4C61D63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268413"/>
            <a:ext cx="6550025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CC4178E-12F2-4BC4-A3DC-27E4967A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R$ 1 Trilhão de Superávit Primário. Apesar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>
              <a:lnSpc>
                <a:spcPct val="110000"/>
              </a:lnSpc>
            </a:pP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O que tem feito a chamada Dívida Pública explodir?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 eaLnBrk="1" hangingPunct="1"/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TCU afirma que dívida não serviu para investimento no país  </a:t>
            </a:r>
            <a:r>
              <a:rPr lang="pt-BR" altLang="pt-BR" sz="2000" b="0">
                <a:hlinkClick r:id="rId3"/>
              </a:rPr>
              <a:t>https://bit.ly/2NTPlJo</a:t>
            </a:r>
            <a:r>
              <a:rPr lang="pt-BR" altLang="pt-BR" sz="2000" b="0"/>
              <a:t>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BB8DC79C-CAFE-43C0-A8C5-4B3F2FD60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12875"/>
            <a:ext cx="8936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8BAD1C7-5B23-413D-BA79-47F86C99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Nas 2 últimas décadas citadas pelo BM o aumento dos gastos foi com a chamada dívida pública, pois produzimos, de 1995 a 2015, R$ 1 Trilhão de Superávit Primário. 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 IGNORA A 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 PELA POLÍTICA MONETÁRIA DO BANCO CENTRAL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83D66021-4F7C-4662-8DF2-9A6D4D1EE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96975"/>
            <a:ext cx="88439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0729BB22-ACCF-416E-81F1-CF1B5DCD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AE5194-5687-4245-B0B4-2DC8F27FD879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B20B2F97-AE41-4A3E-ADA2-653CF11F5E1F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ECAD9B3E-0142-483E-B647-B7FF38BF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15888"/>
            <a:ext cx="912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Governo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plagia Banco Mundial e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mente: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1">
            <a:extLst>
              <a:ext uri="{FF2B5EF4-FFF2-40B4-BE49-F238E27FC236}">
                <a16:creationId xmlns:a16="http://schemas.microsoft.com/office/drawing/2014/main" id="{11EFDE6F-44E8-417C-B1EA-EEC3BA1A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3D45E061-F313-43C2-A594-6B43438D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Box 3">
            <a:extLst>
              <a:ext uri="{FF2B5EF4-FFF2-40B4-BE49-F238E27FC236}">
                <a16:creationId xmlns:a16="http://schemas.microsoft.com/office/drawing/2014/main" id="{9D5499DC-9359-47C2-AEBF-A081F858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>
            <a:extLst>
              <a:ext uri="{FF2B5EF4-FFF2-40B4-BE49-F238E27FC236}">
                <a16:creationId xmlns:a16="http://schemas.microsoft.com/office/drawing/2014/main" id="{F15CE380-8C2E-450B-A21C-4106529F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44034" name="Object 1">
            <a:extLst>
              <a:ext uri="{FF2B5EF4-FFF2-40B4-BE49-F238E27FC236}">
                <a16:creationId xmlns:a16="http://schemas.microsoft.com/office/drawing/2014/main" id="{BDB96F5B-31B5-4614-A04A-ACB78183F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1">
            <a:extLst>
              <a:ext uri="{FF2B5EF4-FFF2-40B4-BE49-F238E27FC236}">
                <a16:creationId xmlns:a16="http://schemas.microsoft.com/office/drawing/2014/main" id="{D29492FA-9BC6-4271-A827-05792BDA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5661025"/>
            <a:ext cx="201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600" b="0">
                <a:hlinkClick r:id="rId5"/>
              </a:rPr>
              <a:t>https://bit.ly/36OSUIJ</a:t>
            </a:r>
            <a:r>
              <a:rPr lang="en-US" altLang="pt-BR" sz="1600" b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>
            <a:extLst>
              <a:ext uri="{FF2B5EF4-FFF2-40B4-BE49-F238E27FC236}">
                <a16:creationId xmlns:a16="http://schemas.microsoft.com/office/drawing/2014/main" id="{DA54F177-CDAE-4C9F-8D50-23813B22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89193437-F6C2-4071-B719-F9D03F15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4">
            <a:extLst>
              <a:ext uri="{FF2B5EF4-FFF2-40B4-BE49-F238E27FC236}">
                <a16:creationId xmlns:a16="http://schemas.microsoft.com/office/drawing/2014/main" id="{77856796-F573-4510-A0F6-EE9C5F8B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36562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 sz="1600" b="0" u="sng">
              <a:hlinkClick r:id="rId3"/>
            </a:endParaRPr>
          </a:p>
          <a:p>
            <a:pPr eaLnBrk="1" hangingPunct="1"/>
            <a:endParaRPr lang="en-US" altLang="pt-BR"/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69893456-92CB-4161-8A5D-6FA77AA8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2133600"/>
            <a:ext cx="2160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Vídeo:</a:t>
            </a:r>
          </a:p>
          <a:p>
            <a:pPr eaLnBrk="1" hangingPunct="1"/>
            <a:r>
              <a:rPr lang="en-US" altLang="pt-BR" sz="1600" b="0">
                <a:hlinkClick r:id="rId4"/>
              </a:rPr>
              <a:t>https://bit.ly/3jOvJBX</a:t>
            </a:r>
            <a:r>
              <a:rPr lang="en-US" altLang="pt-BR" sz="1600" b="0"/>
              <a:t> </a:t>
            </a:r>
          </a:p>
        </p:txBody>
      </p:sp>
      <p:sp>
        <p:nvSpPr>
          <p:cNvPr id="45061" name="TextBox 2">
            <a:extLst>
              <a:ext uri="{FF2B5EF4-FFF2-40B4-BE49-F238E27FC236}">
                <a16:creationId xmlns:a16="http://schemas.microsoft.com/office/drawing/2014/main" id="{B4FE8710-B54C-4BA4-8FDA-A2E4F03C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3716338"/>
            <a:ext cx="2087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>
                <a:solidFill>
                  <a:srgbClr val="FFFFFF"/>
                </a:solidFill>
              </a:rPr>
              <a:t>Folheto:</a:t>
            </a:r>
          </a:p>
          <a:p>
            <a:pPr eaLnBrk="1" hangingPunct="1"/>
            <a:r>
              <a:rPr lang="pt-BR" altLang="pt-BR" sz="1600" b="0" u="sng">
                <a:hlinkClick r:id="rId3"/>
              </a:rPr>
              <a:t>https://bit.ly/2GQFvSR</a:t>
            </a:r>
            <a:r>
              <a:rPr lang="pt-BR" altLang="pt-BR" sz="1600" b="0"/>
              <a:t> </a:t>
            </a:r>
            <a:endParaRPr lang="en-US" altLang="pt-BR" sz="1600"/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>
            <a:extLst>
              <a:ext uri="{FF2B5EF4-FFF2-40B4-BE49-F238E27FC236}">
                <a16:creationId xmlns:a16="http://schemas.microsoft.com/office/drawing/2014/main" id="{47B146C6-4449-4068-A36C-8EC1B884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PAUTA DO SENADO AMANHÃ, 21/10/2020</a:t>
            </a:r>
          </a:p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19/2019 e PL 3.877/2020</a:t>
            </a:r>
          </a:p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Autonomia do Banco Central e 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 da remuneração da sobra de caixa dos bancos</a:t>
            </a:r>
            <a:r>
              <a:rPr lang="pt-BR" altLang="en-US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C014DD8B-2B1D-4D55-AD71-B1715B78B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420938"/>
            <a:ext cx="585311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>
            <a:extLst>
              <a:ext uri="{FF2B5EF4-FFF2-40B4-BE49-F238E27FC236}">
                <a16:creationId xmlns:a16="http://schemas.microsoft.com/office/drawing/2014/main" id="{654BF173-EF32-4C10-848B-31D61ABF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2924175"/>
            <a:ext cx="26495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dinheiro sobrando para doar aos bancos?</a:t>
            </a:r>
          </a:p>
          <a:p>
            <a:pPr eaLnBrk="1" hangingPunct="1"/>
            <a:r>
              <a:rPr lang="en-US" altLang="pt-BR" sz="2000" b="0">
                <a:hlinkClick r:id="rId3"/>
              </a:rPr>
              <a:t>https://bit.ly/35pu0NH</a:t>
            </a:r>
            <a:r>
              <a:rPr lang="en-US" altLang="pt-BR" sz="20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CC8C52D-0BF4-494F-8D3D-5B1A42948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ARGUMENTOS ERRADOS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MAIORIA DOS SERVIDORESS PÚBLICOS RECEBEM BAIXOS SALÁRIOS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REFORMA ADMINISTRATIVA VAI AUMENTAR GASTOS COM CHEFIAS PRIVADAS DE ALTO RISCO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PEC 32 PRIVATIZA E ABRE ESPAÇO PARA CORRUPÇÃO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42E2ED0B-8047-498F-9AC4-12250AF32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68413"/>
            <a:ext cx="85486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8404410-CBB8-434A-AAB8-B20B47DC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APROFUNDAMENTO DA CRISE ECONÔMICA E A JUSTIFICATIVA PARA A PEC 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F130A71-40CB-4759-9A62-FA87C324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7150"/>
            <a:ext cx="97059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Banco Mundial quer que brasileiros e brasileiras não consigam sobreviver: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77% dos servidores federais tem salário de até R$ 5.000, valor 	este bem próximo ao salário mínimo necessário, de R$ 	4.536,12, calculado pelo DIEESE</a:t>
            </a:r>
          </a:p>
          <a:p>
            <a:pPr lvl="1">
              <a:lnSpc>
                <a:spcPct val="110000"/>
              </a:lnSpc>
            </a:pP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		(Fontes: 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https://www.dieese.org.br/analisecestabasica/salarioMinimo.html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 e Atlas do Estado Brasileiro, IPEA, 2019)</a:t>
            </a: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Cúpulas dos 3 poderes estão fora da 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Reforma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endParaRPr lang="pt-BR" altLang="pt-BR" sz="2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 as 26 mil pessoas que ganham uma média de R$ 717 mil mensais, ISENTOS DE IRPF?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Qual a proposta do Banco Mundial para elas? A renda isenta 	delas representa 3% do PIB (mais que o triplo da 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economia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 	de 0,9% do PIB indicada na proposta do BM).</a:t>
            </a:r>
          </a:p>
          <a:p>
            <a:pPr lvl="1">
              <a:lnSpc>
                <a:spcPct val="110000"/>
              </a:lnSpc>
            </a:pP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</a:rPr>
              <a:t>	Fonte: </a:t>
            </a: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https://receita.economia.gov.br/dados/receitadata/estudos-e-tributarios-e-aduaneiros/estudos-e-estatisticas/11-08-2014-grandes-numeros-dirpf/tabelas-gn-irpf-ac-2018-so-tabelas.xlsx</a:t>
            </a:r>
            <a:endParaRPr lang="pt-BR" altLang="pt-BR" sz="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>
            <a:extLst>
              <a:ext uri="{FF2B5EF4-FFF2-40B4-BE49-F238E27FC236}">
                <a16:creationId xmlns:a16="http://schemas.microsoft.com/office/drawing/2014/main" id="{C48BE714-1FC4-4B8C-A9C0-C1ACD106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030730C3-061D-4C85-9826-25E65B3F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plagia Banco Mundial e mente: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C3CAFD06-498E-4937-A76C-F0F4F12F1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aixaDeTexto 1">
            <a:extLst>
              <a:ext uri="{FF2B5EF4-FFF2-40B4-BE49-F238E27FC236}">
                <a16:creationId xmlns:a16="http://schemas.microsoft.com/office/drawing/2014/main" id="{7BD9614B-9825-48BE-A68D-C659E5B1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165850"/>
            <a:ext cx="9631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250" name="CaixaDeTexto 3">
            <a:extLst>
              <a:ext uri="{FF2B5EF4-FFF2-40B4-BE49-F238E27FC236}">
                <a16:creationId xmlns:a16="http://schemas.microsoft.com/office/drawing/2014/main" id="{14CC9C0C-3925-4374-8BAA-CADFBFEB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ESCALA, como ficaria o gráfico:</a:t>
            </a:r>
          </a:p>
        </p:txBody>
      </p:sp>
      <p:sp>
        <p:nvSpPr>
          <p:cNvPr id="53251" name="CaixaDeTexto 4">
            <a:extLst>
              <a:ext uri="{FF2B5EF4-FFF2-40B4-BE49-F238E27FC236}">
                <a16:creationId xmlns:a16="http://schemas.microsoft.com/office/drawing/2014/main" id="{C1E3A2D6-9057-4285-9DD8-323C7739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889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da Dívida 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Governo Federal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Servidores Federais Ativos</a:t>
            </a:r>
          </a:p>
          <a:p>
            <a:pPr algn="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(R$ bilhões)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D090F654-E719-423B-B627-DC50B06DB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08050"/>
            <a:ext cx="2230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>
            <a:extLst>
              <a:ext uri="{FF2B5EF4-FFF2-40B4-BE49-F238E27FC236}">
                <a16:creationId xmlns:a16="http://schemas.microsoft.com/office/drawing/2014/main" id="{7B8DCF1A-1C73-4B2B-A583-77D7EE50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55298" name="Figura1">
            <a:extLst>
              <a:ext uri="{FF2B5EF4-FFF2-40B4-BE49-F238E27FC236}">
                <a16:creationId xmlns:a16="http://schemas.microsoft.com/office/drawing/2014/main" id="{8BE2D867-5F16-423D-BD84-6E504154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5D0FF38A-6846-4877-B28C-A3E862FD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E3082F68-D927-43A9-882D-F12DBA14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O QUE ESTÁ POR TRÁS DA PEC 32/2020 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56322" name="Picture 1">
            <a:extLst>
              <a:ext uri="{FF2B5EF4-FFF2-40B4-BE49-F238E27FC236}">
                <a16:creationId xmlns:a16="http://schemas.microsoft.com/office/drawing/2014/main" id="{A1B607F6-97BF-4980-9F00-AE921E74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908050"/>
            <a:ext cx="57023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CED90DE2-FA1F-45F8-828F-491C6CD1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FINANCEIRIZAÇÃO E O APROFUNDAMENTO DOS PRIVILÉGIOS DOS BANCOS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>
            <a:extLst>
              <a:ext uri="{FF2B5EF4-FFF2-40B4-BE49-F238E27FC236}">
                <a16:creationId xmlns:a16="http://schemas.microsoft.com/office/drawing/2014/main" id="{E77C5AA5-4BB0-462F-97A1-9AA43C73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Aumento das 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Compromissadas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32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4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4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>
            <a:extLst>
              <a:ext uri="{FF2B5EF4-FFF2-40B4-BE49-F238E27FC236}">
                <a16:creationId xmlns:a16="http://schemas.microsoft.com/office/drawing/2014/main" id="{3E22D075-CD44-49AF-AB81-CBDE375B5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60418" name="Picture 5">
            <a:extLst>
              <a:ext uri="{FF2B5EF4-FFF2-40B4-BE49-F238E27FC236}">
                <a16:creationId xmlns:a16="http://schemas.microsoft.com/office/drawing/2014/main" id="{96979923-5BD3-4CA5-A081-A4BE8215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0438"/>
            <a:ext cx="2881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6">
            <a:extLst>
              <a:ext uri="{FF2B5EF4-FFF2-40B4-BE49-F238E27FC236}">
                <a16:creationId xmlns:a16="http://schemas.microsoft.com/office/drawing/2014/main" id="{62760556-3775-4044-BD2D-02AF6F62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168900"/>
            <a:ext cx="396081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>
            <a:extLst>
              <a:ext uri="{FF2B5EF4-FFF2-40B4-BE49-F238E27FC236}">
                <a16:creationId xmlns:a16="http://schemas.microsoft.com/office/drawing/2014/main" id="{15D1BBF1-0798-4C6E-84F1-EC9F953CC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700213"/>
            <a:ext cx="38322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>
            <a:extLst>
              <a:ext uri="{FF2B5EF4-FFF2-40B4-BE49-F238E27FC236}">
                <a16:creationId xmlns:a16="http://schemas.microsoft.com/office/drawing/2014/main" id="{862EAD2C-90CE-480D-BF25-D1685847B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8775"/>
            <a:ext cx="43211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>
            <a:extLst>
              <a:ext uri="{FF2B5EF4-FFF2-40B4-BE49-F238E27FC236}">
                <a16:creationId xmlns:a16="http://schemas.microsoft.com/office/drawing/2014/main" id="{463F6506-9B03-4F60-866E-108AF798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65296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aixaDeTexto 1">
            <a:extLst>
              <a:ext uri="{FF2B5EF4-FFF2-40B4-BE49-F238E27FC236}">
                <a16:creationId xmlns:a16="http://schemas.microsoft.com/office/drawing/2014/main" id="{26E21337-954A-4B04-9C9B-9626375D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Em 2020 houve aumento brutal no volume 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 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Até julho/2020 o aumento foi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No mesmo período</a:t>
            </a:r>
          </a:p>
          <a:p>
            <a:pPr algn="ctr" eaLnBrk="1" hangingPunct="1"/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ESTOQUE DA 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ja-JP" sz="2800" b="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800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ja-JP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AUMENTO de cerca de </a:t>
            </a: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R$ 710 BILHÕES</a:t>
            </a:r>
          </a:p>
          <a:p>
            <a:pPr algn="ctr" eaLnBrk="1" hangingPunct="1"/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 Governo usa o crescimento da dívida para justificar Privatizações e Contrarreformas, mas o problema está localizado no Sistema da Dívida</a:t>
            </a:r>
          </a:p>
          <a:p>
            <a:pPr algn="ctr" eaLnBrk="1" hangingPunct="1">
              <a:buFontTx/>
              <a:buChar char="•"/>
            </a:pPr>
            <a:endParaRPr lang="pt-BR" altLang="pt-BR" sz="2800" b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61442" name="Picture 1">
            <a:extLst>
              <a:ext uri="{FF2B5EF4-FFF2-40B4-BE49-F238E27FC236}">
                <a16:creationId xmlns:a16="http://schemas.microsoft.com/office/drawing/2014/main" id="{4221E6CC-3EC2-410A-BC4F-1F9EA0FBF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08500"/>
            <a:ext cx="7281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6C0F7CAE-F61B-45F2-8FB9-E13AC2A07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plena pandemia Congresso aprova EC 106/2020</a:t>
            </a:r>
          </a:p>
          <a:p>
            <a:pPr algn="ctr" eaLnBrk="1" hangingPunct="1"/>
            <a:r>
              <a:rPr lang="pt-BR" altLang="pt-BR" sz="5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7º autoriza BC comprar ativos privados BB- sem limite de valor, sem estabelecer prazo do papel ou pelo menos que seja de empresa nacional </a:t>
            </a:r>
          </a:p>
          <a:p>
            <a:pPr algn="ctr" eaLnBrk="1" hangingPunct="1"/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 6417 apresentada ao STF, mas BC regulamenta </a:t>
            </a:r>
            <a:r>
              <a:rPr lang="pt-BR" altLang="pt-BR" sz="1600" b="0" u="sng">
                <a:hlinkClick r:id="rId3"/>
              </a:rPr>
              <a:t>https://bit.ly/308tguY</a:t>
            </a:r>
            <a:r>
              <a:rPr lang="pt-BR" altLang="pt-BR" sz="1600" b="0"/>
              <a:t> </a:t>
            </a: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Escancara a dominação financeira e o funcionamento do Sistema da Dívida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https://bit.ly/2AEsZ8I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Transferência de ativos tóxicos acumulados nos bancos há 15 anos para o Banco Central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https://bit.ly/371YGol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Oportunismo da banca que abusa do drama da pandemia para aprofundar seus privilégios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https://bit.ly/3eQCgcn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de dívida pública sem contrapartida alguma</a:t>
            </a:r>
          </a:p>
          <a:p>
            <a:pPr eaLnBrk="1" hangingPunct="1"/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09D492E-0931-4B6E-AA7F-FD9458FC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A crise que enfrentamos desde 2015 foi FABRICADA pela Política Monetária do Banco Central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</a:t>
            </a: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endParaRPr lang="pt-BR" altLang="pt-BR" sz="2000" b="0" i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algn="ctr"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                                                </a:t>
            </a:r>
          </a:p>
          <a:p>
            <a:pPr algn="ctr"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endParaRPr lang="pt-BR" altLang="pt-BR" sz="2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pPr eaLnBrk="1" hangingPunct="1"/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A21697B3-E2B2-4B49-95A1-7E1D4BE0B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636838"/>
            <a:ext cx="3276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5376FD13-D703-4528-86E8-2837F1A6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5876925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https://bit.ly/3liKWeM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endParaRPr lang="en-US" altLang="pt-BR" sz="2000" b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2F67F1DA-9112-42FC-8D31-D44710BD8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12875"/>
            <a:ext cx="53705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25F2C202-1E78-4930-82F9-99EC7EFEE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92600"/>
            <a:ext cx="3898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>
            <a:extLst>
              <a:ext uri="{FF2B5EF4-FFF2-40B4-BE49-F238E27FC236}">
                <a16:creationId xmlns:a16="http://schemas.microsoft.com/office/drawing/2014/main" id="{F2E05359-CE6E-4620-A09D-079B0DA9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652462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b="0">
                <a:hlinkClick r:id="rId7"/>
              </a:rPr>
              <a:t>https://bit.ly/30Iljfw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>
            <a:extLst>
              <a:ext uri="{FF2B5EF4-FFF2-40B4-BE49-F238E27FC236}">
                <a16:creationId xmlns:a16="http://schemas.microsoft.com/office/drawing/2014/main" id="{3AB7475B-839A-446C-A056-401B78D7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Box 1">
            <a:extLst>
              <a:ext uri="{FF2B5EF4-FFF2-40B4-BE49-F238E27FC236}">
                <a16:creationId xmlns:a16="http://schemas.microsoft.com/office/drawing/2014/main" id="{7C1CFCFA-27FD-46B9-ABA9-FAA8D4D2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3817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B45B5B86-FF17-42B1-9384-E0B9D928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2">
            <a:extLst>
              <a:ext uri="{FF2B5EF4-FFF2-40B4-BE49-F238E27FC236}">
                <a16:creationId xmlns:a16="http://schemas.microsoft.com/office/drawing/2014/main" id="{DFD74AE0-A0A7-4920-BCC8-736524F6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9345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</a:rPr>
              <a:t>Perdas do Banco Central com sigilosos contratos de SWAP chegam a R$ 63,5 bilhões até maio/2020 </a:t>
            </a:r>
          </a:p>
        </p:txBody>
      </p:sp>
      <p:pic>
        <p:nvPicPr>
          <p:cNvPr id="66562" name="Picture 3">
            <a:extLst>
              <a:ext uri="{FF2B5EF4-FFF2-40B4-BE49-F238E27FC236}">
                <a16:creationId xmlns:a16="http://schemas.microsoft.com/office/drawing/2014/main" id="{5F1F55D3-58C3-4100-A07C-F6C8B648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41438"/>
            <a:ext cx="8048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>
            <a:extLst>
              <a:ext uri="{FF2B5EF4-FFF2-40B4-BE49-F238E27FC236}">
                <a16:creationId xmlns:a16="http://schemas.microsoft.com/office/drawing/2014/main" id="{734DF446-2971-4270-8609-093E6429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453188"/>
            <a:ext cx="979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0">
                <a:hlinkClick r:id="rId3"/>
              </a:rPr>
              <a:t>https://www.cnnbrasil.com.br/business/2020/04/08/bc-tem-perda-de-r-31-bilhoes-com-swap-cambial-em-marco</a:t>
            </a:r>
            <a:r>
              <a:rPr lang="en-US" altLang="pt-BR" sz="1200" b="0"/>
              <a:t> </a:t>
            </a:r>
          </a:p>
          <a:p>
            <a:pPr eaLnBrk="1" hangingPunct="1"/>
            <a:r>
              <a:rPr lang="en-US" altLang="pt-BR" sz="1200" b="0">
                <a:hlinkClick r:id="rId4"/>
              </a:rPr>
              <a:t>https://www.em.com.br/app/noticia/economia/2020/05/06/internas_economia,1144919/bc-tem-perda-de-r-8-340-bi-com-swap-cambial-em-abril.shtml</a:t>
            </a:r>
            <a:r>
              <a:rPr lang="en-US" altLang="pt-BR" sz="1200" b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2">
            <a:extLst>
              <a:ext uri="{FF2B5EF4-FFF2-40B4-BE49-F238E27FC236}">
                <a16:creationId xmlns:a16="http://schemas.microsoft.com/office/drawing/2014/main" id="{571CF6A5-B02C-4910-928C-7BD08835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4329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2" algn="ctr" eaLnBrk="1" hangingPunct="1">
              <a:spcBef>
                <a:spcPct val="50000"/>
              </a:spcBef>
              <a:buClr>
                <a:srgbClr val="FF9900"/>
              </a:buClr>
            </a:pP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Dezenas de bilhões de perdas com swap não serviram para controlar a inflação nem o valor da moeda, já que o Real foi a moeda que mais se desvalorizou este ano.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Sobre o Swap: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https://bit.ly/3k1QCKd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7586" name="Picture 1">
            <a:extLst>
              <a:ext uri="{FF2B5EF4-FFF2-40B4-BE49-F238E27FC236}">
                <a16:creationId xmlns:a16="http://schemas.microsoft.com/office/drawing/2014/main" id="{AAECC318-1363-41A0-A683-2A1D6B55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852738"/>
            <a:ext cx="77057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8869FB94-A24C-4B4B-9C01-06091B40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610" name="Picture 1">
            <a:extLst>
              <a:ext uri="{FF2B5EF4-FFF2-40B4-BE49-F238E27FC236}">
                <a16:creationId xmlns:a16="http://schemas.microsoft.com/office/drawing/2014/main" id="{A7429317-4623-423B-9D35-4ED628242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">
            <a:extLst>
              <a:ext uri="{FF2B5EF4-FFF2-40B4-BE49-F238E27FC236}">
                <a16:creationId xmlns:a16="http://schemas.microsoft.com/office/drawing/2014/main" id="{B3310127-B0E8-4E9B-93E4-88F9C2AFA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>
            <a:extLst>
              <a:ext uri="{FF2B5EF4-FFF2-40B4-BE49-F238E27FC236}">
                <a16:creationId xmlns:a16="http://schemas.microsoft.com/office/drawing/2014/main" id="{013D9818-2011-40F4-ACE5-8DD2B1ECA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361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PARA QUEM?</a:t>
            </a:r>
          </a:p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 106 irá aumentar a desigualdade social no Brasil</a:t>
            </a:r>
          </a:p>
        </p:txBody>
      </p:sp>
      <p:pic>
        <p:nvPicPr>
          <p:cNvPr id="69634" name="Picture 1">
            <a:extLst>
              <a:ext uri="{FF2B5EF4-FFF2-40B4-BE49-F238E27FC236}">
                <a16:creationId xmlns:a16="http://schemas.microsoft.com/office/drawing/2014/main" id="{56502424-E9C1-4AFB-96F7-50226F8F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6472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>
            <a:extLst>
              <a:ext uri="{FF2B5EF4-FFF2-40B4-BE49-F238E27FC236}">
                <a16:creationId xmlns:a16="http://schemas.microsoft.com/office/drawing/2014/main" id="{832433E7-81FE-41D1-BF20-78AE9BEF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149725"/>
            <a:ext cx="7023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CA83E289-1E72-4117-AC27-6BB8F427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0658" name="Picture 1">
            <a:extLst>
              <a:ext uri="{FF2B5EF4-FFF2-40B4-BE49-F238E27FC236}">
                <a16:creationId xmlns:a16="http://schemas.microsoft.com/office/drawing/2014/main" id="{F56E9DD3-8642-4C14-9882-161AE4C9C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2">
            <a:extLst>
              <a:ext uri="{FF2B5EF4-FFF2-40B4-BE49-F238E27FC236}">
                <a16:creationId xmlns:a16="http://schemas.microsoft.com/office/drawing/2014/main" id="{99EA7EB6-FCA4-4F7B-BD9A-3C8B9FDF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15888"/>
            <a:ext cx="97774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112/2019 e PLP 19/2019 SACRAMENTAM POLÍTICA MONETÁRIA SUICIDA DO BANCO CENTRAL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8E74AA65-5E7C-46BF-88A6-46373EAF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DÍVIDA PÚBLICA</a:t>
            </a:r>
            <a:endParaRPr lang="en-GB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>
            <a:extLst>
              <a:ext uri="{FF2B5EF4-FFF2-40B4-BE49-F238E27FC236}">
                <a16:creationId xmlns:a16="http://schemas.microsoft.com/office/drawing/2014/main" id="{47471763-456F-438C-AD09-95E9ADD8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6513E7-A141-48E6-8538-4B516D7F2E3E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8">
            <a:extLst>
              <a:ext uri="{FF2B5EF4-FFF2-40B4-BE49-F238E27FC236}">
                <a16:creationId xmlns:a16="http://schemas.microsoft.com/office/drawing/2014/main" id="{F88764F5-EDE0-4D9E-8850-823EF669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CaixaDeTexto 5">
            <a:extLst>
              <a:ext uri="{FF2B5EF4-FFF2-40B4-BE49-F238E27FC236}">
                <a16:creationId xmlns:a16="http://schemas.microsoft.com/office/drawing/2014/main" id="{44DDEFFF-66A0-444D-B92F-002D17C6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76803" name="Seta para baixo 6">
            <a:extLst>
              <a:ext uri="{FF2B5EF4-FFF2-40B4-BE49-F238E27FC236}">
                <a16:creationId xmlns:a16="http://schemas.microsoft.com/office/drawing/2014/main" id="{4C4DC985-16CA-4DC7-9FA3-86C6D01A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76804" name="CaixaDeTexto 1">
            <a:extLst>
              <a:ext uri="{FF2B5EF4-FFF2-40B4-BE49-F238E27FC236}">
                <a16:creationId xmlns:a16="http://schemas.microsoft.com/office/drawing/2014/main" id="{F2FCF91F-ADFE-4518-9844-8CBF0F2C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76805" name="CaixaDeTexto 2">
            <a:extLst>
              <a:ext uri="{FF2B5EF4-FFF2-40B4-BE49-F238E27FC236}">
                <a16:creationId xmlns:a16="http://schemas.microsoft.com/office/drawing/2014/main" id="{85BEC42A-F5FF-4E4A-8FB3-88E4F89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44D274-02C5-4CB2-A1D3-7D7E621AA20C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5">
            <a:extLst>
              <a:ext uri="{FF2B5EF4-FFF2-40B4-BE49-F238E27FC236}">
                <a16:creationId xmlns:a16="http://schemas.microsoft.com/office/drawing/2014/main" id="{D0932F94-735D-4930-82FF-805EC208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ECF707E9-E0F0-4694-813A-3AA1CEFA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266" name="Text Box 9">
            <a:extLst>
              <a:ext uri="{FF2B5EF4-FFF2-40B4-BE49-F238E27FC236}">
                <a16:creationId xmlns:a16="http://schemas.microsoft.com/office/drawing/2014/main" id="{AA1457FF-7187-4BCD-82E4-A19F9450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2015: CRISE FABRICADA pela política monetária do BC derruba o PIB, fecha empresas e dispara o desemprego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5033E440-E81C-4E08-827B-975471735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29BD557-62B7-4A06-9DC1-BEE8A1FB7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40225"/>
            <a:ext cx="8369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>
            <a:extLst>
              <a:ext uri="{FF2B5EF4-FFF2-40B4-BE49-F238E27FC236}">
                <a16:creationId xmlns:a16="http://schemas.microsoft.com/office/drawing/2014/main" id="{4E432648-6EA4-45C0-BAB6-E5C9F72C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1557338"/>
            <a:ext cx="23606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PIB</a:t>
            </a:r>
          </a:p>
          <a:p>
            <a:pPr algn="ctr" eaLnBrk="1" hangingPunct="1"/>
            <a:r>
              <a:rPr lang="pt-BR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encolhe</a:t>
            </a:r>
          </a:p>
          <a:p>
            <a:pPr algn="ctr" eaLnBrk="1" hangingPunct="1"/>
            <a:r>
              <a:rPr lang="en-US" altLang="pt-BR" sz="4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3,55% em 2015</a:t>
            </a: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00913F18-67BC-4E17-B99B-A6CB3C3D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01800"/>
            <a:ext cx="626586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76">
            <a:extLst>
              <a:ext uri="{FF2B5EF4-FFF2-40B4-BE49-F238E27FC236}">
                <a16:creationId xmlns:a16="http://schemas.microsoft.com/office/drawing/2014/main" id="{B592FA2E-A0E9-4C40-BB6C-C0D7A0AF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89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>
            <a:extLst>
              <a:ext uri="{FF2B5EF4-FFF2-40B4-BE49-F238E27FC236}">
                <a16:creationId xmlns:a16="http://schemas.microsoft.com/office/drawing/2014/main" id="{14FB10F5-EA9C-4CBA-9475-4314E2B8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Box 2">
            <a:extLst>
              <a:ext uri="{FF2B5EF4-FFF2-40B4-BE49-F238E27FC236}">
                <a16:creationId xmlns:a16="http://schemas.microsoft.com/office/drawing/2014/main" id="{14AE148E-88B2-4E42-84EB-76BBC7C04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aixaDeTexto 1">
            <a:extLst>
              <a:ext uri="{FF2B5EF4-FFF2-40B4-BE49-F238E27FC236}">
                <a16:creationId xmlns:a16="http://schemas.microsoft.com/office/drawing/2014/main" id="{3F1A1740-715A-4C30-9AE9-901BBCFE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Disparidade entre juros informados pelo Tesouro Nacional, e os juros estimados (R$)</a:t>
            </a:r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2946" name="Picture 3">
            <a:extLst>
              <a:ext uri="{FF2B5EF4-FFF2-40B4-BE49-F238E27FC236}">
                <a16:creationId xmlns:a16="http://schemas.microsoft.com/office/drawing/2014/main" id="{62C1B75A-44FE-417F-A1C3-2863E5A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84313"/>
            <a:ext cx="94615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CaixaDeTexto 1">
            <a:extLst>
              <a:ext uri="{FF2B5EF4-FFF2-40B4-BE49-F238E27FC236}">
                <a16:creationId xmlns:a16="http://schemas.microsoft.com/office/drawing/2014/main" id="{9A0376E7-D222-400E-9F95-5F9BF4F3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445125"/>
            <a:ext cx="9461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Fontes: Quadros 2.1 e 4.2 das planilhas abaixo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http://www.tesouro.fazenda.gov.br/documents/10180/390360/Anexo+RMD+Dezembro+2013.zip/296286ca-7f93-4b6e-baac-cac13b3e7ec9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http://www.tesouro.fazenda.gov.br/documents/10180/506379/Anex_RMD_Dez_2015.zip/d9d94260-17d9-4f92-964c-f5d4afef4e9d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http://www.tesouro.fazenda.gov.br/documents/10180/636648/Anexo_RMD_Dez_2017.zip/24a7438e-1736-4945-a19f-1a26ae95cf61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http://www.tesouro.fazenda.gov.br/documents/10180/710823/Anexo_RMD_Dez_18.zip/fa92577a-0c10-4d18-a9b2-bdae542aafc2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aixaDeTexto 1">
            <a:extLst>
              <a:ext uri="{FF2B5EF4-FFF2-40B4-BE49-F238E27FC236}">
                <a16:creationId xmlns:a16="http://schemas.microsoft.com/office/drawing/2014/main" id="{1F1E22C1-6C34-4A89-938C-E7199A3B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CRÍTICAS AO GRÁFICO DA AUDITORIA CIDADÃ DA DÍVIDA MOSTRAM DESCONHECIMENTO EM RELAÇÃO À MANOBRA DE CONTABILIZAÇÃO DOS JUROS COMO AMORTIZAÇÃO, DENUNCIADA DESDE A CPI DA DÍVIDA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VER </a:t>
            </a:r>
            <a:r>
              <a:rPr lang="pt-BR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Relatório </a:t>
            </a:r>
            <a:r>
              <a:rPr lang="en-US" altLang="pt-BR" sz="3200">
                <a:solidFill>
                  <a:srgbClr val="FFFFFF"/>
                </a:solidFill>
                <a:latin typeface="Tahoma" panose="020B0604030504040204" pitchFamily="34" charset="0"/>
              </a:rPr>
              <a:t>ACD 1/2013 </a:t>
            </a:r>
            <a:r>
              <a:rPr lang="pt-BR" altLang="pt-BR" sz="3200" b="0">
                <a:hlinkClick r:id="rId3"/>
              </a:rPr>
              <a:t>https://bit.ly/2MVSvfk</a:t>
            </a:r>
            <a:r>
              <a:rPr lang="pt-BR" altLang="pt-BR" sz="3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AUDITORIA DA DÍVIDA DEVE SER UMA ROTINA</a:t>
            </a:r>
          </a:p>
          <a:p>
            <a:pPr algn="ctr"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Ainda que seja necessário o endividamento, a auditoria é necessária. Achar que os bancos é que decidem onde aplicar os recursos do Sistema Financeiro é partir da premissa neoliberal de ausência do Estado. </a:t>
            </a:r>
          </a:p>
          <a:p>
            <a:pPr algn="ctr" eaLnBrk="1" hangingPunct="1"/>
            <a:endParaRPr lang="pt-BR" altLang="pt-BR" sz="32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1">
            <a:extLst>
              <a:ext uri="{FF2B5EF4-FFF2-40B4-BE49-F238E27FC236}">
                <a16:creationId xmlns:a16="http://schemas.microsoft.com/office/drawing/2014/main" id="{396FFF52-F974-4B4B-9EAF-95F013ED7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i="1">
                <a:solidFill>
                  <a:schemeClr val="accent1"/>
                </a:solidFill>
                <a:latin typeface="Tahoma" panose="020B0604030504040204" pitchFamily="34" charset="0"/>
              </a:rPr>
              <a:t>FAKENEW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: </a:t>
            </a:r>
            <a:r>
              <a:rPr lang="pt-BR" altLang="pt-BR" i="1">
                <a:solidFill>
                  <a:schemeClr val="accent1"/>
                </a:solidFill>
                <a:latin typeface="Tahoma" panose="020B0604030504040204" pitchFamily="34" charset="0"/>
              </a:rPr>
              <a:t>A DÍVIDA ESTARIA FINANCIANDO DÉFICIT PRIMÁRIO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Dizem que as contas públicas têm sido deficitárias no Brasil nos últimos anos e que a dívida pública estaria financiando gastos sociais, ou seja, o “déficit primário”. 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MENTIRA !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- O critério “primário” estabelecido pelo FMI OMITE importantes fontes de receita, tais como: Lucros do Banco Central, Remuneração da Conta Única do Tesouro, Recebimentos de dívidas (estados e municípios com a União, por exemplo)</a:t>
            </a:r>
          </a:p>
          <a:p>
            <a:pPr algn="just" eaLnBrk="1" hangingPunct="1"/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2014 a 5/10/2020 (período de “déficit primário”, incluindo o período da Pandemia) o governo federal destinou MAIS RECURSOS (R$1,8 trilhão de fontes que excluem a emissão de títulos da dívida pública) para pagar juros e amortizações da dívida pública, do que investiu em áreas sociais com recursos advindos de endividamento (R$907,81 bilhões). Ou seja,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R$ 902,11 bilhões no período.</a:t>
            </a:r>
          </a:p>
          <a:p>
            <a:pPr algn="just" eaLnBrk="1" hangingPunct="1">
              <a:buFontTx/>
              <a:buChar char="-"/>
            </a:pPr>
            <a:endParaRPr lang="pt-BR" altLang="pt-BR" sz="20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</a:rPr>
              <a:t>De 2000 a 5/10/2020 </a:t>
            </a: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 diferença a maior sugada pelos gastos com a dívida pública foi de R$ 2,6 TRILHÕES !!!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>
            <a:extLst>
              <a:ext uri="{FF2B5EF4-FFF2-40B4-BE49-F238E27FC236}">
                <a16:creationId xmlns:a16="http://schemas.microsoft.com/office/drawing/2014/main" id="{045222DD-0013-420A-8A58-6A9D5F413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0"/>
            <a:ext cx="831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aixaDeTexto 1">
            <a:extLst>
              <a:ext uri="{FF2B5EF4-FFF2-40B4-BE49-F238E27FC236}">
                <a16:creationId xmlns:a16="http://schemas.microsoft.com/office/drawing/2014/main" id="{54FF21D7-7DF2-45DD-B4C2-902B614B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A DÍVIDA PÚBLICA SUGA RECURSOS QUE PODERIAM ESTAR SENDO INVESTIDOS EM NOSSO DESENVOLVIMENTO SOCIOECONÔMICO</a:t>
            </a:r>
          </a:p>
          <a:p>
            <a:pPr algn="ctr" eaLnBrk="1" hangingPunct="1"/>
            <a:r>
              <a:rPr lang="pt-BR" altLang="pt-BR" sz="2300">
                <a:solidFill>
                  <a:schemeClr val="tx1"/>
                </a:solidFill>
                <a:latin typeface="Tahoma" panose="020B0604030504040204" pitchFamily="34" charset="0"/>
              </a:rPr>
              <a:t>A Dívida Pública no Brasil não tem financiado os gastos sociais</a:t>
            </a:r>
          </a:p>
          <a:p>
            <a:pPr algn="ctr" eaLnBrk="1" hangingPunct="1"/>
            <a:endParaRPr lang="pt-BR" altLang="pt-BR" sz="20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9090" name="Picture 3">
            <a:extLst>
              <a:ext uri="{FF2B5EF4-FFF2-40B4-BE49-F238E27FC236}">
                <a16:creationId xmlns:a16="http://schemas.microsoft.com/office/drawing/2014/main" id="{4F298B35-84D6-4156-B009-D27DEBD5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717675"/>
            <a:ext cx="7369175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aixaDeTexto 1">
            <a:extLst>
              <a:ext uri="{FF2B5EF4-FFF2-40B4-BE49-F238E27FC236}">
                <a16:creationId xmlns:a16="http://schemas.microsoft.com/office/drawing/2014/main" id="{D4E3978F-BA6B-4F7E-BA41-E49A3BA2C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7000A61-6683-4625-8C9A-EBE1C74F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026">
            <a:extLst>
              <a:ext uri="{FF2B5EF4-FFF2-40B4-BE49-F238E27FC236}">
                <a16:creationId xmlns:a16="http://schemas.microsoft.com/office/drawing/2014/main" id="{76C00D0B-F2E2-4653-986A-1470EEA60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95234" name="TextBox 1">
            <a:extLst>
              <a:ext uri="{FF2B5EF4-FFF2-40B4-BE49-F238E27FC236}">
                <a16:creationId xmlns:a16="http://schemas.microsoft.com/office/drawing/2014/main" id="{54AAC2B7-B0E4-4DE9-A32C-414037F1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95235" name="Figura3">
            <a:extLst>
              <a:ext uri="{FF2B5EF4-FFF2-40B4-BE49-F238E27FC236}">
                <a16:creationId xmlns:a16="http://schemas.microsoft.com/office/drawing/2014/main" id="{84DD70E7-832E-436A-8259-F5BBB6B1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8D88C020-661F-49A0-AB48-12FF9A5E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>
            <a:extLst>
              <a:ext uri="{FF2B5EF4-FFF2-40B4-BE49-F238E27FC236}">
                <a16:creationId xmlns:a16="http://schemas.microsoft.com/office/drawing/2014/main" id="{804FA3D8-4E29-40A1-A7FF-1DF95ED9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2015: 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7DE03B6B-73E9-48CE-BBB4-74DD626B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3316" name="Retângulo 2">
            <a:extLst>
              <a:ext uri="{FF2B5EF4-FFF2-40B4-BE49-F238E27FC236}">
                <a16:creationId xmlns:a16="http://schemas.microsoft.com/office/drawing/2014/main" id="{3C19F7E9-1AB7-4384-AEF9-FBEAAE29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84ABCBE5-2943-4E6A-B8C8-D6012FD8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15191007-6535-4F9A-AE85-023BE89C7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">
            <a:extLst>
              <a:ext uri="{FF2B5EF4-FFF2-40B4-BE49-F238E27FC236}">
                <a16:creationId xmlns:a16="http://schemas.microsoft.com/office/drawing/2014/main" id="{15E1C175-0C7A-4071-AFD4-A93F8269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2">
            <a:extLst>
              <a:ext uri="{FF2B5EF4-FFF2-40B4-BE49-F238E27FC236}">
                <a16:creationId xmlns:a16="http://schemas.microsoft.com/office/drawing/2014/main" id="{37AB868B-AB59-4741-A432-BD9AFA3A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88913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3C62FBD7-6561-4806-B5BD-8849A212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TCU afirma que dívida não serviu para investimento no país</a:t>
            </a: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3200" b="0">
                <a:hlinkClick r:id="rId2"/>
              </a:rPr>
              <a:t>https://bit.ly/2NTPlJo</a:t>
            </a:r>
            <a:r>
              <a:rPr lang="pt-BR" altLang="pt-BR" sz="3200" b="0"/>
              <a:t> 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R$ 1 Trilhão de Superávit Primário. Apesar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sz="3200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 eaLnBrk="1" hangingPunct="1">
              <a:lnSpc>
                <a:spcPct val="110000"/>
              </a:lnSpc>
            </a:pPr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tem feito a chamada Dívida Pública explodir?</a:t>
            </a:r>
          </a:p>
          <a:p>
            <a:pPr lvl="1" algn="ctr" eaLnBrk="1" hangingPunct="1">
              <a:lnSpc>
                <a:spcPct val="110000"/>
              </a:lnSpc>
              <a:buFontTx/>
              <a:buChar char="•"/>
            </a:pPr>
            <a:endParaRPr lang="pt-BR" altLang="pt-BR" sz="1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É evidente que os investimentos e gastos sociais 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>
            <a:extLst>
              <a:ext uri="{FF2B5EF4-FFF2-40B4-BE49-F238E27FC236}">
                <a16:creationId xmlns:a16="http://schemas.microsoft.com/office/drawing/2014/main" id="{41E50DFA-049A-456D-A4CF-34B30BDF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6329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A DÍVIDA PÚBLICA TEM SIDO GERADA POR MECANISMOS FINANCEIROS:</a:t>
            </a:r>
          </a:p>
          <a:p>
            <a:pPr algn="ctr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Transformações de dívidas do setor privado em dívida pública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ilegal transferência de dívidas privadas para o BC: PROER, PROES, EC 106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Transformação de dívida externa irregular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suspeita de prescrição, em operação feita em Luxemburgo: Plano Brady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Elevadíssimas taxas de juros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sem justificativa técnica ou econômica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ilegal prática do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anatocismo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: incidência contínua de juros sobre juros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 irregular 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contabilização de juros como se fosse amortização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da dívida, burlando-se o artigo 167, III, da Constituição Federal.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As sigilosas operações de 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swap cambial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realizadas pelo BC em moeda nacional, garantindo o risco de variação do dólar de forma sigilosa.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Remuneração da sobra do caixa dos bancos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por meio do abuso das sigilosas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operações compromissadas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que chegam a R$ 1,4 trilhão.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Emissão excessiva de títulos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 para formar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colchão de liquidez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Prejuízos do Banco Central </a:t>
            </a:r>
            <a:r>
              <a:rPr lang="pt-BR" altLang="pt-BR" sz="2200" b="0">
                <a:solidFill>
                  <a:schemeClr val="tx1"/>
                </a:solidFill>
                <a:latin typeface="Tahoma" panose="020B0604030504040204" pitchFamily="34" charset="0"/>
              </a:rPr>
              <a:t>transferidos para o TN (Art. 7º da LRF) 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>
              <a:lnSpc>
                <a:spcPts val="2738"/>
              </a:lnSpc>
              <a:buFont typeface="Arial" panose="020B0604020202020204" pitchFamily="34" charset="0"/>
              <a:buChar char="•"/>
            </a:pP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 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rgbClr val="94C600"/>
                </a:solidFill>
                <a:latin typeface="Tahoma" panose="020B0604030504040204" pitchFamily="34" charset="0"/>
              </a:rPr>
              <a:t>Securitização</a:t>
            </a:r>
            <a:r>
              <a:rPr lang="pt-BR" altLang="en-US" sz="22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chemeClr val="tx1"/>
                </a:solidFill>
                <a:latin typeface="Tahoma" panose="020B0604030504040204" pitchFamily="34" charset="0"/>
              </a:rPr>
              <a:t> gera dívida ilegal que é paga por fora do orçamento, mediante desvio de arrecadação que sequer alcançará os cofres públicos</a:t>
            </a:r>
            <a:endParaRPr lang="pt-BR" altLang="pt-BR" sz="22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>
            <a:extLst>
              <a:ext uri="{FF2B5EF4-FFF2-40B4-BE49-F238E27FC236}">
                <a16:creationId xmlns:a16="http://schemas.microsoft.com/office/drawing/2014/main" id="{2734114E-9005-439F-BBD9-B566E194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D69EA299-CED4-41A5-802E-26C5E70FA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1A58C2B-DE66-4CDB-A629-64385F98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102402" name="TextBox 1">
            <a:extLst>
              <a:ext uri="{FF2B5EF4-FFF2-40B4-BE49-F238E27FC236}">
                <a16:creationId xmlns:a16="http://schemas.microsoft.com/office/drawing/2014/main" id="{195FD82F-62A3-4F51-AE71-AF34141C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F02F8C83-6A32-4AA8-B767-6587737F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2AEBC94E-6F7D-4575-B9C3-E5C39DEC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104450" name="Picture 2">
            <a:extLst>
              <a:ext uri="{FF2B5EF4-FFF2-40B4-BE49-F238E27FC236}">
                <a16:creationId xmlns:a16="http://schemas.microsoft.com/office/drawing/2014/main" id="{4CB6350D-93A8-44B5-B17F-3D8FD805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59FD8A55-663B-42B0-B6E8-1AE08DED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B83868D-8B00-45EE-A6BB-C3487ECD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>
            <a:extLst>
              <a:ext uri="{FF2B5EF4-FFF2-40B4-BE49-F238E27FC236}">
                <a16:creationId xmlns:a16="http://schemas.microsoft.com/office/drawing/2014/main" id="{DCC6C6C3-6D6D-436A-A8B1-AA74F4E50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10066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Documento da Frente Parlamentar da Reforma Administrativa (PEC 32) também usa 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como justificativa para essa contrarreforma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CE8A7EF1-FE0B-4715-B7F8-525CFD0E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16113"/>
            <a:ext cx="538321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CB5623B4-2AB6-48EC-9D54-CADC38218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16113"/>
            <a:ext cx="38417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60277</TotalTime>
  <Words>4778</Words>
  <Application>Microsoft Office PowerPoint</Application>
  <PresentationFormat>Papel A4 (210 x 297 mm)</PresentationFormat>
  <Paragraphs>567</Paragraphs>
  <Slides>64</Slides>
  <Notes>37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2556</cp:revision>
  <cp:lastPrinted>2008-11-20T19:12:03Z</cp:lastPrinted>
  <dcterms:created xsi:type="dcterms:W3CDTF">2001-11-19T18:24:28Z</dcterms:created>
  <dcterms:modified xsi:type="dcterms:W3CDTF">2020-10-22T22:20:31Z</dcterms:modified>
</cp:coreProperties>
</file>