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5"/>
  </p:notesMasterIdLst>
  <p:handoutMasterIdLst>
    <p:handoutMasterId r:id="rId56"/>
  </p:handoutMasterIdLst>
  <p:sldIdLst>
    <p:sldId id="2021" r:id="rId2"/>
    <p:sldId id="1957" r:id="rId3"/>
    <p:sldId id="2024" r:id="rId4"/>
    <p:sldId id="2025" r:id="rId5"/>
    <p:sldId id="2026" r:id="rId6"/>
    <p:sldId id="1987" r:id="rId7"/>
    <p:sldId id="1993" r:id="rId8"/>
    <p:sldId id="2023" r:id="rId9"/>
    <p:sldId id="2013" r:id="rId10"/>
    <p:sldId id="2018" r:id="rId11"/>
    <p:sldId id="2019" r:id="rId12"/>
    <p:sldId id="1991" r:id="rId13"/>
    <p:sldId id="1995" r:id="rId14"/>
    <p:sldId id="1969" r:id="rId15"/>
    <p:sldId id="1848" r:id="rId16"/>
    <p:sldId id="1996" r:id="rId17"/>
    <p:sldId id="1997" r:id="rId18"/>
    <p:sldId id="1998" r:id="rId19"/>
    <p:sldId id="1999" r:id="rId20"/>
    <p:sldId id="2020" r:id="rId21"/>
    <p:sldId id="2022" r:id="rId22"/>
    <p:sldId id="1989" r:id="rId23"/>
    <p:sldId id="1990" r:id="rId24"/>
    <p:sldId id="2012" r:id="rId25"/>
    <p:sldId id="1992" r:id="rId26"/>
    <p:sldId id="2014" r:id="rId27"/>
    <p:sldId id="2015" r:id="rId28"/>
    <p:sldId id="2017" r:id="rId29"/>
    <p:sldId id="1979" r:id="rId30"/>
    <p:sldId id="1981" r:id="rId31"/>
    <p:sldId id="1980" r:id="rId32"/>
    <p:sldId id="1982" r:id="rId33"/>
    <p:sldId id="2016" r:id="rId34"/>
    <p:sldId id="2008" r:id="rId35"/>
    <p:sldId id="1978" r:id="rId36"/>
    <p:sldId id="1951" r:id="rId37"/>
    <p:sldId id="2010" r:id="rId38"/>
    <p:sldId id="2011" r:id="rId39"/>
    <p:sldId id="1923" r:id="rId40"/>
    <p:sldId id="1934" r:id="rId41"/>
    <p:sldId id="1988" r:id="rId42"/>
    <p:sldId id="2005" r:id="rId43"/>
    <p:sldId id="2006" r:id="rId44"/>
    <p:sldId id="1946" r:id="rId45"/>
    <p:sldId id="1947" r:id="rId46"/>
    <p:sldId id="1953" r:id="rId47"/>
    <p:sldId id="1792" r:id="rId48"/>
    <p:sldId id="1882" r:id="rId49"/>
    <p:sldId id="2003" r:id="rId50"/>
    <p:sldId id="2007" r:id="rId51"/>
    <p:sldId id="1922" r:id="rId52"/>
    <p:sldId id="2009" r:id="rId53"/>
    <p:sldId id="1933" r:id="rId5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488" y="187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DRIGO\AppData\Local\Temp\pep-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661431635854133"/>
          <c:y val="3.8040445952749802E-2"/>
          <c:w val="0.25899440786618599"/>
          <c:h val="0.8429506860214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'[pep-2.xlsx]pep'!$B$1</c:f>
              <c:strCache>
                <c:ptCount val="1"/>
                <c:pt idx="0">
                  <c:v>Pessoal civil ativo do Poder Executivo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'[pep-2.xlsx]pep'!$A$2:$A$13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'[pep-2.xlsx]pep'!$B$2:$B$13</c:f>
              <c:numCache>
                <c:formatCode>#,###.00</c:formatCode>
                <c:ptCount val="12"/>
                <c:pt idx="0">
                  <c:v>44.878716642420798</c:v>
                </c:pt>
                <c:pt idx="1">
                  <c:v>53.333288029350292</c:v>
                </c:pt>
                <c:pt idx="2">
                  <c:v>60.676651248867998</c:v>
                </c:pt>
                <c:pt idx="3">
                  <c:v>65.990032807639054</c:v>
                </c:pt>
                <c:pt idx="4">
                  <c:v>68.54293870419518</c:v>
                </c:pt>
                <c:pt idx="5">
                  <c:v>75.916734822528468</c:v>
                </c:pt>
                <c:pt idx="6">
                  <c:v>82.494397541658998</c:v>
                </c:pt>
                <c:pt idx="7">
                  <c:v>90.853118127978846</c:v>
                </c:pt>
                <c:pt idx="8">
                  <c:v>95.411198803373523</c:v>
                </c:pt>
                <c:pt idx="9">
                  <c:v>105.95247837697001</c:v>
                </c:pt>
                <c:pt idx="10">
                  <c:v>108.66444105779701</c:v>
                </c:pt>
                <c:pt idx="11">
                  <c:v>109.761853748238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6-48DB-9109-FED9309E3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825320"/>
        <c:axId val="-2144446296"/>
      </c:barChart>
      <c:lineChart>
        <c:grouping val="standard"/>
        <c:varyColors val="0"/>
        <c:ser>
          <c:idx val="1"/>
          <c:order val="1"/>
          <c:tx>
            <c:strRef>
              <c:f>'[pep-2.xlsx]pep'!$C$1</c:f>
              <c:strCache>
                <c:ptCount val="1"/>
                <c:pt idx="0">
                  <c:v>Juros e Amortizações da Dívida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'[pep-2.xlsx]pep'!$A$2:$A$13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'[pep-2.xlsx]pep'!$C$2:$C$13</c:f>
              <c:numCache>
                <c:formatCode>#,###.00</c:formatCode>
                <c:ptCount val="12"/>
                <c:pt idx="0">
                  <c:v>558.83985499099936</c:v>
                </c:pt>
                <c:pt idx="1">
                  <c:v>641.64230327200005</c:v>
                </c:pt>
                <c:pt idx="2">
                  <c:v>635.27443420700001</c:v>
                </c:pt>
                <c:pt idx="3">
                  <c:v>707.96456306899938</c:v>
                </c:pt>
                <c:pt idx="4">
                  <c:v>752.94216828799597</c:v>
                </c:pt>
                <c:pt idx="5">
                  <c:v>718.37725001299737</c:v>
                </c:pt>
                <c:pt idx="6">
                  <c:v>977.89745286099935</c:v>
                </c:pt>
                <c:pt idx="7">
                  <c:v>962.21039132299995</c:v>
                </c:pt>
                <c:pt idx="8">
                  <c:v>1130.149667981</c:v>
                </c:pt>
                <c:pt idx="9">
                  <c:v>986.11083338100002</c:v>
                </c:pt>
                <c:pt idx="10">
                  <c:v>1065.7253016730001</c:v>
                </c:pt>
                <c:pt idx="11">
                  <c:v>1037.5637093360001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26-48DB-9109-FED9309E3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825320"/>
        <c:axId val="-2144446296"/>
      </c:lineChart>
      <c:catAx>
        <c:axId val="-2144825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4446296"/>
        <c:crosses val="autoZero"/>
        <c:auto val="1"/>
        <c:lblAlgn val="ctr"/>
        <c:lblOffset val="100"/>
        <c:noMultiLvlLbl val="0"/>
      </c:catAx>
      <c:valAx>
        <c:axId val="-2144446296"/>
        <c:scaling>
          <c:orientation val="minMax"/>
        </c:scaling>
        <c:delete val="0"/>
        <c:axPos val="l"/>
        <c:numFmt formatCode="#,###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pt-BR"/>
          </a:p>
        </c:txPr>
        <c:crossAx val="-2144825320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</dgm:pt>
  </dgm:ptLst>
  <dgm:cxnLst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BF56021F-F76D-BC44-BC0E-5DB526C6FCB7}" type="presOf" srcId="{86D17B7E-E696-8941-8E58-7886025557FE}" destId="{C1B0984E-E3E0-C943-AF18-A37F5C5D8942}" srcOrd="0" destOrd="0" presId="urn:microsoft.com/office/officeart/2009/3/layout/CircleRelationship"/>
    <dgm:cxn modelId="{BA90223D-2461-8B49-AC46-F99490693E2B}" type="presOf" srcId="{91032682-16C8-8746-92ED-AF58BF7EB348}" destId="{12638A83-E4F5-674B-9467-240AA0C5FB0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2144E45-BEF4-1A43-85B8-AAFF66DB2F76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E1469A6-AF03-7D4B-8A59-2CB20CD0C636}" type="presOf" srcId="{6F5795CA-FCF7-3D49-92E8-4F066CD012F3}" destId="{2C4EA2EF-7032-994A-8CDA-D08E93AE0AB3}" srcOrd="0" destOrd="0" presId="urn:microsoft.com/office/officeart/2009/3/layout/CircleRelationship"/>
    <dgm:cxn modelId="{18569EA7-1447-9E47-A940-86C699C83C2F}" type="presOf" srcId="{67399531-B4AD-494A-92F2-504158F3E707}" destId="{CD68683C-D877-F146-989D-683FF92CCE28}" srcOrd="0" destOrd="0" presId="urn:microsoft.com/office/officeart/2009/3/layout/CircleRelationship"/>
    <dgm:cxn modelId="{C4B200B2-EC71-EA46-A595-864F54E2F976}" type="presOf" srcId="{738A3422-D32A-114F-8E34-8A2257CE464B}" destId="{EAA19F38-080A-2445-9C24-BF5FCF5EAE4A}" srcOrd="0" destOrd="0" presId="urn:microsoft.com/office/officeart/2009/3/layout/CircleRelationship"/>
    <dgm:cxn modelId="{85D8DEC0-E30C-954C-A33B-319519F4A7B3}" type="presOf" srcId="{96ED5622-202F-C947-BC45-A5FA037D119B}" destId="{3B8012C6-BDB5-5E42-AD5B-3E946D617566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29B37E86-3B38-B34F-A5CF-9A7C0BB16E73}" type="presParOf" srcId="{12638A83-E4F5-674B-9467-240AA0C5FB0A}" destId="{CD68683C-D877-F146-989D-683FF92CCE28}" srcOrd="0" destOrd="0" presId="urn:microsoft.com/office/officeart/2009/3/layout/CircleRelationship"/>
    <dgm:cxn modelId="{6EF587E7-F3E6-6D4C-BB87-AAD94E292030}" type="presParOf" srcId="{12638A83-E4F5-674B-9467-240AA0C5FB0A}" destId="{58D9F01F-9E18-A346-A934-8987F4284017}" srcOrd="1" destOrd="0" presId="urn:microsoft.com/office/officeart/2009/3/layout/CircleRelationship"/>
    <dgm:cxn modelId="{A967215F-8ACE-DC44-80DF-6B48A9B828E6}" type="presParOf" srcId="{12638A83-E4F5-674B-9467-240AA0C5FB0A}" destId="{FEF05A9F-2AAC-074D-BD7A-9196CC8F387E}" srcOrd="2" destOrd="0" presId="urn:microsoft.com/office/officeart/2009/3/layout/CircleRelationship"/>
    <dgm:cxn modelId="{FD286829-8D6E-FA4A-BCAD-0F811F94BDC4}" type="presParOf" srcId="{12638A83-E4F5-674B-9467-240AA0C5FB0A}" destId="{3E2BC93E-E0ED-0A4C-904E-34FEB557D6B3}" srcOrd="3" destOrd="0" presId="urn:microsoft.com/office/officeart/2009/3/layout/CircleRelationship"/>
    <dgm:cxn modelId="{1E7FDBBF-7DF5-4546-8469-30B88F4A5F5F}" type="presParOf" srcId="{12638A83-E4F5-674B-9467-240AA0C5FB0A}" destId="{9AE0C5AB-F05E-C54F-946F-524451D97D6A}" srcOrd="4" destOrd="0" presId="urn:microsoft.com/office/officeart/2009/3/layout/CircleRelationship"/>
    <dgm:cxn modelId="{A2D88175-C3E9-B045-A059-CC9657C7B543}" type="presParOf" srcId="{12638A83-E4F5-674B-9467-240AA0C5FB0A}" destId="{9B818891-721B-E249-A46D-3F104437D69C}" srcOrd="5" destOrd="0" presId="urn:microsoft.com/office/officeart/2009/3/layout/CircleRelationship"/>
    <dgm:cxn modelId="{609C07FC-BD32-414A-9F1A-462D99FEE7AC}" type="presParOf" srcId="{12638A83-E4F5-674B-9467-240AA0C5FB0A}" destId="{3B8012C6-BDB5-5E42-AD5B-3E946D617566}" srcOrd="6" destOrd="0" presId="urn:microsoft.com/office/officeart/2009/3/layout/CircleRelationship"/>
    <dgm:cxn modelId="{7326CB8F-BC2D-8E4C-A116-865B24CD6219}" type="presParOf" srcId="{12638A83-E4F5-674B-9467-240AA0C5FB0A}" destId="{BB4D3749-C5A6-1F42-BA2E-174FCD75366C}" srcOrd="7" destOrd="0" presId="urn:microsoft.com/office/officeart/2009/3/layout/CircleRelationship"/>
    <dgm:cxn modelId="{1A13C9C3-579F-CA49-A21D-B66B0C1DED7C}" type="presParOf" srcId="{BB4D3749-C5A6-1F42-BA2E-174FCD75366C}" destId="{307D2AE0-B61B-3F49-AF65-492CC44B7E00}" srcOrd="0" destOrd="0" presId="urn:microsoft.com/office/officeart/2009/3/layout/CircleRelationship"/>
    <dgm:cxn modelId="{A87EEFF7-4D17-0F48-B3BB-208EBAC9E079}" type="presParOf" srcId="{12638A83-E4F5-674B-9467-240AA0C5FB0A}" destId="{6B05C13D-FEEA-C64C-B5AB-429A48D8019E}" srcOrd="8" destOrd="0" presId="urn:microsoft.com/office/officeart/2009/3/layout/CircleRelationship"/>
    <dgm:cxn modelId="{225D221A-D5E3-A24E-8DC7-28EEF7CFA311}" type="presParOf" srcId="{6B05C13D-FEEA-C64C-B5AB-429A48D8019E}" destId="{B46D02DE-DFD9-264A-9122-1B111364DA6D}" srcOrd="0" destOrd="0" presId="urn:microsoft.com/office/officeart/2009/3/layout/CircleRelationship"/>
    <dgm:cxn modelId="{85E43F53-5980-4A44-A90E-2A6974E0C731}" type="presParOf" srcId="{12638A83-E4F5-674B-9467-240AA0C5FB0A}" destId="{5C929E12-B5A9-524E-8637-7BDE97CEB999}" srcOrd="9" destOrd="0" presId="urn:microsoft.com/office/officeart/2009/3/layout/CircleRelationship"/>
    <dgm:cxn modelId="{EDE9CEF4-9D5B-B040-BF15-A1B49A183A85}" type="presParOf" srcId="{12638A83-E4F5-674B-9467-240AA0C5FB0A}" destId="{A458321B-FFC0-BD4F-9287-F448D405C256}" srcOrd="10" destOrd="0" presId="urn:microsoft.com/office/officeart/2009/3/layout/CircleRelationship"/>
    <dgm:cxn modelId="{A5E286C6-C1C4-2D4A-AA18-09F8B69BC07C}" type="presParOf" srcId="{A458321B-FFC0-BD4F-9287-F448D405C256}" destId="{CBAE351A-2575-EB4E-BDFE-AC8C89AB19F6}" srcOrd="0" destOrd="0" presId="urn:microsoft.com/office/officeart/2009/3/layout/CircleRelationship"/>
    <dgm:cxn modelId="{343A2B5B-3EA9-0042-99C6-C8D1303179C6}" type="presParOf" srcId="{12638A83-E4F5-674B-9467-240AA0C5FB0A}" destId="{A5B4C08C-AA14-F94A-9115-1C7612570EC3}" srcOrd="11" destOrd="0" presId="urn:microsoft.com/office/officeart/2009/3/layout/CircleRelationship"/>
    <dgm:cxn modelId="{C46D3D0E-E9C6-BE46-B8A5-E4A95FB01888}" type="presParOf" srcId="{A5B4C08C-AA14-F94A-9115-1C7612570EC3}" destId="{E87B16E0-7609-B741-ADEC-7ED3166C467B}" srcOrd="0" destOrd="0" presId="urn:microsoft.com/office/officeart/2009/3/layout/CircleRelationship"/>
    <dgm:cxn modelId="{F06E86CF-E769-4C44-9A84-F269CF601A78}" type="presParOf" srcId="{12638A83-E4F5-674B-9467-240AA0C5FB0A}" destId="{04321634-7EAA-C442-9E3C-6235F031E2D1}" srcOrd="12" destOrd="0" presId="urn:microsoft.com/office/officeart/2009/3/layout/CircleRelationship"/>
    <dgm:cxn modelId="{B3ECE278-9460-544C-B734-D3CA60B67F04}" type="presParOf" srcId="{04321634-7EAA-C442-9E3C-6235F031E2D1}" destId="{A27AE5E0-C77F-1548-B6AC-19A721F18551}" srcOrd="0" destOrd="0" presId="urn:microsoft.com/office/officeart/2009/3/layout/CircleRelationship"/>
    <dgm:cxn modelId="{77EB9F0C-8830-B248-8635-F006CCB39B5A}" type="presParOf" srcId="{12638A83-E4F5-674B-9467-240AA0C5FB0A}" destId="{2C4EA2EF-7032-994A-8CDA-D08E93AE0AB3}" srcOrd="13" destOrd="0" presId="urn:microsoft.com/office/officeart/2009/3/layout/CircleRelationship"/>
    <dgm:cxn modelId="{9C623FB5-C3E4-8F48-89E3-5AFB510A90A9}" type="presParOf" srcId="{12638A83-E4F5-674B-9467-240AA0C5FB0A}" destId="{20931715-7EAE-D343-813D-4E75C341ED7C}" srcOrd="14" destOrd="0" presId="urn:microsoft.com/office/officeart/2009/3/layout/CircleRelationship"/>
    <dgm:cxn modelId="{7CA02AC0-47AC-B94F-B6E5-218866C425A0}" type="presParOf" srcId="{20931715-7EAE-D343-813D-4E75C341ED7C}" destId="{233E81BF-6756-1A46-9ADA-2C3EBEC9678C}" srcOrd="0" destOrd="0" presId="urn:microsoft.com/office/officeart/2009/3/layout/CircleRelationship"/>
    <dgm:cxn modelId="{ED598112-79BE-144D-A085-E0160CB166F7}" type="presParOf" srcId="{12638A83-E4F5-674B-9467-240AA0C5FB0A}" destId="{EAA19F38-080A-2445-9C24-BF5FCF5EAE4A}" srcOrd="15" destOrd="0" presId="urn:microsoft.com/office/officeart/2009/3/layout/CircleRelationship"/>
    <dgm:cxn modelId="{27E55CAD-B353-7143-8E2C-32284FEAFAB7}" type="presParOf" srcId="{12638A83-E4F5-674B-9467-240AA0C5FB0A}" destId="{4E3A32DE-4BB9-3148-B3A6-B205618EB141}" srcOrd="16" destOrd="0" presId="urn:microsoft.com/office/officeart/2009/3/layout/CircleRelationship"/>
    <dgm:cxn modelId="{FC6BDAEF-26AF-E543-BBDC-75BA58552734}" type="presParOf" srcId="{4E3A32DE-4BB9-3148-B3A6-B205618EB141}" destId="{3B2A56C1-B96B-2340-9B03-CA89F8A21E79}" srcOrd="0" destOrd="0" presId="urn:microsoft.com/office/officeart/2009/3/layout/CircleRelationship"/>
    <dgm:cxn modelId="{B52D9E49-E703-764F-84D9-35DCB8A97126}" type="presParOf" srcId="{12638A83-E4F5-674B-9467-240AA0C5FB0A}" destId="{C1B0984E-E3E0-C943-AF18-A37F5C5D8942}" srcOrd="17" destOrd="0" presId="urn:microsoft.com/office/officeart/2009/3/layout/CircleRelationship"/>
    <dgm:cxn modelId="{4FBDF88F-6490-3B48-8803-068C98865221}" type="presParOf" srcId="{12638A83-E4F5-674B-9467-240AA0C5FB0A}" destId="{9EAD5373-AAF2-584E-A784-9920C80F048E}" srcOrd="18" destOrd="0" presId="urn:microsoft.com/office/officeart/2009/3/layout/CircleRelationship"/>
    <dgm:cxn modelId="{7D072F52-63CD-0E47-8DD5-2835AA4DAAB1}" type="presParOf" srcId="{9EAD5373-AAF2-584E-A784-9920C80F048E}" destId="{6F43751C-A657-5641-8282-9805A3E00C8B}" srcOrd="0" destOrd="0" presId="urn:microsoft.com/office/officeart/2009/3/layout/CircleRelationship"/>
    <dgm:cxn modelId="{F4098A78-DEF5-1A45-93AC-47FA27266115}" type="presParOf" srcId="{12638A83-E4F5-674B-9467-240AA0C5FB0A}" destId="{D9700332-47BC-454C-8230-0816D8CE441B}" srcOrd="19" destOrd="0" presId="urn:microsoft.com/office/officeart/2009/3/layout/CircleRelationship"/>
    <dgm:cxn modelId="{1D5699B9-D027-204F-96A1-412F0DFB132E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3A829E8-0BA5-4C19-A6BB-366532D114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80C50F9-F388-4319-B1A9-C75E2716FC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8D0C9BCD-123E-40FC-A9F9-C56DC15155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264CA6B1-19DC-4062-8852-FFF080AFC7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C461B91A-E1A9-47DD-846E-867B5273D32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1BECE2E-82CD-443D-B317-91313D960A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4DFCFF8-E50A-4A6D-BAB0-2587BA92F9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6AD8D5F-7E88-4865-8723-4B351FA85E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818A016A-D092-46FD-9446-2B51730984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1F446D6D-EF4B-49B7-BE09-CC271947E5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2B722A65-19B3-4294-AD94-A2F023B99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CAF48A7E-B53E-4DB7-87EE-912A52863AB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>
            <a:extLst>
              <a:ext uri="{FF2B5EF4-FFF2-40B4-BE49-F238E27FC236}">
                <a16:creationId xmlns:a16="http://schemas.microsoft.com/office/drawing/2014/main" id="{0DE9678E-F378-4EA2-B9F7-EC1FAE5FFA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0B360B9B-1317-4F25-B9EB-F394FD787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69C03FA-09A8-426B-ADDB-07B326A46667}" type="slidenum">
              <a:rPr lang="pt-BR" altLang="pt-BR" sz="1200" b="0">
                <a:solidFill>
                  <a:schemeClr val="tx1"/>
                </a:solidFill>
              </a:rPr>
              <a:pPr/>
              <a:t>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7E5D01-EDCB-4310-9A41-3DBB0D865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>
            <a:extLst>
              <a:ext uri="{FF2B5EF4-FFF2-40B4-BE49-F238E27FC236}">
                <a16:creationId xmlns:a16="http://schemas.microsoft.com/office/drawing/2014/main" id="{1962CCBB-19A0-414D-BC59-E54D34761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ço Reservado para Anotações 2">
            <a:extLst>
              <a:ext uri="{FF2B5EF4-FFF2-40B4-BE49-F238E27FC236}">
                <a16:creationId xmlns:a16="http://schemas.microsoft.com/office/drawing/2014/main" id="{BDE86435-6BB0-4C27-890B-BB13DCABA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27651" name="Espaço Reservado para Número de Slide 3">
            <a:extLst>
              <a:ext uri="{FF2B5EF4-FFF2-40B4-BE49-F238E27FC236}">
                <a16:creationId xmlns:a16="http://schemas.microsoft.com/office/drawing/2014/main" id="{0E934700-90EF-4D18-9505-ED9F75D69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4FB6C20-B6F0-4BCF-AEEB-64B2538798E8}" type="slidenum">
              <a:rPr lang="pt-BR" altLang="pt-BR" sz="1200" b="0">
                <a:solidFill>
                  <a:schemeClr val="tx1"/>
                </a:solidFill>
              </a:rPr>
              <a:pPr/>
              <a:t>16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>
            <a:extLst>
              <a:ext uri="{FF2B5EF4-FFF2-40B4-BE49-F238E27FC236}">
                <a16:creationId xmlns:a16="http://schemas.microsoft.com/office/drawing/2014/main" id="{756F4A49-356B-4E00-81B6-2F1792829C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ço Reservado para Anotações 2">
            <a:extLst>
              <a:ext uri="{FF2B5EF4-FFF2-40B4-BE49-F238E27FC236}">
                <a16:creationId xmlns:a16="http://schemas.microsoft.com/office/drawing/2014/main" id="{57B91F38-D91A-422E-A056-BB39E240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30723" name="Espaço Reservado para Número de Slide 3">
            <a:extLst>
              <a:ext uri="{FF2B5EF4-FFF2-40B4-BE49-F238E27FC236}">
                <a16:creationId xmlns:a16="http://schemas.microsoft.com/office/drawing/2014/main" id="{46EECD3B-C905-4D34-8D8E-A3DA439D3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1DE914-3E31-42E1-A785-7A99E7B9FDB6}" type="slidenum">
              <a:rPr lang="pt-BR" altLang="pt-BR" sz="1200" b="0">
                <a:solidFill>
                  <a:schemeClr val="tx1"/>
                </a:solidFill>
              </a:rPr>
              <a:pPr/>
              <a:t>18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>
            <a:extLst>
              <a:ext uri="{FF2B5EF4-FFF2-40B4-BE49-F238E27FC236}">
                <a16:creationId xmlns:a16="http://schemas.microsoft.com/office/drawing/2014/main" id="{86DF7B07-45ED-4ED9-BE3B-6C8A6BFB2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Espaço Reservado para Número de Slide 3">
            <a:extLst>
              <a:ext uri="{FF2B5EF4-FFF2-40B4-BE49-F238E27FC236}">
                <a16:creationId xmlns:a16="http://schemas.microsoft.com/office/drawing/2014/main" id="{56A52B1C-D90D-4AC5-8F4E-E2429D81B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E44CF21-851D-4747-8B37-8257397C17E1}" type="slidenum">
              <a:rPr lang="pt-BR" altLang="pt-BR" sz="1200" b="0">
                <a:solidFill>
                  <a:schemeClr val="tx1"/>
                </a:solidFill>
              </a:rPr>
              <a:pPr/>
              <a:t>20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>
            <a:extLst>
              <a:ext uri="{FF2B5EF4-FFF2-40B4-BE49-F238E27FC236}">
                <a16:creationId xmlns:a16="http://schemas.microsoft.com/office/drawing/2014/main" id="{73859FAF-5216-42FE-A3D3-981D4AF95B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Espaço Reservado para Número de Slide 3">
            <a:extLst>
              <a:ext uri="{FF2B5EF4-FFF2-40B4-BE49-F238E27FC236}">
                <a16:creationId xmlns:a16="http://schemas.microsoft.com/office/drawing/2014/main" id="{33CC8987-60B3-4DBE-AE94-2CFDB5D75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2D637BB-CCD8-4C80-A0E2-D3487DF30898}" type="slidenum">
              <a:rPr lang="pt-BR" altLang="pt-BR" sz="1200" b="0">
                <a:solidFill>
                  <a:schemeClr val="tx1"/>
                </a:solidFill>
              </a:rPr>
              <a:pPr/>
              <a:t>21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>
            <a:extLst>
              <a:ext uri="{FF2B5EF4-FFF2-40B4-BE49-F238E27FC236}">
                <a16:creationId xmlns:a16="http://schemas.microsoft.com/office/drawing/2014/main" id="{DEC0CADB-B288-4E19-8E4E-E23ABBAA0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Espaço Reservado para Número de Slide 3">
            <a:extLst>
              <a:ext uri="{FF2B5EF4-FFF2-40B4-BE49-F238E27FC236}">
                <a16:creationId xmlns:a16="http://schemas.microsoft.com/office/drawing/2014/main" id="{633E780C-D907-404E-8819-9FFAC935C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3106C82-0D5F-47F9-86A5-5A6BBAC739AA}" type="slidenum">
              <a:rPr lang="pt-BR" altLang="pt-BR" sz="1200" b="0">
                <a:solidFill>
                  <a:schemeClr val="tx1"/>
                </a:solidFill>
              </a:rPr>
              <a:pPr/>
              <a:t>22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>
            <a:extLst>
              <a:ext uri="{FF2B5EF4-FFF2-40B4-BE49-F238E27FC236}">
                <a16:creationId xmlns:a16="http://schemas.microsoft.com/office/drawing/2014/main" id="{517AD849-0662-4C97-9114-017821B4AC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Espaço Reservado para Número de Slide 3">
            <a:extLst>
              <a:ext uri="{FF2B5EF4-FFF2-40B4-BE49-F238E27FC236}">
                <a16:creationId xmlns:a16="http://schemas.microsoft.com/office/drawing/2014/main" id="{B4997430-5975-4FEB-8B43-F195BB997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FDD7BFB-D7F6-42C1-816C-EF93015967E6}" type="slidenum">
              <a:rPr lang="pt-BR" altLang="pt-BR" sz="1200" b="0">
                <a:solidFill>
                  <a:schemeClr val="tx1"/>
                </a:solidFill>
              </a:rPr>
              <a:pPr/>
              <a:t>23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4BF447F3-22EF-4E18-AD16-4BDEF87DD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Espaço Reservado para Número de Slide 3">
            <a:extLst>
              <a:ext uri="{FF2B5EF4-FFF2-40B4-BE49-F238E27FC236}">
                <a16:creationId xmlns:a16="http://schemas.microsoft.com/office/drawing/2014/main" id="{09CE36FC-4231-4529-9C0D-08C33CE03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EEE530-72D5-485E-A3E0-03D214F6C584}" type="slidenum">
              <a:rPr lang="pt-BR" altLang="pt-BR" sz="1200" b="0">
                <a:solidFill>
                  <a:schemeClr val="tx1"/>
                </a:solidFill>
              </a:rPr>
              <a:pPr/>
              <a:t>26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Imagem de Slide 1">
            <a:extLst>
              <a:ext uri="{FF2B5EF4-FFF2-40B4-BE49-F238E27FC236}">
                <a16:creationId xmlns:a16="http://schemas.microsoft.com/office/drawing/2014/main" id="{C7AE8FD4-DC1B-49C1-8070-152A9ADBD3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Espaço Reservado para Número de Slide 3">
            <a:extLst>
              <a:ext uri="{FF2B5EF4-FFF2-40B4-BE49-F238E27FC236}">
                <a16:creationId xmlns:a16="http://schemas.microsoft.com/office/drawing/2014/main" id="{88AA9737-D101-40F4-BA7E-5F6B385FE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279DD7F-7C7C-4415-A644-E5266BD59F56}" type="slidenum">
              <a:rPr lang="pt-BR" altLang="pt-BR" sz="1200" b="0">
                <a:solidFill>
                  <a:schemeClr val="tx1"/>
                </a:solidFill>
              </a:rPr>
              <a:pPr/>
              <a:t>27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>
            <a:extLst>
              <a:ext uri="{FF2B5EF4-FFF2-40B4-BE49-F238E27FC236}">
                <a16:creationId xmlns:a16="http://schemas.microsoft.com/office/drawing/2014/main" id="{CDB0717B-F83B-4D20-AADF-F46BB379C3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Espaço Reservado para Número de Slide 3">
            <a:extLst>
              <a:ext uri="{FF2B5EF4-FFF2-40B4-BE49-F238E27FC236}">
                <a16:creationId xmlns:a16="http://schemas.microsoft.com/office/drawing/2014/main" id="{D597D7BA-D849-4D1E-8E19-16F751B60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DC097C7-B0A8-402A-9948-0CE46EF009D5}" type="slidenum">
              <a:rPr lang="pt-BR" altLang="pt-BR" sz="1200" b="0">
                <a:solidFill>
                  <a:schemeClr val="tx1"/>
                </a:solidFill>
              </a:rPr>
              <a:pPr/>
              <a:t>33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Imagem de Slide 1">
            <a:extLst>
              <a:ext uri="{FF2B5EF4-FFF2-40B4-BE49-F238E27FC236}">
                <a16:creationId xmlns:a16="http://schemas.microsoft.com/office/drawing/2014/main" id="{D30E3D11-E2BB-44FD-B569-0FF264485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61105E48-3F50-420C-929A-D9D15B1DE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334A815-1711-4048-8A57-2988DF55E03B}" type="slidenum">
              <a:rPr lang="pt-BR" altLang="pt-BR" sz="1200" b="0">
                <a:solidFill>
                  <a:schemeClr val="tx1"/>
                </a:solidFill>
              </a:rPr>
              <a:pPr/>
              <a:t>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>
            <a:extLst>
              <a:ext uri="{FF2B5EF4-FFF2-40B4-BE49-F238E27FC236}">
                <a16:creationId xmlns:a16="http://schemas.microsoft.com/office/drawing/2014/main" id="{ED2A976F-C6F9-4D58-A161-58BD5F5228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16B6825B-1E25-4DC6-BF79-E4DC04624EC7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34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E64318AE-9992-4FA1-8C6A-784CA175B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B80300F-9386-4576-9A99-467709AD1A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6722D36-DE6A-44A3-9BB3-3B29B9044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CaixaDeTexto 3">
            <a:extLst>
              <a:ext uri="{FF2B5EF4-FFF2-40B4-BE49-F238E27FC236}">
                <a16:creationId xmlns:a16="http://schemas.microsoft.com/office/drawing/2014/main" id="{8F2238D5-5CEC-4002-AFFE-9A858FE2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alt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pt-BR" sz="12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 i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2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Imagem de Slide 1">
            <a:extLst>
              <a:ext uri="{FF2B5EF4-FFF2-40B4-BE49-F238E27FC236}">
                <a16:creationId xmlns:a16="http://schemas.microsoft.com/office/drawing/2014/main" id="{CE879AD2-4663-4518-8012-ABB3DEAA4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ço Reservado para Número de Slide 3">
            <a:extLst>
              <a:ext uri="{FF2B5EF4-FFF2-40B4-BE49-F238E27FC236}">
                <a16:creationId xmlns:a16="http://schemas.microsoft.com/office/drawing/2014/main" id="{E088B271-50D1-4A9D-8DF0-39363FFE0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0F59B17-E8AA-4785-85BA-24798D1B0CAD}" type="slidenum">
              <a:rPr lang="pt-BR" altLang="pt-BR" sz="1200" b="0">
                <a:solidFill>
                  <a:schemeClr val="tx1"/>
                </a:solidFill>
              </a:rPr>
              <a:pPr/>
              <a:t>37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ço Reservado para Imagem de Slide 1">
            <a:extLst>
              <a:ext uri="{FF2B5EF4-FFF2-40B4-BE49-F238E27FC236}">
                <a16:creationId xmlns:a16="http://schemas.microsoft.com/office/drawing/2014/main" id="{08BEB6F7-3F10-4AE1-B4BF-AC35186217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Espaço Reservado para Número de Slide 3">
            <a:extLst>
              <a:ext uri="{FF2B5EF4-FFF2-40B4-BE49-F238E27FC236}">
                <a16:creationId xmlns:a16="http://schemas.microsoft.com/office/drawing/2014/main" id="{760212E8-DC39-4A96-91EE-08EE8848E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A00C576-D1FC-4B5D-AB04-9E02577FD4D6}" type="slidenum">
              <a:rPr lang="pt-BR" altLang="pt-BR" sz="1200" b="0">
                <a:solidFill>
                  <a:schemeClr val="tx1"/>
                </a:solidFill>
              </a:rPr>
              <a:pPr/>
              <a:t>38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>
            <a:extLst>
              <a:ext uri="{FF2B5EF4-FFF2-40B4-BE49-F238E27FC236}">
                <a16:creationId xmlns:a16="http://schemas.microsoft.com/office/drawing/2014/main" id="{7684C8B7-AADA-4D56-B23F-696A84BF77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8D15B168-5E2E-4DC3-81B8-7234D4BF5AC8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39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446D604B-B3C2-431D-8BF8-7A18E0FE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A1A11ABD-E31B-4BD9-992E-6F67E4EAC4E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ço Reservado para Imagem de Slide 1">
            <a:extLst>
              <a:ext uri="{FF2B5EF4-FFF2-40B4-BE49-F238E27FC236}">
                <a16:creationId xmlns:a16="http://schemas.microsoft.com/office/drawing/2014/main" id="{CF93E199-6AFC-40D9-9C31-D2A64A1BE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Espaço Reservado para Anotações 2">
            <a:extLst>
              <a:ext uri="{FF2B5EF4-FFF2-40B4-BE49-F238E27FC236}">
                <a16:creationId xmlns:a16="http://schemas.microsoft.com/office/drawing/2014/main" id="{C2200389-8896-4755-B56D-5E449FE31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6563" name="Espaço Reservado para Número de Slide 3">
            <a:extLst>
              <a:ext uri="{FF2B5EF4-FFF2-40B4-BE49-F238E27FC236}">
                <a16:creationId xmlns:a16="http://schemas.microsoft.com/office/drawing/2014/main" id="{DE3E3AF6-7E46-480B-BF72-1E5F269D9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D461BD7-2417-4995-967C-6FEF476DF8B0}" type="slidenum">
              <a:rPr lang="pt-BR" altLang="pt-BR" sz="1200" b="0">
                <a:solidFill>
                  <a:schemeClr val="tx1"/>
                </a:solidFill>
              </a:rPr>
              <a:pPr/>
              <a:t>40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4D2468FF-223B-487C-8E01-B12D5054B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E600BA4C-0DFC-4747-A394-945C18D5F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E212D21F-0743-4E5C-A008-36DA0F3CE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ECBC65-1BEA-4CE3-9A1D-02BDE641E1CC}" type="slidenum">
              <a:rPr lang="pt-BR" altLang="pt-BR" sz="1200" b="0">
                <a:solidFill>
                  <a:schemeClr val="tx1"/>
                </a:solidFill>
              </a:rPr>
              <a:pPr/>
              <a:t>41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37B6FBAA-ED27-41C1-8654-16346C259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20F17C2B-041F-4FDE-951A-5C510D7BB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E8C17D02-3E36-45F1-95BE-011122338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3A0DFE7-CBF1-484F-BCEF-67A3E8D79725}" type="slidenum">
              <a:rPr lang="pt-BR" altLang="pt-BR" sz="1200" b="0">
                <a:solidFill>
                  <a:schemeClr val="tx1"/>
                </a:solidFill>
              </a:rPr>
              <a:pPr/>
              <a:t>44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>
            <a:extLst>
              <a:ext uri="{FF2B5EF4-FFF2-40B4-BE49-F238E27FC236}">
                <a16:creationId xmlns:a16="http://schemas.microsoft.com/office/drawing/2014/main" id="{BC79782D-EEF9-43F3-A1C0-5046693405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63C4433D-0D93-472C-9803-6375D67C6670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49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ED04A355-74EC-4494-A200-67B33023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27F0CA65-7FC7-4B0E-8F00-203D9BF598F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>
            <a:extLst>
              <a:ext uri="{FF2B5EF4-FFF2-40B4-BE49-F238E27FC236}">
                <a16:creationId xmlns:a16="http://schemas.microsoft.com/office/drawing/2014/main" id="{2B864DCD-770F-4F61-A44F-9AA90BE7C9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Times New Roman" panose="02020603050405020304" pitchFamily="18" charset="0"/>
              <a:buNone/>
            </a:pPr>
            <a:fld id="{24A987D8-B02F-47B2-AD9B-5E7216A22FB2}" type="slidenum">
              <a:rPr lang="en-GB" altLang="pt-BR" sz="1200" b="0">
                <a:solidFill>
                  <a:schemeClr val="tx1"/>
                </a:solidFill>
              </a:rPr>
              <a:pPr algn="r" eaLnBrk="1" hangingPunct="1">
                <a:buFont typeface="Times New Roman" panose="02020603050405020304" pitchFamily="18" charset="0"/>
                <a:buNone/>
              </a:pPr>
              <a:t>50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F018C445-AE01-4CAF-97B3-319BE52DC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1C91B1C1-6DEE-4786-A968-4EC653CBFE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ço Reservado para Imagem de Slide 1">
            <a:extLst>
              <a:ext uri="{FF2B5EF4-FFF2-40B4-BE49-F238E27FC236}">
                <a16:creationId xmlns:a16="http://schemas.microsoft.com/office/drawing/2014/main" id="{E322A2DB-E7C4-4F4D-BB8D-5C0D348F7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6DBAAAB5-37D7-4E89-BFCA-939722269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C1ED112-746D-4B78-9778-8A8AB0CD617B}" type="slidenum">
              <a:rPr lang="pt-BR" altLang="pt-BR" sz="1200" b="0">
                <a:solidFill>
                  <a:schemeClr val="tx1"/>
                </a:solidFill>
              </a:rPr>
              <a:pPr/>
              <a:t>7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>
            <a:extLst>
              <a:ext uri="{FF2B5EF4-FFF2-40B4-BE49-F238E27FC236}">
                <a16:creationId xmlns:a16="http://schemas.microsoft.com/office/drawing/2014/main" id="{D46CB55C-1F37-4368-AF39-9E1ADB4C87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Font typeface="Times New Roman" panose="02020603050405020304" pitchFamily="18" charset="0"/>
              <a:buNone/>
            </a:pPr>
            <a:fld id="{D6BCF293-04D4-47D6-B412-0629CD7F64E1}" type="slidenum">
              <a:rPr lang="en-GB" altLang="pt-BR" sz="1200" b="0">
                <a:solidFill>
                  <a:schemeClr val="tx1"/>
                </a:solidFill>
              </a:rPr>
              <a:pPr algn="r">
                <a:buFont typeface="Times New Roman" panose="02020603050405020304" pitchFamily="18" charset="0"/>
                <a:buNone/>
              </a:pPr>
              <a:t>51</a:t>
            </a:fld>
            <a:endParaRPr lang="en-GB" altLang="pt-BR" sz="1200" b="0">
              <a:solidFill>
                <a:schemeClr val="tx1"/>
              </a:solidFill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D4594053-8766-41FA-A7FF-E66507D7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09688DC8-0C74-4F4F-95BB-3EDAF478BF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ço Reservado para Imagem de Slide 1">
            <a:extLst>
              <a:ext uri="{FF2B5EF4-FFF2-40B4-BE49-F238E27FC236}">
                <a16:creationId xmlns:a16="http://schemas.microsoft.com/office/drawing/2014/main" id="{816C849C-615D-4D48-B1EE-AFC81DC524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Espaço Reservado para Anotações 2">
            <a:extLst>
              <a:ext uri="{FF2B5EF4-FFF2-40B4-BE49-F238E27FC236}">
                <a16:creationId xmlns:a16="http://schemas.microsoft.com/office/drawing/2014/main" id="{740A095B-B106-4B67-A87E-F216A8298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84995" name="Espaço Reservado para Número de Slide 3">
            <a:extLst>
              <a:ext uri="{FF2B5EF4-FFF2-40B4-BE49-F238E27FC236}">
                <a16:creationId xmlns:a16="http://schemas.microsoft.com/office/drawing/2014/main" id="{04206830-1608-40B8-95AA-6E54873C9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576AFC9-424D-4B0A-9A07-A47BECF652F6}" type="slidenum">
              <a:rPr lang="pt-BR" altLang="pt-BR" sz="1200" b="0">
                <a:solidFill>
                  <a:schemeClr val="tx1"/>
                </a:solidFill>
              </a:rPr>
              <a:pPr/>
              <a:t>52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Espaço Reservado para Imagem de Slide 1">
            <a:extLst>
              <a:ext uri="{FF2B5EF4-FFF2-40B4-BE49-F238E27FC236}">
                <a16:creationId xmlns:a16="http://schemas.microsoft.com/office/drawing/2014/main" id="{CBF3356B-F7AF-4C63-8A5E-4CF5DDCD8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Espaço Reservado para Anotações 2">
            <a:extLst>
              <a:ext uri="{FF2B5EF4-FFF2-40B4-BE49-F238E27FC236}">
                <a16:creationId xmlns:a16="http://schemas.microsoft.com/office/drawing/2014/main" id="{1CC62BE0-80F6-4ED3-833C-E287C3026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>
              <a:cs typeface="MS PGothic" panose="020B0600070205080204" pitchFamily="34" charset="-128"/>
            </a:endParaRPr>
          </a:p>
        </p:txBody>
      </p:sp>
      <p:sp>
        <p:nvSpPr>
          <p:cNvPr id="87043" name="Espaço Reservado para Número de Slide 3">
            <a:extLst>
              <a:ext uri="{FF2B5EF4-FFF2-40B4-BE49-F238E27FC236}">
                <a16:creationId xmlns:a16="http://schemas.microsoft.com/office/drawing/2014/main" id="{7EEC799A-8FFA-4147-B682-EF550804D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364D5E9-C937-4F23-B5C6-3BDE680C93E4}" type="slidenum">
              <a:rPr lang="pt-BR" altLang="pt-BR" sz="1200" b="0">
                <a:solidFill>
                  <a:schemeClr val="tx1"/>
                </a:solidFill>
              </a:rPr>
              <a:pPr/>
              <a:t>53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5DC114EF-D842-4971-8144-80857A4D5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1D4200C-4589-4FAE-89F8-691936DC074B}" type="slidenum">
              <a:rPr lang="pt-BR" altLang="pt-BR" sz="1200" b="0">
                <a:solidFill>
                  <a:schemeClr val="tx1"/>
                </a:solidFill>
              </a:rPr>
              <a:pPr/>
              <a:t>8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58EA3E86-7B16-431C-88FE-7473E0B8A4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98513" y="728663"/>
            <a:ext cx="5260975" cy="36417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17149FF3-B4F4-47B8-99C4-3EF0CFF9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9226550"/>
            <a:ext cx="29702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9800" algn="l"/>
                <a:tab pos="1882775" algn="l"/>
                <a:tab pos="2825750" algn="l"/>
                <a:tab pos="3768725" algn="l"/>
                <a:tab pos="4711700" algn="l"/>
                <a:tab pos="5654675" algn="l"/>
                <a:tab pos="6597650" algn="l"/>
                <a:tab pos="7543800" algn="l"/>
                <a:tab pos="8483600" algn="l"/>
                <a:tab pos="9426575" algn="l"/>
                <a:tab pos="103695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B48F54F-0AFD-4EAF-B0A5-9D05161FF650}" type="slidenum">
              <a:rPr lang="pt-BR" altLang="pt-BR" sz="1200" b="0">
                <a:solidFill>
                  <a:srgbClr val="000000"/>
                </a:solidFill>
              </a:rPr>
              <a:pPr algn="r" eaLnBrk="1" hangingPunct="1"/>
              <a:t>8</a:t>
            </a:fld>
            <a:endParaRPr lang="pt-BR" altLang="pt-B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ço Reservado para Imagem de Slide 1">
            <a:extLst>
              <a:ext uri="{FF2B5EF4-FFF2-40B4-BE49-F238E27FC236}">
                <a16:creationId xmlns:a16="http://schemas.microsoft.com/office/drawing/2014/main" id="{972D5A0F-6155-4FB1-B951-63ADEE3E41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D0225CEB-2327-4015-90F8-7DE92782A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330CFFB-3E86-4B54-B640-7A37C341220F}" type="slidenum">
              <a:rPr lang="pt-BR" altLang="pt-BR" sz="1200" b="0">
                <a:solidFill>
                  <a:schemeClr val="tx1"/>
                </a:solidFill>
              </a:rPr>
              <a:pPr/>
              <a:t>9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FF0E0C5B-AA72-47DA-B3A4-63C26D2F12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1C18F9CE-FA75-4AFB-9934-F6F7010E0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B8482C5-1010-446A-8B61-C9BAEFC7E3BF}" type="slidenum">
              <a:rPr lang="pt-BR" altLang="pt-BR" sz="1200" b="0">
                <a:solidFill>
                  <a:schemeClr val="tx1"/>
                </a:solidFill>
              </a:rPr>
              <a:pPr/>
              <a:t>10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>
            <a:extLst>
              <a:ext uri="{FF2B5EF4-FFF2-40B4-BE49-F238E27FC236}">
                <a16:creationId xmlns:a16="http://schemas.microsoft.com/office/drawing/2014/main" id="{A3D33CC7-B589-40F8-9099-134CBBADF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6DD72D0F-5A07-45F3-849D-A77E89EAC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A5CF3B-5EA5-4844-A885-2006D05A3B7A}" type="slidenum">
              <a:rPr lang="pt-BR" altLang="pt-BR" sz="1200" b="0">
                <a:solidFill>
                  <a:schemeClr val="tx1"/>
                </a:solidFill>
              </a:rPr>
              <a:pPr/>
              <a:t>11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>
            <a:extLst>
              <a:ext uri="{FF2B5EF4-FFF2-40B4-BE49-F238E27FC236}">
                <a16:creationId xmlns:a16="http://schemas.microsoft.com/office/drawing/2014/main" id="{5F9D2A2B-3825-4779-91A8-301C4D38AC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A13A4369-BE86-4767-B39B-965D62CF6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6A0D426-3B2D-4B6C-AB69-22C735B20826}" type="slidenum">
              <a:rPr lang="pt-BR" altLang="pt-BR" sz="1200" b="0">
                <a:solidFill>
                  <a:schemeClr val="tx1"/>
                </a:solidFill>
              </a:rPr>
              <a:pPr/>
              <a:t>12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2995F7-ED67-4C08-8551-E872A5E7B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02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9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0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9D0288E-1885-4C6F-804F-09578AB057F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>
            <a:extLst>
              <a:ext uri="{FF2B5EF4-FFF2-40B4-BE49-F238E27FC236}">
                <a16:creationId xmlns:a16="http://schemas.microsoft.com/office/drawing/2014/main" id="{3E2DA62A-A4D8-4EAE-8C08-28D620E7DCD4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8" name="Freeform 9">
            <a:extLst>
              <a:ext uri="{FF2B5EF4-FFF2-40B4-BE49-F238E27FC236}">
                <a16:creationId xmlns:a16="http://schemas.microsoft.com/office/drawing/2014/main" id="{283E7A55-4DBB-4F33-8245-E4792CE2873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Freeform 10">
            <a:extLst>
              <a:ext uri="{FF2B5EF4-FFF2-40B4-BE49-F238E27FC236}">
                <a16:creationId xmlns:a16="http://schemas.microsoft.com/office/drawing/2014/main" id="{30FF97D0-C28F-4D9D-BFB1-A51149D3655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F7CCE1DB-08D9-4651-9E92-036E95F4C0C9}"/>
              </a:ext>
            </a:extLst>
          </p:cNvPr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TPlJ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t.ly/2EQSXW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ftp/notaecon/ni202007pfp.zi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3.bcb.gov.br/sgspub/localizarseries/localizarSeries.do?method=prepararTelaLocalizarSeri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uments/Tabelas_especiais/Nfspp.xl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ese.org.br/analisecestabasica/salarioMinimo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ceita.economia.gov.br/dados/receitadata/estudos-e-tributarios-e-aduaneiros/estudos-e-estatisticas/11-08-2014-grandes-numeros-dirpf/tabelas-gn-irpf-ac-2018-so-tabelas.xls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painel.pep.planejamento.gov.br/QvAJAXZfc/opendoc.htm?document=painelpep.qvw&amp;lang=en-US&amp;host=Local&amp;anonymous=tru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GQFvS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estatisticas/docs_estatisticasfiscais/Notimp3.xls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isweb.tesouro.gov.br/apex/f?p=2501:9::::9:P9_ID_PUBLICACAO_ANEXO:962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V1Pk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3jK41a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toriacidada.org.br/explicacao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bit.ly/2MVSvfk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08tgu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3eQCgcn" TargetMode="External"/><Relationship Id="rId5" Type="http://schemas.openxmlformats.org/officeDocument/2006/relationships/hyperlink" Target="https://bit.ly/371YGol" TargetMode="External"/><Relationship Id="rId4" Type="http://schemas.openxmlformats.org/officeDocument/2006/relationships/hyperlink" Target="https://bit.ly/2AEsZ8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2SEQj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brasil.com.br/business/2020/04/08/bc-tem-perda-de-r-31-bilhoes-com-swap-cambial-em-marc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m.com.br/app/noticia/economia/2020/05/06/internas_economia,1144919/bc-tem-perda-de-r-8-340-bi-com-swap-cambial-em-abril.s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5BbHd" TargetMode="External"/><Relationship Id="rId2" Type="http://schemas.openxmlformats.org/officeDocument/2006/relationships/hyperlink" Target="https://bit.ly/2WAKhJq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mLp9h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3ifDbEy" TargetMode="Externa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bVDd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bit.ly/3a9HO0y" TargetMode="External"/><Relationship Id="rId4" Type="http://schemas.openxmlformats.org/officeDocument/2006/relationships/hyperlink" Target="http://www.auditoriacidada.org.br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www.facebook.com/auditoriacidada.pagin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mara.leg.br/internet/comissao/index/mista/orca/orcamento/OR2021/proposta/1_VolumeI.pdf" TargetMode="External"/><Relationship Id="rId4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mara.leg.br/internet/comissao/index/mista/orca/orcamento/OR2021/proposta/PL2021.EX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alorinveste.globo.com/mercados/brasil-e-politica/noticia/2020/09/10/reforma-administrativa-vai-economizar-r-300-bilhoes-em-dez-anos-diz-guedes.g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02F26E4B-6C88-47AF-9267-B7CB3B0D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-158750"/>
            <a:ext cx="97774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200" u="sng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440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3000" b="0" i="1" u="sng">
              <a:solidFill>
                <a:srgbClr val="FFFF00"/>
              </a:solidFill>
            </a:endParaRPr>
          </a:p>
          <a:p>
            <a:pPr algn="ctr"/>
            <a:endParaRPr lang="pt-BR" altLang="pt-BR" sz="2700" u="sng">
              <a:solidFill>
                <a:srgbClr val="FFFF00"/>
              </a:solidFill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500" b="0" i="1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1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PT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pt-BR" sz="2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LIVE DA AUDITORIA CIDADÃ DA DÍVIDA</a:t>
            </a:r>
          </a:p>
          <a:p>
            <a:pPr algn="ctr" eaLnBrk="1" hangingPunct="1"/>
            <a:r>
              <a:rPr lang="pt-BR" altLang="pt-BR" sz="20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de outubro de 2020</a:t>
            </a:r>
          </a:p>
        </p:txBody>
      </p:sp>
      <p:sp>
        <p:nvSpPr>
          <p:cNvPr id="4098" name="CaixaDeTexto 3">
            <a:extLst>
              <a:ext uri="{FF2B5EF4-FFF2-40B4-BE49-F238E27FC236}">
                <a16:creationId xmlns:a16="http://schemas.microsoft.com/office/drawing/2014/main" id="{2987262D-0568-4D4E-9C1E-6F101454ED3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950" y="2133600"/>
            <a:ext cx="88566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9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PEC 32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REFORMA ADMINISTRATIVA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7EE3A9F3-9AA6-48A0-8A53-7224035EC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625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>
            <a:extLst>
              <a:ext uri="{FF2B5EF4-FFF2-40B4-BE49-F238E27FC236}">
                <a16:creationId xmlns:a16="http://schemas.microsoft.com/office/drawing/2014/main" id="{B7251C80-8564-4D17-8B8E-4463959C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09588"/>
            <a:ext cx="395922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6EC66E9-918C-4A52-9CB1-88F1CF03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 1995 a 2015 produzimos R$ 1 Trilhão de Superávit Primário. Apesar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disso, a dívida interna federal aumentou de </a:t>
            </a: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R$86 bilhões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para quase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R$4 trilhões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no mesmo período.</a:t>
            </a:r>
          </a:p>
          <a:p>
            <a:pPr lvl="1" algn="ctr">
              <a:lnSpc>
                <a:spcPct val="110000"/>
              </a:lnSpc>
            </a:pP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O que tem feito a chamada Dívida Pública explodir?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 eaLnBrk="1" hangingPunct="1"/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TCU afirma que dívida não serviu para investimento no país  </a:t>
            </a:r>
            <a:r>
              <a:rPr lang="pt-BR" altLang="pt-BR" sz="2000" b="0">
                <a:hlinkClick r:id="rId3"/>
              </a:rPr>
              <a:t>https://bit.ly/2NTPlJo</a:t>
            </a:r>
            <a:r>
              <a:rPr lang="pt-BR" altLang="pt-BR" sz="2000" b="0"/>
              <a:t> </a:t>
            </a:r>
          </a:p>
        </p:txBody>
      </p:sp>
      <p:pic>
        <p:nvPicPr>
          <p:cNvPr id="15362" name="Picture 1">
            <a:extLst>
              <a:ext uri="{FF2B5EF4-FFF2-40B4-BE49-F238E27FC236}">
                <a16:creationId xmlns:a16="http://schemas.microsoft.com/office/drawing/2014/main" id="{82C25768-5BF8-406B-9DFF-E130C6889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12875"/>
            <a:ext cx="8936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459BD2B-D5F1-42B1-9C3C-9B606540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Nas 2 últimas décadas citadas pelo BM o aumento dos gastos foi com a chamada dívida pública, pois produzimos, de 1995 a 2015, R$ 1 Trilhão de Superávit Primário. </a:t>
            </a: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BANCO MUNDIAL IGNORA A </a:t>
            </a:r>
            <a:r>
              <a:rPr lang="pt-BR" altLang="en-US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 PELA POLÍTICA MONETÁRIA DO BANCO CENTRAL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CC28BC0-2B0F-4689-A4FA-6E1AFC63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96975"/>
            <a:ext cx="884396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C71BB952-80EE-4AB6-BC73-5B584F4D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65175"/>
            <a:ext cx="92249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AD56F1E-A492-4498-AA9A-15B8CBC67586}"/>
              </a:ext>
            </a:extLst>
          </p:cNvPr>
          <p:cNvSpPr txBox="1"/>
          <p:nvPr/>
        </p:nvSpPr>
        <p:spPr>
          <a:xfrm>
            <a:off x="893763" y="5487988"/>
            <a:ext cx="6408737" cy="120015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rgbClr val="74A510"/>
                </a:solidFill>
                <a:latin typeface="Arial" panose="020B0604020202020204" pitchFamily="34" charset="0"/>
              </a:rPr>
              <a:t>CRISE FABRICADA E DESTINAÇÃO DE CERCA DE 40% DO ORÇAMENTO PARA JUROS E AMORTIZAÇÕES DA DÍVIDA!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A5B174B1-F854-4F26-B2E1-F788A4C2F59A}"/>
              </a:ext>
            </a:extLst>
          </p:cNvPr>
          <p:cNvSpPr/>
          <p:nvPr/>
        </p:nvSpPr>
        <p:spPr bwMode="auto">
          <a:xfrm rot="2923256">
            <a:off x="864394" y="4553744"/>
            <a:ext cx="1250950" cy="576262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/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DBFCBA08-C895-41E6-BBFD-FB88BD4A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15888"/>
            <a:ext cx="9129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Governo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plagia Banco Mundial e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mente: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61B405D8-29C9-4B90-B2CC-DEAF95F02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88913"/>
            <a:ext cx="10009187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A crise que enfrentamos desde</a:t>
            </a:r>
          </a:p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2015 foi FABRICADA pela Política </a:t>
            </a:r>
          </a:p>
          <a:p>
            <a:pPr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Monetária do Banco Central</a:t>
            </a: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	Em 2015: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Juros elevadíssimos (14,25%)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Remuneração da sobra de caixa de R$ 1 TRI dos bancos </a:t>
            </a: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Prejuízos com </a:t>
            </a:r>
            <a:r>
              <a:rPr lang="pt-BR" altLang="pt-BR" sz="2800" b="0" i="1">
                <a:solidFill>
                  <a:srgbClr val="FFFFFF"/>
                </a:solidFill>
                <a:latin typeface="Tahoma" panose="020B0604030504040204" pitchFamily="34" charset="0"/>
              </a:rPr>
              <a:t>Swap</a:t>
            </a: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Cambial e outros prejuízos do BC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Emissão excessiva de títulos da dívida interna</a:t>
            </a:r>
          </a:p>
          <a:p>
            <a:pPr algn="ctr" eaLnBrk="1" hangingPunct="1">
              <a:lnSpc>
                <a:spcPct val="150000"/>
              </a:lnSpc>
            </a:pP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Dívida Interna cresceu R$ 732 bilhões em 11 meses de 2015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Investimento Federal em 2015: R$ 9,6 bilhões</a:t>
            </a: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pt-BR" sz="5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O Banco Central está suicidando o Brasil 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https://bit.ly/2EQSXWf</a:t>
            </a:r>
            <a:r>
              <a:rPr lang="pt-BR" altLang="pt-BR" sz="20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00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6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890A73C2-4455-4237-9E0E-F6A37BF30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8913"/>
            <a:ext cx="33131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62E29C5A-FDF0-4B21-8A64-90E3CED3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2530" name="Text Box 9">
            <a:extLst>
              <a:ext uri="{FF2B5EF4-FFF2-40B4-BE49-F238E27FC236}">
                <a16:creationId xmlns:a16="http://schemas.microsoft.com/office/drawing/2014/main" id="{EBEAF11A-6A52-4784-98A7-980581D1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Crise fabricada pela política monetária do BC fecha 5.000 empresas e dispara o desemprego em 2015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148DD172-8F64-4B78-8E08-758EA32D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321484C3-18F2-46C4-96DA-C43FAB01A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340225"/>
            <a:ext cx="8369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3">
            <a:extLst>
              <a:ext uri="{FF2B5EF4-FFF2-40B4-BE49-F238E27FC236}">
                <a16:creationId xmlns:a16="http://schemas.microsoft.com/office/drawing/2014/main" id="{E97F2B74-A6B6-4A64-B556-1ECB1B861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1700213"/>
            <a:ext cx="24336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PIB</a:t>
            </a:r>
          </a:p>
          <a:p>
            <a:pPr algn="ctr" eaLnBrk="1" hangingPunct="1"/>
            <a:r>
              <a:rPr lang="pt-BR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encolhe</a:t>
            </a:r>
          </a:p>
          <a:p>
            <a:pPr algn="ctr" eaLnBrk="1" hangingPunct="1"/>
            <a:r>
              <a:rPr lang="en-US" altLang="pt-BR" sz="4400" b="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3,55%</a:t>
            </a:r>
          </a:p>
        </p:txBody>
      </p:sp>
      <p:pic>
        <p:nvPicPr>
          <p:cNvPr id="22534" name="Picture 11">
            <a:extLst>
              <a:ext uri="{FF2B5EF4-FFF2-40B4-BE49-F238E27FC236}">
                <a16:creationId xmlns:a16="http://schemas.microsoft.com/office/drawing/2014/main" id="{6F3AE362-CCD9-43B1-B4BD-C3001B6B7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96975"/>
            <a:ext cx="7150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239083AE-878C-4463-95B6-3B83C1E1C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pt-BR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4578" name="Text Box 9">
            <a:extLst>
              <a:ext uri="{FF2B5EF4-FFF2-40B4-BE49-F238E27FC236}">
                <a16:creationId xmlns:a16="http://schemas.microsoft.com/office/drawing/2014/main" id="{B8269E8C-44FD-4920-A9DD-EF26378E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14313"/>
            <a:ext cx="970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</a:rPr>
              <a:t>Bancos lucram com os mecanismos que alimentam o Sistema da Dívida e produzem a crise</a:t>
            </a: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EFC840C6-5427-44ED-A944-BA23ABE4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24580" name="Retângulo 2">
            <a:extLst>
              <a:ext uri="{FF2B5EF4-FFF2-40B4-BE49-F238E27FC236}">
                <a16:creationId xmlns:a16="http://schemas.microsoft.com/office/drawing/2014/main" id="{1A8E60C1-C349-4B20-A21C-30AE2275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pt-BR" altLang="pt-BR" sz="1600" b="0">
                <a:solidFill>
                  <a:schemeClr val="tx1"/>
                </a:solidFill>
              </a:rPr>
              <a:t>Fonte: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alt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CE0FBB58-D01E-4844-BABE-156EC66AF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770413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5E407CE6-512D-4F59-ADDC-C0189A15E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0575"/>
            <a:ext cx="2921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">
            <a:extLst>
              <a:ext uri="{FF2B5EF4-FFF2-40B4-BE49-F238E27FC236}">
                <a16:creationId xmlns:a16="http://schemas.microsoft.com/office/drawing/2014/main" id="{C89078EB-8D72-4A4A-83FA-065CCE0E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484313"/>
            <a:ext cx="20161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pt-BR" altLang="pt-BR" u="sng">
                <a:solidFill>
                  <a:schemeClr val="tx1"/>
                </a:solidFill>
                <a:latin typeface="Tahoma" panose="020B0604030504040204" pitchFamily="34" charset="0"/>
              </a:rPr>
              <a:t>2015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Lucro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R$ 96 bilhões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+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Provisão de </a:t>
            </a:r>
          </a:p>
          <a:p>
            <a:pPr algn="ctr" eaLnBrk="1" hangingPunct="1">
              <a:spcAft>
                <a:spcPts val="1800"/>
              </a:spcAft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R$ 187 bilhões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>
            <a:extLst>
              <a:ext uri="{FF2B5EF4-FFF2-40B4-BE49-F238E27FC236}">
                <a16:creationId xmlns:a16="http://schemas.microsoft.com/office/drawing/2014/main" id="{8B1E3A48-9DA1-4046-B161-8BE2EC37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15888"/>
            <a:ext cx="9793288" cy="69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" indent="-3429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pt-BR" altLang="pt-BR" sz="1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TEMOS MANTIDO MAIS DE </a:t>
            </a:r>
          </a:p>
          <a:p>
            <a:pPr algn="ctr"/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R$ 4 TRILHÕES EM CAIXA HÁ VÁRIOS ANOS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 2015 e 2016 o PIB caiu cerca de 7% e seguiu estagnado, embora não tivéssemos tido aqui nenhum dos fatores que produzem crise. Milhões de empresas quebraram e a crise se alastrou para os estados e municípios.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Brasil é a 9ª maior economia do mundo; possuímos imensas riquezas e potencialidades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Possuímos mais de R$ 4 TRILHÕES líquidos!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Em JUNHO/2020, possuíamos, por exemplo: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Tesouro Nacional;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R$ 1,5 TRILHÃO 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caixa do Banco Central, e</a:t>
            </a:r>
          </a:p>
          <a:p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R$ 1,9 TRILHÃO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em Reservas Internacionais!</a:t>
            </a:r>
          </a:p>
          <a:p>
            <a:endParaRPr lang="pt-BR" altLang="pt-BR" sz="1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Fonte dos dados: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https://www.bcb.gov.br/ftp/notaecon/ni202007pfp.zip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- Tabela 4 - Linhas 44 e 50.  O volume de reservas internacionais foi obtido em </a:t>
            </a:r>
            <a:r>
              <a:rPr lang="pt-BR" altLang="pt-BR" sz="1400" b="0" u="sng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https://www3.bcb.gov.br/sgspub/localizarseries/localizarSeries.do?method=prepararTelaLocalizarSeries</a:t>
            </a:r>
            <a:r>
              <a:rPr lang="pt-BR" altLang="pt-BR" sz="1400" b="0">
                <a:solidFill>
                  <a:schemeClr val="tx1"/>
                </a:solidFill>
                <a:cs typeface="Arial" panose="020B0604020202020204" pitchFamily="34" charset="0"/>
              </a:rPr>
              <a:t> – Série Temporal nº 13621 (US$ 348,781 bilhões em 30/6/2020, multiplicados por 5,4754 = R$ 1,9 trilhão)  </a:t>
            </a:r>
            <a:endParaRPr lang="pt-BR" altLang="pt-BR" sz="14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BB065F1-C2BF-4B78-A380-74244C79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30000"/>
              </a:lnSpc>
            </a:pPr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</a:rPr>
              <a:t>PELA POLÍTICA MONETÁRIA DO BANCO CENTRAL</a:t>
            </a:r>
          </a:p>
          <a:p>
            <a:pPr lvl="2" eaLnBrk="1" hangingPunct="1">
              <a:lnSpc>
                <a:spcPct val="110000"/>
              </a:lnSpc>
            </a:pPr>
            <a:endParaRPr lang="pt-BR" altLang="pt-BR" sz="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pt-BR" sz="2800">
                <a:solidFill>
                  <a:srgbClr val="FFFFFF"/>
                </a:solidFill>
                <a:latin typeface="Tahoma" panose="020B0604030504040204" pitchFamily="34" charset="0"/>
              </a:rPr>
              <a:t>CRISE TEM JUSTIFICADO MEDIDAS RESTRITIVAS</a:t>
            </a:r>
          </a:p>
          <a:p>
            <a:pPr lvl="1" eaLnBrk="1" hangingPunct="1">
              <a:lnSpc>
                <a:spcPct val="110000"/>
              </a:lnSpc>
            </a:pPr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95 (PEC do Teto)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 93 (aumento da DRU para 30%)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Lei Complementar 159/2017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Desonerações danosas ao financiamento da Seguridade Social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Reformas Trabalhista, da Previdência e Administrativa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Privatizações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da remuneração da sobra de caixa dos bancos – PLP 112/2019 e PLP 19/2019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Plano mais Brasil para banqueiro: PEC 186, 187 e 188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PEC 438</a:t>
            </a:r>
          </a:p>
          <a:p>
            <a:pPr lvl="2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EC 106</a:t>
            </a:r>
          </a:p>
          <a:p>
            <a:pPr lvl="2" eaLnBrk="1" hangingPunct="1">
              <a:lnSpc>
                <a:spcPts val="2875"/>
              </a:lnSpc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ts val="2875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pt-BR" altLang="pt-B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aixaDeTexto 1">
            <a:extLst>
              <a:ext uri="{FF2B5EF4-FFF2-40B4-BE49-F238E27FC236}">
                <a16:creationId xmlns:a16="http://schemas.microsoft.com/office/drawing/2014/main" id="{19E31DBC-0A10-4540-AD2A-0ED5C93A8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949950"/>
            <a:ext cx="9650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0">
                <a:solidFill>
                  <a:schemeClr val="tx1"/>
                </a:solidFill>
              </a:rPr>
              <a:t>Fontes: Banco Central - Séries Temporais nº 16953 e 16962;  Tabela – Necessidades de Financiamento do Setor Público - </a:t>
            </a:r>
            <a:r>
              <a:rPr lang="pt-BR" altLang="pt-BR" sz="1600" b="0">
                <a:solidFill>
                  <a:schemeClr val="tx1"/>
                </a:solidFill>
                <a:hlinkClick r:id="rId3"/>
              </a:rPr>
              <a:t>https://www.bcb.gov.br/content/estatisticas/Documents/Tabelas_especiais/Nfspp.xls</a:t>
            </a:r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1600" b="0">
              <a:solidFill>
                <a:schemeClr val="tx1"/>
              </a:solidFill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BBE3AC85-B2C1-4D73-80FB-42CA72D8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94170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Box 3">
            <a:extLst>
              <a:ext uri="{FF2B5EF4-FFF2-40B4-BE49-F238E27FC236}">
                <a16:creationId xmlns:a16="http://schemas.microsoft.com/office/drawing/2014/main" id="{74130287-6354-4B73-9670-FC697535E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88913"/>
            <a:ext cx="970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DÉFICIT SEMPRE ESTEVE NO BANCO CENTRAL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>
            <a:extLst>
              <a:ext uri="{FF2B5EF4-FFF2-40B4-BE49-F238E27FC236}">
                <a16:creationId xmlns:a16="http://schemas.microsoft.com/office/drawing/2014/main" id="{518DE5D0-5AF0-4E72-8CD8-B7324B70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88913"/>
            <a:ext cx="979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RENÚNCIA FISCAL E GASTO COM JUROS PAGOS PELO TESOURO NACIONAL AO BANCO CENTRAL</a:t>
            </a:r>
          </a:p>
          <a:p>
            <a:pPr algn="ctr" eaLnBrk="1" hangingPunct="1"/>
            <a:r>
              <a:rPr lang="en-US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QUASE R$ 3 TRILHÕES  DE 2010 A 2019</a:t>
            </a:r>
          </a:p>
        </p:txBody>
      </p:sp>
      <p:graphicFrame>
        <p:nvGraphicFramePr>
          <p:cNvPr id="31746" name="Object 1">
            <a:extLst>
              <a:ext uri="{FF2B5EF4-FFF2-40B4-BE49-F238E27FC236}">
                <a16:creationId xmlns:a16="http://schemas.microsoft.com/office/drawing/2014/main" id="{A7E1B4FF-4E99-45C1-879B-C7B849B127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175" y="1700213"/>
          <a:ext cx="574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Document" r:id="rId3" imgW="5740189" imgH="4952818" progId="Word.Document.12">
                  <p:embed/>
                </p:oleObj>
              </mc:Choice>
              <mc:Fallback>
                <p:oleObj name="Document" r:id="rId3" imgW="5740189" imgH="49528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00213"/>
                        <a:ext cx="574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6E8A2550-036F-4C02-A5CE-8666D990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GÊNESE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en-US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 estudo do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Banco Mundial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(Um Ajuste Justo: Análise da eficiência e equidade do gasto público no Brasil), publicado em 2017, já evidenciava que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gasto público é engessado em categorias como folha de pagamento e previdência socia</a:t>
            </a:r>
            <a:r>
              <a:rPr lang="pt-BR" altLang="pt-BR" b="0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l, deixando pouco espaço para despesas discricionárias e de investimento. Mais recentemente, em outubro de 2019, novo estudo do mesmo Banco (Gestão de Pessoas e Folha de Pagamentos no Setor Público Brasileiro: o que os dados dizem), ao analisar dados sobre a folha de pagamentos do Governo Federal e de seis Governos Estaduais, </a:t>
            </a:r>
            <a:r>
              <a:rPr lang="pt-BR" altLang="pt-BR" i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corroborou a existência de uma série de distorções nos gastos com pessoal.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BANCO MUNDIAL, braço do BIS, omite o gasto com o Sistema da Dívida, que é o maior gasto público e impede investimentos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7829C48-0EAC-404C-85A4-3B691BB3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sz="5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ARGUMENTOS ERRADOS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 MAIORIA DOS SERVIDORESS PÚBLICOS RECEBEM BAIXOS SALÁRIOS</a:t>
            </a:r>
          </a:p>
          <a:p>
            <a:pPr lvl="1" algn="ctr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A REFORMA ADMINISTRATIVA VAI AUMENTAR GASTOS COM CHEFIAS PRIVADAS DE ALTO RISCO</a:t>
            </a:r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lvl="1" algn="ctr">
              <a:lnSpc>
                <a:spcPct val="110000"/>
              </a:lnSpc>
            </a:pPr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PEC 32 PRIVATIZA E ABRE ESPAÇO PARA CORRUPÇÃO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25DA960C-BF60-42A8-B7C0-B3CD62CC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268413"/>
            <a:ext cx="85486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87715E1-B9EC-45BB-84B8-DCAAB0BD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7150"/>
            <a:ext cx="970597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CONCLUSÕES ERRADAS DO BANCO MUNDIAL PAUTAM PEC 32 </a:t>
            </a:r>
          </a:p>
          <a:p>
            <a:pPr lvl="1" algn="ctr">
              <a:lnSpc>
                <a:spcPct val="110000"/>
              </a:lnSpc>
            </a:pPr>
            <a:endParaRPr lang="pt-BR" altLang="pt-BR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Banco Mundial quer que brasileiros e brasileiras não consigam sobreviver: </a:t>
            </a:r>
          </a:p>
          <a:p>
            <a:pPr lvl="1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	77% dos servidores federais tem salário de até R$ 5.000, valor 	este bem próximo ao salário mínimo necessário, de R$ 	4.536,12, calculado pelo DIEESE</a:t>
            </a:r>
          </a:p>
          <a:p>
            <a:pPr lvl="1">
              <a:lnSpc>
                <a:spcPct val="110000"/>
              </a:lnSpc>
            </a:pP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</a:rPr>
              <a:t>		(Fontes: </a:t>
            </a: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https://www.dieese.org.br/analisecestabasica/salarioMinimo.html</a:t>
            </a:r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</a:rPr>
              <a:t> e Atlas do Estado Brasileiro, IPEA, 2019)</a:t>
            </a:r>
          </a:p>
          <a:p>
            <a:pPr lvl="1">
              <a:lnSpc>
                <a:spcPct val="110000"/>
              </a:lnSpc>
            </a:pPr>
            <a:endParaRPr lang="pt-BR" altLang="pt-BR" sz="1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Cúpulas dos 3 poderes estão fora da </a:t>
            </a:r>
            <a:r>
              <a:rPr lang="pt-BR" altLang="en-US" sz="2800" b="0">
                <a:solidFill>
                  <a:srgbClr val="FFFFFF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Reforma</a:t>
            </a:r>
            <a:r>
              <a:rPr lang="pt-BR" altLang="en-US" sz="2800" b="0">
                <a:solidFill>
                  <a:srgbClr val="FFFFFF"/>
                </a:solidFill>
                <a:latin typeface="Tahoma" panose="020B0604030504040204" pitchFamily="34" charset="0"/>
              </a:rPr>
              <a:t>”</a:t>
            </a:r>
            <a:endParaRPr lang="pt-BR" altLang="pt-BR" sz="2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</a:pPr>
            <a:endParaRPr lang="pt-BR" altLang="pt-BR" sz="18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 as 26 mil pessoas que ganham uma média de R$ 717 mil mensais, ISENTOS DE IRPF? </a:t>
            </a:r>
          </a:p>
          <a:p>
            <a:pPr lvl="1">
              <a:lnSpc>
                <a:spcPct val="11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	Qual a proposta do Banco Mundial para elas? A renda isenta 	delas representa 3% do PIB (mais que o triplo da 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economia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</a:rPr>
              <a:t> 	de 0,9% do PIB indicada na proposta do BM).</a:t>
            </a:r>
          </a:p>
          <a:p>
            <a:pPr lvl="1">
              <a:lnSpc>
                <a:spcPct val="110000"/>
              </a:lnSpc>
            </a:pPr>
            <a:r>
              <a:rPr lang="pt-BR" altLang="pt-BR" sz="800" b="0">
                <a:solidFill>
                  <a:srgbClr val="FFFFFF"/>
                </a:solidFill>
                <a:latin typeface="Tahoma" panose="020B0604030504040204" pitchFamily="34" charset="0"/>
              </a:rPr>
              <a:t>	Fonte: </a:t>
            </a:r>
            <a:r>
              <a:rPr lang="pt-BR" altLang="pt-BR" sz="8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https://receita.economia.gov.br/dados/receitadata/estudos-e-tributarios-e-aduaneiros/estudos-e-estatisticas/11-08-2014-grandes-numeros-dirpf/tabelas-gn-irpf-ac-2018-so-tabelas.xlsx</a:t>
            </a:r>
            <a:endParaRPr lang="pt-BR" altLang="pt-BR" sz="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>
            <a:extLst>
              <a:ext uri="{FF2B5EF4-FFF2-40B4-BE49-F238E27FC236}">
                <a16:creationId xmlns:a16="http://schemas.microsoft.com/office/drawing/2014/main" id="{C623F82A-32FF-49FC-BCEE-7C0198C6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165850"/>
            <a:ext cx="9361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1200" b="0">
                <a:solidFill>
                  <a:schemeClr val="tx1"/>
                </a:solidFill>
              </a:rPr>
              <a:t>Fontes: </a:t>
            </a:r>
            <a:r>
              <a:rPr lang="pt-BR" altLang="pt-BR" sz="1200" b="0">
                <a:solidFill>
                  <a:schemeClr val="tx1"/>
                </a:solidFill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200" b="0">
                <a:solidFill>
                  <a:schemeClr val="tx1"/>
                </a:solidFill>
              </a:rPr>
              <a:t>   e </a:t>
            </a:r>
            <a:r>
              <a:rPr lang="pt-BR" altLang="pt-BR" sz="1200" b="0">
                <a:solidFill>
                  <a:schemeClr val="tx1"/>
                </a:solidFill>
                <a:hlinkClick r:id="rId4"/>
              </a:rPr>
              <a:t>https://www.painel.pep.planejamento.gov.br/QvAJAXZfc/opendoc.htm?document=painelpep.qvw&amp;lang=en-US&amp;host=Local&amp;anonymous=true</a:t>
            </a:r>
            <a:r>
              <a:rPr lang="pt-BR" altLang="pt-BR" sz="1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43973B3B-F826-4BEA-A6C7-140C62572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chemeClr val="tx1"/>
                </a:solidFill>
              </a:rPr>
              <a:t>O Governo plagia Banco Mundial e mente: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9496AC7A-4C4F-4955-95B5-A30FE2C03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65175"/>
            <a:ext cx="9906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>
            <a:extLst>
              <a:ext uri="{FF2B5EF4-FFF2-40B4-BE49-F238E27FC236}">
                <a16:creationId xmlns:a16="http://schemas.microsoft.com/office/drawing/2014/main" id="{558E9A6B-BE4A-4326-A647-7D55B0DB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084763"/>
            <a:ext cx="2141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713C047A-B27E-49AE-B3F1-F1C8D174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81750"/>
            <a:ext cx="9653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 </a:t>
            </a:r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0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30BC578-D8AE-404A-954A-2B45F7B4BA18}"/>
              </a:ext>
            </a:extLst>
          </p:cNvPr>
          <p:cNvGraphicFramePr>
            <a:graphicFrameLocks/>
          </p:cNvGraphicFramePr>
          <p:nvPr/>
        </p:nvGraphicFramePr>
        <p:xfrm>
          <a:off x="3037365" y="692696"/>
          <a:ext cx="339922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916" name="CaixaDeTexto 3">
            <a:extLst>
              <a:ext uri="{FF2B5EF4-FFF2-40B4-BE49-F238E27FC236}">
                <a16:creationId xmlns:a16="http://schemas.microsoft.com/office/drawing/2014/main" id="{D1230842-E320-41D6-94C4-224607D1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0188"/>
            <a:ext cx="945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SE COLOCAR O GASTO COM A DÍVIDA NA MESMA ESCALA...</a:t>
            </a:r>
          </a:p>
        </p:txBody>
      </p:sp>
      <p:sp>
        <p:nvSpPr>
          <p:cNvPr id="38917" name="CaixaDeTexto 4">
            <a:extLst>
              <a:ext uri="{FF2B5EF4-FFF2-40B4-BE49-F238E27FC236}">
                <a16:creationId xmlns:a16="http://schemas.microsoft.com/office/drawing/2014/main" id="{24E3B643-3D58-45DE-8396-D8B89249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268413"/>
            <a:ext cx="33655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Juros e Amortizações </a:t>
            </a: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da Dívida </a:t>
            </a:r>
          </a:p>
          <a:p>
            <a:pPr eaLnBrk="1" hangingPunct="1"/>
            <a:endParaRPr lang="pt-BR" altLang="pt-BR" sz="20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Governo Federal</a:t>
            </a:r>
          </a:p>
          <a:p>
            <a:pPr eaLnBrk="1" hangingPunct="1"/>
            <a:endParaRPr lang="pt-BR" altLang="pt-BR" sz="200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000">
                <a:solidFill>
                  <a:srgbClr val="FFFF00"/>
                </a:solidFill>
                <a:latin typeface="Tahoma" panose="020B0604030504040204" pitchFamily="34" charset="0"/>
              </a:rPr>
              <a:t>(R$ bilhões)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>
            <a:extLst>
              <a:ext uri="{FF2B5EF4-FFF2-40B4-BE49-F238E27FC236}">
                <a16:creationId xmlns:a16="http://schemas.microsoft.com/office/drawing/2014/main" id="{7F6D957D-1A37-4507-8574-AB1944E2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490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1500">
              <a:solidFill>
                <a:schemeClr val="accent1"/>
              </a:solidFill>
              <a:latin typeface="Tahoma 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 " charset="0"/>
              </a:rPr>
              <a:t>POLÍTICA MONETÁRIA DO BANCO CENTRAL TRANSFERE RECURSOS PARA BANCOS E AUMENTA A DÍVIDA INTERNA EM TRILHÕES</a:t>
            </a: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50468D5B-8A4E-4A05-8886-CCF9BCCC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1663"/>
            <a:ext cx="64817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4">
            <a:extLst>
              <a:ext uri="{FF2B5EF4-FFF2-40B4-BE49-F238E27FC236}">
                <a16:creationId xmlns:a16="http://schemas.microsoft.com/office/drawing/2014/main" id="{9F56CD6A-BE6A-4DCB-ABFB-C34442AA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5661025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0" u="sng">
                <a:hlinkClick r:id="rId3"/>
              </a:rPr>
              <a:t>https://bit.ly/2GQFvSR</a:t>
            </a:r>
            <a:r>
              <a:rPr lang="pt-BR" altLang="pt-BR" sz="1600" b="0"/>
              <a:t> </a:t>
            </a:r>
          </a:p>
          <a:p>
            <a:pPr eaLnBrk="1" hangingPunct="1"/>
            <a:endParaRPr lang="en-US" alt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>
            <a:extLst>
              <a:ext uri="{FF2B5EF4-FFF2-40B4-BE49-F238E27FC236}">
                <a16:creationId xmlns:a16="http://schemas.microsoft.com/office/drawing/2014/main" id="{287D5C40-488A-4255-9B90-BABC2732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74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Comparativo entre os Gastos com a Dívida Pública e com PESSOAL e ENCARGOS (federal)</a:t>
            </a:r>
          </a:p>
        </p:txBody>
      </p:sp>
      <p:pic>
        <p:nvPicPr>
          <p:cNvPr id="41986" name="Figura1">
            <a:extLst>
              <a:ext uri="{FF2B5EF4-FFF2-40B4-BE49-F238E27FC236}">
                <a16:creationId xmlns:a16="http://schemas.microsoft.com/office/drawing/2014/main" id="{9A88AB45-FE3F-4AC0-812F-FEEFF4E4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96975"/>
            <a:ext cx="88566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>
            <a:extLst>
              <a:ext uri="{FF2B5EF4-FFF2-40B4-BE49-F238E27FC236}">
                <a16:creationId xmlns:a16="http://schemas.microsoft.com/office/drawing/2014/main" id="{C77C28BA-6B25-48A0-B1BC-9B48E904E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6308725"/>
            <a:ext cx="979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/>
            <a:r>
              <a:rPr lang="pt-BR" altLang="pt-BR" sz="1200" b="0">
                <a:solidFill>
                  <a:schemeClr val="tx1"/>
                </a:solidFill>
              </a:rPr>
              <a:t>Fonte: Elaboração própria com dados do Painel do Orçamento Federal (SIOP/ME), disponível em: &lt;</a:t>
            </a:r>
            <a:r>
              <a:rPr lang="uz-Cyrl-UZ" altLang="pt-BR" sz="1200" b="0" u="sng">
                <a:solidFill>
                  <a:schemeClr val="tx1"/>
                </a:solidFill>
                <a:hlinkClick r:id="rId3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pt-BR" sz="1200" b="0">
                <a:solidFill>
                  <a:schemeClr val="tx1"/>
                </a:solidFill>
              </a:rPr>
              <a:t>&gt;. Acesso em 17 set 2020.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aixaDeTexto 1">
            <a:extLst>
              <a:ext uri="{FF2B5EF4-FFF2-40B4-BE49-F238E27FC236}">
                <a16:creationId xmlns:a16="http://schemas.microsoft.com/office/drawing/2014/main" id="{05B5A5CE-CF3A-4350-B648-13EB45C7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EXPOSIÇÃO DE MOTIVOS DA PEC 32/2020</a:t>
            </a:r>
          </a:p>
          <a:p>
            <a:pPr algn="ctr" eaLnBrk="1" hangingPunct="1"/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Intenção explícita de reduzir o gasto com pessoal, ao mesmo tempo em que o PLOA 2021 destina R$ 2,2 TRILHÕES para o pagamento de juros e amortizações da dívida:</a:t>
            </a:r>
          </a:p>
          <a:p>
            <a:pPr algn="ctr" eaLnBrk="1" hangingPunct="1"/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Na Exposição de Motivos da PEC 32/2020 o governo afirma que ela seria necessária para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ja-JP" b="0" i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garantir condições orçamentárias e financeiras para a </a:t>
            </a:r>
            <a:r>
              <a:rPr lang="pt-BR" altLang="ja-JP" i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existência do Estad</a:t>
            </a:r>
            <a:r>
              <a:rPr lang="pt-BR" altLang="ja-JP" b="0" i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e para a prestação de serviços públicos de qualidade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ja-JP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eaLnBrk="1" hangingPunct="1"/>
            <a:endParaRPr lang="pt-BR" altLang="pt-BR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 VERDADE, SÓ HÁ POSSIBILIDADE DE EXISTÊNCIA DO ESTADO COM A MANUTENÇÃO DE QUADRO PERMANENTE DE PESSOAL VINCULADO AO ESTADO E NÃO A GOVERNOS DE TURNO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aixaDeTexto 1">
            <a:extLst>
              <a:ext uri="{FF2B5EF4-FFF2-40B4-BE49-F238E27FC236}">
                <a16:creationId xmlns:a16="http://schemas.microsoft.com/office/drawing/2014/main" id="{BDA5EF63-555B-460B-95E0-14AC1C42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866313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EXPOSIÇÃO DE MOTIVOS DA PEC 32/2020</a:t>
            </a:r>
          </a:p>
          <a:p>
            <a:pPr algn="ctr" eaLnBrk="1" hangingPunct="1"/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Intenção explícita de reduzir o gasto com pessoal, ao mesmo tempo em que o PLOA 2021 destina R$ 2,2 TRILHÕES para o pagamento de juros e amortizações da dívida:</a:t>
            </a:r>
          </a:p>
          <a:p>
            <a:pPr algn="ctr" eaLnBrk="1" hangingPunct="1"/>
            <a:endParaRPr lang="pt-BR" altLang="pt-BR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en-US" b="0" i="1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 i="1">
                <a:solidFill>
                  <a:schemeClr val="tx1"/>
                </a:solidFill>
                <a:latin typeface="Tahoma" panose="020B0604030504040204" pitchFamily="34" charset="0"/>
              </a:rPr>
              <a:t>Entre outros objetivos, a referida Emenda à Constituição busca </a:t>
            </a:r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equiparar os benefícios dos servidores públicos àqueles oferecidos pelo Regime Geral de Previdência Social</a:t>
            </a:r>
            <a:r>
              <a:rPr lang="pt-BR" altLang="pt-BR" b="0" i="1">
                <a:solidFill>
                  <a:schemeClr val="tx1"/>
                </a:solidFill>
                <a:latin typeface="Tahoma" panose="020B0604030504040204" pitchFamily="34" charset="0"/>
              </a:rPr>
              <a:t> e garantir a sustentabilidade dos sistemas</a:t>
            </a:r>
            <a:r>
              <a:rPr lang="pt-BR" altLang="en-US" b="0" i="1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 i="1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 algn="ctr" eaLnBrk="1" hangingPunct="1"/>
            <a:endParaRPr lang="pt-BR" altLang="pt-BR" b="0" i="1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en-US" b="0" i="1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 i="1">
                <a:solidFill>
                  <a:schemeClr val="tx1"/>
                </a:solidFill>
                <a:latin typeface="Tahoma" panose="020B0604030504040204" pitchFamily="34" charset="0"/>
              </a:rPr>
              <a:t>... contar com mecanismos de melhor gestão do gasto público com pessoal, considerando que esse gasto representa a </a:t>
            </a:r>
            <a:r>
              <a:rPr lang="pt-BR" altLang="pt-BR" i="1">
                <a:solidFill>
                  <a:schemeClr val="tx1"/>
                </a:solidFill>
                <a:latin typeface="Tahoma" panose="020B0604030504040204" pitchFamily="34" charset="0"/>
              </a:rPr>
              <a:t>segunda maior despesa da União, atrás apenas da Previdência</a:t>
            </a:r>
            <a:r>
              <a:rPr lang="pt-BR" altLang="pt-BR" b="0" i="1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  <a:r>
              <a:rPr lang="pt-BR" altLang="en-US" b="0" i="1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b="0" i="1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 i="1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Ignoram o gasto com a dívida, que é a maior despesa federal</a:t>
            </a:r>
            <a:endParaRPr lang="pt-BR" altLang="pt-BR" b="0" i="1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3C8A6F1-38C0-4861-BF57-AC4BC16B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pode ser chamada de 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Reforma Administrativa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NÃO É uma organização republicana do Estado que se destine a melhorar o atendimento à população</a:t>
            </a:r>
          </a:p>
          <a:p>
            <a:pPr eaLnBrk="1" hangingPunct="1"/>
            <a:endParaRPr lang="pt-BR" altLang="pt-BR" sz="5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Trata-se de uma REFORMA IDEOLÓGICA QUE MODIFICA O PAPEL DO ESTADO</a:t>
            </a:r>
          </a:p>
          <a:p>
            <a:pPr eaLnBrk="1" hangingPunct="1"/>
            <a:endParaRPr lang="pt-BR" altLang="pt-BR" sz="5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Segue a ideologia dos que acreditam que o mercado será capaz de dar uma resposta às demandas sociais...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Durante a PANDEMIA, qual foi a resposta do mercado? </a:t>
            </a: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que teria ocorrido ao povo brasileiro sem o serviço público, em especial o SUS?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A567CA02-C276-408C-AA7E-B9BC90AC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PONTO CENTRAL DA PEC 32/2020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Artigo 37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O Estado passa a atuar na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subsidiariedade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ou seja, nas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sobras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, onde não interessar ao mercado.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Justificativa para PRIVATIZAÇÕES, TERCEIRIZAÇÃO, DESMONTE DO SERVIÇO PÚBLICO</a:t>
            </a: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3AF13153-2EA2-48F2-B9EB-64704F3CF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16113"/>
            <a:ext cx="94186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199128D3-74DD-4E06-BA96-D8828874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GÊNESE: BIS, BANCO MUNDIAL</a:t>
            </a:r>
            <a:endParaRPr lang="pt-PT" altLang="pt-BR"/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/>
            <a:endParaRPr lang="pt-BR" altLang="pt-BR" sz="4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4000" b="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Documento do Banco Mundial serve de orientação para a redação da reforma.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>
              <a:solidFill>
                <a:schemeClr val="tx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altLang="pt-BR" sz="4000" b="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Propõe ataques com claros reflexos nos direitos sociais, com exemplos claros em educação e saúde.</a:t>
            </a:r>
            <a:endParaRPr lang="pt-BR" altLang="pt-BR">
              <a:solidFill>
                <a:schemeClr val="tx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9AC5ECF2-61DD-43D5-9B07-991FCAE8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PRIVATIZAÇÃO DO ESTADO</a:t>
            </a:r>
          </a:p>
          <a:p>
            <a:pPr algn="ctr" eaLnBrk="1" hangingPunct="1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Inclusão de novo Artigo 37-A à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10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Alguém acredita que o setor privado irá emprestar pessoal para o Estado sem contrapartida financeira?</a:t>
            </a: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Espaço para negociações e trocas, abrindo espaço para ganhos escusos e corrupção! 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41DBE87C-91F8-41DA-BE4D-9261DC23E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16113"/>
            <a:ext cx="90820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4234DB70-42EC-448B-BBA3-3AC8AB92C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DESMONTE DO ESTADO</a:t>
            </a:r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Altera o artigo 84 da Constituição Federal: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Risco para as Universidades Federais, órgãos reguladores, IBAMA, INPE, DNIT, FIOCRUZ e outros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134195-7071-4D7B-A489-714A118E7197}"/>
              </a:ext>
            </a:extLst>
          </p:cNvPr>
          <p:cNvSpPr/>
          <p:nvPr/>
        </p:nvSpPr>
        <p:spPr>
          <a:xfrm>
            <a:off x="344488" y="1905000"/>
            <a:ext cx="9561512" cy="31083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Por meio de simples DECRETO o presidente da República poderá extinguir: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cargos públicos;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Ministérios e órgãos diretamente subordinados à presidência;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entidades da administração pública autárquica e fundacional.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74B5BDD9-3E7E-44F9-A02C-848F74B4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</a:rPr>
              <a:t>PEC 32/2020: IMPEDE O DESENVOLVIMENTO SOCIOECONÔMICO DO PAÍS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</a:rPr>
              <a:t>Projeto de Desenvolvimento só é possível com uma estrutura de Estado permanente</a:t>
            </a: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: a PEC 32/2020 acaba com os planos de carreira e até com o regime jurídico único (RJU), que foi uma das principais conquistas da CF</a:t>
            </a:r>
          </a:p>
          <a:p>
            <a:pPr eaLnBrk="1" hangingPunct="1"/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A estabilidade para servidores públicos é uma garantia para a sociedade, de que haverá continuidade do serviço público, independentemente das trocas de governantes. </a:t>
            </a:r>
          </a:p>
          <a:p>
            <a:pPr eaLnBrk="1" hangingPunct="1"/>
            <a:endParaRPr lang="pt-BR" altLang="pt-BR" sz="28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A quem interessa o desmonte do Estado?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aixaDeTexto 1">
            <a:extLst>
              <a:ext uri="{FF2B5EF4-FFF2-40B4-BE49-F238E27FC236}">
                <a16:creationId xmlns:a16="http://schemas.microsoft.com/office/drawing/2014/main" id="{9B10232E-8E8C-415C-B1E0-5BCC969B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EXPOSIÇÃO DE MOTIVOS DA PEC 32/2020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Intenção explícita de reduzir o gasto com pessoal, ao mesmo tempo em que o PLOA 2021 destina R$ 2,2 TRILHÕES para o pagamento de juros e amortizações da dívida: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en-US" b="0" i="1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 i="1">
                <a:solidFill>
                  <a:schemeClr val="tx1"/>
                </a:solidFill>
                <a:latin typeface="Tahoma" panose="020B0604030504040204" pitchFamily="34" charset="0"/>
              </a:rPr>
              <a:t>Importante registrar que a proposta de Emenda à Constituição ora apresentada não acarreta impacto orçamentário-financeiro. No médio e no longo prazos, inclusive, poderá resultar na redução dos gastos obrigatórios, possibilitando incremento nas taxas de investimento público no país</a:t>
            </a:r>
            <a:r>
              <a:rPr lang="pt-BR" altLang="en-US" b="0" i="1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 i="1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 algn="ctr" eaLnBrk="1" hangingPunct="1"/>
            <a:endParaRPr lang="pt-BR" altLang="pt-BR" i="1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DISCURSO OFICIAL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: </a:t>
            </a:r>
            <a:r>
              <a:rPr lang="pt-BR" altLang="en-US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ECONOMIZAR</a:t>
            </a:r>
            <a:r>
              <a:rPr lang="pt-BR" altLang="en-US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 COM OS SERVIDORES PÚBLICOS PARA AUMENTAR INVESTIMENTOS</a:t>
            </a:r>
          </a:p>
          <a:p>
            <a:pPr algn="ctr" eaLnBrk="1" hangingPunct="1"/>
            <a:endParaRPr lang="pt-BR" altLang="pt-BR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REALIDADE: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</a:rPr>
              <a:t>CORTAR GASTOS E INVESTIMENTOS SOCIAIS PARA PAGAR MAIS JUROS E AMORTIZAÇÕES DA DÍVIDA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7F4C22EE-F915-4A68-9476-E8A7C6D9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44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 RICO: O QUE SEPARA A REALIDADE DE ABUNDÂNCIA DO CENÁRIO DE ESCASSEZ </a:t>
            </a:r>
            <a:endParaRPr lang="en-GB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C2ED021-9B1B-459F-8F07-C5300EE3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O QUE SEPARA A </a:t>
            </a:r>
          </a:p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REALIDADE DE ABUNDÂNCIA </a:t>
            </a:r>
          </a:p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DO  CENÁRIO DE ESCASSEZ</a:t>
            </a:r>
          </a:p>
          <a:p>
            <a:pPr eaLnBrk="1" hangingPunct="1"/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</a:rPr>
              <a:t>NO BRASIL?</a:t>
            </a:r>
          </a:p>
          <a:p>
            <a:pPr eaLnBrk="1" hangingPunct="1"/>
            <a:endParaRPr lang="pt-BR" altLang="pt-BR" sz="140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MODELO ECONÔMICO ERRADO,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CONCENTRADOR DE RENDA E RIQUEZA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Principais eixos: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POLÍTICA MONETÁRIA SUICIDA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MODELO TRIBUTÁRIO REGRESSIVO </a:t>
            </a:r>
          </a:p>
          <a:p>
            <a:pPr lvl="2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800" b="0">
                <a:solidFill>
                  <a:schemeClr val="accent1"/>
                </a:solidFill>
                <a:latin typeface="Tahoma" panose="020B0604030504040204" pitchFamily="34" charset="0"/>
              </a:rPr>
              <a:t>MODELO EXTRATIVISTA IRRESPONSÁVEL PARA COM AS PESSOAS E O AMBIENTE</a:t>
            </a:r>
          </a:p>
          <a:p>
            <a:pPr lvl="2" algn="ctr" eaLnBrk="1" hangingPunct="1">
              <a:lnSpc>
                <a:spcPct val="120000"/>
              </a:lnSpc>
            </a:pPr>
            <a:endParaRPr lang="pt-BR" altLang="pt-BR" sz="1000">
              <a:solidFill>
                <a:srgbClr val="94C600"/>
              </a:solidFill>
              <a:latin typeface="Tahoma" panose="020B0604030504040204" pitchFamily="34" charset="0"/>
            </a:endParaRP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8E232644-F584-45DE-B437-3CEF4C4E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60350"/>
            <a:ext cx="31877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>
            <a:extLst>
              <a:ext uri="{FF2B5EF4-FFF2-40B4-BE49-F238E27FC236}">
                <a16:creationId xmlns:a16="http://schemas.microsoft.com/office/drawing/2014/main" id="{652FCB62-A3E3-436F-90FB-C5D108E7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88913"/>
            <a:ext cx="94329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SISTEMA DA DÍVIDA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</a:pPr>
            <a:endParaRPr lang="pt-BR" altLang="pt-BR" sz="100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</a:rPr>
              <a:t>Utilização do endividamento público às avessas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: ao invés de instrumento de financiamento dos Estados, funciona como mecanismo de subtração de recursos públicos, que são direcionados principalmente a bancos e grandes corporações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 reproduz internacionalmente e internamente, em âmbito dos estados e municípios</a:t>
            </a:r>
          </a:p>
          <a:p>
            <a:pPr algn="just"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Principal característica: 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dívida pública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sem contrapartida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endParaRPr lang="pt-BR" altLang="pt-BR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Maior beneficiário: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</a:rPr>
              <a:t>      Setor financeiro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34F992-B8C2-4273-AE47-E78A04A64A14}"/>
              </a:ext>
            </a:extLst>
          </p:cNvPr>
          <p:cNvGraphicFramePr>
            <a:graphicFrameLocks/>
          </p:cNvGraphicFramePr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aixaDeTexto 1">
            <a:extLst>
              <a:ext uri="{FF2B5EF4-FFF2-40B4-BE49-F238E27FC236}">
                <a16:creationId xmlns:a16="http://schemas.microsoft.com/office/drawing/2014/main" id="{F9876804-A89F-4133-8F45-4E023EC0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ONDE ESTÁ O PROBLEMA????</a:t>
            </a: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EVOLUÇÃO DO ESTOQUE DA </a:t>
            </a:r>
            <a:r>
              <a:rPr lang="pt-BR" altLang="en-US" sz="2200">
                <a:solidFill>
                  <a:schemeClr val="accent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DÍVIDA BRUTA DO GOVERNO GERAL</a:t>
            </a:r>
            <a:r>
              <a:rPr lang="pt-BR" altLang="en-US" sz="2200">
                <a:solidFill>
                  <a:schemeClr val="accent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Dez/2019 – R$ 5,5 TRILHÕES</a:t>
            </a: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Jul/2020 – R$ 6,2 TRILHÕES</a:t>
            </a: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AUMENTO DE R$ 710 BILHÕES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NEOLIBERAIS DIZEM QUE É POR CAUSA DA PANDEMIA...</a:t>
            </a: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E USAM ISSO PARA JUSTIFICAR MAIS ARROCHO E REFORMA ADMINISTRATIVA...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PORÉM:   AUMENTO DAS OPERAÇÕES COMPROMISSADAS NO PERÍODO:</a:t>
            </a: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R$ 546 BILHÕES</a:t>
            </a:r>
          </a:p>
          <a:p>
            <a:pPr algn="ct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AUMENTO DA DÍVIDA MOBILIÁRIA DO TESOURO NACIONAL: </a:t>
            </a:r>
          </a:p>
          <a:p>
            <a:pPr algn="ctr" eaLnBrk="1" hangingPunct="1"/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</a:rPr>
              <a:t>R$ 93 BILHÕES (em parte devido à incidência de juros)</a:t>
            </a:r>
          </a:p>
          <a:p>
            <a:pPr algn="ctr" eaLnBrk="1" hangingPunct="1"/>
            <a:endParaRPr lang="pt-BR" altLang="pt-BR" sz="2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CONTA ÚNICA DO TESOURO EM JUL/2020: R$ 791 BILHÕES </a:t>
            </a:r>
          </a:p>
          <a:p>
            <a:pPr algn="ctr" eaLnBrk="1" hangingPunct="1"/>
            <a:r>
              <a:rPr lang="pt-BR" altLang="pt-BR" sz="2000">
                <a:solidFill>
                  <a:schemeClr val="accent1"/>
                </a:solidFill>
                <a:latin typeface="Tahoma" panose="020B0604030504040204" pitchFamily="34" charset="0"/>
              </a:rPr>
              <a:t>(+ R$ 325 BI ENTREGUES PELO BC POSTERIORMENTE)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https://www.bcb.gov.br/content/estatisticas/docs_estatisticasfiscais/Notimp3.xlsx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 - tabelas 4 e 17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aixaDeTexto 1">
            <a:extLst>
              <a:ext uri="{FF2B5EF4-FFF2-40B4-BE49-F238E27FC236}">
                <a16:creationId xmlns:a16="http://schemas.microsoft.com/office/drawing/2014/main" id="{11E0340D-46E5-47FA-82B0-6F27E46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0"/>
            <a:ext cx="970597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000">
                <a:solidFill>
                  <a:schemeClr val="accent1"/>
                </a:solidFill>
                <a:latin typeface="Tahoma" panose="020B0604030504040204" pitchFamily="34" charset="0"/>
              </a:rPr>
              <a:t>OUTROS ARGUMENTOS FURADOS DOS NEOLIBERAIS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- 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é a mais baixa da história (Selic de 2% ao ano)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PORÉM.... A taxa média dos títulos da dívida pública federal tem estado ao redor de 9% ao ano</a:t>
            </a: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Fonte: 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  <a:hlinkClick r:id="rId3"/>
              </a:rPr>
              <a:t>https://sisweb.tesouro.gov.br/apex/f?p=2501:9::::9:P9_ID_PUBLICACAO_ANEXO:9620</a:t>
            </a:r>
            <a:r>
              <a:rPr lang="pt-BR" altLang="pt-BR" sz="1000">
                <a:solidFill>
                  <a:schemeClr val="tx1"/>
                </a:solidFill>
                <a:latin typeface="Tahoma" panose="020B0604030504040204" pitchFamily="34" charset="0"/>
              </a:rPr>
              <a:t> – Tabela 4.2</a:t>
            </a: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taxa de juros incidente sobre as operações compromissadas é parecida com a Selic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sz="10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PORÉM...  Os títulos utilizados pelo BC nas operações compromissadas são do Tesouro, que paga juros ao BC com taxas muito superiores à Selic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 dívida no Brasil tem servido para financiar as áreas sociais</a:t>
            </a:r>
            <a:r>
              <a:rPr lang="pt-BR" altLang="en-US" sz="220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MENTIRA: TEM SERVIDO PARA CONCENTRAR A RENDA POR MEIO DE MECANISMOS FINANCEIROS ILEGÍTIMOS</a:t>
            </a:r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B1C8EB61-D172-4D76-9986-8C9B08EC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PAGAR ENCARGOS DA DÍVIDA PÚBLICA 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TEM SIDO A JUSTIFICATIVA PARA: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Destinação da maior parte do Orçamento Federal para os gastos com Juros e Amortizações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Privatizações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Contrarreformas que favorecem bancos </a:t>
            </a:r>
            <a:r>
              <a:rPr lang="pt-BR" altLang="pt-BR" sz="2000" b="0">
                <a:hlinkClick r:id="rId3"/>
              </a:rPr>
              <a:t>https://bit.ly/2XV1Pkw</a:t>
            </a:r>
            <a:r>
              <a:rPr lang="pt-BR" altLang="pt-BR" sz="2000" b="0"/>
              <a:t>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Modificações constitucionais danosas (EC 95)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e EC 106/2020 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(compra de papel podre pelo BC sem limite </a:t>
            </a:r>
            <a:r>
              <a:rPr lang="pt-BR" altLang="pt-BR" sz="2000" b="0">
                <a:hlinkClick r:id="rId4"/>
              </a:rPr>
              <a:t>https://bit.ly/3jK41a5</a:t>
            </a:r>
            <a:r>
              <a:rPr lang="pt-BR" altLang="pt-BR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endParaRPr lang="en-GB" altLang="pt-BR" sz="36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>
            <a:extLst>
              <a:ext uri="{FF2B5EF4-FFF2-40B4-BE49-F238E27FC236}">
                <a16:creationId xmlns:a16="http://schemas.microsoft.com/office/drawing/2014/main" id="{025124CF-C783-42BC-9A32-8904961B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REFLEXO PARA OS DIREITOS SOCIAIS</a:t>
            </a:r>
            <a:endParaRPr lang="pt-PT" altLang="pt-BR"/>
          </a:p>
          <a:p>
            <a:pPr algn="ctr" eaLnBrk="1" hangingPunct="1"/>
            <a:endParaRPr lang="pt-BR" altLang="pt-BR" sz="2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3200" b="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Educação Básica [item 16, p. 13]: diz o texto que a ineficiência da educação básica está nos números de alunos por professor, e cuja solução é o enxugamento dos quadros docentes para aumentar em 33% o número de alunos por professor.</a:t>
            </a:r>
            <a:endParaRPr lang="pt-BR" altLang="pt-BR" sz="3600">
              <a:solidFill>
                <a:schemeClr val="tx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2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320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pt-BR" altLang="pt-BR" sz="1400" b="0">
                <a:solidFill>
                  <a:srgbClr val="92D050"/>
                </a:solidFill>
                <a:cs typeface="Times New Roman" panose="02020603050405020304" pitchFamily="18" charset="0"/>
              </a:rPr>
              <a:t>Fonte: A fair adjustment : efficiency and equity of public spending in Brazil : Volume I - https://documents.worldbank.org/en/publication/documents-reports/documentdetail/884871511196609355/volume-i-s%c3%adntese</a:t>
            </a:r>
            <a:endParaRPr lang="pt-BR" altLang="pt-BR" sz="14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026">
            <a:extLst>
              <a:ext uri="{FF2B5EF4-FFF2-40B4-BE49-F238E27FC236}">
                <a16:creationId xmlns:a16="http://schemas.microsoft.com/office/drawing/2014/main" id="{5D81B9B6-78BD-45D8-8E96-6CBF3818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8913"/>
            <a:ext cx="9777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QUANTO MAIS PAGAMOS MAIS DEVEMOS...</a:t>
            </a:r>
          </a:p>
        </p:txBody>
      </p:sp>
      <p:sp>
        <p:nvSpPr>
          <p:cNvPr id="65538" name="TextBox 1">
            <a:extLst>
              <a:ext uri="{FF2B5EF4-FFF2-40B4-BE49-F238E27FC236}">
                <a16:creationId xmlns:a16="http://schemas.microsoft.com/office/drawing/2014/main" id="{7832A337-6891-4CB1-B281-25057682D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1125538"/>
            <a:ext cx="25923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Apesar das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gigantes a dívida cresce, pois grande parte dos juros são contabilizados como 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ja-JP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amortizações</a:t>
            </a:r>
            <a:r>
              <a:rPr lang="pt-BR" altLang="en-US" sz="22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sz="22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hlinkClick r:id="rId3"/>
              </a:rPr>
              <a:t>https://auditoriacidada.org.br/explicacao/</a:t>
            </a:r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en-US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Relatório </a:t>
            </a:r>
            <a:r>
              <a:rPr lang="en-US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ACD 1/2013 </a:t>
            </a:r>
            <a:r>
              <a:rPr lang="pt-BR" altLang="pt-BR" sz="2000" b="0">
                <a:hlinkClick r:id="rId4"/>
              </a:rPr>
              <a:t>https://bit.ly/2MVSvfk</a:t>
            </a:r>
            <a:endParaRPr lang="pt-BR" altLang="pt-BR" sz="2000" b="0"/>
          </a:p>
        </p:txBody>
      </p:sp>
      <p:pic>
        <p:nvPicPr>
          <p:cNvPr id="65539" name="Figura3">
            <a:extLst>
              <a:ext uri="{FF2B5EF4-FFF2-40B4-BE49-F238E27FC236}">
                <a16:creationId xmlns:a16="http://schemas.microsoft.com/office/drawing/2014/main" id="{E1DE955C-2B06-46E6-9AE1-EDE32E91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81075"/>
            <a:ext cx="69119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911416FB-F84E-48E9-A36F-F8E8F8B4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3513"/>
            <a:ext cx="734536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Box 2">
            <a:extLst>
              <a:ext uri="{FF2B5EF4-FFF2-40B4-BE49-F238E27FC236}">
                <a16:creationId xmlns:a16="http://schemas.microsoft.com/office/drawing/2014/main" id="{294BF3B2-4BDE-4A7F-85C8-2FF44B86B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47625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endParaRPr lang="pt-BR" altLang="pt-BR" b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>
            <a:extLst>
              <a:ext uri="{FF2B5EF4-FFF2-40B4-BE49-F238E27FC236}">
                <a16:creationId xmlns:a16="http://schemas.microsoft.com/office/drawing/2014/main" id="{BDCEEF28-DD4F-4141-A5E2-D57059F2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052513"/>
            <a:ext cx="91455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PRIVILÉGIO DOS BANCOS EM PLENA PANDEMIA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R$ 1,2 Trilhão em 23/03/2020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trilhões com a EC 106/2020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Ganhos em contratos de SWAP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 de Créditos (LC 173/2020)</a:t>
            </a:r>
          </a:p>
          <a:p>
            <a:pPr lvl="2" eaLnBrk="1" hangingPunct="1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Risco de 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independência</a:t>
            </a:r>
            <a:r>
              <a:rPr lang="pt-BR" altLang="en-US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sz="3200" b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 BC </a:t>
            </a:r>
            <a:endParaRPr lang="pt-BR" altLang="pt-BR" sz="4000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4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2">
            <a:extLst>
              <a:ext uri="{FF2B5EF4-FFF2-40B4-BE49-F238E27FC236}">
                <a16:creationId xmlns:a16="http://schemas.microsoft.com/office/drawing/2014/main" id="{605FDC61-6EE8-4A4B-9E48-9FD3F8A7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0011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</a:rPr>
              <a:t>Banco Central liberou R$ 1,2 trilhão para bancos, mas estes não emprestaram às empresas e lucram com a remuneração da sobra de caixa</a:t>
            </a:r>
          </a:p>
        </p:txBody>
      </p:sp>
      <p:pic>
        <p:nvPicPr>
          <p:cNvPr id="70658" name="Picture 5">
            <a:extLst>
              <a:ext uri="{FF2B5EF4-FFF2-40B4-BE49-F238E27FC236}">
                <a16:creationId xmlns:a16="http://schemas.microsoft.com/office/drawing/2014/main" id="{0D8CC39E-8E3C-41DE-BD6B-FCD40736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121150"/>
            <a:ext cx="45354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6">
            <a:extLst>
              <a:ext uri="{FF2B5EF4-FFF2-40B4-BE49-F238E27FC236}">
                <a16:creationId xmlns:a16="http://schemas.microsoft.com/office/drawing/2014/main" id="{F8CD9F15-B548-466E-985B-2CCD2B4A2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508500"/>
            <a:ext cx="53133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7">
            <a:extLst>
              <a:ext uri="{FF2B5EF4-FFF2-40B4-BE49-F238E27FC236}">
                <a16:creationId xmlns:a16="http://schemas.microsoft.com/office/drawing/2014/main" id="{45372939-4926-48CA-9446-86B707BEB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628775"/>
            <a:ext cx="54578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9">
            <a:extLst>
              <a:ext uri="{FF2B5EF4-FFF2-40B4-BE49-F238E27FC236}">
                <a16:creationId xmlns:a16="http://schemas.microsoft.com/office/drawing/2014/main" id="{8E81AF2B-D272-4951-8AAC-B133824D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700213"/>
            <a:ext cx="385921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BB07F1D-4F31-46F6-BD64-0AE64D269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plena pandemia Congresso aprova EC 106/2020</a:t>
            </a:r>
          </a:p>
          <a:p>
            <a:pPr algn="ctr" eaLnBrk="1" hangingPunct="1"/>
            <a:r>
              <a:rPr lang="pt-BR" altLang="pt-BR" sz="5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5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7º autoriza BC comprar ativos privados BB- sem limite de valor, sem estabelecer prazo do papel ou pelo menos que seja de empresa nacional </a:t>
            </a:r>
          </a:p>
          <a:p>
            <a:pPr algn="ctr" eaLnBrk="1" hangingPunct="1"/>
            <a:endParaRPr lang="pt-BR" altLang="pt-BR" sz="1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ADI 6417 apresentada ao STF, mas BC regulamenta </a:t>
            </a:r>
            <a:r>
              <a:rPr lang="pt-BR" altLang="pt-BR" sz="1600" b="0" u="sng">
                <a:hlinkClick r:id="rId3"/>
              </a:rPr>
              <a:t>https://bit.ly/308tguY</a:t>
            </a:r>
            <a:r>
              <a:rPr lang="pt-BR" altLang="pt-BR" sz="1600" b="0"/>
              <a:t> </a:t>
            </a: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Escancara a dominação financeira e o funcionamento do Sistema da Dívida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https://bit.ly/2AEsZ8I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Transferência de ativos tóxicos acumulados nos bancos há 15 anos para o Banco Central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https://bit.ly/371YGol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Oportunismo da banca que abusa do drama da pandemia para aprofundar seus privilégios 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https://bit.ly/3eQCgcn</a:t>
            </a:r>
            <a:r>
              <a:rPr lang="pt-BR" altLang="pt-BR" sz="16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28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de dívida pública sem contrapartida alguma</a:t>
            </a:r>
          </a:p>
          <a:p>
            <a:pPr eaLnBrk="1" hangingPunct="1"/>
            <a:endParaRPr lang="pt-BR" altLang="pt-BR" sz="1600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>
            <a:extLst>
              <a:ext uri="{FF2B5EF4-FFF2-40B4-BE49-F238E27FC236}">
                <a16:creationId xmlns:a16="http://schemas.microsoft.com/office/drawing/2014/main" id="{7CF76BC0-6A96-45AD-AE91-BDD5930EF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52513"/>
            <a:ext cx="68214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Box 1">
            <a:extLst>
              <a:ext uri="{FF2B5EF4-FFF2-40B4-BE49-F238E27FC236}">
                <a16:creationId xmlns:a16="http://schemas.microsoft.com/office/drawing/2014/main" id="{F97B0214-C81C-466C-9AEF-DB3A4E3C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638175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  <a:hlinkClick r:id="rId3"/>
              </a:rPr>
              <a:t>https://bit.ly/2Y2SEQj</a:t>
            </a:r>
            <a:r>
              <a:rPr lang="pt-BR" altLang="pt-BR" sz="2000" b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73731" name="TextBox 1">
            <a:extLst>
              <a:ext uri="{FF2B5EF4-FFF2-40B4-BE49-F238E27FC236}">
                <a16:creationId xmlns:a16="http://schemas.microsoft.com/office/drawing/2014/main" id="{E8F7778F-CBE0-4011-993D-3E9F23602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4000">
                <a:solidFill>
                  <a:srgbClr val="92D050"/>
                </a:solidFill>
              </a:rPr>
              <a:t>EC 106: Quanto vai custar ? </a:t>
            </a:r>
            <a:endParaRPr lang="en-US" altLang="pt-BR" sz="4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Box 2">
            <a:extLst>
              <a:ext uri="{FF2B5EF4-FFF2-40B4-BE49-F238E27FC236}">
                <a16:creationId xmlns:a16="http://schemas.microsoft.com/office/drawing/2014/main" id="{1F6B12F6-D963-4DB4-89D5-CB5EC3BEB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0350"/>
            <a:ext cx="9345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chemeClr val="accent1"/>
                </a:solidFill>
              </a:rPr>
              <a:t>Perdas do Banco Central com sigilosos contratos de SWAP chegam a R$ 63,5 bilhões até maio/2020 </a:t>
            </a:r>
          </a:p>
        </p:txBody>
      </p:sp>
      <p:pic>
        <p:nvPicPr>
          <p:cNvPr id="74754" name="Picture 3">
            <a:extLst>
              <a:ext uri="{FF2B5EF4-FFF2-40B4-BE49-F238E27FC236}">
                <a16:creationId xmlns:a16="http://schemas.microsoft.com/office/drawing/2014/main" id="{13591514-1373-4AD9-9448-0370061E2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41438"/>
            <a:ext cx="80486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4">
            <a:extLst>
              <a:ext uri="{FF2B5EF4-FFF2-40B4-BE49-F238E27FC236}">
                <a16:creationId xmlns:a16="http://schemas.microsoft.com/office/drawing/2014/main" id="{9D4AD7E5-9DA9-48FD-B810-B5CE12E7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6453188"/>
            <a:ext cx="979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 b="0">
                <a:hlinkClick r:id="rId3"/>
              </a:rPr>
              <a:t>https://www.cnnbrasil.com.br/business/2020/04/08/bc-tem-perda-de-r-31-bilhoes-com-swap-cambial-em-marco</a:t>
            </a:r>
            <a:r>
              <a:rPr lang="en-US" altLang="pt-BR" sz="1200" b="0"/>
              <a:t> </a:t>
            </a:r>
          </a:p>
          <a:p>
            <a:pPr eaLnBrk="1" hangingPunct="1"/>
            <a:r>
              <a:rPr lang="en-US" altLang="pt-BR" sz="1200" b="0">
                <a:hlinkClick r:id="rId4"/>
              </a:rPr>
              <a:t>https://www.em.com.br/app/noticia/economia/2020/05/06/internas_economia,1144919/bc-tem-perda-de-r-8-340-bi-com-swap-cambial-em-abril.shtml</a:t>
            </a:r>
            <a:r>
              <a:rPr lang="en-US" altLang="pt-BR" sz="1200" b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>
            <a:extLst>
              <a:ext uri="{FF2B5EF4-FFF2-40B4-BE49-F238E27FC236}">
                <a16:creationId xmlns:a16="http://schemas.microsoft.com/office/drawing/2014/main" id="{68189BE3-4A0A-4441-B6FB-DC2D342F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04813"/>
            <a:ext cx="9145587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28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5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Geração disfarçada de dívida pública que é paga por fora dos controles orçamentários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endParaRPr lang="pt-BR" altLang="pt-BR" sz="3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PLP 459/2017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(PLS 204/2016 no Senado)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Diversos materiais em </a:t>
            </a:r>
            <a:r>
              <a:rPr lang="pt-BR" altLang="pt-BR" sz="2000" b="0">
                <a:hlinkClick r:id="rId2"/>
              </a:rPr>
              <a:t>https://bit.ly/2WAKhJq</a:t>
            </a:r>
            <a:r>
              <a:rPr lang="pt-BR" altLang="pt-BR" sz="2000" b="0"/>
              <a:t> </a:t>
            </a:r>
            <a:r>
              <a:rPr lang="pt-BR" altLang="pt-BR"/>
              <a:t>  </a:t>
            </a:r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LC 173/2020 </a:t>
            </a:r>
            <a:r>
              <a:rPr lang="pt-BR" altLang="pt-BR" sz="2000" b="0">
                <a:hlinkClick r:id="rId3"/>
              </a:rPr>
              <a:t>https://bit.ly/2X5BbHd</a:t>
            </a:r>
            <a:r>
              <a:rPr lang="pt-BR" altLang="pt-BR" sz="2000" b="0"/>
              <a:t> </a:t>
            </a:r>
            <a:endParaRPr lang="pt-BR" altLang="pt-BR" sz="2000" b="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altLang="pt-BR" sz="3600">
                <a:solidFill>
                  <a:srgbClr val="FF67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</a:pPr>
            <a:endParaRPr lang="pt-BR" altLang="pt-BR" sz="3600">
              <a:solidFill>
                <a:srgbClr val="FF67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pt-BR" altLang="pt-BR" sz="36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778" name="Picture 1">
            <a:extLst>
              <a:ext uri="{FF2B5EF4-FFF2-40B4-BE49-F238E27FC236}">
                <a16:creationId xmlns:a16="http://schemas.microsoft.com/office/drawing/2014/main" id="{4C0DAC2F-C46D-4A07-9A6E-EF54ED27C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276475"/>
            <a:ext cx="4606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1">
            <a:extLst>
              <a:ext uri="{FF2B5EF4-FFF2-40B4-BE49-F238E27FC236}">
                <a16:creationId xmlns:a16="http://schemas.microsoft.com/office/drawing/2014/main" id="{E87A0999-6220-4563-A3B2-27A78D570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76475"/>
            <a:ext cx="4575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2">
            <a:extLst>
              <a:ext uri="{FF2B5EF4-FFF2-40B4-BE49-F238E27FC236}">
                <a16:creationId xmlns:a16="http://schemas.microsoft.com/office/drawing/2014/main" id="{FCB92B05-8560-4468-8439-1E8EED416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15888"/>
            <a:ext cx="9361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CRISE</a:t>
            </a:r>
            <a:r>
              <a:rPr lang="pt-BR" altLang="en-US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PARA QUEM?</a:t>
            </a:r>
          </a:p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 106 irá aumentar a desigualdade social no Brasil</a:t>
            </a:r>
          </a:p>
        </p:txBody>
      </p:sp>
      <p:pic>
        <p:nvPicPr>
          <p:cNvPr id="76802" name="Picture 1">
            <a:extLst>
              <a:ext uri="{FF2B5EF4-FFF2-40B4-BE49-F238E27FC236}">
                <a16:creationId xmlns:a16="http://schemas.microsoft.com/office/drawing/2014/main" id="{426D36B9-353D-4F0F-B8CC-0F4FD5A88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64722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">
            <a:extLst>
              <a:ext uri="{FF2B5EF4-FFF2-40B4-BE49-F238E27FC236}">
                <a16:creationId xmlns:a16="http://schemas.microsoft.com/office/drawing/2014/main" id="{B2144B90-BD2B-4B6B-9B8E-FEC404F67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149725"/>
            <a:ext cx="7023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>
            <a:extLst>
              <a:ext uri="{FF2B5EF4-FFF2-40B4-BE49-F238E27FC236}">
                <a16:creationId xmlns:a16="http://schemas.microsoft.com/office/drawing/2014/main" id="{2A376189-58AE-451E-8E23-1F7EC586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557338"/>
            <a:ext cx="4248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BC autônomo em relação a todos os poderes, podendo fazer suas próprias normas</a:t>
            </a:r>
          </a:p>
          <a:p>
            <a:pPr eaLnBrk="1" hangingPunct="1">
              <a:spcBef>
                <a:spcPts val="3000"/>
              </a:spcBef>
              <a:buClr>
                <a:srgbClr val="FF9900"/>
              </a:buClr>
              <a:buFontTx/>
              <a:buChar char="•"/>
            </a:pP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Legalização</a:t>
            </a:r>
            <a:r>
              <a:rPr lang="pt-BR" altLang="en-US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REMUNERAÇÃO DA SOBRA DE CAIXA DOS BANCOS, mascarada de DEPÓSITO VOLUNTÁRIO REMUNERADO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https://bit.ly/34mLp9h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7826" name="Picture 1">
            <a:extLst>
              <a:ext uri="{FF2B5EF4-FFF2-40B4-BE49-F238E27FC236}">
                <a16:creationId xmlns:a16="http://schemas.microsoft.com/office/drawing/2014/main" id="{01CEBD8D-8986-457A-9FF7-641CCD08D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81075"/>
            <a:ext cx="5605462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2">
            <a:extLst>
              <a:ext uri="{FF2B5EF4-FFF2-40B4-BE49-F238E27FC236}">
                <a16:creationId xmlns:a16="http://schemas.microsoft.com/office/drawing/2014/main" id="{A3F03F4D-AFBF-4424-BA5C-59363F55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60350"/>
            <a:ext cx="949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QUE SIGNIFICA A INDEPENDÊNCIA DO BC 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>
            <a:extLst>
              <a:ext uri="{FF2B5EF4-FFF2-40B4-BE49-F238E27FC236}">
                <a16:creationId xmlns:a16="http://schemas.microsoft.com/office/drawing/2014/main" id="{5F5E2FEC-8A1F-41CD-A377-C5784F4B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88913"/>
            <a:ext cx="96329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3200">
                <a:solidFill>
                  <a:srgbClr val="94C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REFLEXO PARA OS DIREITOS SOCIAIS</a:t>
            </a:r>
            <a:endParaRPr lang="pt-PT" altLang="pt-BR"/>
          </a:p>
          <a:p>
            <a:pPr algn="ctr" eaLnBrk="1" hangingPunct="1"/>
            <a:endParaRPr lang="pt-BR" altLang="pt-BR" sz="2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altLang="pt-BR" sz="28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Saúde [item 19, p. 14]: diz o texto que a ineficiência está na atual política de prover os melhores tratamentos disponíveis aos pacientes, desconsiderando os custos de tais tratamentos. A solução estaria em forçar o paciente a escolher o "tratamento mais eficaz em relação ao custo". </a:t>
            </a:r>
            <a:endParaRPr lang="pt-BR" altLang="pt-BR" sz="180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3200">
              <a:solidFill>
                <a:srgbClr val="92D050"/>
              </a:solidFill>
            </a:endParaRPr>
          </a:p>
          <a:p>
            <a:pPr algn="ctr"/>
            <a:endParaRPr lang="pt-BR" altLang="pt-BR" sz="3200">
              <a:solidFill>
                <a:srgbClr val="92D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pt-BR" altLang="pt-BR" sz="1400" b="0">
                <a:solidFill>
                  <a:srgbClr val="92D050"/>
                </a:solidFill>
                <a:cs typeface="Times New Roman" panose="02020603050405020304" pitchFamily="18" charset="0"/>
              </a:rPr>
              <a:t>Fonte: A fair adjustment : efficiency and equity of public spending in Brazil : Volume I - https://documents.worldbank.org/en/publication/documents-reports/documentdetail/884871511196609355/volume-i-s%c3%adntese</a:t>
            </a:r>
            <a:endParaRPr lang="pt-BR" altLang="pt-BR" sz="14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>
            <a:extLst>
              <a:ext uri="{FF2B5EF4-FFF2-40B4-BE49-F238E27FC236}">
                <a16:creationId xmlns:a16="http://schemas.microsoft.com/office/drawing/2014/main" id="{D167E66A-8C72-4A08-A1E5-47A398F6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49275"/>
            <a:ext cx="9705975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3000"/>
              </a:spcBef>
              <a:buClr>
                <a:srgbClr val="FF9900"/>
              </a:buClr>
            </a:pPr>
            <a:endParaRPr lang="pt-BR" altLang="pt-BR" sz="44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9874" name="Picture 1">
            <a:extLst>
              <a:ext uri="{FF2B5EF4-FFF2-40B4-BE49-F238E27FC236}">
                <a16:creationId xmlns:a16="http://schemas.microsoft.com/office/drawing/2014/main" id="{A8193589-473A-4457-ACC8-5431E2241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52513"/>
            <a:ext cx="509111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Box 2">
            <a:extLst>
              <a:ext uri="{FF2B5EF4-FFF2-40B4-BE49-F238E27FC236}">
                <a16:creationId xmlns:a16="http://schemas.microsoft.com/office/drawing/2014/main" id="{B352778E-4528-49DE-ADE9-FE683EF3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60350"/>
            <a:ext cx="993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2800">
                <a:solidFill>
                  <a:schemeClr val="accent1"/>
                </a:solidFill>
                <a:latin typeface="TahoA" charset="0"/>
              </a:rPr>
              <a:t>CARTA ABERTA QUESTIONA GUEDES - PRIVATIZAÇÕES</a:t>
            </a:r>
          </a:p>
        </p:txBody>
      </p:sp>
      <p:pic>
        <p:nvPicPr>
          <p:cNvPr id="79876" name="Picture 3">
            <a:extLst>
              <a:ext uri="{FF2B5EF4-FFF2-40B4-BE49-F238E27FC236}">
                <a16:creationId xmlns:a16="http://schemas.microsoft.com/office/drawing/2014/main" id="{28A2EE9F-EEBD-4024-ADD3-1E6F1CEAB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412875"/>
            <a:ext cx="38576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4">
            <a:extLst>
              <a:ext uri="{FF2B5EF4-FFF2-40B4-BE49-F238E27FC236}">
                <a16:creationId xmlns:a16="http://schemas.microsoft.com/office/drawing/2014/main" id="{122D43BD-BBB4-4290-91E8-C57571A3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908050"/>
            <a:ext cx="401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b="0">
                <a:hlinkClick r:id="rId5"/>
              </a:rPr>
              <a:t>https://bit.ly/3ifDbEy</a:t>
            </a:r>
            <a:r>
              <a:rPr lang="en-US" altLang="pt-BR" b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57CA942D-B7A7-4709-9F25-2F3462977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None/>
            </a:pPr>
            <a:r>
              <a:rPr lang="en-GB" altLang="pt-BR" sz="36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DA DÍVIDA</a:t>
            </a: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C17413E-1DD5-4072-9FED-1B75CEF33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250"/>
              </a:spcBef>
            </a:pPr>
            <a:endParaRPr lang="pt-BR" altLang="pt-BR" sz="10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</a:pPr>
            <a:r>
              <a:rPr lang="pt-BR" altLang="pt-BR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Prevista na Constituição Federal de 1988</a:t>
            </a: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pt-BR" altLang="pt-BR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800"/>
              </a:spcBef>
            </a:pPr>
            <a:r>
              <a:rPr lang="pt-BR" altLang="pt-BR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Plebiscito popular ano 2000: mais de seis milhões de votos</a:t>
            </a: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endParaRPr lang="pt-BR" altLang="pt-BR" sz="8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AUDITORIA CIDADÃ DA DÍVIDA</a:t>
            </a:r>
          </a:p>
          <a:p>
            <a:pPr algn="ctr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www.auditoriacidada.org.br</a:t>
            </a:r>
            <a:endParaRPr lang="pt-BR" altLang="pt-BR" sz="32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9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CPI da Dívida Pública</a:t>
            </a:r>
          </a:p>
          <a:p>
            <a:pPr algn="ctr">
              <a:spcBef>
                <a:spcPct val="50000"/>
              </a:spcBef>
            </a:pPr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1A83452A-C085-4FED-99F7-450FA313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15888"/>
            <a:ext cx="9777412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anose="020B0604030504040204" pitchFamily="34" charset="0"/>
                <a:cs typeface="Tahoma" panose="020B0604030504040204" pitchFamily="34" charset="0"/>
              </a:rPr>
              <a:t>ESTRATÉGIAS DE AÇÃO</a:t>
            </a:r>
          </a:p>
          <a:p>
            <a:pPr lvl="1" algn="ctr" eaLnBrk="1" hangingPunct="1">
              <a:spcBef>
                <a:spcPts val="2400"/>
              </a:spcBef>
              <a:buClr>
                <a:srgbClr val="FF9900"/>
              </a:buClr>
            </a:pPr>
            <a:endParaRPr lang="pt-BR" altLang="pt-BR" sz="500">
              <a:solidFill>
                <a:srgbClr val="92D050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 DA REALIDADE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Modelo Econômico Errado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Política Monetária suicida do BC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800" b="0">
                <a:solidFill>
                  <a:srgbClr val="FFFFFF"/>
                </a:solidFill>
                <a:latin typeface="Tahoma" panose="020B0604030504040204" pitchFamily="34" charset="0"/>
              </a:rPr>
              <a:t>Sistema da Dívida</a:t>
            </a: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</a:pPr>
            <a:endParaRPr lang="pt-BR" altLang="pt-BR" sz="10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MOBILIZAÇÃO SOCIAL CONSCIENTE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endParaRPr lang="pt-BR" altLang="pt-BR" sz="2800" b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2800" b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AÇOES CONCRETAS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Campanha É HORA DE VIRAR O JOGO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3"/>
              </a:rPr>
              <a:t>https://bit.ly/33bVDd0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  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AUDITORIA DA DÍVIDA COM PARTICIPAÇÃO </a:t>
            </a:r>
            <a:r>
              <a:rPr lang="pt-BR" altLang="pt-BR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Assinar as petições na página </a:t>
            </a: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  <a:hlinkClick r:id="rId4"/>
              </a:rPr>
              <a:t>www.auditoriacidada.org.br</a:t>
            </a:r>
            <a:endParaRPr lang="pt-BR" altLang="pt-BR" sz="2000" b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lvl="2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anose="020B0604030504040204" pitchFamily="34" charset="0"/>
              </a:rPr>
              <a:t>Enviar carta aos ministros(as) do  STF </a:t>
            </a:r>
            <a:r>
              <a:rPr lang="pt-BR" altLang="pt-BR" sz="2000" b="0" u="sng">
                <a:hlinkClick r:id="rId5"/>
              </a:rPr>
              <a:t>https://bit.ly/3a9HO0y</a:t>
            </a:r>
            <a:r>
              <a:rPr lang="pt-BR" altLang="pt-BR" sz="2000" b="0"/>
              <a:t> </a:t>
            </a:r>
          </a:p>
        </p:txBody>
      </p:sp>
      <p:sp>
        <p:nvSpPr>
          <p:cNvPr id="83970" name="TextBox 1">
            <a:extLst>
              <a:ext uri="{FF2B5EF4-FFF2-40B4-BE49-F238E27FC236}">
                <a16:creationId xmlns:a16="http://schemas.microsoft.com/office/drawing/2014/main" id="{283B3FF5-071E-4A9B-8C6C-82813B7F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3800" y="29241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83971" name="Picture 2">
            <a:extLst>
              <a:ext uri="{FF2B5EF4-FFF2-40B4-BE49-F238E27FC236}">
                <a16:creationId xmlns:a16="http://schemas.microsoft.com/office/drawing/2014/main" id="{C3298A8C-D53E-41A3-9F0C-677535C5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052513"/>
            <a:ext cx="31877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075C637A-6E0E-46C7-91D3-F3910A68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4251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3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pt-BR" altLang="pt-BR" sz="1000">
              <a:solidFill>
                <a:srgbClr val="92D05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92D050"/>
                </a:solidFill>
                <a:latin typeface="Verdana" panose="020B0604030504040204" pitchFamily="34" charset="0"/>
              </a:rPr>
              <a:t>Grata</a:t>
            </a:r>
          </a:p>
          <a:p>
            <a:pPr algn="ctr">
              <a:spcBef>
                <a:spcPct val="50000"/>
              </a:spcBef>
            </a:pPr>
            <a:r>
              <a:rPr lang="pt-BR" altLang="pt-BR" i="1">
                <a:solidFill>
                  <a:srgbClr val="92D050"/>
                </a:solidFill>
                <a:latin typeface="Verdana" panose="020B0604030504040204" pitchFamily="34" charset="0"/>
              </a:rPr>
              <a:t>Maria Lucia Fattorelli</a:t>
            </a:r>
            <a:endParaRPr lang="pt-BR" altLang="pt-BR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3"/>
              </a:rPr>
              <a:t>www.auditoriacidada.org.br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000" b="0">
                <a:solidFill>
                  <a:srgbClr val="FFFFFF"/>
                </a:solidFill>
                <a:latin typeface="Verdana" panose="020B0604030504040204" pitchFamily="34" charset="0"/>
                <a:hlinkClick r:id="rId4"/>
              </a:rPr>
              <a:t>www.facebook.com/auditoriacidada.pagina</a:t>
            </a:r>
            <a:endParaRPr lang="pt-BR" altLang="pt-BR" sz="30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97D5B739-9C64-4050-AF8F-7162703E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88913"/>
            <a:ext cx="60325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>
            <a:extLst>
              <a:ext uri="{FF2B5EF4-FFF2-40B4-BE49-F238E27FC236}">
                <a16:creationId xmlns:a16="http://schemas.microsoft.com/office/drawing/2014/main" id="{687D006F-B5FE-4793-8A06-7FF433335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765175"/>
            <a:ext cx="893286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CaixaDeTexto 5">
            <a:extLst>
              <a:ext uri="{FF2B5EF4-FFF2-40B4-BE49-F238E27FC236}">
                <a16:creationId xmlns:a16="http://schemas.microsoft.com/office/drawing/2014/main" id="{6DF6FD2E-39A7-4181-B1FD-0FB1680F1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484313"/>
            <a:ext cx="3373438" cy="1447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Governo omite R$ 2,2 TRILHÕES de JUROS e AMORTIZAÇÕES DA DÍVIDA PÚBLICA </a:t>
            </a:r>
          </a:p>
        </p:txBody>
      </p:sp>
      <p:sp>
        <p:nvSpPr>
          <p:cNvPr id="7171" name="Seta para baixo 6">
            <a:extLst>
              <a:ext uri="{FF2B5EF4-FFF2-40B4-BE49-F238E27FC236}">
                <a16:creationId xmlns:a16="http://schemas.microsoft.com/office/drawing/2014/main" id="{7F0E9908-A534-4158-A355-7DA10B7FF19A}"/>
              </a:ext>
            </a:extLst>
          </p:cNvPr>
          <p:cNvSpPr>
            <a:spLocks noChangeArrowheads="1"/>
          </p:cNvSpPr>
          <p:nvPr/>
        </p:nvSpPr>
        <p:spPr bwMode="auto">
          <a:xfrm rot="-7666899">
            <a:off x="5747544" y="1715294"/>
            <a:ext cx="454025" cy="1592263"/>
          </a:xfrm>
          <a:prstGeom prst="downArrow">
            <a:avLst>
              <a:gd name="adj1" fmla="val 35593"/>
              <a:gd name="adj2" fmla="val 49910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7172" name="CaixaDeTexto 7">
            <a:extLst>
              <a:ext uri="{FF2B5EF4-FFF2-40B4-BE49-F238E27FC236}">
                <a16:creationId xmlns:a16="http://schemas.microsoft.com/office/drawing/2014/main" id="{E58EF7B3-6EFE-4BEB-9048-138857D3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230938"/>
            <a:ext cx="9653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000">
                <a:solidFill>
                  <a:schemeClr val="tx1"/>
                </a:solidFill>
              </a:rPr>
              <a:t>Fontes: </a:t>
            </a:r>
            <a:r>
              <a:rPr lang="pt-BR" altLang="pt-BR" sz="1000">
                <a:solidFill>
                  <a:schemeClr val="tx1"/>
                </a:solidFill>
                <a:hlinkClick r:id="rId4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pt-BR" sz="1000">
                <a:solidFill>
                  <a:schemeClr val="tx1"/>
                </a:solidFill>
              </a:rPr>
              <a:t>   e</a:t>
            </a:r>
          </a:p>
          <a:p>
            <a:pPr eaLnBrk="1" hangingPunct="1"/>
            <a:r>
              <a:rPr lang="pt-BR" altLang="pt-BR" sz="1000">
                <a:solidFill>
                  <a:schemeClr val="tx1"/>
                </a:solidFill>
                <a:hlinkClick r:id="rId5"/>
              </a:rPr>
              <a:t>https://www.camara.leg.br/internet/comissao/index/mista/orca/orcamento/OR2021/proposta/1_VolumeI.pdf</a:t>
            </a:r>
            <a:r>
              <a:rPr lang="pt-BR" altLang="pt-BR" sz="1000">
                <a:solidFill>
                  <a:schemeClr val="tx1"/>
                </a:solidFill>
              </a:rPr>
              <a:t>  - pág 249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835F6DA2-7EFC-4A22-872C-B34F1D09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1588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accent1"/>
                </a:solidFill>
              </a:rPr>
              <a:t>O Governo plagia Banco Mundial e mente:</a:t>
            </a:r>
          </a:p>
        </p:txBody>
      </p:sp>
      <p:sp>
        <p:nvSpPr>
          <p:cNvPr id="7174" name="TextBox 1">
            <a:extLst>
              <a:ext uri="{FF2B5EF4-FFF2-40B4-BE49-F238E27FC236}">
                <a16:creationId xmlns:a16="http://schemas.microsoft.com/office/drawing/2014/main" id="{F81740D1-EC1C-40A1-866D-469D56758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37893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PRIMÁRIOS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8">
            <a:extLst>
              <a:ext uri="{FF2B5EF4-FFF2-40B4-BE49-F238E27FC236}">
                <a16:creationId xmlns:a16="http://schemas.microsoft.com/office/drawing/2014/main" id="{27DD8E8F-E4E9-4AA8-9362-90294F80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6025"/>
            <a:ext cx="5476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CaixaDeTexto 5">
            <a:extLst>
              <a:ext uri="{FF2B5EF4-FFF2-40B4-BE49-F238E27FC236}">
                <a16:creationId xmlns:a16="http://schemas.microsoft.com/office/drawing/2014/main" id="{D2761576-0C1E-41E4-BD02-FDB49C5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661025"/>
            <a:ext cx="2209800" cy="76993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Arial" panose="020B0604020202020204" pitchFamily="34" charset="0"/>
              </a:rPr>
              <a:t>R$ 2,236 TRILHÕES </a:t>
            </a:r>
          </a:p>
        </p:txBody>
      </p:sp>
      <p:sp>
        <p:nvSpPr>
          <p:cNvPr id="9219" name="Seta para baixo 6">
            <a:extLst>
              <a:ext uri="{FF2B5EF4-FFF2-40B4-BE49-F238E27FC236}">
                <a16:creationId xmlns:a16="http://schemas.microsoft.com/office/drawing/2014/main" id="{092F241D-7F0F-4E8D-A650-FBEF793E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4587875"/>
            <a:ext cx="566737" cy="1066800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FFFFFF"/>
          </a:solidFill>
          <a:ln w="50800" cap="sq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/>
          </a:p>
        </p:txBody>
      </p:sp>
      <p:sp>
        <p:nvSpPr>
          <p:cNvPr id="9220" name="CaixaDeTexto 1">
            <a:extLst>
              <a:ext uri="{FF2B5EF4-FFF2-40B4-BE49-F238E27FC236}">
                <a16:creationId xmlns:a16="http://schemas.microsoft.com/office/drawing/2014/main" id="{7B98A749-31D0-4949-81AE-479C7903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34938"/>
            <a:ext cx="5313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/>
                </a:solidFill>
                <a:latin typeface="Tahoma" panose="020B0604030504040204" pitchFamily="34" charset="0"/>
              </a:rPr>
              <a:t>PLOA 2021 – MAIS PRIVILÉGIO PARA OS RENTISTAS</a:t>
            </a:r>
          </a:p>
        </p:txBody>
      </p:sp>
      <p:sp>
        <p:nvSpPr>
          <p:cNvPr id="9221" name="CaixaDeTexto 2">
            <a:extLst>
              <a:ext uri="{FF2B5EF4-FFF2-40B4-BE49-F238E27FC236}">
                <a16:creationId xmlns:a16="http://schemas.microsoft.com/office/drawing/2014/main" id="{311BDF15-C8D0-4C36-99A1-CC6127EA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34938"/>
            <a:ext cx="413702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chemeClr val="tx1"/>
                </a:solidFill>
                <a:latin typeface="Tahoma" panose="020B0604030504040204" pitchFamily="34" charset="0"/>
              </a:rPr>
              <a:t>DEFENSORES DO MERCADO SE DESESPERAM COM ESSE GRÁFICO:</a:t>
            </a:r>
          </a:p>
          <a:p>
            <a:pPr eaLnBrk="1" hangingPunct="1"/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Alegam que a parte amarela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é só rolagem/refinanciamento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Porém, o governo computa grande parte dos juros como se fosse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rolagem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ou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refinanciamento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que todo ano centenas de bilhões de reais de outras fontes (que nada tem a ver com novos empréstimos) são destinadas para o pagamento da dívida.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Pegar empréstimo para pagar juros é uma opção política. É dinheiro que poderia ir para investimentos sociais.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Dizem que 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a dívida não é problema, pois o governo pode emitir moeda e pagar</a:t>
            </a:r>
            <a:r>
              <a:rPr lang="pt-BR" altLang="en-US" sz="1600" b="0">
                <a:solidFill>
                  <a:schemeClr val="tx1"/>
                </a:solidFill>
                <a:latin typeface="Tahoma" panose="020B0604030504040204" pitchFamily="34" charset="0"/>
              </a:rPr>
              <a:t>”</a:t>
            </a:r>
            <a:endParaRPr lang="pt-BR" altLang="pt-BR" sz="1600" b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Ignoram a política monetária do BC que remunera toda a sobra de caixa dos bancos, com danos a toda a economia do país.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pt-BR" altLang="pt-BR" sz="1600" b="0">
                <a:solidFill>
                  <a:schemeClr val="tx1"/>
                </a:solidFill>
                <a:latin typeface="Tahoma" panose="020B0604030504040204" pitchFamily="34" charset="0"/>
              </a:rPr>
              <a:t> Emitir moeda para pagar dívida ilegal e ilegítima é a mesma coisa que defender abertamente a concentração de renda, a corrupção ou as desonerações abusivas para os muito 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E5FD5F-E06F-4194-8636-57F88A1B44AA}"/>
              </a:ext>
            </a:extLst>
          </p:cNvPr>
          <p:cNvSpPr txBox="1"/>
          <p:nvPr/>
        </p:nvSpPr>
        <p:spPr>
          <a:xfrm>
            <a:off x="2505075" y="5805488"/>
            <a:ext cx="3008313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>
                <a:solidFill>
                  <a:schemeClr val="tx1"/>
                </a:solidFill>
              </a:rPr>
              <a:t>Fonte: Banco de Dados - Sistema de Consulta a LOA 2021 -  </a:t>
            </a:r>
            <a:r>
              <a:rPr lang="pt-BR" sz="1050">
                <a:solidFill>
                  <a:schemeClr val="tx1"/>
                </a:solidFill>
                <a:hlinkClick r:id="rId4"/>
              </a:rPr>
              <a:t>http://www.camara.leg.br/internet/comissao/index/mista/orca/orcamento/OR2021/proposta/PL2021.EXE</a:t>
            </a:r>
            <a:r>
              <a:rPr lang="pt-BR" sz="105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20F32C5B-0260-4736-8EFA-E8E93926C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4388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94C600"/>
                </a:solidFill>
                <a:latin typeface="Tahoma" panose="020B0604030504040204" pitchFamily="34" charset="0"/>
              </a:rPr>
              <a:t>DESPESAS FEDERAIS </a:t>
            </a:r>
          </a:p>
          <a:p>
            <a:pPr algn="ctr" eaLnBrk="1" hangingPunct="1"/>
            <a:r>
              <a:rPr lang="pt-BR" altLang="pt-BR" sz="2200" b="0">
                <a:solidFill>
                  <a:srgbClr val="94C600"/>
                </a:solidFill>
                <a:latin typeface="Tahoma" panose="020B0604030504040204" pitchFamily="34" charset="0"/>
              </a:rPr>
              <a:t>PAGAS (2015 a 2019) e PREVISTAS no PLOA (2020 e 2021)</a:t>
            </a:r>
          </a:p>
          <a:p>
            <a:pPr algn="ctr" eaLnBrk="1" hangingPunct="1"/>
            <a:endParaRPr lang="pt-BR" altLang="pt-BR" sz="2200" b="0">
              <a:solidFill>
                <a:srgbClr val="94C6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Fonte: Painel do Orçamento Federal</a:t>
            </a:r>
          </a:p>
          <a:p>
            <a:pPr algn="ctr" eaLnBrk="1" hangingPunct="1"/>
            <a:r>
              <a:rPr lang="pt-BR" altLang="pt-BR" sz="1000" b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https://www1.siop.planejamento.gov.br/QvAJAXZfc/opendoc.htm?document=IAS/Execucao_Orcamentaria.qvw&amp;host=QVS@pqlk04&amp;anonymous=true&amp;sheet=SH06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677136-EEC0-4A32-BD03-7A5C0329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268413"/>
            <a:ext cx="6550025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ixaDeTexto 1">
            <a:extLst>
              <a:ext uri="{FF2B5EF4-FFF2-40B4-BE49-F238E27FC236}">
                <a16:creationId xmlns:a16="http://schemas.microsoft.com/office/drawing/2014/main" id="{1BDD16F5-CBCF-4D24-A549-348EBD36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09550"/>
            <a:ext cx="9705975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200">
                <a:solidFill>
                  <a:schemeClr val="accent1"/>
                </a:solidFill>
                <a:latin typeface="Tahoma" panose="020B0604030504040204" pitchFamily="34" charset="0"/>
              </a:rPr>
              <a:t>PEC 32/2020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accent1"/>
                </a:solidFill>
                <a:latin typeface="Tahoma" panose="020B0604030504040204" pitchFamily="34" charset="0"/>
              </a:rPr>
              <a:t>Intenção explícita de reduzir o gasto com pessoal, ao mesmo tempo em que o PLOA 2021 destina R$ 2,2 TRILHÕES para o pagamento de juros e amortizações da dívida:</a:t>
            </a:r>
          </a:p>
          <a:p>
            <a:pPr algn="ctr" eaLnBrk="1" hangingPunct="1"/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</a:rPr>
              <a:t>“</a:t>
            </a:r>
            <a:r>
              <a:rPr lang="pt-BR" altLang="ja-JP" b="0" i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Reforma administrativa vai economizar R$ 300 bilhões em dez anos, diz Guedes</a:t>
            </a:r>
            <a:r>
              <a:rPr lang="pt-BR" altLang="en-US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ja-JP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sz="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altLang="pt-BR" sz="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https://valorinveste.globo.com/mercados/brasil-e-politica/noticia/2020/09/10/reforma-administrativa-vai-economizar-r-300-bilhoes-em-dez-anos-diz-guedes.ghtml</a:t>
            </a:r>
            <a:r>
              <a:rPr lang="pt-BR" altLang="pt-BR" sz="80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/>
            <a:endParaRPr lang="pt-BR" altLang="pt-BR" sz="220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pt-BR" altLang="pt-BR" sz="2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pt-BR" altLang="pt-BR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Ao mesmo tempo, governo envia PLOA 2021 ao Congresso prevendo um valor 7 vezes maior para o pagamento de juros e amortizações da dívida pública federal, em apenas um ano. </a:t>
            </a:r>
            <a:endParaRPr lang="pt-BR" altLang="pt-BR" b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Puls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61806</TotalTime>
  <Words>4031</Words>
  <Application>Microsoft Office PowerPoint</Application>
  <PresentationFormat>Papel A4 (210 x 297 mm)</PresentationFormat>
  <Paragraphs>529</Paragraphs>
  <Slides>53</Slides>
  <Notes>32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4" baseType="lpstr">
      <vt:lpstr>Times New Roman</vt:lpstr>
      <vt:lpstr>MS PGothic</vt:lpstr>
      <vt:lpstr>Arial</vt:lpstr>
      <vt:lpstr>MS PGothic</vt:lpstr>
      <vt:lpstr>Tahoma</vt:lpstr>
      <vt:lpstr>Wingdings</vt:lpstr>
      <vt:lpstr>Tahoma </vt:lpstr>
      <vt:lpstr>TahoA</vt:lpstr>
      <vt:lpstr>Verdana</vt:lpstr>
      <vt:lpstr>Pulso</vt:lpstr>
      <vt:lpstr>Microsoft Word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 Andrade</cp:lastModifiedBy>
  <cp:revision>2558</cp:revision>
  <cp:lastPrinted>2008-11-20T19:12:03Z</cp:lastPrinted>
  <dcterms:created xsi:type="dcterms:W3CDTF">2001-11-19T18:24:28Z</dcterms:created>
  <dcterms:modified xsi:type="dcterms:W3CDTF">2020-10-06T15:20:48Z</dcterms:modified>
</cp:coreProperties>
</file>