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1544" r:id="rId2"/>
    <p:sldId id="1994" r:id="rId3"/>
    <p:sldId id="2001" r:id="rId4"/>
    <p:sldId id="1995" r:id="rId5"/>
    <p:sldId id="1969" r:id="rId6"/>
    <p:sldId id="1848" r:id="rId7"/>
    <p:sldId id="1996" r:id="rId8"/>
    <p:sldId id="1997" r:id="rId9"/>
    <p:sldId id="1998" r:id="rId10"/>
    <p:sldId id="1999" r:id="rId11"/>
    <p:sldId id="2000" r:id="rId12"/>
    <p:sldId id="2002" r:id="rId13"/>
    <p:sldId id="2005" r:id="rId14"/>
    <p:sldId id="2006" r:id="rId15"/>
    <p:sldId id="1946" r:id="rId16"/>
    <p:sldId id="1947" r:id="rId17"/>
    <p:sldId id="1953" r:id="rId18"/>
    <p:sldId id="1792" r:id="rId19"/>
    <p:sldId id="1882" r:id="rId20"/>
    <p:sldId id="2003" r:id="rId21"/>
    <p:sldId id="2004" r:id="rId22"/>
    <p:sldId id="2007" r:id="rId23"/>
    <p:sldId id="1957" r:id="rId24"/>
    <p:sldId id="1979" r:id="rId25"/>
    <p:sldId id="1981" r:id="rId26"/>
    <p:sldId id="1980" r:id="rId27"/>
    <p:sldId id="1982" r:id="rId28"/>
    <p:sldId id="1987" r:id="rId29"/>
    <p:sldId id="1993" r:id="rId30"/>
    <p:sldId id="1989" r:id="rId31"/>
    <p:sldId id="1990" r:id="rId32"/>
    <p:sldId id="1991" r:id="rId33"/>
    <p:sldId id="1992" r:id="rId34"/>
    <p:sldId id="2008" r:id="rId35"/>
    <p:sldId id="1978" r:id="rId36"/>
    <p:sldId id="1951" r:id="rId37"/>
    <p:sldId id="2010" r:id="rId38"/>
    <p:sldId id="2011" r:id="rId39"/>
    <p:sldId id="1923" r:id="rId40"/>
    <p:sldId id="1934" r:id="rId41"/>
    <p:sldId id="1988" r:id="rId42"/>
    <p:sldId id="1944" r:id="rId43"/>
    <p:sldId id="1936" r:id="rId44"/>
    <p:sldId id="1922" r:id="rId45"/>
    <p:sldId id="1871" r:id="rId46"/>
    <p:sldId id="2009" r:id="rId47"/>
    <p:sldId id="1933" r:id="rId4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06" y="67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AppData\Local\Temp\pep-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61431635854133"/>
          <c:y val="3.8040445952749802E-2"/>
          <c:w val="0.25899440786618599"/>
          <c:h val="0.8429506860214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'[pep-2.xlsx]pep'!$B$1</c:f>
              <c:strCache>
                <c:ptCount val="1"/>
                <c:pt idx="0">
                  <c:v>Pessoal civil ativo do Poder Executivo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'[pep-2.xlsx]pep'!$B$2:$B$13</c:f>
              <c:numCache>
                <c:formatCode>#,###.00</c:formatCode>
                <c:ptCount val="12"/>
                <c:pt idx="0">
                  <c:v>44.878716642420798</c:v>
                </c:pt>
                <c:pt idx="1">
                  <c:v>53.333288029350292</c:v>
                </c:pt>
                <c:pt idx="2">
                  <c:v>60.676651248867998</c:v>
                </c:pt>
                <c:pt idx="3">
                  <c:v>65.990032807639281</c:v>
                </c:pt>
                <c:pt idx="4">
                  <c:v>68.54293870419518</c:v>
                </c:pt>
                <c:pt idx="5">
                  <c:v>75.916734822528682</c:v>
                </c:pt>
                <c:pt idx="6">
                  <c:v>82.494397541658998</c:v>
                </c:pt>
                <c:pt idx="7">
                  <c:v>90.85311812797903</c:v>
                </c:pt>
                <c:pt idx="8">
                  <c:v>95.411198803373523</c:v>
                </c:pt>
                <c:pt idx="9">
                  <c:v>105.95247837697001</c:v>
                </c:pt>
                <c:pt idx="10">
                  <c:v>108.66444105779701</c:v>
                </c:pt>
                <c:pt idx="11">
                  <c:v>109.761853748238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6-419C-B483-C4E3B6535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694520"/>
        <c:axId val="-2123691480"/>
      </c:barChart>
      <c:lineChart>
        <c:grouping val="standard"/>
        <c:varyColors val="0"/>
        <c:ser>
          <c:idx val="1"/>
          <c:order val="1"/>
          <c:tx>
            <c:strRef>
              <c:f>'[pep-2.xlsx]pep'!$C$1</c:f>
              <c:strCache>
                <c:ptCount val="1"/>
                <c:pt idx="0">
                  <c:v>Juros e Amortizações da Dívida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'[pep-2.xlsx]pep'!$C$2:$C$13</c:f>
              <c:numCache>
                <c:formatCode>#,###.00</c:formatCode>
                <c:ptCount val="12"/>
                <c:pt idx="0">
                  <c:v>558.83985499099936</c:v>
                </c:pt>
                <c:pt idx="1">
                  <c:v>641.64230327200005</c:v>
                </c:pt>
                <c:pt idx="2">
                  <c:v>635.27443420700001</c:v>
                </c:pt>
                <c:pt idx="3">
                  <c:v>707.96456306899938</c:v>
                </c:pt>
                <c:pt idx="4">
                  <c:v>752.94216828799767</c:v>
                </c:pt>
                <c:pt idx="5">
                  <c:v>718.37725001299827</c:v>
                </c:pt>
                <c:pt idx="6">
                  <c:v>977.89745286099935</c:v>
                </c:pt>
                <c:pt idx="7">
                  <c:v>962.21039132299995</c:v>
                </c:pt>
                <c:pt idx="8">
                  <c:v>1130.149667981</c:v>
                </c:pt>
                <c:pt idx="9">
                  <c:v>986.11083338100002</c:v>
                </c:pt>
                <c:pt idx="10">
                  <c:v>1065.7253016730001</c:v>
                </c:pt>
                <c:pt idx="11">
                  <c:v>1037.5637093360001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F6-419C-B483-C4E3B6535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694520"/>
        <c:axId val="-2123691480"/>
      </c:lineChart>
      <c:catAx>
        <c:axId val="-2123694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3691480"/>
        <c:crosses val="autoZero"/>
        <c:auto val="1"/>
        <c:lblAlgn val="ctr"/>
        <c:lblOffset val="100"/>
        <c:noMultiLvlLbl val="0"/>
      </c:catAx>
      <c:valAx>
        <c:axId val="-2123691480"/>
        <c:scaling>
          <c:orientation val="minMax"/>
        </c:scaling>
        <c:delete val="0"/>
        <c:axPos val="l"/>
        <c:numFmt formatCode="#,###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pt-BR"/>
          </a:p>
        </c:txPr>
        <c:crossAx val="-212369452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CFD21800-92D8-3347-884B-4093CCD4824D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86C06142-FD87-844A-AA99-E55799D4652B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25DF169-0E4A-FE46-B0C4-EB5C0D6049BB}" type="presOf" srcId="{67399531-B4AD-494A-92F2-504158F3E707}" destId="{CD68683C-D877-F146-989D-683FF92CCE28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44D4874-48B0-B548-9F56-71124706504D}" type="presOf" srcId="{86D17B7E-E696-8941-8E58-7886025557FE}" destId="{C1B0984E-E3E0-C943-AF18-A37F5C5D8942}" srcOrd="0" destOrd="0" presId="urn:microsoft.com/office/officeart/2009/3/layout/CircleRelationship"/>
    <dgm:cxn modelId="{BC58E078-1032-314E-BD1B-9D7E1BD27E97}" type="presOf" srcId="{96ED5622-202F-C947-BC45-A5FA037D119B}" destId="{3B8012C6-BDB5-5E42-AD5B-3E946D617566}" srcOrd="0" destOrd="0" presId="urn:microsoft.com/office/officeart/2009/3/layout/CircleRelationship"/>
    <dgm:cxn modelId="{C509EB84-1124-A84A-BB09-C3C296D015C2}" type="presOf" srcId="{738A3422-D32A-114F-8E34-8A2257CE464B}" destId="{EAA19F38-080A-2445-9C24-BF5FCF5EAE4A}" srcOrd="0" destOrd="0" presId="urn:microsoft.com/office/officeart/2009/3/layout/CircleRelationship"/>
    <dgm:cxn modelId="{706BACD6-8EAE-634E-B1B7-DFDF560FF4A7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3D20BCBD-1172-2E43-AE4D-F29A05931077}" type="presParOf" srcId="{12638A83-E4F5-674B-9467-240AA0C5FB0A}" destId="{CD68683C-D877-F146-989D-683FF92CCE28}" srcOrd="0" destOrd="0" presId="urn:microsoft.com/office/officeart/2009/3/layout/CircleRelationship"/>
    <dgm:cxn modelId="{20ACE17F-7013-BE45-883F-D48591DA61B3}" type="presParOf" srcId="{12638A83-E4F5-674B-9467-240AA0C5FB0A}" destId="{58D9F01F-9E18-A346-A934-8987F4284017}" srcOrd="1" destOrd="0" presId="urn:microsoft.com/office/officeart/2009/3/layout/CircleRelationship"/>
    <dgm:cxn modelId="{F8A2EC38-67CD-8C40-B53A-BDF6CAAD8F16}" type="presParOf" srcId="{12638A83-E4F5-674B-9467-240AA0C5FB0A}" destId="{FEF05A9F-2AAC-074D-BD7A-9196CC8F387E}" srcOrd="2" destOrd="0" presId="urn:microsoft.com/office/officeart/2009/3/layout/CircleRelationship"/>
    <dgm:cxn modelId="{F49847C4-14A2-A147-9C25-ED97CC36E7AD}" type="presParOf" srcId="{12638A83-E4F5-674B-9467-240AA0C5FB0A}" destId="{3E2BC93E-E0ED-0A4C-904E-34FEB557D6B3}" srcOrd="3" destOrd="0" presId="urn:microsoft.com/office/officeart/2009/3/layout/CircleRelationship"/>
    <dgm:cxn modelId="{8B480C2D-DF1A-DB49-A3EF-691D4E87DA0A}" type="presParOf" srcId="{12638A83-E4F5-674B-9467-240AA0C5FB0A}" destId="{9AE0C5AB-F05E-C54F-946F-524451D97D6A}" srcOrd="4" destOrd="0" presId="urn:microsoft.com/office/officeart/2009/3/layout/CircleRelationship"/>
    <dgm:cxn modelId="{6E2BF033-FD17-C44E-8ED5-D4D5062033DB}" type="presParOf" srcId="{12638A83-E4F5-674B-9467-240AA0C5FB0A}" destId="{9B818891-721B-E249-A46D-3F104437D69C}" srcOrd="5" destOrd="0" presId="urn:microsoft.com/office/officeart/2009/3/layout/CircleRelationship"/>
    <dgm:cxn modelId="{599DC7CA-1566-D449-AFE1-B293A5360AE6}" type="presParOf" srcId="{12638A83-E4F5-674B-9467-240AA0C5FB0A}" destId="{3B8012C6-BDB5-5E42-AD5B-3E946D617566}" srcOrd="6" destOrd="0" presId="urn:microsoft.com/office/officeart/2009/3/layout/CircleRelationship"/>
    <dgm:cxn modelId="{1DD62B59-5A8B-5D4B-B932-FCCD752A31CC}" type="presParOf" srcId="{12638A83-E4F5-674B-9467-240AA0C5FB0A}" destId="{BB4D3749-C5A6-1F42-BA2E-174FCD75366C}" srcOrd="7" destOrd="0" presId="urn:microsoft.com/office/officeart/2009/3/layout/CircleRelationship"/>
    <dgm:cxn modelId="{AAFEE9B3-2483-8A48-9E12-7D7156E22901}" type="presParOf" srcId="{BB4D3749-C5A6-1F42-BA2E-174FCD75366C}" destId="{307D2AE0-B61B-3F49-AF65-492CC44B7E00}" srcOrd="0" destOrd="0" presId="urn:microsoft.com/office/officeart/2009/3/layout/CircleRelationship"/>
    <dgm:cxn modelId="{AB024A25-450F-FC4F-BBC4-EED62FD9B538}" type="presParOf" srcId="{12638A83-E4F5-674B-9467-240AA0C5FB0A}" destId="{6B05C13D-FEEA-C64C-B5AB-429A48D8019E}" srcOrd="8" destOrd="0" presId="urn:microsoft.com/office/officeart/2009/3/layout/CircleRelationship"/>
    <dgm:cxn modelId="{E85ADD46-95E9-9345-90FF-3A3485D81872}" type="presParOf" srcId="{6B05C13D-FEEA-C64C-B5AB-429A48D8019E}" destId="{B46D02DE-DFD9-264A-9122-1B111364DA6D}" srcOrd="0" destOrd="0" presId="urn:microsoft.com/office/officeart/2009/3/layout/CircleRelationship"/>
    <dgm:cxn modelId="{F5A616D8-A1AC-A84F-AF26-ED4405D49AEB}" type="presParOf" srcId="{12638A83-E4F5-674B-9467-240AA0C5FB0A}" destId="{5C929E12-B5A9-524E-8637-7BDE97CEB999}" srcOrd="9" destOrd="0" presId="urn:microsoft.com/office/officeart/2009/3/layout/CircleRelationship"/>
    <dgm:cxn modelId="{59395DFB-5C06-C04F-A33F-33350C7307B2}" type="presParOf" srcId="{12638A83-E4F5-674B-9467-240AA0C5FB0A}" destId="{A458321B-FFC0-BD4F-9287-F448D405C256}" srcOrd="10" destOrd="0" presId="urn:microsoft.com/office/officeart/2009/3/layout/CircleRelationship"/>
    <dgm:cxn modelId="{39B33A4C-22E8-AD46-9C43-544D910CE18F}" type="presParOf" srcId="{A458321B-FFC0-BD4F-9287-F448D405C256}" destId="{CBAE351A-2575-EB4E-BDFE-AC8C89AB19F6}" srcOrd="0" destOrd="0" presId="urn:microsoft.com/office/officeart/2009/3/layout/CircleRelationship"/>
    <dgm:cxn modelId="{362521D9-3D5A-9F46-ABAA-BF18E4B66B02}" type="presParOf" srcId="{12638A83-E4F5-674B-9467-240AA0C5FB0A}" destId="{A5B4C08C-AA14-F94A-9115-1C7612570EC3}" srcOrd="11" destOrd="0" presId="urn:microsoft.com/office/officeart/2009/3/layout/CircleRelationship"/>
    <dgm:cxn modelId="{3DDDF7DA-3DF5-A749-8003-3CA3AD63873E}" type="presParOf" srcId="{A5B4C08C-AA14-F94A-9115-1C7612570EC3}" destId="{E87B16E0-7609-B741-ADEC-7ED3166C467B}" srcOrd="0" destOrd="0" presId="urn:microsoft.com/office/officeart/2009/3/layout/CircleRelationship"/>
    <dgm:cxn modelId="{08B64450-765F-3342-B592-4E7C64AEDA13}" type="presParOf" srcId="{12638A83-E4F5-674B-9467-240AA0C5FB0A}" destId="{04321634-7EAA-C442-9E3C-6235F031E2D1}" srcOrd="12" destOrd="0" presId="urn:microsoft.com/office/officeart/2009/3/layout/CircleRelationship"/>
    <dgm:cxn modelId="{13973C4F-2724-EC4C-9750-83917C91A31B}" type="presParOf" srcId="{04321634-7EAA-C442-9E3C-6235F031E2D1}" destId="{A27AE5E0-C77F-1548-B6AC-19A721F18551}" srcOrd="0" destOrd="0" presId="urn:microsoft.com/office/officeart/2009/3/layout/CircleRelationship"/>
    <dgm:cxn modelId="{23EE520B-0AD5-2244-9D53-9C556EE064AB}" type="presParOf" srcId="{12638A83-E4F5-674B-9467-240AA0C5FB0A}" destId="{2C4EA2EF-7032-994A-8CDA-D08E93AE0AB3}" srcOrd="13" destOrd="0" presId="urn:microsoft.com/office/officeart/2009/3/layout/CircleRelationship"/>
    <dgm:cxn modelId="{9E9092A9-6B7B-1842-961B-933D01D4650E}" type="presParOf" srcId="{12638A83-E4F5-674B-9467-240AA0C5FB0A}" destId="{20931715-7EAE-D343-813D-4E75C341ED7C}" srcOrd="14" destOrd="0" presId="urn:microsoft.com/office/officeart/2009/3/layout/CircleRelationship"/>
    <dgm:cxn modelId="{07C8A38D-F2D5-3A47-BED0-EE11000321CA}" type="presParOf" srcId="{20931715-7EAE-D343-813D-4E75C341ED7C}" destId="{233E81BF-6756-1A46-9ADA-2C3EBEC9678C}" srcOrd="0" destOrd="0" presId="urn:microsoft.com/office/officeart/2009/3/layout/CircleRelationship"/>
    <dgm:cxn modelId="{2A5FBB0F-5E68-1F48-B5C5-10EDF99E9367}" type="presParOf" srcId="{12638A83-E4F5-674B-9467-240AA0C5FB0A}" destId="{EAA19F38-080A-2445-9C24-BF5FCF5EAE4A}" srcOrd="15" destOrd="0" presId="urn:microsoft.com/office/officeart/2009/3/layout/CircleRelationship"/>
    <dgm:cxn modelId="{48A95906-D4BA-4045-99CF-C84FC0077AEE}" type="presParOf" srcId="{12638A83-E4F5-674B-9467-240AA0C5FB0A}" destId="{4E3A32DE-4BB9-3148-B3A6-B205618EB141}" srcOrd="16" destOrd="0" presId="urn:microsoft.com/office/officeart/2009/3/layout/CircleRelationship"/>
    <dgm:cxn modelId="{13FB0298-49F5-4547-A9BF-50ED009027F2}" type="presParOf" srcId="{4E3A32DE-4BB9-3148-B3A6-B205618EB141}" destId="{3B2A56C1-B96B-2340-9B03-CA89F8A21E79}" srcOrd="0" destOrd="0" presId="urn:microsoft.com/office/officeart/2009/3/layout/CircleRelationship"/>
    <dgm:cxn modelId="{E7F7FBA1-28AC-5C43-921C-193111BDACA6}" type="presParOf" srcId="{12638A83-E4F5-674B-9467-240AA0C5FB0A}" destId="{C1B0984E-E3E0-C943-AF18-A37F5C5D8942}" srcOrd="17" destOrd="0" presId="urn:microsoft.com/office/officeart/2009/3/layout/CircleRelationship"/>
    <dgm:cxn modelId="{4018E4D3-9137-CF47-8A88-AA1399359AD6}" type="presParOf" srcId="{12638A83-E4F5-674B-9467-240AA0C5FB0A}" destId="{9EAD5373-AAF2-584E-A784-9920C80F048E}" srcOrd="18" destOrd="0" presId="urn:microsoft.com/office/officeart/2009/3/layout/CircleRelationship"/>
    <dgm:cxn modelId="{AA2832D2-FD7D-7941-B723-971B5AEAA822}" type="presParOf" srcId="{9EAD5373-AAF2-584E-A784-9920C80F048E}" destId="{6F43751C-A657-5641-8282-9805A3E00C8B}" srcOrd="0" destOrd="0" presId="urn:microsoft.com/office/officeart/2009/3/layout/CircleRelationship"/>
    <dgm:cxn modelId="{2949B6A8-1349-414A-B16A-93632A930439}" type="presParOf" srcId="{12638A83-E4F5-674B-9467-240AA0C5FB0A}" destId="{D9700332-47BC-454C-8230-0816D8CE441B}" srcOrd="19" destOrd="0" presId="urn:microsoft.com/office/officeart/2009/3/layout/CircleRelationship"/>
    <dgm:cxn modelId="{89410462-6699-094B-A648-089BCB89943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C6E8B85-9CAF-4EEA-A980-79DE4CCF28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9686E3E-FE1B-41B9-94AA-33E7993401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047E9E3D-010E-48CC-BD9D-D4D3937A0F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83F281CB-5656-4C62-8DC2-B9483BCE12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DDD87B9A-0BBC-444E-B1DB-E295CF84D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3674EB7-4F2E-4CDE-8478-F81DF859F6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96F66CB-5AF7-4221-9025-2F5E0E8D98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8A873C2-B4E5-49E0-8018-3E6F843C1D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2ABEB3F-2F2B-4CA9-AD9F-8B6C7BABB1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5DBF9466-AB0B-4F13-B14E-5F210A2A55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61BD8319-57F4-4ECF-852F-B4465B1DD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ECE7CC70-C67C-477B-9003-BAFE8F32FC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D88E5A31-FDD9-4233-8475-A406C4950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B598788A-21D2-46D8-9E4E-74DE8E0C7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CEF7501-EEB1-4F80-BE74-4CCD3AEB9F76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DA391116-D12D-4B9B-AAE8-EB2DB611E1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882B8385-E3DF-4B01-BF1D-FFECADFB8CA2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20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3AD059C1-649A-4438-B990-9634FF7D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79F1D9A-94C1-4EE2-A4CD-B63FEBCB1C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7A8A2F12-3D9C-4E2E-B170-10C957B3BB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663D2E4E-A000-4577-AF82-FBB3DC411C64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21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1710D9AD-D248-41EB-B0EE-70656EFB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9CCD7B5-3B34-4D1B-B4CA-2B4263D59B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B9A1FCBA-AC11-4183-B188-AAC3F44E54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BF62155E-9E89-4368-B1C1-8081AF3AE988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337D70A5-F8FF-4F1B-9840-6AA4E31F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FC9DD2E-F359-45BB-9E5D-536EA58891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>
            <a:extLst>
              <a:ext uri="{FF2B5EF4-FFF2-40B4-BE49-F238E27FC236}">
                <a16:creationId xmlns:a16="http://schemas.microsoft.com/office/drawing/2014/main" id="{15DF5CEC-0BD6-4CEE-9058-6A1D921271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Espaço Reservado para Número de Slide 3">
            <a:extLst>
              <a:ext uri="{FF2B5EF4-FFF2-40B4-BE49-F238E27FC236}">
                <a16:creationId xmlns:a16="http://schemas.microsoft.com/office/drawing/2014/main" id="{DF2A456D-47AE-45E1-9B0E-11DBC7F4A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C113D2-E104-49CC-9354-DBD05B6B529E}" type="slidenum">
              <a:rPr lang="pt-BR" altLang="pt-BR" sz="1200" b="0">
                <a:solidFill>
                  <a:schemeClr val="tx1"/>
                </a:solidFill>
              </a:rPr>
              <a:pPr/>
              <a:t>28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>
            <a:extLst>
              <a:ext uri="{FF2B5EF4-FFF2-40B4-BE49-F238E27FC236}">
                <a16:creationId xmlns:a16="http://schemas.microsoft.com/office/drawing/2014/main" id="{A07C1B1E-EEDC-4684-9BCA-8D51CECF68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Espaço Reservado para Número de Slide 3">
            <a:extLst>
              <a:ext uri="{FF2B5EF4-FFF2-40B4-BE49-F238E27FC236}">
                <a16:creationId xmlns:a16="http://schemas.microsoft.com/office/drawing/2014/main" id="{1F67B820-8A53-4B08-8B7D-BA89C56E8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2E78406-827C-4A1D-A9CD-1E992E96BF51}" type="slidenum">
              <a:rPr lang="pt-BR" altLang="pt-BR" sz="1200" b="0">
                <a:solidFill>
                  <a:schemeClr val="tx1"/>
                </a:solidFill>
              </a:rPr>
              <a:pPr/>
              <a:t>29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>
            <a:extLst>
              <a:ext uri="{FF2B5EF4-FFF2-40B4-BE49-F238E27FC236}">
                <a16:creationId xmlns:a16="http://schemas.microsoft.com/office/drawing/2014/main" id="{A6221B6F-2F40-4DDA-97F5-5DEFE03DD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Espaço Reservado para Número de Slide 3">
            <a:extLst>
              <a:ext uri="{FF2B5EF4-FFF2-40B4-BE49-F238E27FC236}">
                <a16:creationId xmlns:a16="http://schemas.microsoft.com/office/drawing/2014/main" id="{BD94E894-4EA0-4C2E-82C6-21E2D5E78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FCC909C-AEFB-4506-95E0-7DB9DC46ACAF}" type="slidenum">
              <a:rPr lang="pt-BR" altLang="pt-BR" sz="1200" b="0">
                <a:solidFill>
                  <a:schemeClr val="tx1"/>
                </a:solidFill>
              </a:rPr>
              <a:pPr/>
              <a:t>30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>
            <a:extLst>
              <a:ext uri="{FF2B5EF4-FFF2-40B4-BE49-F238E27FC236}">
                <a16:creationId xmlns:a16="http://schemas.microsoft.com/office/drawing/2014/main" id="{375DBEA9-FF33-4681-8A09-1921946A1B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Espaço Reservado para Número de Slide 3">
            <a:extLst>
              <a:ext uri="{FF2B5EF4-FFF2-40B4-BE49-F238E27FC236}">
                <a16:creationId xmlns:a16="http://schemas.microsoft.com/office/drawing/2014/main" id="{55C1A70F-24B2-4C2C-A957-D1B16D7E5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F049C0-B60A-499D-98F9-6C1DA4690A60}" type="slidenum">
              <a:rPr lang="pt-BR" altLang="pt-BR" sz="1200" b="0">
                <a:solidFill>
                  <a:schemeClr val="tx1"/>
                </a:solidFill>
              </a:rPr>
              <a:pPr/>
              <a:t>31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>
            <a:extLst>
              <a:ext uri="{FF2B5EF4-FFF2-40B4-BE49-F238E27FC236}">
                <a16:creationId xmlns:a16="http://schemas.microsoft.com/office/drawing/2014/main" id="{88144656-E2EC-4AFB-8DB1-B0F47A664F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Espaço Reservado para Número de Slide 3">
            <a:extLst>
              <a:ext uri="{FF2B5EF4-FFF2-40B4-BE49-F238E27FC236}">
                <a16:creationId xmlns:a16="http://schemas.microsoft.com/office/drawing/2014/main" id="{B3F34EA6-BC02-4C47-9F2D-DEB6058AB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EAC9E0-1428-4ED1-A605-75A0007FB7DA}" type="slidenum">
              <a:rPr lang="pt-BR" altLang="pt-BR" sz="1200" b="0">
                <a:solidFill>
                  <a:schemeClr val="tx1"/>
                </a:solidFill>
              </a:rPr>
              <a:pPr/>
              <a:t>32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7C6B6035-AD59-4D02-9686-FEA49DA14E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9DAB00A5-A560-434D-8641-D66D06116965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3E9E84C3-7C95-4657-8698-7AC018FAA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2FFCF0D8-A69C-479E-9D36-1EF6B7711E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30A237E-6FFA-4FFA-9BA7-57E8EB1D8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>
            <a:extLst>
              <a:ext uri="{FF2B5EF4-FFF2-40B4-BE49-F238E27FC236}">
                <a16:creationId xmlns:a16="http://schemas.microsoft.com/office/drawing/2014/main" id="{0CA5EB2E-913C-4E91-A38B-B15AFBF8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2E308DA8-B1C1-4B13-B830-3D4B464AEB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C7D67E82-1426-41F5-94D2-569FEE14CCFC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F8A914C1-8167-4B05-A113-9BE799BD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17864CE-71DE-4F3D-96EC-51DD974DFA2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>
            <a:extLst>
              <a:ext uri="{FF2B5EF4-FFF2-40B4-BE49-F238E27FC236}">
                <a16:creationId xmlns:a16="http://schemas.microsoft.com/office/drawing/2014/main" id="{7C934352-B64E-41C3-B78B-925904733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Número de Slide 3">
            <a:extLst>
              <a:ext uri="{FF2B5EF4-FFF2-40B4-BE49-F238E27FC236}">
                <a16:creationId xmlns:a16="http://schemas.microsoft.com/office/drawing/2014/main" id="{C24F4FA8-3920-4439-A48A-9B339603C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1DBBE1-BA7D-48A5-8115-228DA84D1152}" type="slidenum">
              <a:rPr lang="pt-BR" altLang="pt-BR" sz="1200" b="0">
                <a:solidFill>
                  <a:schemeClr val="tx1"/>
                </a:solidFill>
              </a:rPr>
              <a:pPr/>
              <a:t>37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>
            <a:extLst>
              <a:ext uri="{FF2B5EF4-FFF2-40B4-BE49-F238E27FC236}">
                <a16:creationId xmlns:a16="http://schemas.microsoft.com/office/drawing/2014/main" id="{CF6A00C9-BEAC-49AC-8AFC-C67FE95DF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Espaço Reservado para Número de Slide 3">
            <a:extLst>
              <a:ext uri="{FF2B5EF4-FFF2-40B4-BE49-F238E27FC236}">
                <a16:creationId xmlns:a16="http://schemas.microsoft.com/office/drawing/2014/main" id="{738AEE37-4F1A-4A8D-B353-F0141F311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2525673-5D4A-447F-B2E5-C800DF049905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ECBD1C64-480E-43DB-AE8A-30EAE54965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14B5693C-E55A-4E15-91F7-9A2A530E98B0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39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03F934E8-6402-496E-AFF6-1CDB468A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BF19C5AF-3CE0-4EA6-A870-A37C1B6651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Imagem de Slide 1">
            <a:extLst>
              <a:ext uri="{FF2B5EF4-FFF2-40B4-BE49-F238E27FC236}">
                <a16:creationId xmlns:a16="http://schemas.microsoft.com/office/drawing/2014/main" id="{EB57F44C-A5C2-4AFB-97A1-887A3F709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Espaço Reservado para Anotações 2">
            <a:extLst>
              <a:ext uri="{FF2B5EF4-FFF2-40B4-BE49-F238E27FC236}">
                <a16:creationId xmlns:a16="http://schemas.microsoft.com/office/drawing/2014/main" id="{727E1FAB-15BB-47B3-AA8D-E14D389F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7587" name="Espaço Reservado para Número de Slide 3">
            <a:extLst>
              <a:ext uri="{FF2B5EF4-FFF2-40B4-BE49-F238E27FC236}">
                <a16:creationId xmlns:a16="http://schemas.microsoft.com/office/drawing/2014/main" id="{2F1FFDE7-B2DE-4405-9F86-D53E463DB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4C02803-7CC9-47FF-81D8-641968C2A662}" type="slidenum">
              <a:rPr lang="pt-BR" altLang="pt-BR" sz="1200" b="0">
                <a:solidFill>
                  <a:schemeClr val="tx1"/>
                </a:solidFill>
              </a:rPr>
              <a:pPr/>
              <a:t>40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A1713CA6-1122-4186-AADC-813A894F5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1DA843D8-1215-4E22-AAD0-E13A1366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8EB9497F-35D1-4F8A-8181-D1E04E9D0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415758D-2FA4-40B9-A297-AAFED6DA1216}" type="slidenum">
              <a:rPr lang="pt-BR" altLang="pt-BR" sz="1200" b="0">
                <a:solidFill>
                  <a:schemeClr val="tx1"/>
                </a:solidFill>
              </a:rPr>
              <a:pPr/>
              <a:t>41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14B3840-8A19-4126-A260-D178739E1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>
            <a:extLst>
              <a:ext uri="{FF2B5EF4-FFF2-40B4-BE49-F238E27FC236}">
                <a16:creationId xmlns:a16="http://schemas.microsoft.com/office/drawing/2014/main" id="{F398768E-BEC4-4363-A4E1-471AE497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>
            <a:extLst>
              <a:ext uri="{FF2B5EF4-FFF2-40B4-BE49-F238E27FC236}">
                <a16:creationId xmlns:a16="http://schemas.microsoft.com/office/drawing/2014/main" id="{6B6BDCF3-1904-40B5-89B8-E266A6B097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FD66AE40-D354-473F-B97B-C93EC55D9170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44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B2F6A467-EE88-4470-80ED-C5EE18F8C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87DDE03D-CC6B-491B-B6A9-0345BC14D9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Imagem de Slide 1">
            <a:extLst>
              <a:ext uri="{FF2B5EF4-FFF2-40B4-BE49-F238E27FC236}">
                <a16:creationId xmlns:a16="http://schemas.microsoft.com/office/drawing/2014/main" id="{4AC3A230-678C-4DB8-BD3D-4D38A0E71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Espaço Reservado para Anotações 2">
            <a:extLst>
              <a:ext uri="{FF2B5EF4-FFF2-40B4-BE49-F238E27FC236}">
                <a16:creationId xmlns:a16="http://schemas.microsoft.com/office/drawing/2014/main" id="{E2A50AB8-F317-4B70-99AF-941648DE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6803" name="Espaço Reservado para Número de Slide 3">
            <a:extLst>
              <a:ext uri="{FF2B5EF4-FFF2-40B4-BE49-F238E27FC236}">
                <a16:creationId xmlns:a16="http://schemas.microsoft.com/office/drawing/2014/main" id="{1E590E26-0B19-4698-91EC-DB504B6A7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46D0ED-A93F-42BD-9895-0C9593669EA6}" type="slidenum">
              <a:rPr lang="pt-BR" altLang="pt-BR" sz="1200" b="0">
                <a:solidFill>
                  <a:schemeClr val="tx1"/>
                </a:solidFill>
              </a:rPr>
              <a:pPr/>
              <a:t>45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Imagem de Slide 1">
            <a:extLst>
              <a:ext uri="{FF2B5EF4-FFF2-40B4-BE49-F238E27FC236}">
                <a16:creationId xmlns:a16="http://schemas.microsoft.com/office/drawing/2014/main" id="{6D610126-3B12-4181-AB9E-0D0F1FBA79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Espaço Reservado para Anotações 2">
            <a:extLst>
              <a:ext uri="{FF2B5EF4-FFF2-40B4-BE49-F238E27FC236}">
                <a16:creationId xmlns:a16="http://schemas.microsoft.com/office/drawing/2014/main" id="{D63E2FEB-7E41-497A-BDEB-DCB5137D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8851" name="Espaço Reservado para Número de Slide 3">
            <a:extLst>
              <a:ext uri="{FF2B5EF4-FFF2-40B4-BE49-F238E27FC236}">
                <a16:creationId xmlns:a16="http://schemas.microsoft.com/office/drawing/2014/main" id="{FADBFE82-731D-4E57-9D2B-FC71C22AE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BA79310-50A9-49AD-8CBE-B8A9E30CC692}" type="slidenum">
              <a:rPr lang="pt-BR" altLang="pt-BR" sz="1200" b="0">
                <a:solidFill>
                  <a:schemeClr val="tx1"/>
                </a:solidFill>
              </a:rPr>
              <a:pPr/>
              <a:t>46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ço Reservado para Imagem de Slide 1">
            <a:extLst>
              <a:ext uri="{FF2B5EF4-FFF2-40B4-BE49-F238E27FC236}">
                <a16:creationId xmlns:a16="http://schemas.microsoft.com/office/drawing/2014/main" id="{937CD414-C8BB-492E-8A3F-B340ADAE0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Espaço Reservado para Anotações 2">
            <a:extLst>
              <a:ext uri="{FF2B5EF4-FFF2-40B4-BE49-F238E27FC236}">
                <a16:creationId xmlns:a16="http://schemas.microsoft.com/office/drawing/2014/main" id="{B2BC2193-AB47-4D57-97BC-746DA89E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80899" name="Espaço Reservado para Número de Slide 3">
            <a:extLst>
              <a:ext uri="{FF2B5EF4-FFF2-40B4-BE49-F238E27FC236}">
                <a16:creationId xmlns:a16="http://schemas.microsoft.com/office/drawing/2014/main" id="{47479B73-7862-4FB8-9866-7DB1B631E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1BDE85E-C902-4E36-B038-15EEBCDFE6F5}" type="slidenum">
              <a:rPr lang="pt-BR" altLang="pt-BR" sz="1200" b="0">
                <a:solidFill>
                  <a:schemeClr val="tx1"/>
                </a:solidFill>
              </a:rPr>
              <a:pPr/>
              <a:t>47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BE8E2D59-86CB-47AF-88FC-B624591690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73EDE5A6-ECC3-4F97-8254-409AE8820E73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3AA36D04-0AA5-4B6E-B0D5-7CFB83DB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50BE2B06-03D2-4522-93DF-2E7103220B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717851C-92DD-45F3-9D41-D7414B9A0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D2545A7-C5C5-44AF-A265-29E26C230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1366403D-7BB9-490E-8314-A96DC1AED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97B073D6-F4D7-4220-8BD5-21D5C856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1501F75F-F225-4F9E-A389-626735D02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97F3A6-3B28-4ABE-9D57-E2CB3C2632BD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>
            <a:extLst>
              <a:ext uri="{FF2B5EF4-FFF2-40B4-BE49-F238E27FC236}">
                <a16:creationId xmlns:a16="http://schemas.microsoft.com/office/drawing/2014/main" id="{4A0E412E-361C-4EE9-8F1D-6AD2613FB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ço Reservado para Anotações 2">
            <a:extLst>
              <a:ext uri="{FF2B5EF4-FFF2-40B4-BE49-F238E27FC236}">
                <a16:creationId xmlns:a16="http://schemas.microsoft.com/office/drawing/2014/main" id="{B46B9D71-1C76-4AA6-A682-9ABFA68FA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9459" name="Espaço Reservado para Número de Slide 3">
            <a:extLst>
              <a:ext uri="{FF2B5EF4-FFF2-40B4-BE49-F238E27FC236}">
                <a16:creationId xmlns:a16="http://schemas.microsoft.com/office/drawing/2014/main" id="{0682FDC1-5BA3-4DB5-A9F0-370332B95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912E01-564E-41D4-AB94-9D6536B050BA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75A7A04C-E99B-474A-952A-61CCE311CE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0215E809-B740-4163-9C06-0313659C4529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12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6CA21AD0-6007-4D05-B5A2-3315E7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31615186-8489-4141-AEAC-A5BEF1FC394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BDC193B-E295-47B0-A0A0-713C03F0A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6885BA75-22C8-4955-A4A0-9F24938BE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70122345-BC5A-43B9-AE42-0D6252A7B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6EF0BD-9697-42EF-806C-CFC35F5AF491}" type="slidenum">
              <a:rPr lang="pt-BR" altLang="pt-BR" sz="1200" b="0">
                <a:solidFill>
                  <a:schemeClr val="tx1"/>
                </a:solidFill>
              </a:rPr>
              <a:pPr/>
              <a:t>15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3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9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F8102C-9F47-49F7-A988-5A6C131B0CC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E48DBF9A-90E7-4BAD-A81A-42BB052E043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A2E06BA6-D43B-4F0F-971B-409B3915354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9DD9E11D-B351-4016-9817-D175103B8E6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74D3C875-AA00-4620-83A6-72A15E4D2008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GQFvSR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8tgu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3eQCgcn" TargetMode="External"/><Relationship Id="rId5" Type="http://schemas.openxmlformats.org/officeDocument/2006/relationships/hyperlink" Target="https://bit.ly/371YGol" TargetMode="External"/><Relationship Id="rId4" Type="http://schemas.openxmlformats.org/officeDocument/2006/relationships/hyperlink" Target="https://bit.ly/2AEsZ8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business/2020/04/08/bc-tem-perda-de-r-31-bilhoes-com-swap-cambial-em-marc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.com.br/app/noticia/economia/2020/05/06/internas_economia,1144919/bc-tem-perda-de-r-8-340-bi-com-swap-cambial-em-abril.s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ifDbEy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s_estatisticasfiscais/Notimp3.xls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hyperlink" Target="https://bit.ly/2MVSvf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TPlJo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s://bit.ly/3a9HO0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A74B76C5-835F-4803-8975-400639E4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1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29 de setembro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9F1B13C9-0D87-4F7A-B520-642AF605A3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POLÍTICA ECONÔMICA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DESCONSTRUÇÃO NACIONAL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9F5424E-4810-4B33-8E0F-A583B261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ADC0B7EE-822D-4577-AB63-D7A5BF94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20482" name="Object 1">
            <a:extLst>
              <a:ext uri="{FF2B5EF4-FFF2-40B4-BE49-F238E27FC236}">
                <a16:creationId xmlns:a16="http://schemas.microsoft.com/office/drawing/2014/main" id="{A6434529-EA35-4440-8F69-193E839BA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>
            <a:extLst>
              <a:ext uri="{FF2B5EF4-FFF2-40B4-BE49-F238E27FC236}">
                <a16:creationId xmlns:a16="http://schemas.microsoft.com/office/drawing/2014/main" id="{7DFA5802-2A6B-45FA-8DD2-89910320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06" name="Picture 2">
            <a:extLst>
              <a:ext uri="{FF2B5EF4-FFF2-40B4-BE49-F238E27FC236}">
                <a16:creationId xmlns:a16="http://schemas.microsoft.com/office/drawing/2014/main" id="{AAF7F68B-34E6-4808-B4F4-37EB2E003541}"/>
              </a:ext>
            </a:extLst>
          </p:cNvPr>
          <p:cNvSpPr>
            <a:spLocks noChangeAspect="1"/>
          </p:cNvSpPr>
          <p:nvPr/>
        </p:nvSpPr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C5C40A8E-27F2-4BD8-A987-12EF87F0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566102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0" u="sng">
                <a:hlinkClick r:id="rId2"/>
              </a:rPr>
              <a:t>https://bit.ly/2GQFvSR</a:t>
            </a:r>
            <a:r>
              <a:rPr lang="pt-BR" altLang="pt-BR" sz="16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8DEE1F98-9459-46A9-ABE5-E1822B2A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DOS PRIVILÉGIOS DOS BANCOS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>
            <a:extLst>
              <a:ext uri="{FF2B5EF4-FFF2-40B4-BE49-F238E27FC236}">
                <a16:creationId xmlns:a16="http://schemas.microsoft.com/office/drawing/2014/main" id="{73454924-4B7B-4120-A59C-552A5023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4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4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>
            <a:extLst>
              <a:ext uri="{FF2B5EF4-FFF2-40B4-BE49-F238E27FC236}">
                <a16:creationId xmlns:a16="http://schemas.microsoft.com/office/drawing/2014/main" id="{F15E1756-1AE8-4D48-9B64-8EF9792A5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4FFC453E-029B-4415-B000-45D8B115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1150"/>
            <a:ext cx="45354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D03E98FF-AFC6-4DE7-8996-BEE220CC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508500"/>
            <a:ext cx="53133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11872377-C9B5-40A1-9DC8-6AF9B6F09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28775"/>
            <a:ext cx="54578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D972D2AF-2967-4B17-A4ED-34086AE3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0021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4BAC036-CDF4-460D-87C7-DC50DCE6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plena pandemia Congresso aprova EC 106/2020</a:t>
            </a:r>
          </a:p>
          <a:p>
            <a:pPr algn="ctr" eaLnBrk="1" hangingPunct="1"/>
            <a:r>
              <a:rPr lang="pt-BR" altLang="pt-BR" sz="5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7º autoriza BC comprar ativos privados BB- sem limite de valor, sem estabelecer prazo do papel ou pelo menos que seja de empresa nacional </a:t>
            </a:r>
          </a:p>
          <a:p>
            <a:pPr algn="ctr" eaLnBrk="1" hangingPunct="1"/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 6417 apresentada ao STF, mas BC regulamenta </a:t>
            </a:r>
            <a:r>
              <a:rPr lang="pt-BR" altLang="pt-BR" sz="1600" b="0" u="sng">
                <a:hlinkClick r:id="rId3"/>
              </a:rPr>
              <a:t>https://bit.ly/308tguY</a:t>
            </a:r>
            <a:r>
              <a:rPr lang="pt-BR" altLang="pt-BR" sz="1600" b="0"/>
              <a:t> </a:t>
            </a: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Escancara a dominação financeira e o funcionamento do Sistema da Dívida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https://bit.ly/2AEsZ8I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Transferência de ativos tóxicos acumulados nos bancos há 15 anos para o Banco Central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https://bit.ly/371YGol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Oportunismo da banca que abusa do drama da pandemia para aprofundar seus privilégios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https://bit.ly/3eQCgcn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de dívida pública sem contrapartida alguma</a:t>
            </a:r>
          </a:p>
          <a:p>
            <a:pPr eaLnBrk="1" hangingPunct="1"/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9D7B9AE0-AE0B-42BD-8BA6-D2270DCF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>
            <a:extLst>
              <a:ext uri="{FF2B5EF4-FFF2-40B4-BE49-F238E27FC236}">
                <a16:creationId xmlns:a16="http://schemas.microsoft.com/office/drawing/2014/main" id="{CCD38282-09F8-4559-9903-3EB4D5FF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3817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3CF3C88F-446D-410F-B6D2-12F29F6A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>
            <a:extLst>
              <a:ext uri="{FF2B5EF4-FFF2-40B4-BE49-F238E27FC236}">
                <a16:creationId xmlns:a16="http://schemas.microsoft.com/office/drawing/2014/main" id="{9CA8357A-9319-4028-870B-2F5345D9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9345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</a:rPr>
              <a:t>Perdas do Banco Central com sigilosos contratos de SWAP chegam a R$ 63,5 bilhões até maio/2020 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3F72276E-550F-48DC-A8C0-AD57A18B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41438"/>
            <a:ext cx="8048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>
            <a:extLst>
              <a:ext uri="{FF2B5EF4-FFF2-40B4-BE49-F238E27FC236}">
                <a16:creationId xmlns:a16="http://schemas.microsoft.com/office/drawing/2014/main" id="{D45D6628-9ABC-4EB8-9FAC-C09977B9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453188"/>
            <a:ext cx="979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0">
                <a:hlinkClick r:id="rId3"/>
              </a:rPr>
              <a:t>https://www.cnnbrasil.com.br/business/2020/04/08/bc-tem-perda-de-r-31-bilhoes-com-swap-cambial-em-marco</a:t>
            </a:r>
            <a:r>
              <a:rPr lang="en-US" altLang="pt-BR" sz="1200" b="0"/>
              <a:t> </a:t>
            </a:r>
          </a:p>
          <a:p>
            <a:pPr eaLnBrk="1" hangingPunct="1"/>
            <a:r>
              <a:rPr lang="en-US" altLang="pt-BR" sz="1200" b="0">
                <a:hlinkClick r:id="rId4"/>
              </a:rPr>
              <a:t>https://www.em.com.br/app/noticia/economia/2020/05/06/internas_economia,1144919/bc-tem-perda-de-r-8-340-bi-com-swap-cambial-em-abril.shtml</a:t>
            </a:r>
            <a:r>
              <a:rPr lang="en-US" altLang="pt-BR" sz="1200" b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B91C6F70-FC47-4686-8F46-1B89EDC7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1CCD9FEB-9472-48D1-984F-E6710012A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>
            <a:extLst>
              <a:ext uri="{FF2B5EF4-FFF2-40B4-BE49-F238E27FC236}">
                <a16:creationId xmlns:a16="http://schemas.microsoft.com/office/drawing/2014/main" id="{62942F95-1EA3-4B5F-AD85-6457DB340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>
            <a:extLst>
              <a:ext uri="{FF2B5EF4-FFF2-40B4-BE49-F238E27FC236}">
                <a16:creationId xmlns:a16="http://schemas.microsoft.com/office/drawing/2014/main" id="{1596F065-5A4B-4FF1-A4A0-14B95FAE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361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PARA QUEM?</a:t>
            </a:r>
          </a:p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 106 irá aumentar a desigualdade social no Brasil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1CECEA37-2EE5-4802-A7AD-D716CBB4C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6472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1748D9AE-9233-459A-8523-C5D07E2B9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149725"/>
            <a:ext cx="7023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789841D-C8F8-4EC2-B658-29673E0B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</a:pPr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POLÍTICA ECONÔMICA E DESCONSTRUÇÃO NACIONAL EM TEMPOS DE PANDEMIA DA COVID-19</a:t>
            </a: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DAS CRISES POLÍTICA, ECONÔMICA, SOCIAL, SANITÁRIA, AMBIENTAL, ÉTICA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 E AMEAÇA DE INDEPENDÊNCIA DO BC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ACELERAÇÃO DAS PRIVATIZAÇÕES E CONTRARREFORMAS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RICO: O QUE SEPARA A REALIDADE DE ABUNDÂNCIA DO CENÁRIO DE ESCASSEZ </a:t>
            </a:r>
            <a:endParaRPr lang="en-GB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en-GB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 DEVERIA SER UMA ROTINA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8641308A-1EC3-491D-8F14-DADAC0A9D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2770" name="Picture 1">
            <a:extLst>
              <a:ext uri="{FF2B5EF4-FFF2-40B4-BE49-F238E27FC236}">
                <a16:creationId xmlns:a16="http://schemas.microsoft.com/office/drawing/2014/main" id="{9974CE11-2E78-4DAF-94D0-7443D76D3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>
            <a:extLst>
              <a:ext uri="{FF2B5EF4-FFF2-40B4-BE49-F238E27FC236}">
                <a16:creationId xmlns:a16="http://schemas.microsoft.com/office/drawing/2014/main" id="{C70EEBAC-FE36-4D98-B60C-BC0E6919D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60350"/>
            <a:ext cx="949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5B1B0E8-DEA2-4D40-8B73-D6D84BE8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ACELERAÇÃO DAS PRIVATIZAÇÕES E  CONTRARREFORMAS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1CCCD680-8AD8-490E-88F3-1ACC7EAC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endParaRPr lang="pt-BR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1007D22D-9D3B-4AC4-A156-BA98DA90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50911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4460ACE3-5A43-4211-9A99-53743CA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93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2800">
                <a:solidFill>
                  <a:schemeClr val="accent1"/>
                </a:solidFill>
                <a:latin typeface="TahoA" charset="0"/>
              </a:rPr>
              <a:t>CARTA ABERTA QUESTIONA GUEDES - PRIVATIZAÇÕES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0936DBBC-D69E-4EB0-B096-9169E1AB7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412875"/>
            <a:ext cx="38576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>
            <a:extLst>
              <a:ext uri="{FF2B5EF4-FFF2-40B4-BE49-F238E27FC236}">
                <a16:creationId xmlns:a16="http://schemas.microsoft.com/office/drawing/2014/main" id="{F4E01842-8510-4FF0-8499-E4D5DE4A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908050"/>
            <a:ext cx="401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b="0">
                <a:hlinkClick r:id="rId5"/>
              </a:rPr>
              <a:t>https://bit.ly/3ifDbEy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0B0DF5C-1566-4B8B-876E-CA6C97D6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pode ser chamada de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É uma organização republicana do Estado que se destine a melhorar o atendimento à população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Trata-se de uma REFORMA IDEOLÓGICA QUE MODIFICA O PAPEL DO ESTADO</a:t>
            </a:r>
          </a:p>
          <a:p>
            <a:pPr eaLnBrk="1" hangingPunct="1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Segue a ideologia dos que acreditam que o mercado será capaz de dar uma resposta às demandas sociais...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Durante a PANDEMIA, qual foi a resposta do mercado? </a:t>
            </a: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que teria ocorrido ao povo brasileiro sem o serviço público, em especial o SUS?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94240C44-247C-4112-913F-D204E37A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PONTO CENTRAL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Artigo 37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onde não interessar ao mercado.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Justificativa para PRIVATIZAÇÕES, TERCEIRIZAÇÃO, DESMONTE DO SERVIÇO PÚBLICO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9938" name="Picture 1">
            <a:extLst>
              <a:ext uri="{FF2B5EF4-FFF2-40B4-BE49-F238E27FC236}">
                <a16:creationId xmlns:a16="http://schemas.microsoft.com/office/drawing/2014/main" id="{27147C8E-D29E-4A7A-821E-95EB0A50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113"/>
            <a:ext cx="9418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89A2E60-4261-4417-84F5-2C0630FE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PRIVATIZAÇÃO DO ESTADO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Inclusão de novo Artigo 37-A à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Alguém acredita que o setor privado irá emprestar pessoal para o Estado sem contrapartida financeira?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Espaço para negociações e trocas, abrindo espaço para ganhos escusos e corrupção! 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9985680B-972E-4E68-BD01-5EA084C74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16113"/>
            <a:ext cx="90820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113AD47-FA38-4377-A024-E633D63D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DESMONTE DO ESTADO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Altera o artigo 84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Risco para as Universidades Federais, órgãos reguladores, IBAMA, INPE, DNIT, FIOCRUZ e outros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6B5BD-C229-4422-855D-F24D9A9DA1D9}"/>
              </a:ext>
            </a:extLst>
          </p:cNvPr>
          <p:cNvSpPr/>
          <p:nvPr/>
        </p:nvSpPr>
        <p:spPr>
          <a:xfrm>
            <a:off x="344488" y="1905000"/>
            <a:ext cx="9561512" cy="3108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Por meio de simples DECRETO o presidente da República poderá extinguir: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cargos públicos;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Ministérios e órgãos diretamente subordinados à presidência;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entidades da administração pública autárquica e fundacional.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535C820-D268-4B2C-B021-AE854B93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Projeto de Desenvolvimento só é possível com uma estrutura de Estado permanente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: a PEC 32/2020 acaba com os planos de carreira e até com o regime jurídico único (RJU), que foi uma das principais conquistas da CF</a:t>
            </a: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 estabilidade para servidores públicos é uma garantia para a sociedade, de que haverá continuidade do serviço público, independentemente das trocas de governantes.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o desmonte do Estado?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>
            <a:extLst>
              <a:ext uri="{FF2B5EF4-FFF2-40B4-BE49-F238E27FC236}">
                <a16:creationId xmlns:a16="http://schemas.microsoft.com/office/drawing/2014/main" id="{A9BBECB9-39C4-42B2-9764-101F2357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5175"/>
            <a:ext cx="89328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4" name="Conector reto 2">
            <a:extLst>
              <a:ext uri="{FF2B5EF4-FFF2-40B4-BE49-F238E27FC236}">
                <a16:creationId xmlns:a16="http://schemas.microsoft.com/office/drawing/2014/main" id="{8F044F1D-F723-4F30-A873-1B56C9207B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2638" y="3068638"/>
            <a:ext cx="215900" cy="288925"/>
          </a:xfrm>
          <a:prstGeom prst="line">
            <a:avLst/>
          </a:prstGeom>
          <a:noFill/>
          <a:ln w="53975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rco 3">
            <a:extLst>
              <a:ext uri="{FF2B5EF4-FFF2-40B4-BE49-F238E27FC236}">
                <a16:creationId xmlns:a16="http://schemas.microsoft.com/office/drawing/2014/main" id="{3A39F547-0B1F-4A87-BB4F-60B7F70492A3}"/>
              </a:ext>
            </a:extLst>
          </p:cNvPr>
          <p:cNvSpPr/>
          <p:nvPr/>
        </p:nvSpPr>
        <p:spPr bwMode="auto">
          <a:xfrm rot="19322212">
            <a:off x="4183063" y="3357563"/>
            <a:ext cx="1527175" cy="357187"/>
          </a:xfrm>
          <a:prstGeom prst="arc">
            <a:avLst/>
          </a:prstGeom>
          <a:noFill/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47D92F-A6FD-4F6A-BF22-C4F9C0D47597}"/>
              </a:ext>
            </a:extLst>
          </p:cNvPr>
          <p:cNvSpPr txBox="1"/>
          <p:nvPr/>
        </p:nvSpPr>
        <p:spPr>
          <a:xfrm rot="20060433">
            <a:off x="4469935" y="2176816"/>
            <a:ext cx="307270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dirty="0"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 PRIMÁRIOS</a:t>
            </a:r>
          </a:p>
        </p:txBody>
      </p:sp>
      <p:sp>
        <p:nvSpPr>
          <p:cNvPr id="44037" name="CaixaDeTexto 5">
            <a:extLst>
              <a:ext uri="{FF2B5EF4-FFF2-40B4-BE49-F238E27FC236}">
                <a16:creationId xmlns:a16="http://schemas.microsoft.com/office/drawing/2014/main" id="{06C7D107-FF5A-4857-80E4-8645FC05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115888"/>
            <a:ext cx="3733800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OMITEM OS R$ 2,2 TRILHÕES DE JUROS E AMORTIZAÇÕES DA DÍVIDA PÚBLICA </a:t>
            </a:r>
          </a:p>
        </p:txBody>
      </p:sp>
      <p:sp>
        <p:nvSpPr>
          <p:cNvPr id="44038" name="Seta para baixo 6">
            <a:extLst>
              <a:ext uri="{FF2B5EF4-FFF2-40B4-BE49-F238E27FC236}">
                <a16:creationId xmlns:a16="http://schemas.microsoft.com/office/drawing/2014/main" id="{C8F9263E-F4D8-4F49-8227-4B805496694E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423694" y="1353344"/>
            <a:ext cx="660400" cy="1281112"/>
          </a:xfrm>
          <a:prstGeom prst="downArrow">
            <a:avLst>
              <a:gd name="adj1" fmla="val 50000"/>
              <a:gd name="adj2" fmla="val 49917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44039" name="CaixaDeTexto 7">
            <a:extLst>
              <a:ext uri="{FF2B5EF4-FFF2-40B4-BE49-F238E27FC236}">
                <a16:creationId xmlns:a16="http://schemas.microsoft.com/office/drawing/2014/main" id="{45FB014F-AADA-4E4E-9161-91B6B8CB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50E0D35F-BAF5-4556-93F1-0477A8E0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5832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mente: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>
            <a:extLst>
              <a:ext uri="{FF2B5EF4-FFF2-40B4-BE49-F238E27FC236}">
                <a16:creationId xmlns:a16="http://schemas.microsoft.com/office/drawing/2014/main" id="{879EF7A8-811B-4023-ADB5-6D709349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aixaDeTexto 5">
            <a:extLst>
              <a:ext uri="{FF2B5EF4-FFF2-40B4-BE49-F238E27FC236}">
                <a16:creationId xmlns:a16="http://schemas.microsoft.com/office/drawing/2014/main" id="{286B060B-D0A6-445F-AAA6-F8950057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46083" name="Seta para baixo 6">
            <a:extLst>
              <a:ext uri="{FF2B5EF4-FFF2-40B4-BE49-F238E27FC236}">
                <a16:creationId xmlns:a16="http://schemas.microsoft.com/office/drawing/2014/main" id="{F0F232DE-577F-4F5E-A684-BB7594F88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46084" name="CaixaDeTexto 1">
            <a:extLst>
              <a:ext uri="{FF2B5EF4-FFF2-40B4-BE49-F238E27FC236}">
                <a16:creationId xmlns:a16="http://schemas.microsoft.com/office/drawing/2014/main" id="{DC551315-0995-4507-9B27-3ABE0FF4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46085" name="CaixaDeTexto 2">
            <a:extLst>
              <a:ext uri="{FF2B5EF4-FFF2-40B4-BE49-F238E27FC236}">
                <a16:creationId xmlns:a16="http://schemas.microsoft.com/office/drawing/2014/main" id="{870F9392-A71D-4F8C-B806-6F494E73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4A1EC8-7F39-4DFD-857A-BC79E52C65ED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0EF4721-2988-452F-81F4-25F65C95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85A59C3C-50CD-495F-92FD-F1147A78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130" name="TextBox 2">
            <a:extLst>
              <a:ext uri="{FF2B5EF4-FFF2-40B4-BE49-F238E27FC236}">
                <a16:creationId xmlns:a16="http://schemas.microsoft.com/office/drawing/2014/main" id="{EAA3E586-7A32-41C7-B079-5BC71231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0"/>
            <a:ext cx="504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mente:</a:t>
            </a: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A4A25DE3-D930-4156-BC23-D4623CA3C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>
            <a:extLst>
              <a:ext uri="{FF2B5EF4-FFF2-40B4-BE49-F238E27FC236}">
                <a16:creationId xmlns:a16="http://schemas.microsoft.com/office/drawing/2014/main" id="{A1AF65CE-59B4-4795-855C-C4371A88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084763"/>
            <a:ext cx="2141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83C8ED1B-3DBA-423F-AC1C-7B7DB104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81750"/>
            <a:ext cx="9653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CE4DA40-005F-4706-A762-D3AC74D22548}"/>
              </a:ext>
            </a:extLst>
          </p:cNvPr>
          <p:cNvGraphicFramePr>
            <a:graphicFrameLocks/>
          </p:cNvGraphicFramePr>
          <p:nvPr/>
        </p:nvGraphicFramePr>
        <p:xfrm>
          <a:off x="3037365" y="692696"/>
          <a:ext cx="339922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180" name="CaixaDeTexto 3">
            <a:extLst>
              <a:ext uri="{FF2B5EF4-FFF2-40B4-BE49-F238E27FC236}">
                <a16:creationId xmlns:a16="http://schemas.microsoft.com/office/drawing/2014/main" id="{24C4F4C1-6AF3-441A-ABAB-A6210118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ESCALA...</a:t>
            </a:r>
          </a:p>
        </p:txBody>
      </p:sp>
      <p:sp>
        <p:nvSpPr>
          <p:cNvPr id="50181" name="CaixaDeTexto 4">
            <a:extLst>
              <a:ext uri="{FF2B5EF4-FFF2-40B4-BE49-F238E27FC236}">
                <a16:creationId xmlns:a16="http://schemas.microsoft.com/office/drawing/2014/main" id="{D22C3DDB-81CA-4037-926A-939565C7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365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da Dívida 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Governo Federal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(R$ bilhões)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D8A0A5A2-D67E-4553-BA61-769D0569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B9ABD7-6EF7-4682-90D0-3DA48F14F9FE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0E074D81-7074-4457-AF2F-D40889403957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52228" name="TextBox 3">
            <a:extLst>
              <a:ext uri="{FF2B5EF4-FFF2-40B4-BE49-F238E27FC236}">
                <a16:creationId xmlns:a16="http://schemas.microsoft.com/office/drawing/2014/main" id="{2232BC19-FA3D-41DA-B9C5-D87E8390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15888"/>
            <a:ext cx="6048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O Governo mente: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>
            <a:extLst>
              <a:ext uri="{FF2B5EF4-FFF2-40B4-BE49-F238E27FC236}">
                <a16:creationId xmlns:a16="http://schemas.microsoft.com/office/drawing/2014/main" id="{942A38C0-1794-4A6C-A2C5-BD133632A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54274" name="Figura1">
            <a:extLst>
              <a:ext uri="{FF2B5EF4-FFF2-40B4-BE49-F238E27FC236}">
                <a16:creationId xmlns:a16="http://schemas.microsoft.com/office/drawing/2014/main" id="{6D8CADB9-158B-418E-99D1-5FB3DFE4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>
            <a:extLst>
              <a:ext uri="{FF2B5EF4-FFF2-40B4-BE49-F238E27FC236}">
                <a16:creationId xmlns:a16="http://schemas.microsoft.com/office/drawing/2014/main" id="{BE432F2A-20D7-4C7A-9116-C8B797DF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DE94A19D-3A80-42AA-B5F7-122E2BCC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RICO: O QUE SEPARA A REALIDADE DE ABUNDÂNCIA DO CENÁRIO DE ESCASSEZ </a:t>
            </a:r>
            <a:endParaRPr lang="en-GB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D67A8ED-0B2A-48C1-8CF8-ABE050659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O QUE SEPARA A </a:t>
            </a:r>
          </a:p>
          <a:p>
            <a:pPr algn="ctr"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REALIDADE DE ABUNDÂNCIA DO </a:t>
            </a:r>
          </a:p>
          <a:p>
            <a:pPr algn="ctr"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CENÁRIO DE ESCASSEZ</a:t>
            </a:r>
          </a:p>
          <a:p>
            <a:pPr algn="ctr"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NO BRASIL?</a:t>
            </a:r>
          </a:p>
          <a:p>
            <a:pPr eaLnBrk="1" hangingPunct="1"/>
            <a:endParaRPr lang="pt-BR" altLang="pt-BR" sz="14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ECONÔMICO ERRADO,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CONCENTRADOR DE RENDA E RIQUEZA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Principais eixos: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POLÍTICA MONETÁRIA SUICIDA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TRIBUTÁRIO REGRESSIVO 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EXTRATIVISTA IRRESPONSÁVEL PARA COM AS PESSOAS E O AMBIENTE</a:t>
            </a:r>
          </a:p>
          <a:p>
            <a:pPr lvl="2" algn="ctr" eaLnBrk="1" hangingPunct="1">
              <a:lnSpc>
                <a:spcPct val="12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>
            <a:extLst>
              <a:ext uri="{FF2B5EF4-FFF2-40B4-BE49-F238E27FC236}">
                <a16:creationId xmlns:a16="http://schemas.microsoft.com/office/drawing/2014/main" id="{D3E9F047-A938-4B73-A56C-DBFA2C800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8DF73D-3AD3-47B9-9D0F-02F4DA9FCC1B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>
            <a:extLst>
              <a:ext uri="{FF2B5EF4-FFF2-40B4-BE49-F238E27FC236}">
                <a16:creationId xmlns:a16="http://schemas.microsoft.com/office/drawing/2014/main" id="{A3B141A4-9A38-49B6-BA9E-38BBF493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ONDE ESTÁ O PROBLEMA????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EVOLUÇÃO DO ESTOQUE DA 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Dez/2019 – R$ 5,5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Jul/2020 – R$ 6,2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AUMENTO DE R$ 710 BILHÕES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NEOLIBERAIS DIZEM QUE É POR CAUSA DA PANDEMIA...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 USAM ISSO PARA JUSTIFICAR MAIS ARROCHO E REFORMA ADMINISTRATIVA...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PORÉM:   AUMENTO DAS OPERAÇÕES COMPROMISSADAS NO PERÍODO: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AUMENTO DA DÍVIDA MOBILIÁRIA DO TESOURO NACIONAL: 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R$ 93 BILHÕES (em parte devido à incidência de juros)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CONTA ÚNICA DO TESOURO EM JUL/2020: R$ 791 BILHÕES </a:t>
            </a: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(+ R$ 325 BI ENTREGUES PELO BC POSTERIORMENTE)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https://www.bcb.gov.br/content/estatisticas/docs_estatisticasfiscais/Notimp3.xlsx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 - tabelas 4 e 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aixaDeTexto 1">
            <a:extLst>
              <a:ext uri="{FF2B5EF4-FFF2-40B4-BE49-F238E27FC236}">
                <a16:creationId xmlns:a16="http://schemas.microsoft.com/office/drawing/2014/main" id="{A6E4E456-8B92-45A6-8590-57BD1BC8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CB9C7EE1-A122-416F-9120-BDB938C5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645838D-0376-4125-93D0-242466B3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Estamos submetidos à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pela política monetária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do Banco Central desde 2015</a:t>
            </a: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Em 2015: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Juros elevadíssimos (14,25%)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Remuneração da sobra de caixa de R$ 1 TRI dos bancos 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Prejuízos com </a:t>
            </a:r>
            <a:r>
              <a:rPr lang="pt-BR" altLang="pt-BR" sz="2800" b="0" i="1">
                <a:solidFill>
                  <a:srgbClr val="FFFFFF"/>
                </a:solidFill>
                <a:latin typeface="Tahoma" panose="020B0604030504040204" pitchFamily="34" charset="0"/>
              </a:rPr>
              <a:t>Swap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Cambial e outros prejuízos do BC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Emissão excessiva de títulos da dívida interna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Dívida Interna cresceu R$ 732 bilhões em 11 meses de 2015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Investimento Federal em 2015: R$ 9,6 bilhões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O Banco Central está suicidando o Brasil 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87F56E14-6F7B-4F99-8B1F-6C227BF9F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8913"/>
            <a:ext cx="33131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026">
            <a:extLst>
              <a:ext uri="{FF2B5EF4-FFF2-40B4-BE49-F238E27FC236}">
                <a16:creationId xmlns:a16="http://schemas.microsoft.com/office/drawing/2014/main" id="{7F5AB80D-4318-4D1B-8CF3-F7D30674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66562" name="TextBox 1">
            <a:extLst>
              <a:ext uri="{FF2B5EF4-FFF2-40B4-BE49-F238E27FC236}">
                <a16:creationId xmlns:a16="http://schemas.microsoft.com/office/drawing/2014/main" id="{75C22900-75AF-45AE-BE8D-A8E169447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66563" name="Figura3">
            <a:extLst>
              <a:ext uri="{FF2B5EF4-FFF2-40B4-BE49-F238E27FC236}">
                <a16:creationId xmlns:a16="http://schemas.microsoft.com/office/drawing/2014/main" id="{4E5294F5-20D1-422D-9F86-169EBFA3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>
            <a:extLst>
              <a:ext uri="{FF2B5EF4-FFF2-40B4-BE49-F238E27FC236}">
                <a16:creationId xmlns:a16="http://schemas.microsoft.com/office/drawing/2014/main" id="{3F6622CD-B0D4-4BF0-A426-CED99293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2">
            <a:extLst>
              <a:ext uri="{FF2B5EF4-FFF2-40B4-BE49-F238E27FC236}">
                <a16:creationId xmlns:a16="http://schemas.microsoft.com/office/drawing/2014/main" id="{0689A7EE-4D5B-4457-95F2-CE85495F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2">
            <a:extLst>
              <a:ext uri="{FF2B5EF4-FFF2-40B4-BE49-F238E27FC236}">
                <a16:creationId xmlns:a16="http://schemas.microsoft.com/office/drawing/2014/main" id="{115D5359-E4FF-4A85-AC72-B16F31D6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88913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9DFB3FA6-C5BB-41EF-B55E-8A2035D0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TCU afirma que dívida não serviu para investimento no país</a:t>
            </a: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3200" b="0">
                <a:hlinkClick r:id="rId2"/>
              </a:rPr>
              <a:t>https://bit.ly/2NTPlJo</a:t>
            </a:r>
            <a:r>
              <a:rPr lang="pt-BR" altLang="pt-BR" sz="3200" b="0"/>
              <a:t> 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R$ 1 Trilhão de Superávit Primário. Apesar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tem feito a chamada Dívida Pública explodir?</a:t>
            </a:r>
          </a:p>
          <a:p>
            <a:pPr lvl="1" algn="ctr" eaLnBrk="1" hangingPunct="1">
              <a:lnSpc>
                <a:spcPct val="110000"/>
              </a:lnSpc>
              <a:buFontTx/>
              <a:buChar char="•"/>
            </a:pPr>
            <a:endParaRPr lang="pt-BR" altLang="pt-BR" sz="1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 evidente que os investimentos e gastos sociais 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5E1B5543-2299-4EF6-A81A-E7DDADFC2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6329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DÍVIDA PÚBLICA TEM SIDO GERADA POR MECANISMOS FINANCEIROS:</a:t>
            </a:r>
          </a:p>
          <a:p>
            <a:pPr algn="ctr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Transformações de dívidas do setor privado em dívida pública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ilegal transferência de dívidas privadas para o BC: PROER, PROES, EC 106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Transformação de dívida externa irregular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suspeita de prescrição, em operação feita em Luxemburgo: Plano Brady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Elevadíssimas taxas de juros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sem justificativa técnica ou econômica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ilegal prática do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anatocismo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incidência contínua de juros sobre juros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irregular 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contabilização de juros como se fosse amortização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da dívida, burlando-se o artigo 167, III, da Constituição Federal.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As sigilosas operações de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swap cambial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realizadas pelo BC em moeda nacional, garantindo o risco de variação do dólar de forma sigilosa.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Remuneração da sobra do caixa dos bancos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que chegam a R$ 1,4 trilhão.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Emissão excessiva de títulos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Prejuízos do Banco Central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transferidos para o TN (Art. 7º da LRF) 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pitchFamily="34" charset="0"/>
              </a:rPr>
              <a:t> gera dívida ilegal que é paga por fora do orçamento, mediante desvio de arrecadação que sequer alcançará os cofres públicos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DCF33A4F-3A4E-4501-92B2-B900481C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B8598E1-0680-4DB8-B931-B0EE2E56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7D9F53F-6D3E-489B-BE9E-BB74C08E8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15888"/>
            <a:ext cx="9705975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4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75778" name="TextBox 1">
            <a:extLst>
              <a:ext uri="{FF2B5EF4-FFF2-40B4-BE49-F238E27FC236}">
                <a16:creationId xmlns:a16="http://schemas.microsoft.com/office/drawing/2014/main" id="{46348BA2-23EA-449C-9EDA-6A47F7D9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2EC3332B-82CE-45CB-90A1-9B982504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DFB6BBF1-19E2-4763-A6E5-0C8EBA21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77826" name="TextBox 1">
            <a:extLst>
              <a:ext uri="{FF2B5EF4-FFF2-40B4-BE49-F238E27FC236}">
                <a16:creationId xmlns:a16="http://schemas.microsoft.com/office/drawing/2014/main" id="{94889D55-2464-40C4-984A-0599D227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FD137A58-B32D-4AE6-9076-3BD7F7DB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7EEE7049-50EF-465E-B972-B9658976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51EF29FB-0EF0-437F-BF92-76C49C62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F0C0588C-47E2-4680-A8F6-1AAB025C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6" name="Text Box 9">
            <a:extLst>
              <a:ext uri="{FF2B5EF4-FFF2-40B4-BE49-F238E27FC236}">
                <a16:creationId xmlns:a16="http://schemas.microsoft.com/office/drawing/2014/main" id="{9234160D-AC2F-4BAF-8918-BD86590C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Crise fabricada pela política monetária do BC fecha 5.000 empresas e dispara o desemprego em 2015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0A6D62-86EA-4BBA-B06E-24FAF89F8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66A8681-0FEB-4773-A1DF-2E69A153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40225"/>
            <a:ext cx="8369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>
            <a:extLst>
              <a:ext uri="{FF2B5EF4-FFF2-40B4-BE49-F238E27FC236}">
                <a16:creationId xmlns:a16="http://schemas.microsoft.com/office/drawing/2014/main" id="{7FC7B521-25FC-46CE-92B6-389380E6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1700213"/>
            <a:ext cx="24336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PIB</a:t>
            </a:r>
          </a:p>
          <a:p>
            <a:pPr algn="ctr" eaLnBrk="1" hangingPunct="1"/>
            <a:r>
              <a:rPr lang="pt-BR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encolhe</a:t>
            </a:r>
          </a:p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3,55%</a:t>
            </a: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840879A8-3209-42CD-9358-942969D44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96975"/>
            <a:ext cx="7150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E2B425C4-317F-4881-A386-98957290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>
            <a:extLst>
              <a:ext uri="{FF2B5EF4-FFF2-40B4-BE49-F238E27FC236}">
                <a16:creationId xmlns:a16="http://schemas.microsoft.com/office/drawing/2014/main" id="{7A32AEE1-82D5-4B85-AF89-E1E2E703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64D6427C-EE67-4C87-9BAC-C9EAA6FF7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3316" name="Retângulo 2">
            <a:extLst>
              <a:ext uri="{FF2B5EF4-FFF2-40B4-BE49-F238E27FC236}">
                <a16:creationId xmlns:a16="http://schemas.microsoft.com/office/drawing/2014/main" id="{88EC0ED9-8AB4-4D42-BB3C-6E60F6A4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C2CE1E4D-BE21-4343-9ADB-B8FD3AAFC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4DF688FF-39E7-444B-9956-D7E262844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C05C547C-744F-421D-9CC3-D1204972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1C9CCE79-F9B4-4991-AECE-09D8F034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DB3CD56C-553F-45AA-8D74-84A73E1E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ixaDeTexto 1">
            <a:extLst>
              <a:ext uri="{FF2B5EF4-FFF2-40B4-BE49-F238E27FC236}">
                <a16:creationId xmlns:a16="http://schemas.microsoft.com/office/drawing/2014/main" id="{FA2D6CD0-F270-4EBC-8A55-1D53FE78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3F14B1C-61E5-4758-8F53-173B87E5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66184541-C3D7-451D-80C8-EEAC6FEF5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Puls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59966</TotalTime>
  <Words>3324</Words>
  <Application>Microsoft Office PowerPoint</Application>
  <PresentationFormat>Papel A4 (210 x 297 mm)</PresentationFormat>
  <Paragraphs>447</Paragraphs>
  <Slides>47</Slides>
  <Notes>29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8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TahoA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2527</cp:revision>
  <cp:lastPrinted>2008-11-20T19:12:03Z</cp:lastPrinted>
  <dcterms:created xsi:type="dcterms:W3CDTF">2001-11-19T18:24:28Z</dcterms:created>
  <dcterms:modified xsi:type="dcterms:W3CDTF">2020-10-01T14:48:42Z</dcterms:modified>
</cp:coreProperties>
</file>