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1544" r:id="rId2"/>
    <p:sldId id="1994" r:id="rId3"/>
    <p:sldId id="2001" r:id="rId4"/>
    <p:sldId id="2013" r:id="rId5"/>
    <p:sldId id="1969" r:id="rId6"/>
    <p:sldId id="1848" r:id="rId7"/>
    <p:sldId id="1996" r:id="rId8"/>
    <p:sldId id="1997" r:id="rId9"/>
    <p:sldId id="2015" r:id="rId10"/>
    <p:sldId id="2026" r:id="rId11"/>
    <p:sldId id="2028" r:id="rId12"/>
    <p:sldId id="2029" r:id="rId13"/>
    <p:sldId id="2048" r:id="rId14"/>
    <p:sldId id="2049" r:id="rId15"/>
    <p:sldId id="2050" r:id="rId16"/>
    <p:sldId id="2051" r:id="rId17"/>
    <p:sldId id="2052" r:id="rId18"/>
    <p:sldId id="2053" r:id="rId19"/>
    <p:sldId id="2030" r:id="rId20"/>
    <p:sldId id="2031" r:id="rId21"/>
    <p:sldId id="2032" r:id="rId22"/>
    <p:sldId id="2033" r:id="rId23"/>
    <p:sldId id="2034" r:id="rId24"/>
    <p:sldId id="2035" r:id="rId25"/>
    <p:sldId id="2040" r:id="rId26"/>
    <p:sldId id="2041" r:id="rId27"/>
    <p:sldId id="2056" r:id="rId28"/>
    <p:sldId id="2025" r:id="rId29"/>
    <p:sldId id="2043" r:id="rId30"/>
    <p:sldId id="2044" r:id="rId31"/>
    <p:sldId id="2045" r:id="rId32"/>
    <p:sldId id="2046" r:id="rId33"/>
    <p:sldId id="2047" r:id="rId34"/>
    <p:sldId id="2054" r:id="rId35"/>
    <p:sldId id="2002" r:id="rId36"/>
    <p:sldId id="2005" r:id="rId37"/>
    <p:sldId id="2006" r:id="rId38"/>
    <p:sldId id="2014" r:id="rId39"/>
    <p:sldId id="1946" r:id="rId40"/>
    <p:sldId id="1947" r:id="rId41"/>
    <p:sldId id="1953" r:id="rId42"/>
    <p:sldId id="2017" r:id="rId43"/>
    <p:sldId id="1792" r:id="rId44"/>
    <p:sldId id="1882" r:id="rId45"/>
    <p:sldId id="2003" r:id="rId46"/>
    <p:sldId id="2008" r:id="rId47"/>
    <p:sldId id="1951" r:id="rId48"/>
    <p:sldId id="2018" r:id="rId49"/>
    <p:sldId id="2021" r:id="rId50"/>
    <p:sldId id="2022" r:id="rId51"/>
    <p:sldId id="1988" r:id="rId52"/>
    <p:sldId id="2024" r:id="rId53"/>
    <p:sldId id="2019" r:id="rId54"/>
    <p:sldId id="2023" r:id="rId55"/>
    <p:sldId id="2055" r:id="rId56"/>
    <p:sldId id="2020" r:id="rId57"/>
    <p:sldId id="2011" r:id="rId58"/>
    <p:sldId id="1923" r:id="rId59"/>
    <p:sldId id="1934" r:id="rId60"/>
    <p:sldId id="1944" r:id="rId61"/>
    <p:sldId id="1936" r:id="rId62"/>
    <p:sldId id="1922" r:id="rId63"/>
    <p:sldId id="2009" r:id="rId64"/>
    <p:sldId id="1933" r:id="rId6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1090" y="-8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B963365C-1AFA-9943-9BE4-7E8D5731BE42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C1F1CA45-87DD-D049-8857-B4B79B1024FC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A8C98C55-FA97-8349-B133-B23574404AF2}" type="presOf" srcId="{91032682-16C8-8746-92ED-AF58BF7EB348}" destId="{12638A83-E4F5-674B-9467-240AA0C5FB0A}" srcOrd="0" destOrd="0" presId="urn:microsoft.com/office/officeart/2009/3/layout/CircleRelationship"/>
    <dgm:cxn modelId="{CE15C876-F961-DA4C-86EF-29A9C2DBB336}" type="presOf" srcId="{67399531-B4AD-494A-92F2-504158F3E707}" destId="{CD68683C-D877-F146-989D-683FF92CCE28}" srcOrd="0" destOrd="0" presId="urn:microsoft.com/office/officeart/2009/3/layout/CircleRelationship"/>
    <dgm:cxn modelId="{58D085E0-D0CE-8145-8FB2-E28ADF2E2F86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D6EDB2F6-6FFD-1D4C-A4C4-520E4C117C7F}" type="presOf" srcId="{6F5795CA-FCF7-3D49-92E8-4F066CD012F3}" destId="{2C4EA2EF-7032-994A-8CDA-D08E93AE0AB3}" srcOrd="0" destOrd="0" presId="urn:microsoft.com/office/officeart/2009/3/layout/CircleRelationship"/>
    <dgm:cxn modelId="{B42FCBFC-2363-1842-8E84-CE95B765AEF2}" type="presOf" srcId="{96ED5622-202F-C947-BC45-A5FA037D119B}" destId="{3B8012C6-BDB5-5E42-AD5B-3E946D617566}" srcOrd="0" destOrd="0" presId="urn:microsoft.com/office/officeart/2009/3/layout/CircleRelationship"/>
    <dgm:cxn modelId="{22A42ED9-1810-4C48-8C12-E974D5532068}" type="presParOf" srcId="{12638A83-E4F5-674B-9467-240AA0C5FB0A}" destId="{CD68683C-D877-F146-989D-683FF92CCE28}" srcOrd="0" destOrd="0" presId="urn:microsoft.com/office/officeart/2009/3/layout/CircleRelationship"/>
    <dgm:cxn modelId="{761CB6B4-CD49-DC4D-9C53-5FBBC0514F2D}" type="presParOf" srcId="{12638A83-E4F5-674B-9467-240AA0C5FB0A}" destId="{58D9F01F-9E18-A346-A934-8987F4284017}" srcOrd="1" destOrd="0" presId="urn:microsoft.com/office/officeart/2009/3/layout/CircleRelationship"/>
    <dgm:cxn modelId="{2476F348-5524-FA42-A5F2-A61A89FF762B}" type="presParOf" srcId="{12638A83-E4F5-674B-9467-240AA0C5FB0A}" destId="{FEF05A9F-2AAC-074D-BD7A-9196CC8F387E}" srcOrd="2" destOrd="0" presId="urn:microsoft.com/office/officeart/2009/3/layout/CircleRelationship"/>
    <dgm:cxn modelId="{F0DD20EA-B165-1C44-AB02-F2C41687D1B7}" type="presParOf" srcId="{12638A83-E4F5-674B-9467-240AA0C5FB0A}" destId="{3E2BC93E-E0ED-0A4C-904E-34FEB557D6B3}" srcOrd="3" destOrd="0" presId="urn:microsoft.com/office/officeart/2009/3/layout/CircleRelationship"/>
    <dgm:cxn modelId="{ADB36F75-637D-024C-A9ED-07173527DA71}" type="presParOf" srcId="{12638A83-E4F5-674B-9467-240AA0C5FB0A}" destId="{9AE0C5AB-F05E-C54F-946F-524451D97D6A}" srcOrd="4" destOrd="0" presId="urn:microsoft.com/office/officeart/2009/3/layout/CircleRelationship"/>
    <dgm:cxn modelId="{6D2AB9D6-5323-474D-867E-18AFD7DF1DBC}" type="presParOf" srcId="{12638A83-E4F5-674B-9467-240AA0C5FB0A}" destId="{9B818891-721B-E249-A46D-3F104437D69C}" srcOrd="5" destOrd="0" presId="urn:microsoft.com/office/officeart/2009/3/layout/CircleRelationship"/>
    <dgm:cxn modelId="{17CC16AA-60BB-3D45-A0C5-1E9D558AD5F9}" type="presParOf" srcId="{12638A83-E4F5-674B-9467-240AA0C5FB0A}" destId="{3B8012C6-BDB5-5E42-AD5B-3E946D617566}" srcOrd="6" destOrd="0" presId="urn:microsoft.com/office/officeart/2009/3/layout/CircleRelationship"/>
    <dgm:cxn modelId="{C55FC47C-E43D-2548-A0A7-7BDCAB9DBAB8}" type="presParOf" srcId="{12638A83-E4F5-674B-9467-240AA0C5FB0A}" destId="{BB4D3749-C5A6-1F42-BA2E-174FCD75366C}" srcOrd="7" destOrd="0" presId="urn:microsoft.com/office/officeart/2009/3/layout/CircleRelationship"/>
    <dgm:cxn modelId="{E228108E-1760-3B4A-B645-2286D80F65CC}" type="presParOf" srcId="{BB4D3749-C5A6-1F42-BA2E-174FCD75366C}" destId="{307D2AE0-B61B-3F49-AF65-492CC44B7E00}" srcOrd="0" destOrd="0" presId="urn:microsoft.com/office/officeart/2009/3/layout/CircleRelationship"/>
    <dgm:cxn modelId="{F09E7FA4-135A-FA48-AD0D-DC28E378A91C}" type="presParOf" srcId="{12638A83-E4F5-674B-9467-240AA0C5FB0A}" destId="{6B05C13D-FEEA-C64C-B5AB-429A48D8019E}" srcOrd="8" destOrd="0" presId="urn:microsoft.com/office/officeart/2009/3/layout/CircleRelationship"/>
    <dgm:cxn modelId="{FEAF4597-E552-8247-B4B9-9AC912FC0663}" type="presParOf" srcId="{6B05C13D-FEEA-C64C-B5AB-429A48D8019E}" destId="{B46D02DE-DFD9-264A-9122-1B111364DA6D}" srcOrd="0" destOrd="0" presId="urn:microsoft.com/office/officeart/2009/3/layout/CircleRelationship"/>
    <dgm:cxn modelId="{38DCFB31-93C1-5745-8A49-6340AC85CAB2}" type="presParOf" srcId="{12638A83-E4F5-674B-9467-240AA0C5FB0A}" destId="{5C929E12-B5A9-524E-8637-7BDE97CEB999}" srcOrd="9" destOrd="0" presId="urn:microsoft.com/office/officeart/2009/3/layout/CircleRelationship"/>
    <dgm:cxn modelId="{AEA07B28-D2F9-CC49-8FA4-0AE29EDFBDB5}" type="presParOf" srcId="{12638A83-E4F5-674B-9467-240AA0C5FB0A}" destId="{A458321B-FFC0-BD4F-9287-F448D405C256}" srcOrd="10" destOrd="0" presId="urn:microsoft.com/office/officeart/2009/3/layout/CircleRelationship"/>
    <dgm:cxn modelId="{F043DBE8-0E36-1C4E-9009-E53F328D37CE}" type="presParOf" srcId="{A458321B-FFC0-BD4F-9287-F448D405C256}" destId="{CBAE351A-2575-EB4E-BDFE-AC8C89AB19F6}" srcOrd="0" destOrd="0" presId="urn:microsoft.com/office/officeart/2009/3/layout/CircleRelationship"/>
    <dgm:cxn modelId="{D0BE0027-198A-0247-AB97-DA729F236C19}" type="presParOf" srcId="{12638A83-E4F5-674B-9467-240AA0C5FB0A}" destId="{A5B4C08C-AA14-F94A-9115-1C7612570EC3}" srcOrd="11" destOrd="0" presId="urn:microsoft.com/office/officeart/2009/3/layout/CircleRelationship"/>
    <dgm:cxn modelId="{4BBA9851-7BB6-A848-AE87-7FA96C495403}" type="presParOf" srcId="{A5B4C08C-AA14-F94A-9115-1C7612570EC3}" destId="{E87B16E0-7609-B741-ADEC-7ED3166C467B}" srcOrd="0" destOrd="0" presId="urn:microsoft.com/office/officeart/2009/3/layout/CircleRelationship"/>
    <dgm:cxn modelId="{86E513DA-AD53-FA41-A905-2FA76ED3A96A}" type="presParOf" srcId="{12638A83-E4F5-674B-9467-240AA0C5FB0A}" destId="{04321634-7EAA-C442-9E3C-6235F031E2D1}" srcOrd="12" destOrd="0" presId="urn:microsoft.com/office/officeart/2009/3/layout/CircleRelationship"/>
    <dgm:cxn modelId="{37D267A8-BA54-8645-8FDE-E65E42AE4D9D}" type="presParOf" srcId="{04321634-7EAA-C442-9E3C-6235F031E2D1}" destId="{A27AE5E0-C77F-1548-B6AC-19A721F18551}" srcOrd="0" destOrd="0" presId="urn:microsoft.com/office/officeart/2009/3/layout/CircleRelationship"/>
    <dgm:cxn modelId="{6A1DCF65-479B-714C-A2F8-CDCA15C92B64}" type="presParOf" srcId="{12638A83-E4F5-674B-9467-240AA0C5FB0A}" destId="{2C4EA2EF-7032-994A-8CDA-D08E93AE0AB3}" srcOrd="13" destOrd="0" presId="urn:microsoft.com/office/officeart/2009/3/layout/CircleRelationship"/>
    <dgm:cxn modelId="{759C77A9-D473-BD4F-A4BF-45129E05DE17}" type="presParOf" srcId="{12638A83-E4F5-674B-9467-240AA0C5FB0A}" destId="{20931715-7EAE-D343-813D-4E75C341ED7C}" srcOrd="14" destOrd="0" presId="urn:microsoft.com/office/officeart/2009/3/layout/CircleRelationship"/>
    <dgm:cxn modelId="{E19AE91B-664B-9043-BDA6-F3DFE396143B}" type="presParOf" srcId="{20931715-7EAE-D343-813D-4E75C341ED7C}" destId="{233E81BF-6756-1A46-9ADA-2C3EBEC9678C}" srcOrd="0" destOrd="0" presId="urn:microsoft.com/office/officeart/2009/3/layout/CircleRelationship"/>
    <dgm:cxn modelId="{F2AD8BAE-D252-D24F-B651-CC8D8BBE8C70}" type="presParOf" srcId="{12638A83-E4F5-674B-9467-240AA0C5FB0A}" destId="{EAA19F38-080A-2445-9C24-BF5FCF5EAE4A}" srcOrd="15" destOrd="0" presId="urn:microsoft.com/office/officeart/2009/3/layout/CircleRelationship"/>
    <dgm:cxn modelId="{04EFC406-9E6D-794A-8284-C392738E2504}" type="presParOf" srcId="{12638A83-E4F5-674B-9467-240AA0C5FB0A}" destId="{4E3A32DE-4BB9-3148-B3A6-B205618EB141}" srcOrd="16" destOrd="0" presId="urn:microsoft.com/office/officeart/2009/3/layout/CircleRelationship"/>
    <dgm:cxn modelId="{160AE29F-33CB-AC4C-A8EC-E13BB03DD018}" type="presParOf" srcId="{4E3A32DE-4BB9-3148-B3A6-B205618EB141}" destId="{3B2A56C1-B96B-2340-9B03-CA89F8A21E79}" srcOrd="0" destOrd="0" presId="urn:microsoft.com/office/officeart/2009/3/layout/CircleRelationship"/>
    <dgm:cxn modelId="{48899FCA-F59C-4849-A799-8138C8EDDBE1}" type="presParOf" srcId="{12638A83-E4F5-674B-9467-240AA0C5FB0A}" destId="{C1B0984E-E3E0-C943-AF18-A37F5C5D8942}" srcOrd="17" destOrd="0" presId="urn:microsoft.com/office/officeart/2009/3/layout/CircleRelationship"/>
    <dgm:cxn modelId="{A0E76DD7-8782-AE49-83F8-80896C3ACD72}" type="presParOf" srcId="{12638A83-E4F5-674B-9467-240AA0C5FB0A}" destId="{9EAD5373-AAF2-584E-A784-9920C80F048E}" srcOrd="18" destOrd="0" presId="urn:microsoft.com/office/officeart/2009/3/layout/CircleRelationship"/>
    <dgm:cxn modelId="{048BD7F5-2F49-6C42-86AB-0545F7EAD54E}" type="presParOf" srcId="{9EAD5373-AAF2-584E-A784-9920C80F048E}" destId="{6F43751C-A657-5641-8282-9805A3E00C8B}" srcOrd="0" destOrd="0" presId="urn:microsoft.com/office/officeart/2009/3/layout/CircleRelationship"/>
    <dgm:cxn modelId="{D43FA88F-B11F-D547-BBEC-05F8D12C7A98}" type="presParOf" srcId="{12638A83-E4F5-674B-9467-240AA0C5FB0A}" destId="{D9700332-47BC-454C-8230-0816D8CE441B}" srcOrd="19" destOrd="0" presId="urn:microsoft.com/office/officeart/2009/3/layout/CircleRelationship"/>
    <dgm:cxn modelId="{975D7CE8-F4CD-E74C-93AB-358CD13852F8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8A28515-63AB-4D65-9AA3-EEE9BA5B22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168727E-C049-40F2-BB4D-C567DD7F6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7BAAA02A-C9C5-4174-95E8-00E989F2A1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EEB1C02A-C3B7-48B4-83A0-AA5F8CA720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9C36AB5A-A95A-428D-9C9D-FF40B622C0F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553A57C-C3EE-4105-9D9C-1B20C9CD9D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F4CBD05-E0E3-4AE9-9544-6960BC766B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77A91BF-56F9-43BE-BDCD-E1532FE23E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E41E0397-8286-4BEB-BD81-EAAD68C818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6BCC62DC-131A-4E36-B404-10E9159D28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F2D234AB-6444-493E-8E8F-E80A525B5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1641AB9B-D00A-40C9-A7F1-F0A117DE3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CACC8087-8170-4BFF-AA9E-013D6C500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BD96F7C8-0C99-43BB-8E26-5D4D29903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A599FF-9E5E-4D1C-A6C0-224B5F235F51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508A5D53-A4C0-4A63-8BFB-C6CC89140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758BB34-986B-4DDF-A371-3EDBBFCCFF03}" type="slidenum">
              <a:rPr lang="pt-BR" altLang="pt-BR" sz="1200" b="0">
                <a:solidFill>
                  <a:schemeClr val="tx1"/>
                </a:solidFill>
              </a:rPr>
              <a:pPr/>
              <a:t>21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700C6DD1-D75F-4CEA-99F2-3EE7AAD15E8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98513" y="728663"/>
            <a:ext cx="5260975" cy="36417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47EF6837-5B00-4B28-997E-5BF7354D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9226550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ABE53EC-A6E2-4762-B88A-0784233958CB}" type="slidenum">
              <a:rPr lang="pt-BR" altLang="pt-BR" sz="1200" b="0">
                <a:solidFill>
                  <a:srgbClr val="000000"/>
                </a:solidFill>
              </a:rPr>
              <a:pPr algn="r" eaLnBrk="1" hangingPunct="1"/>
              <a:t>21</a:t>
            </a:fld>
            <a:endParaRPr lang="pt-BR" altLang="pt-B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>
            <a:extLst>
              <a:ext uri="{FF2B5EF4-FFF2-40B4-BE49-F238E27FC236}">
                <a16:creationId xmlns:a16="http://schemas.microsoft.com/office/drawing/2014/main" id="{6CB11413-D241-4EB8-90A0-85006F7F98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Espaço Reservado para Número de Slide 3">
            <a:extLst>
              <a:ext uri="{FF2B5EF4-FFF2-40B4-BE49-F238E27FC236}">
                <a16:creationId xmlns:a16="http://schemas.microsoft.com/office/drawing/2014/main" id="{620B2F44-EC0D-45CD-91E4-EF1CCDDC2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FF3E87-AC30-493B-951A-1B5FD190849A}" type="slidenum">
              <a:rPr lang="pt-BR" altLang="pt-BR" sz="1200" b="0">
                <a:solidFill>
                  <a:schemeClr val="tx1"/>
                </a:solidFill>
              </a:rPr>
              <a:pPr/>
              <a:t>22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>
            <a:extLst>
              <a:ext uri="{FF2B5EF4-FFF2-40B4-BE49-F238E27FC236}">
                <a16:creationId xmlns:a16="http://schemas.microsoft.com/office/drawing/2014/main" id="{2C218BA5-F87A-42E4-A668-BEF7FEAAF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Espaço Reservado para Número de Slide 3">
            <a:extLst>
              <a:ext uri="{FF2B5EF4-FFF2-40B4-BE49-F238E27FC236}">
                <a16:creationId xmlns:a16="http://schemas.microsoft.com/office/drawing/2014/main" id="{2B123D18-5255-416E-9840-A1C9660A0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62B4E9C-B32E-4DF4-A7A3-B7D503A301C2}" type="slidenum">
              <a:rPr lang="pt-BR" altLang="pt-BR" sz="1200" b="0">
                <a:solidFill>
                  <a:schemeClr val="tx1"/>
                </a:solidFill>
              </a:rPr>
              <a:pPr/>
              <a:t>23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>
            <a:extLst>
              <a:ext uri="{FF2B5EF4-FFF2-40B4-BE49-F238E27FC236}">
                <a16:creationId xmlns:a16="http://schemas.microsoft.com/office/drawing/2014/main" id="{1EE1C458-7B6E-4BFC-B316-1B6D6361E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Espaço Reservado para Número de Slide 3">
            <a:extLst>
              <a:ext uri="{FF2B5EF4-FFF2-40B4-BE49-F238E27FC236}">
                <a16:creationId xmlns:a16="http://schemas.microsoft.com/office/drawing/2014/main" id="{C3EB7B75-96D2-438D-9CDA-7AB4CC0C2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1293C75-73EF-4F3F-B534-123B1A5ACD1E}" type="slidenum">
              <a:rPr lang="pt-BR" altLang="pt-BR" sz="1200" b="0">
                <a:solidFill>
                  <a:schemeClr val="tx1"/>
                </a:solidFill>
              </a:rPr>
              <a:pPr/>
              <a:t>24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>
            <a:extLst>
              <a:ext uri="{FF2B5EF4-FFF2-40B4-BE49-F238E27FC236}">
                <a16:creationId xmlns:a16="http://schemas.microsoft.com/office/drawing/2014/main" id="{6F85A47E-CD82-475F-BECE-094AD20759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Espaço Reservado para Anotações 2">
            <a:extLst>
              <a:ext uri="{FF2B5EF4-FFF2-40B4-BE49-F238E27FC236}">
                <a16:creationId xmlns:a16="http://schemas.microsoft.com/office/drawing/2014/main" id="{6056E998-BDB6-401F-9E07-3DC212EA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43011" name="Espaço Reservado para Número de Slide 3">
            <a:extLst>
              <a:ext uri="{FF2B5EF4-FFF2-40B4-BE49-F238E27FC236}">
                <a16:creationId xmlns:a16="http://schemas.microsoft.com/office/drawing/2014/main" id="{39C3E332-740B-4C79-809E-D7188F37F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736F12-E451-427C-860C-6E10E99B6AA5}" type="slidenum">
              <a:rPr lang="pt-BR" altLang="pt-BR" sz="1200" b="0">
                <a:solidFill>
                  <a:schemeClr val="tx1"/>
                </a:solidFill>
              </a:rPr>
              <a:pPr/>
              <a:t>25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Imagem de Slide 1">
            <a:extLst>
              <a:ext uri="{FF2B5EF4-FFF2-40B4-BE49-F238E27FC236}">
                <a16:creationId xmlns:a16="http://schemas.microsoft.com/office/drawing/2014/main" id="{FA67C42E-7486-4FD3-AB51-EE7398858D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Espaço Reservado para Número de Slide 3">
            <a:extLst>
              <a:ext uri="{FF2B5EF4-FFF2-40B4-BE49-F238E27FC236}">
                <a16:creationId xmlns:a16="http://schemas.microsoft.com/office/drawing/2014/main" id="{307E3D8E-DB13-49EE-8E63-F17C0C70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982E07-6ED3-4A3C-BB0D-33C9B19012FF}" type="slidenum">
              <a:rPr lang="pt-BR" altLang="pt-BR" sz="1200" b="0">
                <a:solidFill>
                  <a:schemeClr val="tx1"/>
                </a:solidFill>
              </a:rPr>
              <a:pPr/>
              <a:t>29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>
            <a:extLst>
              <a:ext uri="{FF2B5EF4-FFF2-40B4-BE49-F238E27FC236}">
                <a16:creationId xmlns:a16="http://schemas.microsoft.com/office/drawing/2014/main" id="{09EB1B82-5FC0-4578-AF59-F79117D1D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Espaço Reservado para Número de Slide 3">
            <a:extLst>
              <a:ext uri="{FF2B5EF4-FFF2-40B4-BE49-F238E27FC236}">
                <a16:creationId xmlns:a16="http://schemas.microsoft.com/office/drawing/2014/main" id="{1EFEA81D-E80D-48A3-99F7-8AAA2E5CC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7FDC735-B6C7-473E-915D-EA86FC9B19CA}" type="slidenum">
              <a:rPr lang="pt-BR" altLang="pt-BR" sz="1200" b="0">
                <a:solidFill>
                  <a:schemeClr val="tx1"/>
                </a:solidFill>
              </a:rPr>
              <a:pPr/>
              <a:t>30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>
            <a:extLst>
              <a:ext uri="{FF2B5EF4-FFF2-40B4-BE49-F238E27FC236}">
                <a16:creationId xmlns:a16="http://schemas.microsoft.com/office/drawing/2014/main" id="{8890FAC4-6C09-4204-B8AB-37611214B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ço Reservado para Número de Slide 3">
            <a:extLst>
              <a:ext uri="{FF2B5EF4-FFF2-40B4-BE49-F238E27FC236}">
                <a16:creationId xmlns:a16="http://schemas.microsoft.com/office/drawing/2014/main" id="{FA1F5185-5E8B-4D15-9CF4-AFA1FB4B9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79B240-6AC3-4B9C-BE08-0E7FD21FCEAE}" type="slidenum">
              <a:rPr lang="pt-BR" altLang="pt-BR" sz="1200" b="0">
                <a:solidFill>
                  <a:schemeClr val="tx1"/>
                </a:solidFill>
              </a:rPr>
              <a:pPr/>
              <a:t>31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>
            <a:extLst>
              <a:ext uri="{FF2B5EF4-FFF2-40B4-BE49-F238E27FC236}">
                <a16:creationId xmlns:a16="http://schemas.microsoft.com/office/drawing/2014/main" id="{40AD70A5-0E8F-46AF-93A0-CF48E4798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Espaço Reservado para Número de Slide 3">
            <a:extLst>
              <a:ext uri="{FF2B5EF4-FFF2-40B4-BE49-F238E27FC236}">
                <a16:creationId xmlns:a16="http://schemas.microsoft.com/office/drawing/2014/main" id="{AB31CB0F-8C56-4F81-8707-EB848E97C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832A4D-A1FD-4DCB-9BF0-BB36132CA26A}" type="slidenum">
              <a:rPr lang="pt-BR" altLang="pt-BR" sz="1200" b="0">
                <a:solidFill>
                  <a:schemeClr val="tx1"/>
                </a:solidFill>
              </a:rPr>
              <a:pPr/>
              <a:t>32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0E080199-9233-4D9F-85DD-5465EB8709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E8DD658B-7A40-48B6-9FB4-910FF5E5EF28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35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0A5E78CD-2050-4649-AEBE-CD8F263B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576506A7-9B57-4151-A1AE-F2E0F263D1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29391684-2AEB-48D3-98D3-0E22161BA2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AC7D2E84-E914-4F51-9899-2EE77E196ABB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1039FFF6-806C-4C72-AAD5-8682B4C6D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011C8E1-8FFC-42FF-9F82-8E70523B9A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Imagem de Slide 1">
            <a:extLst>
              <a:ext uri="{FF2B5EF4-FFF2-40B4-BE49-F238E27FC236}">
                <a16:creationId xmlns:a16="http://schemas.microsoft.com/office/drawing/2014/main" id="{764F2FEB-AB0E-4E77-B4BF-D5BAEE15E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Espaço Reservado para Número de Slide 3">
            <a:extLst>
              <a:ext uri="{FF2B5EF4-FFF2-40B4-BE49-F238E27FC236}">
                <a16:creationId xmlns:a16="http://schemas.microsoft.com/office/drawing/2014/main" id="{B79A6FEB-DE7C-4B3C-9D19-38C480A9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D4475C-74C3-42C8-AAB2-4C8264853BBD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62467" name="Notes Placeholder 1">
            <a:extLst>
              <a:ext uri="{FF2B5EF4-FFF2-40B4-BE49-F238E27FC236}">
                <a16:creationId xmlns:a16="http://schemas.microsoft.com/office/drawing/2014/main" id="{A573A143-2677-401C-94AE-A2DB89C7C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969BB298-FC82-4A36-887B-9F2AF219D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DC3E258A-8B2F-493E-82C5-92799737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74B1DC7C-5DA3-4BE3-A90B-18020B7CC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43C4CBB-E3E7-4FC2-B320-7A42698B0E4E}" type="slidenum">
              <a:rPr lang="pt-BR" altLang="pt-BR" sz="1200" b="0">
                <a:solidFill>
                  <a:schemeClr val="tx1"/>
                </a:solidFill>
              </a:rPr>
              <a:pPr/>
              <a:t>39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>
            <a:extLst>
              <a:ext uri="{FF2B5EF4-FFF2-40B4-BE49-F238E27FC236}">
                <a16:creationId xmlns:a16="http://schemas.microsoft.com/office/drawing/2014/main" id="{758B177D-EC30-4BEA-8505-B8116AF1DE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D13C6B67-D707-4B30-BE21-24D249486A41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45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547D3534-D5EE-44B9-A1C4-E950AC6F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64790C0-9A88-4C9B-B9E5-5EC0CCBE66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:a16="http://schemas.microsoft.com/office/drawing/2014/main" id="{7E908E5D-DE13-41AE-A451-6A0EC240FC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0A4FD3AB-9EB2-4250-AFFE-02B5E39DF652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46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0E79698B-63ED-44E9-BA18-6F68D6CD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CEF2611-185A-4294-9888-6C81103E32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43FEEAB-3A58-4856-9CFC-3E6AA6A0A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>
            <a:extLst>
              <a:ext uri="{FF2B5EF4-FFF2-40B4-BE49-F238E27FC236}">
                <a16:creationId xmlns:a16="http://schemas.microsoft.com/office/drawing/2014/main" id="{1902E932-AF4B-4F7C-B45D-B7D271BC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Imagem de Slide 1">
            <a:extLst>
              <a:ext uri="{FF2B5EF4-FFF2-40B4-BE49-F238E27FC236}">
                <a16:creationId xmlns:a16="http://schemas.microsoft.com/office/drawing/2014/main" id="{96DFED91-D674-4082-BB53-EDA7104A7F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Espaço Reservado para Número de Slide 3">
            <a:extLst>
              <a:ext uri="{FF2B5EF4-FFF2-40B4-BE49-F238E27FC236}">
                <a16:creationId xmlns:a16="http://schemas.microsoft.com/office/drawing/2014/main" id="{7531D05E-D803-4D27-9D4B-5B4F1B2D8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AF9CED7-3130-4F45-B941-832035BA27D0}" type="slidenum">
              <a:rPr lang="pt-BR" altLang="pt-BR" sz="1200" b="0">
                <a:solidFill>
                  <a:schemeClr val="tx1"/>
                </a:solidFill>
              </a:rPr>
              <a:pPr/>
              <a:t>48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B5A3A635-85E6-49D9-A797-DBC6586B4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EA27339-123B-43CF-A4C4-BD000504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2BE6273C-E48A-4AB3-B213-5AC528728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995933-E246-4E93-91DD-CB2E3044B192}" type="slidenum">
              <a:rPr lang="pt-BR" altLang="pt-BR" sz="1200" b="0">
                <a:solidFill>
                  <a:schemeClr val="tx1"/>
                </a:solidFill>
              </a:rPr>
              <a:pPr/>
              <a:t>51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>
            <a:extLst>
              <a:ext uri="{FF2B5EF4-FFF2-40B4-BE49-F238E27FC236}">
                <a16:creationId xmlns:a16="http://schemas.microsoft.com/office/drawing/2014/main" id="{C034C7D4-E096-411B-962B-8B18E6EB74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Número de Slide 3">
            <a:extLst>
              <a:ext uri="{FF2B5EF4-FFF2-40B4-BE49-F238E27FC236}">
                <a16:creationId xmlns:a16="http://schemas.microsoft.com/office/drawing/2014/main" id="{FA7EB075-D413-4BB1-BE28-3B3803A0E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9A0BCD-7161-42ED-83C2-01C6E2BE28E4}" type="slidenum">
              <a:rPr lang="pt-BR" altLang="pt-BR" sz="1200" b="0">
                <a:solidFill>
                  <a:schemeClr val="tx1"/>
                </a:solidFill>
              </a:rPr>
              <a:pPr/>
              <a:t>52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>
            <a:extLst>
              <a:ext uri="{FF2B5EF4-FFF2-40B4-BE49-F238E27FC236}">
                <a16:creationId xmlns:a16="http://schemas.microsoft.com/office/drawing/2014/main" id="{F7BF26CA-0DE6-4658-9897-C22A325D4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Espaço Reservado para Número de Slide 3">
            <a:extLst>
              <a:ext uri="{FF2B5EF4-FFF2-40B4-BE49-F238E27FC236}">
                <a16:creationId xmlns:a16="http://schemas.microsoft.com/office/drawing/2014/main" id="{8F2CA260-CB77-4B66-B56B-7BDE6928F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1A1CCBA-609E-40F3-87E1-5FF2DF5E82D8}" type="slidenum">
              <a:rPr lang="pt-BR" altLang="pt-BR" sz="1200" b="0">
                <a:solidFill>
                  <a:schemeClr val="tx1"/>
                </a:solidFill>
              </a:rPr>
              <a:pPr/>
              <a:t>53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ço Reservado para Imagem de Slide 1">
            <a:extLst>
              <a:ext uri="{FF2B5EF4-FFF2-40B4-BE49-F238E27FC236}">
                <a16:creationId xmlns:a16="http://schemas.microsoft.com/office/drawing/2014/main" id="{706ABDB7-76C9-4DC1-92DB-CCBA404DF9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Espaço Reservado para Número de Slide 3">
            <a:extLst>
              <a:ext uri="{FF2B5EF4-FFF2-40B4-BE49-F238E27FC236}">
                <a16:creationId xmlns:a16="http://schemas.microsoft.com/office/drawing/2014/main" id="{CC94D4D2-7F1F-4549-A9D3-4EF8B9E69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673BCD3-4E25-44DB-98C0-BB517044E627}" type="slidenum">
              <a:rPr lang="pt-BR" altLang="pt-BR" sz="1200" b="0">
                <a:solidFill>
                  <a:schemeClr val="tx1"/>
                </a:solidFill>
              </a:rPr>
              <a:pPr/>
              <a:t>54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0A7E190C-281F-42B8-AC59-B91C401FEA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E7591235-1DE9-4C52-B481-CD558C2FD126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B5FDE9A1-B0BB-466A-BC47-9CF1A769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920B9A1-B141-490B-A737-8F4D7361CA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ço Reservado para Imagem de Slide 1">
            <a:extLst>
              <a:ext uri="{FF2B5EF4-FFF2-40B4-BE49-F238E27FC236}">
                <a16:creationId xmlns:a16="http://schemas.microsoft.com/office/drawing/2014/main" id="{12E41715-1194-44A7-98D3-563E539820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Espaço Reservado para Número de Slide 3">
            <a:extLst>
              <a:ext uri="{FF2B5EF4-FFF2-40B4-BE49-F238E27FC236}">
                <a16:creationId xmlns:a16="http://schemas.microsoft.com/office/drawing/2014/main" id="{9480DA10-338D-4C71-86C4-C2B38D292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644AAF-149D-48F8-BF4D-BD7499DB76A8}" type="slidenum">
              <a:rPr lang="pt-BR" altLang="pt-BR" sz="1200" b="0">
                <a:solidFill>
                  <a:schemeClr val="tx1"/>
                </a:solidFill>
              </a:rPr>
              <a:pPr/>
              <a:t>56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Imagem de Slide 1">
            <a:extLst>
              <a:ext uri="{FF2B5EF4-FFF2-40B4-BE49-F238E27FC236}">
                <a16:creationId xmlns:a16="http://schemas.microsoft.com/office/drawing/2014/main" id="{8FC2B503-8ACB-4C0C-9D67-389B92349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Espaço Reservado para Número de Slide 3">
            <a:extLst>
              <a:ext uri="{FF2B5EF4-FFF2-40B4-BE49-F238E27FC236}">
                <a16:creationId xmlns:a16="http://schemas.microsoft.com/office/drawing/2014/main" id="{DFEF0D73-C7D6-4ADB-8FDC-794DE0244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40F95C0-3F00-47C1-9704-257007705938}" type="slidenum">
              <a:rPr lang="pt-BR" altLang="pt-BR" sz="1200" b="0">
                <a:solidFill>
                  <a:schemeClr val="tx1"/>
                </a:solidFill>
              </a:rPr>
              <a:pPr/>
              <a:t>57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>
            <a:extLst>
              <a:ext uri="{FF2B5EF4-FFF2-40B4-BE49-F238E27FC236}">
                <a16:creationId xmlns:a16="http://schemas.microsoft.com/office/drawing/2014/main" id="{1E242ACD-44CA-483B-826D-63831B583F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8C4E4881-60E2-4F11-BFA7-3B21D585DE17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58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2A1552DF-A953-4339-B3A0-7629CD05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74D6EC8D-8D5F-4875-B702-0970EA745A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ço Reservado para Imagem de Slide 1">
            <a:extLst>
              <a:ext uri="{FF2B5EF4-FFF2-40B4-BE49-F238E27FC236}">
                <a16:creationId xmlns:a16="http://schemas.microsoft.com/office/drawing/2014/main" id="{7CA73D8E-E5EB-4716-9740-7E316A97D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Espaço Reservado para Anotações 2">
            <a:extLst>
              <a:ext uri="{FF2B5EF4-FFF2-40B4-BE49-F238E27FC236}">
                <a16:creationId xmlns:a16="http://schemas.microsoft.com/office/drawing/2014/main" id="{AD852AF4-AB54-4F93-BDBB-EEBA93A3E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97283" name="Espaço Reservado para Número de Slide 3">
            <a:extLst>
              <a:ext uri="{FF2B5EF4-FFF2-40B4-BE49-F238E27FC236}">
                <a16:creationId xmlns:a16="http://schemas.microsoft.com/office/drawing/2014/main" id="{471706FC-2B55-4C1B-9920-911CEEAB4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D7FCBD-E428-400A-A187-22521D2549C8}" type="slidenum">
              <a:rPr lang="pt-BR" altLang="pt-BR" sz="1200" b="0">
                <a:solidFill>
                  <a:schemeClr val="tx1"/>
                </a:solidFill>
              </a:rPr>
              <a:pPr/>
              <a:t>59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A08887B-F35B-4C9C-8155-1370F9E0C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>
            <a:extLst>
              <a:ext uri="{FF2B5EF4-FFF2-40B4-BE49-F238E27FC236}">
                <a16:creationId xmlns:a16="http://schemas.microsoft.com/office/drawing/2014/main" id="{F22BE342-3F60-4E5C-8EA9-22E3FC05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>
            <a:extLst>
              <a:ext uri="{FF2B5EF4-FFF2-40B4-BE49-F238E27FC236}">
                <a16:creationId xmlns:a16="http://schemas.microsoft.com/office/drawing/2014/main" id="{FDE3FA20-17C5-466A-A89C-4D8654D4AD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6DF50C28-21B4-4792-A16B-94869CF18562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62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CD01E519-BEB4-4071-91E4-F8511239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75ABCB28-F16E-4E9C-AB5F-41746CC95F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Espaço Reservado para Imagem de Slide 1">
            <a:extLst>
              <a:ext uri="{FF2B5EF4-FFF2-40B4-BE49-F238E27FC236}">
                <a16:creationId xmlns:a16="http://schemas.microsoft.com/office/drawing/2014/main" id="{B075F674-FE0B-47FC-AA54-9783A7456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Espaço Reservado para Anotações 2">
            <a:extLst>
              <a:ext uri="{FF2B5EF4-FFF2-40B4-BE49-F238E27FC236}">
                <a16:creationId xmlns:a16="http://schemas.microsoft.com/office/drawing/2014/main" id="{9A669DE5-11EE-4A84-BBF7-EDAB2CD5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04451" name="Espaço Reservado para Número de Slide 3">
            <a:extLst>
              <a:ext uri="{FF2B5EF4-FFF2-40B4-BE49-F238E27FC236}">
                <a16:creationId xmlns:a16="http://schemas.microsoft.com/office/drawing/2014/main" id="{7A587C01-92D4-4F27-A38F-DF02F756F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DBF46E-5B29-4195-B984-027E74B41FFF}" type="slidenum">
              <a:rPr lang="pt-BR" altLang="pt-BR" sz="1200" b="0">
                <a:solidFill>
                  <a:schemeClr val="tx1"/>
                </a:solidFill>
              </a:rPr>
              <a:pPr/>
              <a:t>63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Espaço Reservado para Imagem de Slide 1">
            <a:extLst>
              <a:ext uri="{FF2B5EF4-FFF2-40B4-BE49-F238E27FC236}">
                <a16:creationId xmlns:a16="http://schemas.microsoft.com/office/drawing/2014/main" id="{83E4821A-FAED-4023-BC3E-D4954D5C85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Espaço Reservado para Anotações 2">
            <a:extLst>
              <a:ext uri="{FF2B5EF4-FFF2-40B4-BE49-F238E27FC236}">
                <a16:creationId xmlns:a16="http://schemas.microsoft.com/office/drawing/2014/main" id="{BEB4182F-D774-46F2-83F6-55C636EE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06499" name="Espaço Reservado para Número de Slide 3">
            <a:extLst>
              <a:ext uri="{FF2B5EF4-FFF2-40B4-BE49-F238E27FC236}">
                <a16:creationId xmlns:a16="http://schemas.microsoft.com/office/drawing/2014/main" id="{A37AACB2-D57B-444C-A13E-AB6FA0660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89115A-3F68-4437-B38E-F42C2FB9CD0B}" type="slidenum">
              <a:rPr lang="pt-BR" altLang="pt-BR" sz="1200" b="0">
                <a:solidFill>
                  <a:schemeClr val="tx1"/>
                </a:solidFill>
              </a:rPr>
              <a:pPr/>
              <a:t>64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DB7605-5D2D-43EA-951C-BA9FBDA2E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BBD052C-FFC6-4757-A8FC-B09F1AA24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62ADD024-FAA8-431E-81D4-736286DB0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FAF8443F-BE23-46C0-92CC-DCC19215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6520AB7F-2944-4896-97D0-39A8CC7BA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54B341-610C-4694-9456-85C8050E5C20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71BBBE1-36EA-4966-9605-D765D8B87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AC8F2622-0CA4-41A0-A21B-F334AE6A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7934AF4F-6477-48E7-BC07-8C0225314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0602F3-FD47-412A-A966-FDE83B5642F9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9AAE7874-86FD-42E2-AE4C-1F02821C5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BC57CC7D-8D5C-4F5A-B7F3-8C0B7752A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822C22-5A32-425F-BA25-0476E5DCA62B}" type="slidenum">
              <a:rPr lang="pt-BR" altLang="pt-BR" sz="1200" b="0">
                <a:solidFill>
                  <a:schemeClr val="tx1"/>
                </a:solidFill>
              </a:rPr>
              <a:pPr/>
              <a:t>19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>
            <a:extLst>
              <a:ext uri="{FF2B5EF4-FFF2-40B4-BE49-F238E27FC236}">
                <a16:creationId xmlns:a16="http://schemas.microsoft.com/office/drawing/2014/main" id="{20D5596B-8150-44ED-A735-2427732EF7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6B2F70FF-2C02-4721-AAD4-024F62587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732806-DEB8-45A6-968A-6C129D7BDA7D}" type="slidenum">
              <a:rPr lang="pt-BR" altLang="pt-BR" sz="1200" b="0">
                <a:solidFill>
                  <a:schemeClr val="tx1"/>
                </a:solidFill>
              </a:rPr>
              <a:pPr/>
              <a:t>20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50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7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1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69" y="273352"/>
            <a:ext cx="8914847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69" y="1604514"/>
            <a:ext cx="8914847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4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7A19903-5207-481A-89C7-71C668C025F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EE6B0ACD-F8C1-4649-A8DA-807F39AC15B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B2CD5605-7E2B-4581-BCF8-50A78F7571A5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782306ED-0085-4AE7-BD5E-803F6D1893A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6598180C-4D30-49B4-ADC9-42244862BC83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H3t2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TPlJ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bit.ly/36OSUIJ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QFvS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4FjnH9" TargetMode="External"/><Relationship Id="rId4" Type="http://schemas.openxmlformats.org/officeDocument/2006/relationships/hyperlink" Target="https://bit.ly/3jOvJB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pu0NH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ese.org.br/analisecestabasica/salarioMinimo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ceita.economia.gov.br/dados/receitadata/estudos-e-tributarios-e-aduaneiros/estudos-e-estatisticas/11-08-2014-grandes-numeros-dirpf/tabelas-gn-irpf-ac-2018-so-tabelas.xls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www1.siop.planejamento.gov.br/QvAJAXZfc/opendoc.htm?document=IAS/Execucao_Orcamentaria.qvw&amp;host=QVS@pqlk04&amp;anonymous=true&amp;sheet=SH0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8tgu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3eQCgcn" TargetMode="External"/><Relationship Id="rId5" Type="http://schemas.openxmlformats.org/officeDocument/2006/relationships/hyperlink" Target="https://bit.ly/371YGol" TargetMode="External"/><Relationship Id="rId4" Type="http://schemas.openxmlformats.org/officeDocument/2006/relationships/hyperlink" Target="https://bit.ly/2AEsZ8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t.ly/30Iljfw" TargetMode="External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it.ly/3liKWe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business/2020/04/08/bc-tem-perda-de-r-31-bilhoes-com-swap-cambial-em-marco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.com.br/app/noticia/economia/2020/05/06/internas_economia,1144919/bc-tem-perda-de-r-8-340-bi-com-swap-cambial-em-abril.s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it.ly/3k1QCKd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MVSvf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s://bit.ly/2MVSvf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TPlJo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hyperlink" Target="http://www.facebook.com/auditoriacidada.pagi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463BF713-ED40-4754-8516-3C7873FF7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9050"/>
            <a:ext cx="97774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ADUFPI e SINTUFPI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29 de outubro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371612E9-8973-4973-B9D9-88670BA04D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PEC 32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DESMONTE DO ESTADO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2FEBB13-52A4-4947-A7A2-B0BCDFE6A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D6BCD0A3-96B2-4179-B296-C995ACB5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GÊNESE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 estudo do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Banco Mundial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(Um Ajuste Justo: Análise da eficiência e equidade do gasto público no Brasil), publicado em 2017, já evidenciava que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gasto público é engessado em categorias como folha de pagamento e previdência socia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l, deixando pouco espaço para despesas discricionárias e de investimento. Mais recentemente, em outubro de 2019, novo estudo do mesmo Banco (Gestão de Pessoas e Folha de Pagamentos no Setor Público Brasileiro: o que os dados dizem), ao analisar dados sobre a folha de pagamentos do Governo Federal e de seis Governos Estaduais,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corroborou a existência de uma série de distorções nos gastos com pessoal.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MUNDIAL, braço do BIS, omite o gasto com o Sistema da Dívida, que é o maior gasto público e impede investimentos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C339F61-F264-4C14-A910-97FFDDDD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Educação Básica [item 16, p. 13]: diz o texto que a ineficiência da educação básica está nos números de alunos por professor, e cuja solução é o enxugamento dos quadros docentes para aumentar em 33% o número de alunos por professor.</a:t>
            </a:r>
            <a:endParaRPr lang="pt-BR" altLang="pt-BR" sz="3600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D3703C9-3410-4A88-AAE0-7264EB65E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Saúde [item 19, p. 14]: diz o texto que a ineficiência está na atual política de prover os melhores tratamentos disponíveis aos pacientes, desconsiderando os custos de tais tratamentos. A solução estaria em forçar o paciente a escolher o "tratamento mais eficaz em relação ao custo". 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53234E03-EE0D-42E2-A02E-CD6303AF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pode ser chamada de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É uma organização republicana do Estado que se destine a melhorar o atendimento à população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Trata-se de uma REFORMA IDEOLÓGICA QUE MODIFICA O PAPEL DO ESTADO</a:t>
            </a:r>
          </a:p>
          <a:p>
            <a:pPr eaLnBrk="1" hangingPunct="1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Segue a ideologia dos que acreditam que o mercado será capaz de dar uma resposta às demandas sociais...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Durante a PANDEMIA, qual foi a resposta do mercado? </a:t>
            </a: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que teria ocorrido ao povo brasileiro sem o serviço público, em especial o SUS?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F3B41486-F0B5-4100-B4E6-2017654E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PONTO CENTRAL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Artigo 37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onde não interessar ao mercado.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Justificativa para PRIVATIZAÇÕES, TERCEIRIZAÇÃO, DESMONTE DO SERVIÇO PÚBLICO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11862D5B-E53A-4D6B-A04C-705BA664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113"/>
            <a:ext cx="9418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A057EE37-E421-459A-84D3-DFA81941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PRIVATIZAÇÃO DO ESTADO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Inclusão de novo Artigo 37-A à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Alguém acredita que o setor privado irá emprestar pessoal para o Estado sem contrapartida financeira?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Espaço para negociações e trocas, abrindo espaço para ganhos escusos e corrupção! 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7DD6E30-2998-4B67-B744-995923B39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16113"/>
            <a:ext cx="90820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213E026E-1741-49D5-8CF3-47AF11B78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DESMONTE DO ESTADO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Altera o artigo 84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Risco para as Universidades Federais, órgãos reguladores, IBAMA, INPE, DNIT, FIOCRUZ e outros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D777E-9586-4259-9393-D548400A828D}"/>
              </a:ext>
            </a:extLst>
          </p:cNvPr>
          <p:cNvSpPr/>
          <p:nvPr/>
        </p:nvSpPr>
        <p:spPr>
          <a:xfrm>
            <a:off x="344488" y="1905000"/>
            <a:ext cx="9561512" cy="3108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Por meio de simples DECRETO o presidente da República poderá extinguir: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cargos públicos;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Ministérios e órgãos diretamente subordinados à presidência;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entidades da administração pública autárquica e fundacional.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5BDDE7B-7F0F-47C5-B11F-DA37595C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Brasil será o único país do mundo a prejudicar sua reserva industrial e tecnológica:</a:t>
            </a:r>
          </a:p>
          <a:p>
            <a:pPr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PEC 32 acrescenta ao Art. 173 da CF</a:t>
            </a:r>
          </a:p>
          <a:p>
            <a:pPr algn="ctr" eaLnBrk="1" hangingPunct="1"/>
            <a:r>
              <a:rPr lang="pt-BR" altLang="pt-BR" sz="2800" b="0" i="1">
                <a:solidFill>
                  <a:schemeClr val="tx1"/>
                </a:solidFill>
                <a:latin typeface="Tahoma" panose="020B0604030504040204" pitchFamily="34" charset="0"/>
              </a:rPr>
              <a:t>§ 6º É vedado ao Estado instituir medidas que gerem reservas de mercado que beneficiem agentes econômicos privados, empresas públicas ou sociedades de economia mista ou que impeçam a adoção de novos modelos favoráveis à livre concorrência, exceto nas hipóteses expressamente previstas nesta Constituição.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barrar o nosso desenvolvimento 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4479821-F1D2-43A6-BC83-4A27C157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Projeto de Desenvolvimento só é possível com uma estrutura de Estado permanente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: a PEC 32/2020 acaba com os planos de carreira e até com o regime jurídico único (RJU), que foi uma das principais conquistas da CF</a:t>
            </a: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 estabilidade para servidores públicos é uma garantia para a sociedade, de que haverá continuidade do serviço público, independentemente das trocas de governantes.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o desmonte do Estado?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>
            <a:extLst>
              <a:ext uri="{FF2B5EF4-FFF2-40B4-BE49-F238E27FC236}">
                <a16:creationId xmlns:a16="http://schemas.microsoft.com/office/drawing/2014/main" id="{9632D53C-BFA8-468D-B654-237776CFD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65175"/>
            <a:ext cx="89328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aixaDeTexto 5">
            <a:extLst>
              <a:ext uri="{FF2B5EF4-FFF2-40B4-BE49-F238E27FC236}">
                <a16:creationId xmlns:a16="http://schemas.microsoft.com/office/drawing/2014/main" id="{727C402B-5E08-4D2E-A5EF-E6AA2F90B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84313"/>
            <a:ext cx="3373438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Governo omite R$ 2,2 TRILHÕES de JUROS e AMORTIZAÇÕES DA DÍVIDA PÚBLICA </a:t>
            </a:r>
          </a:p>
        </p:txBody>
      </p:sp>
      <p:sp>
        <p:nvSpPr>
          <p:cNvPr id="29699" name="Seta para baixo 6">
            <a:extLst>
              <a:ext uri="{FF2B5EF4-FFF2-40B4-BE49-F238E27FC236}">
                <a16:creationId xmlns:a16="http://schemas.microsoft.com/office/drawing/2014/main" id="{52493501-7196-464E-8312-2F4F633D573F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747544" y="1715294"/>
            <a:ext cx="454025" cy="1592263"/>
          </a:xfrm>
          <a:prstGeom prst="downArrow">
            <a:avLst>
              <a:gd name="adj1" fmla="val 35593"/>
              <a:gd name="adj2" fmla="val 49910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29700" name="CaixaDeTexto 7">
            <a:extLst>
              <a:ext uri="{FF2B5EF4-FFF2-40B4-BE49-F238E27FC236}">
                <a16:creationId xmlns:a16="http://schemas.microsoft.com/office/drawing/2014/main" id="{C4C497C6-6A54-411D-B122-63B54BC4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F6FE2EA6-92B1-4C47-BA55-1B7F5C3B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plagia Banco Mundial e mente:</a:t>
            </a:r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88FD1B10-F8DE-4FD2-9A9F-5469C232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7893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PRIMÁRIOS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4AA6580-DDB5-45F6-83B2-83402AD2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PEC 32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DESMONTE DO ESTADO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 E A JUSTIFICATIVA PARA A PEC 32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FINANCEIRIZAÇÃO E O APROFUNDAMENTO DOS PRIVILÉGIOS DOS BANCOS EM PLENA PANDEMIA E AMEAÇA DE INDEPENDÊNCIA DO BC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DÍVIDA PÚBLICA NO BRASIL</a:t>
            </a:r>
            <a:endParaRPr lang="en-GB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en-GB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 DEVERIA SER UMA ROTINA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>
            <a:extLst>
              <a:ext uri="{FF2B5EF4-FFF2-40B4-BE49-F238E27FC236}">
                <a16:creationId xmlns:a16="http://schemas.microsoft.com/office/drawing/2014/main" id="{10BADFD3-FB04-4C34-9F3D-5DB911DE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CaixaDeTexto 5">
            <a:extLst>
              <a:ext uri="{FF2B5EF4-FFF2-40B4-BE49-F238E27FC236}">
                <a16:creationId xmlns:a16="http://schemas.microsoft.com/office/drawing/2014/main" id="{6D1578BE-5329-4A53-887F-573430AC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31747" name="Seta para baixo 6">
            <a:extLst>
              <a:ext uri="{FF2B5EF4-FFF2-40B4-BE49-F238E27FC236}">
                <a16:creationId xmlns:a16="http://schemas.microsoft.com/office/drawing/2014/main" id="{B026CD2E-4821-4E42-A4C9-6F94240EA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31748" name="CaixaDeTexto 1">
            <a:extLst>
              <a:ext uri="{FF2B5EF4-FFF2-40B4-BE49-F238E27FC236}">
                <a16:creationId xmlns:a16="http://schemas.microsoft.com/office/drawing/2014/main" id="{F55F40B0-DE22-45B9-BDDA-B29DFFF12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31749" name="CaixaDeTexto 2">
            <a:extLst>
              <a:ext uri="{FF2B5EF4-FFF2-40B4-BE49-F238E27FC236}">
                <a16:creationId xmlns:a16="http://schemas.microsoft.com/office/drawing/2014/main" id="{3402B677-35EA-41BE-8C53-84378F56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83D1B4-9AAD-4EF9-B447-52DA9CEAB4EF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BB2C4E6E-0CBF-43B9-8C19-BE700736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4388" cy="698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DESPESAS FEDERAIS 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PAGAS (2015 a 2019) e PREVISTAS no PLOA (2020 e 2021)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  <a:hlinkClick r:id="rId3"/>
              </a:rPr>
              <a:t>https://bit.ly/3iH3t2G</a:t>
            </a:r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Fonte: Painel do Orçamento Federal</a:t>
            </a: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https://www1.siop.planejamento.gov.br/QvAJAXZfc/opendoc.htm?document=IAS/Execucao_Orcamentaria.qvw&amp;host=QVS@pqlk04&amp;anonymous=true&amp;sheet=SH06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726696-7831-4B1F-A946-AD4A883C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268413"/>
            <a:ext cx="6550025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E52D670-4BAB-4848-BC3A-C29E9329C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R$ 1 Trilhão de Superávit Primário. Apesar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>
              <a:lnSpc>
                <a:spcPct val="110000"/>
              </a:lnSpc>
            </a:pP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O que tem feito a chamada Dívida Pública explodir?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 eaLnBrk="1" hangingPunct="1"/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TCU afirma que dívida não serviu para investimento no país  </a:t>
            </a:r>
            <a:r>
              <a:rPr lang="pt-BR" altLang="pt-BR" sz="2000" b="0">
                <a:hlinkClick r:id="rId3"/>
              </a:rPr>
              <a:t>https://bit.ly/2NTPlJo</a:t>
            </a:r>
            <a:r>
              <a:rPr lang="pt-BR" altLang="pt-BR" sz="2000" b="0"/>
              <a:t>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60860C23-0C32-4940-92D6-4F2FBD07F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12875"/>
            <a:ext cx="8936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BFF5484-CF89-4CDE-898A-7C715303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Nas 2 últimas décadas citadas pelo BM o aumento dos gastos foi com a chamada dívida pública, pois produzimos, de 1995 a 2015, R$ 1 Trilhão de Superávit Primário. 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 IGNORA A 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 PELA POLÍTICA MONETÁRIA DO BANCO CENTRAL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49C68E18-A55D-4CFD-A7B2-37CEE910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96975"/>
            <a:ext cx="88439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C822EAAC-E78F-404C-8306-1617FA74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C3DC-D04C-4220-9158-DEE3D865B5B1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CD337915-76EB-42AB-8DDB-596E660A508C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B3579F58-7712-45B5-8632-DDD9EFA4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15888"/>
            <a:ext cx="912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Governo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plagia Banco Mundial e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mente: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1">
            <a:extLst>
              <a:ext uri="{FF2B5EF4-FFF2-40B4-BE49-F238E27FC236}">
                <a16:creationId xmlns:a16="http://schemas.microsoft.com/office/drawing/2014/main" id="{3B800B3B-5EC5-49DC-A1B5-596A23511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0F5EEE12-9285-4918-9934-E73042BE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Box 3">
            <a:extLst>
              <a:ext uri="{FF2B5EF4-FFF2-40B4-BE49-F238E27FC236}">
                <a16:creationId xmlns:a16="http://schemas.microsoft.com/office/drawing/2014/main" id="{6B704804-FBE8-4CF7-9BCA-97D2FFC9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>
            <a:extLst>
              <a:ext uri="{FF2B5EF4-FFF2-40B4-BE49-F238E27FC236}">
                <a16:creationId xmlns:a16="http://schemas.microsoft.com/office/drawing/2014/main" id="{1CAEDF27-EC6B-4E66-A4C7-C9501CBF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44034" name="Object 1">
            <a:extLst>
              <a:ext uri="{FF2B5EF4-FFF2-40B4-BE49-F238E27FC236}">
                <a16:creationId xmlns:a16="http://schemas.microsoft.com/office/drawing/2014/main" id="{7CAFDBB5-24C3-4BE0-AEC8-81A2747F02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1">
            <a:extLst>
              <a:ext uri="{FF2B5EF4-FFF2-40B4-BE49-F238E27FC236}">
                <a16:creationId xmlns:a16="http://schemas.microsoft.com/office/drawing/2014/main" id="{D33D6F47-2469-4829-9A8F-13B7FA80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5661025"/>
            <a:ext cx="201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600" b="0">
                <a:hlinkClick r:id="rId5"/>
              </a:rPr>
              <a:t>https://bit.ly/36OSUIJ</a:t>
            </a:r>
            <a:r>
              <a:rPr lang="en-US" altLang="pt-BR" sz="1600" b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>
            <a:extLst>
              <a:ext uri="{FF2B5EF4-FFF2-40B4-BE49-F238E27FC236}">
                <a16:creationId xmlns:a16="http://schemas.microsoft.com/office/drawing/2014/main" id="{9A7A7489-BCA4-43F8-A91E-4B67EE59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61F23481-50E2-4F55-BCD0-A136538F4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4">
            <a:extLst>
              <a:ext uri="{FF2B5EF4-FFF2-40B4-BE49-F238E27FC236}">
                <a16:creationId xmlns:a16="http://schemas.microsoft.com/office/drawing/2014/main" id="{00023A57-F295-44ED-B65F-42D754D5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36562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 sz="1600" b="0" u="sng">
              <a:hlinkClick r:id="rId3"/>
            </a:endParaRPr>
          </a:p>
          <a:p>
            <a:pPr eaLnBrk="1" hangingPunct="1"/>
            <a:endParaRPr lang="en-US" altLang="pt-BR"/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8197D1F0-C0D7-48CC-82B6-34D3FF1E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2133600"/>
            <a:ext cx="2160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Vídeo:</a:t>
            </a:r>
          </a:p>
          <a:p>
            <a:pPr eaLnBrk="1" hangingPunct="1"/>
            <a:r>
              <a:rPr lang="en-US" altLang="pt-BR" sz="1600" b="0">
                <a:hlinkClick r:id="rId4"/>
              </a:rPr>
              <a:t>https://bit.ly/3jOvJBX</a:t>
            </a:r>
            <a:r>
              <a:rPr lang="en-US" altLang="pt-BR" sz="1600" b="0"/>
              <a:t> </a:t>
            </a:r>
          </a:p>
        </p:txBody>
      </p:sp>
      <p:sp>
        <p:nvSpPr>
          <p:cNvPr id="45061" name="TextBox 2">
            <a:extLst>
              <a:ext uri="{FF2B5EF4-FFF2-40B4-BE49-F238E27FC236}">
                <a16:creationId xmlns:a16="http://schemas.microsoft.com/office/drawing/2014/main" id="{2C5B6D08-CA4E-4674-8BFF-652251B9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3716338"/>
            <a:ext cx="20875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Folheto:</a:t>
            </a:r>
          </a:p>
          <a:p>
            <a:pPr eaLnBrk="1" hangingPunct="1"/>
            <a:r>
              <a:rPr lang="pt-BR" altLang="pt-BR" sz="1600" b="0" u="sng">
                <a:hlinkClick r:id="rId3"/>
              </a:rPr>
              <a:t>https://bit.ly/2GQFvSR</a:t>
            </a:r>
            <a:r>
              <a:rPr lang="pt-BR" altLang="pt-BR" sz="1600" b="0"/>
              <a:t> </a:t>
            </a:r>
            <a:endParaRPr lang="en-US" altLang="pt-BR" sz="1600"/>
          </a:p>
          <a:p>
            <a:pPr eaLnBrk="1" hangingPunct="1"/>
            <a:endParaRPr lang="en-US" altLang="pt-BR"/>
          </a:p>
          <a:p>
            <a:pPr eaLnBrk="1" hangingPunct="1"/>
            <a:endParaRPr lang="en-US" altLang="pt-BR"/>
          </a:p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NOVELA:</a:t>
            </a:r>
          </a:p>
          <a:p>
            <a:pPr eaLnBrk="1" hangingPunct="1"/>
            <a:r>
              <a:rPr lang="en-US" altLang="pt-BR" sz="1600" b="0">
                <a:solidFill>
                  <a:srgbClr val="FFFFFF"/>
                </a:solidFill>
                <a:hlinkClick r:id="rId5"/>
              </a:rPr>
              <a:t>https://bit.ly/34FjnH9</a:t>
            </a:r>
            <a:r>
              <a:rPr lang="en-US" altLang="pt-BR" sz="1600" b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>
            <a:extLst>
              <a:ext uri="{FF2B5EF4-FFF2-40B4-BE49-F238E27FC236}">
                <a16:creationId xmlns:a16="http://schemas.microsoft.com/office/drawing/2014/main" id="{B0E44298-0217-4A9A-9A9A-7402938B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PAUTA DO SENADO</a:t>
            </a:r>
          </a:p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19/2019 e PL 3.877/2020</a:t>
            </a:r>
          </a:p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Autonomia do Banco Central e 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 da remuneração da sobra de caixa dos bancos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89E3DABB-0A6E-44B5-B306-BA1B0DF5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420938"/>
            <a:ext cx="58531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>
            <a:extLst>
              <a:ext uri="{FF2B5EF4-FFF2-40B4-BE49-F238E27FC236}">
                <a16:creationId xmlns:a16="http://schemas.microsoft.com/office/drawing/2014/main" id="{826F53D7-475D-4ACF-AC64-119529FD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2924175"/>
            <a:ext cx="26495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dinheiro sobrando para doar aos bancos?</a:t>
            </a:r>
          </a:p>
          <a:p>
            <a:pPr eaLnBrk="1" hangingPunct="1"/>
            <a:r>
              <a:rPr lang="en-US" altLang="pt-BR" sz="2000" b="0">
                <a:hlinkClick r:id="rId3"/>
              </a:rPr>
              <a:t>https://bit.ly/35pu0NH</a:t>
            </a:r>
            <a:r>
              <a:rPr lang="en-US" altLang="pt-BR" sz="20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61A2809-3671-44C1-A3C4-3F7D7C1A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ARGUMENTOS ERRADOS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MAIORIA DOS SERVIDORESS PÚBLICOS RECEBEM BAIXOS SALÁRIOS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REFORMA ADMINISTRATIVA VAI AUMENTAR GASTOS COM CHEFIAS PRIVADAS DE ALTO RISCO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PEC 32 PRIVATIZA E ABRE ESPAÇO PARA CORRUPÇÃO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C536A5B7-F482-4364-9CDF-F99FD943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68413"/>
            <a:ext cx="85486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F58D634-DA33-4BCA-95A3-BC03D4DD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 E A JUSTIFICATIVA PARA A PEC 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FE8BC1F-31EC-494F-A168-08CD358B6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7150"/>
            <a:ext cx="97059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Banco Mundial quer que brasileiros e brasileiras não consigam sobreviver: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77% dos servidores federais tem salário de até R$ 5.000, valor 	este bem próximo ao salário mínimo necessário, de R$ 	4.536,12, calculado pelo DIEESE</a:t>
            </a:r>
          </a:p>
          <a:p>
            <a:pPr lvl="1">
              <a:lnSpc>
                <a:spcPct val="110000"/>
              </a:lnSpc>
            </a:pP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		(Fontes: 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https://www.dieese.org.br/analisecestabasica/salarioMinimo.html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 e Atlas do Estado Brasileiro, IPEA, 2019)</a:t>
            </a: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Cúpulas dos 3 poderes estão fora da 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Reforma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endParaRPr lang="pt-BR" altLang="pt-BR" sz="2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 as 26 mil pessoas que ganham uma média de R$ 717 mil mensais, ISENTOS DE IRPF?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Qual a proposta do Banco Mundial para elas? A renda isenta 	delas representa 3% do PIB (mais que o triplo da 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economia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 	de 0,9% do PIB indicada na proposta do BM).</a:t>
            </a:r>
          </a:p>
          <a:p>
            <a:pPr lvl="1">
              <a:lnSpc>
                <a:spcPct val="110000"/>
              </a:lnSpc>
            </a:pP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</a:rPr>
              <a:t>	Fonte: </a:t>
            </a: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https://receita.economia.gov.br/dados/receitadata/estudos-e-tributarios-e-aduaneiros/estudos-e-estatisticas/11-08-2014-grandes-numeros-dirpf/tabelas-gn-irpf-ac-2018-so-tabelas.xlsx</a:t>
            </a:r>
            <a:endParaRPr lang="pt-BR" altLang="pt-BR" sz="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>
            <a:extLst>
              <a:ext uri="{FF2B5EF4-FFF2-40B4-BE49-F238E27FC236}">
                <a16:creationId xmlns:a16="http://schemas.microsoft.com/office/drawing/2014/main" id="{2AB9C464-F7B3-4DFB-AA74-5560339D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39A404FF-51C2-47CF-B4EB-352A9FF2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plagia Banco Mundial e mente: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D5F974F3-DCF4-4507-AB8E-6EE2373B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aixaDeTexto 1">
            <a:extLst>
              <a:ext uri="{FF2B5EF4-FFF2-40B4-BE49-F238E27FC236}">
                <a16:creationId xmlns:a16="http://schemas.microsoft.com/office/drawing/2014/main" id="{863642E7-DA6E-4D1A-A813-37093507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165850"/>
            <a:ext cx="9631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250" name="CaixaDeTexto 3">
            <a:extLst>
              <a:ext uri="{FF2B5EF4-FFF2-40B4-BE49-F238E27FC236}">
                <a16:creationId xmlns:a16="http://schemas.microsoft.com/office/drawing/2014/main" id="{138D99BB-0354-4FD4-BCEB-1946E2F4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ESCALA, como ficaria o gráfico:</a:t>
            </a:r>
          </a:p>
        </p:txBody>
      </p:sp>
      <p:sp>
        <p:nvSpPr>
          <p:cNvPr id="53251" name="CaixaDeTexto 4">
            <a:extLst>
              <a:ext uri="{FF2B5EF4-FFF2-40B4-BE49-F238E27FC236}">
                <a16:creationId xmlns:a16="http://schemas.microsoft.com/office/drawing/2014/main" id="{4853AF1B-CC84-47B7-A7D7-D2389AD5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889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da Dívida 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Governo Federal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Servidores Federais Ativos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1C4F4874-0D8B-4D15-BF96-1349D9250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08050"/>
            <a:ext cx="2230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>
            <a:extLst>
              <a:ext uri="{FF2B5EF4-FFF2-40B4-BE49-F238E27FC236}">
                <a16:creationId xmlns:a16="http://schemas.microsoft.com/office/drawing/2014/main" id="{7E6A9F28-AA2D-4EDF-A341-6B017C75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55298" name="Figura1">
            <a:extLst>
              <a:ext uri="{FF2B5EF4-FFF2-40B4-BE49-F238E27FC236}">
                <a16:creationId xmlns:a16="http://schemas.microsoft.com/office/drawing/2014/main" id="{C775DC06-CF64-4451-8821-D3D7F5C8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A961B9F6-A7AB-48E9-A0ED-726A560FA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E80F4EC7-5264-45DB-A727-D5D86C87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O QUE ESTÁ POR TRÁS DA PEC 32/2020 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56322" name="Picture 1">
            <a:extLst>
              <a:ext uri="{FF2B5EF4-FFF2-40B4-BE49-F238E27FC236}">
                <a16:creationId xmlns:a16="http://schemas.microsoft.com/office/drawing/2014/main" id="{A6889945-467E-4931-9B38-836C55B58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908050"/>
            <a:ext cx="57023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2C6716CD-3DCC-4EB5-AA0C-C1ED3320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FINANCEIRIZAÇÃO E O APROFUNDAMENTO DOS PRIVILÉGIOS DOS BANCOS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>
            <a:extLst>
              <a:ext uri="{FF2B5EF4-FFF2-40B4-BE49-F238E27FC236}">
                <a16:creationId xmlns:a16="http://schemas.microsoft.com/office/drawing/2014/main" id="{0B90044C-FAA9-48BE-A281-376138A43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Aumento das 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Compromissadas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32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4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4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>
            <a:extLst>
              <a:ext uri="{FF2B5EF4-FFF2-40B4-BE49-F238E27FC236}">
                <a16:creationId xmlns:a16="http://schemas.microsoft.com/office/drawing/2014/main" id="{6BFBF1C8-FEFA-4D4E-9284-7C897F71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60418" name="Picture 5">
            <a:extLst>
              <a:ext uri="{FF2B5EF4-FFF2-40B4-BE49-F238E27FC236}">
                <a16:creationId xmlns:a16="http://schemas.microsoft.com/office/drawing/2014/main" id="{6C2174AD-DAED-4EE1-98F5-B6AEE699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0438"/>
            <a:ext cx="2881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6">
            <a:extLst>
              <a:ext uri="{FF2B5EF4-FFF2-40B4-BE49-F238E27FC236}">
                <a16:creationId xmlns:a16="http://schemas.microsoft.com/office/drawing/2014/main" id="{29971EA7-BD45-425C-8FFC-6C089068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168900"/>
            <a:ext cx="396081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>
            <a:extLst>
              <a:ext uri="{FF2B5EF4-FFF2-40B4-BE49-F238E27FC236}">
                <a16:creationId xmlns:a16="http://schemas.microsoft.com/office/drawing/2014/main" id="{39AB4EC2-2728-4915-B5A1-633A66B0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700213"/>
            <a:ext cx="3832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>
            <a:extLst>
              <a:ext uri="{FF2B5EF4-FFF2-40B4-BE49-F238E27FC236}">
                <a16:creationId xmlns:a16="http://schemas.microsoft.com/office/drawing/2014/main" id="{716174B4-EB6B-47CD-A931-FFF00223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8775"/>
            <a:ext cx="43211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>
            <a:extLst>
              <a:ext uri="{FF2B5EF4-FFF2-40B4-BE49-F238E27FC236}">
                <a16:creationId xmlns:a16="http://schemas.microsoft.com/office/drawing/2014/main" id="{2CEA3107-72FB-4EED-B639-D987EA2E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65296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aixaDeTexto 1">
            <a:extLst>
              <a:ext uri="{FF2B5EF4-FFF2-40B4-BE49-F238E27FC236}">
                <a16:creationId xmlns:a16="http://schemas.microsoft.com/office/drawing/2014/main" id="{3CBCA8A2-C589-4971-B1D2-3A6C620D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Em 2020 houve aumento brutal no volume 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Até julho/2020 o aumento foi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No mesmo período</a:t>
            </a: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ESTOQUE DA 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ja-JP" sz="2800" b="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ja-JP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AUMENTO de cerca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R$ 710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 Governo usa o crescimento da dívida para justificar Privatizações e Contrarreformas, mas o problema está localizado no Sistema da Dívida</a:t>
            </a:r>
          </a:p>
          <a:p>
            <a:pPr algn="ctr" eaLnBrk="1" hangingPunct="1">
              <a:buFontTx/>
              <a:buChar char="•"/>
            </a:pPr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61442" name="Picture 1">
            <a:extLst>
              <a:ext uri="{FF2B5EF4-FFF2-40B4-BE49-F238E27FC236}">
                <a16:creationId xmlns:a16="http://schemas.microsoft.com/office/drawing/2014/main" id="{EBDE94E6-EC4D-4BE5-95BB-080BD23F5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08500"/>
            <a:ext cx="7281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C98CA24-40A2-4086-9883-BE87FDAC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plena pandemia Congresso aprova EC 106/2020</a:t>
            </a:r>
          </a:p>
          <a:p>
            <a:pPr algn="ctr" eaLnBrk="1" hangingPunct="1"/>
            <a:r>
              <a:rPr lang="pt-BR" altLang="pt-BR" sz="5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7º autoriza BC comprar ativos privados BB- sem limite de valor, sem estabelecer prazo do papel ou pelo menos que seja de empresa nacional </a:t>
            </a:r>
          </a:p>
          <a:p>
            <a:pPr algn="ctr" eaLnBrk="1" hangingPunct="1"/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 6417 apresentada ao STF, mas BC regulamenta </a:t>
            </a:r>
            <a:r>
              <a:rPr lang="pt-BR" altLang="pt-BR" sz="1600" b="0" u="sng">
                <a:hlinkClick r:id="rId3"/>
              </a:rPr>
              <a:t>https://bit.ly/308tguY</a:t>
            </a:r>
            <a:r>
              <a:rPr lang="pt-BR" altLang="pt-BR" sz="1600" b="0"/>
              <a:t> </a:t>
            </a: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Escancara a dominação financeira e o funcionamento do Sistema da Dívida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https://bit.ly/2AEsZ8I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Transferência de ativos tóxicos acumulados nos bancos há 15 anos para o Banco Central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https://bit.ly/371YGol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Oportunismo da banca que abusa do drama da pandemia para aprofundar seus privilégios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https://bit.ly/3eQCgcn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de dívida pública sem contrapartida alguma</a:t>
            </a:r>
          </a:p>
          <a:p>
            <a:pPr eaLnBrk="1" hangingPunct="1"/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5818CD5-0863-4B5F-B19D-17089CA22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A crise que enfrentamos desde 2015 foi FABRICADA pela Política Monetária do Banco Central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</a:t>
            </a: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                                                </a:t>
            </a:r>
          </a:p>
          <a:p>
            <a:pPr algn="ctr"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7B26908C-5156-41D7-8E62-AAE8124FB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636838"/>
            <a:ext cx="3276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77CEAE5C-6476-4CC6-A26C-8EF18CBC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5876925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https://bit.ly/3liKWeM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pt-BR" sz="2000" b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557E0F73-2D18-4460-AADD-884D9FF18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2875"/>
            <a:ext cx="53705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E870E5A5-5BD3-4F68-B065-5F790BB1F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92600"/>
            <a:ext cx="3898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>
            <a:extLst>
              <a:ext uri="{FF2B5EF4-FFF2-40B4-BE49-F238E27FC236}">
                <a16:creationId xmlns:a16="http://schemas.microsoft.com/office/drawing/2014/main" id="{AB3240CE-08F1-4B87-A7F7-DD0DDEB8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652462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b="0">
                <a:hlinkClick r:id="rId7"/>
              </a:rPr>
              <a:t>https://bit.ly/30Iljfw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>
            <a:extLst>
              <a:ext uri="{FF2B5EF4-FFF2-40B4-BE49-F238E27FC236}">
                <a16:creationId xmlns:a16="http://schemas.microsoft.com/office/drawing/2014/main" id="{6269DE9A-8B3A-4FDA-84B6-D8239405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Box 1">
            <a:extLst>
              <a:ext uri="{FF2B5EF4-FFF2-40B4-BE49-F238E27FC236}">
                <a16:creationId xmlns:a16="http://schemas.microsoft.com/office/drawing/2014/main" id="{CFECFFAA-36A5-4985-8FB1-BC342DFF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3817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266799C0-654C-40F0-BBFF-B9BD6EF8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2">
            <a:extLst>
              <a:ext uri="{FF2B5EF4-FFF2-40B4-BE49-F238E27FC236}">
                <a16:creationId xmlns:a16="http://schemas.microsoft.com/office/drawing/2014/main" id="{A678B9EA-2F2B-4DB5-8BDE-F01F08B3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9345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</a:rPr>
              <a:t>Perdas do Banco Central com sigilosos contratos de SWAP chegam a R$ 63,5 bilhões até maio/2020 </a:t>
            </a:r>
          </a:p>
        </p:txBody>
      </p:sp>
      <p:pic>
        <p:nvPicPr>
          <p:cNvPr id="66562" name="Picture 3">
            <a:extLst>
              <a:ext uri="{FF2B5EF4-FFF2-40B4-BE49-F238E27FC236}">
                <a16:creationId xmlns:a16="http://schemas.microsoft.com/office/drawing/2014/main" id="{F0C825CE-A2D8-4D11-B017-45E110A8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41438"/>
            <a:ext cx="8048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>
            <a:extLst>
              <a:ext uri="{FF2B5EF4-FFF2-40B4-BE49-F238E27FC236}">
                <a16:creationId xmlns:a16="http://schemas.microsoft.com/office/drawing/2014/main" id="{E5786180-A4BA-43AE-AE27-123B7016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453188"/>
            <a:ext cx="979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0">
                <a:hlinkClick r:id="rId3"/>
              </a:rPr>
              <a:t>https://www.cnnbrasil.com.br/business/2020/04/08/bc-tem-perda-de-r-31-bilhoes-com-swap-cambial-em-marco</a:t>
            </a:r>
            <a:r>
              <a:rPr lang="en-US" altLang="pt-BR" sz="1200" b="0"/>
              <a:t> </a:t>
            </a:r>
          </a:p>
          <a:p>
            <a:pPr eaLnBrk="1" hangingPunct="1"/>
            <a:r>
              <a:rPr lang="en-US" altLang="pt-BR" sz="1200" b="0">
                <a:hlinkClick r:id="rId4"/>
              </a:rPr>
              <a:t>https://www.em.com.br/app/noticia/economia/2020/05/06/internas_economia,1144919/bc-tem-perda-de-r-8-340-bi-com-swap-cambial-em-abril.shtml</a:t>
            </a:r>
            <a:r>
              <a:rPr lang="en-US" altLang="pt-BR" sz="1200" b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2">
            <a:extLst>
              <a:ext uri="{FF2B5EF4-FFF2-40B4-BE49-F238E27FC236}">
                <a16:creationId xmlns:a16="http://schemas.microsoft.com/office/drawing/2014/main" id="{5F73FC81-6110-412E-BB7D-C9E1D51D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4329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2" algn="ctr" eaLnBrk="1" hangingPunct="1">
              <a:spcBef>
                <a:spcPct val="50000"/>
              </a:spcBef>
              <a:buClr>
                <a:srgbClr val="FF9900"/>
              </a:buClr>
            </a:pP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Dezenas de bilhões de perdas com swap não serviram para controlar a inflação nem o valor da moeda, já que o Real foi a moeda que mais se desvalorizou este ano.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Sobre o Swap: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https://bit.ly/3k1QCKd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7586" name="Picture 1">
            <a:extLst>
              <a:ext uri="{FF2B5EF4-FFF2-40B4-BE49-F238E27FC236}">
                <a16:creationId xmlns:a16="http://schemas.microsoft.com/office/drawing/2014/main" id="{24E8717E-4F0B-49D7-9973-D07A368A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852738"/>
            <a:ext cx="77057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F26879E8-6A9B-4E55-BD9B-EE3704A4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610" name="Picture 1">
            <a:extLst>
              <a:ext uri="{FF2B5EF4-FFF2-40B4-BE49-F238E27FC236}">
                <a16:creationId xmlns:a16="http://schemas.microsoft.com/office/drawing/2014/main" id="{7E3BBB8E-0CEC-48FB-96A8-4EA28D53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">
            <a:extLst>
              <a:ext uri="{FF2B5EF4-FFF2-40B4-BE49-F238E27FC236}">
                <a16:creationId xmlns:a16="http://schemas.microsoft.com/office/drawing/2014/main" id="{9EC323AA-CA76-457A-AF95-E48E9FB26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>
            <a:extLst>
              <a:ext uri="{FF2B5EF4-FFF2-40B4-BE49-F238E27FC236}">
                <a16:creationId xmlns:a16="http://schemas.microsoft.com/office/drawing/2014/main" id="{839C6980-4D64-4F01-9159-D214803E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361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PARA QUEM?</a:t>
            </a:r>
          </a:p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 106 irá aumentar a desigualdade social no Brasil</a:t>
            </a:r>
          </a:p>
        </p:txBody>
      </p:sp>
      <p:pic>
        <p:nvPicPr>
          <p:cNvPr id="69634" name="Picture 1">
            <a:extLst>
              <a:ext uri="{FF2B5EF4-FFF2-40B4-BE49-F238E27FC236}">
                <a16:creationId xmlns:a16="http://schemas.microsoft.com/office/drawing/2014/main" id="{A3F2A0E1-47B2-4B15-BCF3-5E77268D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6472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>
            <a:extLst>
              <a:ext uri="{FF2B5EF4-FFF2-40B4-BE49-F238E27FC236}">
                <a16:creationId xmlns:a16="http://schemas.microsoft.com/office/drawing/2014/main" id="{087CC26A-03EA-46AE-A955-A80A1E163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149725"/>
            <a:ext cx="7023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F1D3EEAC-AEE2-430F-A781-D1763D4D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0658" name="Picture 1">
            <a:extLst>
              <a:ext uri="{FF2B5EF4-FFF2-40B4-BE49-F238E27FC236}">
                <a16:creationId xmlns:a16="http://schemas.microsoft.com/office/drawing/2014/main" id="{49B3DB74-E81A-46AB-8766-0A20C6F86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2">
            <a:extLst>
              <a:ext uri="{FF2B5EF4-FFF2-40B4-BE49-F238E27FC236}">
                <a16:creationId xmlns:a16="http://schemas.microsoft.com/office/drawing/2014/main" id="{AD9E3546-0C4A-4400-BFE4-955FE7EC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15888"/>
            <a:ext cx="9777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112/2019 e PLP 19/2019 SACRAMENTAM POLÍTICA MONETÁRIA SUICIDA DO BANCO CENTRAL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797C6E12-CC80-4033-AA04-6F131BA9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DÍVIDA PÚBLICA</a:t>
            </a:r>
            <a:endParaRPr lang="en-GB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>
            <a:extLst>
              <a:ext uri="{FF2B5EF4-FFF2-40B4-BE49-F238E27FC236}">
                <a16:creationId xmlns:a16="http://schemas.microsoft.com/office/drawing/2014/main" id="{FCBF79A2-CD8A-4412-B799-AF2E42BEC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9CC970-18C0-46D7-92A9-4C94655B8D30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8">
            <a:extLst>
              <a:ext uri="{FF2B5EF4-FFF2-40B4-BE49-F238E27FC236}">
                <a16:creationId xmlns:a16="http://schemas.microsoft.com/office/drawing/2014/main" id="{5C2AD429-FF67-4985-B168-9954493D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CaixaDeTexto 5">
            <a:extLst>
              <a:ext uri="{FF2B5EF4-FFF2-40B4-BE49-F238E27FC236}">
                <a16:creationId xmlns:a16="http://schemas.microsoft.com/office/drawing/2014/main" id="{302861A2-8831-479F-8C3F-817C550A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76803" name="Seta para baixo 6">
            <a:extLst>
              <a:ext uri="{FF2B5EF4-FFF2-40B4-BE49-F238E27FC236}">
                <a16:creationId xmlns:a16="http://schemas.microsoft.com/office/drawing/2014/main" id="{6070CA05-9C10-4000-BDAA-A81821C6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76804" name="CaixaDeTexto 1">
            <a:extLst>
              <a:ext uri="{FF2B5EF4-FFF2-40B4-BE49-F238E27FC236}">
                <a16:creationId xmlns:a16="http://schemas.microsoft.com/office/drawing/2014/main" id="{077B55E3-0D9B-4736-8BB4-C53A3DF4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76805" name="CaixaDeTexto 2">
            <a:extLst>
              <a:ext uri="{FF2B5EF4-FFF2-40B4-BE49-F238E27FC236}">
                <a16:creationId xmlns:a16="http://schemas.microsoft.com/office/drawing/2014/main" id="{2A716E35-0FAA-4328-A677-B2164315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37CFCD-CF52-4A20-B893-172C9337D05B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5">
            <a:extLst>
              <a:ext uri="{FF2B5EF4-FFF2-40B4-BE49-F238E27FC236}">
                <a16:creationId xmlns:a16="http://schemas.microsoft.com/office/drawing/2014/main" id="{93F138A9-6288-42EC-BB9E-1C25A823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C0ADB0BE-A20C-4DFA-80C1-AE3719A9E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6" name="Text Box 9">
            <a:extLst>
              <a:ext uri="{FF2B5EF4-FFF2-40B4-BE49-F238E27FC236}">
                <a16:creationId xmlns:a16="http://schemas.microsoft.com/office/drawing/2014/main" id="{4CE83255-845B-44C1-A518-D810318B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2015: CRISE FABRICADA pela política monetária do BC derruba o PIB, fecha empresas e dispara o desemprego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A35CA882-1182-4A08-87A8-7E04353D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DF2DB0F-B521-407C-AFBE-4AAEC0AAF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40225"/>
            <a:ext cx="8369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>
            <a:extLst>
              <a:ext uri="{FF2B5EF4-FFF2-40B4-BE49-F238E27FC236}">
                <a16:creationId xmlns:a16="http://schemas.microsoft.com/office/drawing/2014/main" id="{805F7DE3-A2DF-41C2-85E3-99187886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1557338"/>
            <a:ext cx="23606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PIB</a:t>
            </a:r>
          </a:p>
          <a:p>
            <a:pPr algn="ctr" eaLnBrk="1" hangingPunct="1"/>
            <a:r>
              <a:rPr lang="pt-BR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encolhe</a:t>
            </a:r>
          </a:p>
          <a:p>
            <a:pPr algn="ctr" eaLnBrk="1" hangingPunct="1"/>
            <a:r>
              <a:rPr lang="en-US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3,55% em 2015</a:t>
            </a: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628AD32B-B977-4B78-ACBA-7FF5F009E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01800"/>
            <a:ext cx="626586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76">
            <a:extLst>
              <a:ext uri="{FF2B5EF4-FFF2-40B4-BE49-F238E27FC236}">
                <a16:creationId xmlns:a16="http://schemas.microsoft.com/office/drawing/2014/main" id="{5DAF2EC3-AC02-42CB-A16C-AF37D6D6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>
            <a:extLst>
              <a:ext uri="{FF2B5EF4-FFF2-40B4-BE49-F238E27FC236}">
                <a16:creationId xmlns:a16="http://schemas.microsoft.com/office/drawing/2014/main" id="{4F2C06C9-0A5F-40FE-92D6-31C9887B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Box 2">
            <a:extLst>
              <a:ext uri="{FF2B5EF4-FFF2-40B4-BE49-F238E27FC236}">
                <a16:creationId xmlns:a16="http://schemas.microsoft.com/office/drawing/2014/main" id="{3F436062-F93D-47FC-B9F1-75BADCE8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aixaDeTexto 1">
            <a:extLst>
              <a:ext uri="{FF2B5EF4-FFF2-40B4-BE49-F238E27FC236}">
                <a16:creationId xmlns:a16="http://schemas.microsoft.com/office/drawing/2014/main" id="{879C5540-A454-4F6D-A4A5-ECB59381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Disparidade entre juros informados pelo Tesouro Nacional, e os juros estimados (R$)</a:t>
            </a:r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2946" name="Picture 3">
            <a:extLst>
              <a:ext uri="{FF2B5EF4-FFF2-40B4-BE49-F238E27FC236}">
                <a16:creationId xmlns:a16="http://schemas.microsoft.com/office/drawing/2014/main" id="{A1471D5D-88B8-4046-8A86-907A56B4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84313"/>
            <a:ext cx="94615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CaixaDeTexto 1">
            <a:extLst>
              <a:ext uri="{FF2B5EF4-FFF2-40B4-BE49-F238E27FC236}">
                <a16:creationId xmlns:a16="http://schemas.microsoft.com/office/drawing/2014/main" id="{2921CC55-7AA6-4E97-818E-1119F87E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445125"/>
            <a:ext cx="9461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Fontes: Quadros 2.1 e 4.2 das planilhas abaixo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http://www.tesouro.fazenda.gov.br/documents/10180/390360/Anexo+RMD+Dezembro+2013.zip/296286ca-7f93-4b6e-baac-cac13b3e7ec9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http://www.tesouro.fazenda.gov.br/documents/10180/506379/Anex_RMD_Dez_2015.zip/d9d94260-17d9-4f92-964c-f5d4afef4e9d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http://www.tesouro.fazenda.gov.br/documents/10180/636648/Anexo_RMD_Dez_2017.zip/24a7438e-1736-4945-a19f-1a26ae95cf61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http://www.tesouro.fazenda.gov.br/documents/10180/710823/Anexo_RMD_Dez_18.zip/fa92577a-0c10-4d18-a9b2-bdae542aafc2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aixaDeTexto 1">
            <a:extLst>
              <a:ext uri="{FF2B5EF4-FFF2-40B4-BE49-F238E27FC236}">
                <a16:creationId xmlns:a16="http://schemas.microsoft.com/office/drawing/2014/main" id="{A385DF61-1F83-434D-8A6D-BE9D203B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CRÍTICAS AO GRÁFICO DA AUDITORIA CIDADÃ DA DÍVIDA MOSTRAM DESCONHECIMENTO EM RELAÇÃO À MANOBRA DE CONTABILIZAÇÃO DOS JUROS COMO AMORTIZAÇÃO, DENUNCIADA DESDE A CPI DA DÍVIDA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VER </a:t>
            </a:r>
            <a:r>
              <a:rPr lang="pt-BR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Relatório </a:t>
            </a:r>
            <a:r>
              <a:rPr lang="en-US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ACD 1/2013 </a:t>
            </a:r>
            <a:r>
              <a:rPr lang="pt-BR" altLang="pt-BR" sz="3200" b="0">
                <a:hlinkClick r:id="rId3"/>
              </a:rPr>
              <a:t>https://bit.ly/2MVSvfk</a:t>
            </a:r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AUDITORIA DA DÍVIDA DEVE SER UMA ROTINA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Ainda que seja necessário o endividamento, a auditoria é necessária. Achar que os bancos é que decidem onde aplicar os recursos do Sistema Financeiro é partir da premissa neoliberal de ausência do Estado.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1">
            <a:extLst>
              <a:ext uri="{FF2B5EF4-FFF2-40B4-BE49-F238E27FC236}">
                <a16:creationId xmlns:a16="http://schemas.microsoft.com/office/drawing/2014/main" id="{181FDAB0-539B-4F1B-B2A9-595611EB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i="1">
                <a:solidFill>
                  <a:schemeClr val="accent1"/>
                </a:solidFill>
                <a:latin typeface="Tahoma" panose="020B0604030504040204" pitchFamily="34" charset="0"/>
              </a:rPr>
              <a:t>FAKENEW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: </a:t>
            </a:r>
            <a:r>
              <a:rPr lang="pt-BR" altLang="pt-BR" i="1">
                <a:solidFill>
                  <a:schemeClr val="accent1"/>
                </a:solidFill>
                <a:latin typeface="Tahoma" panose="020B0604030504040204" pitchFamily="34" charset="0"/>
              </a:rPr>
              <a:t>A DÍVIDA ESTARIA FINANCIANDO DÉFICIT PRIMÁRIO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Dizem que as contas públicas têm sido deficitárias no Brasil nos últimos anos e que a dívida pública estaria financiando gastos sociais, ou seja, o “déficit primário”. 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MENTIRA !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O critério “primário” estabelecido pelo FMI OMITE importantes fontes de receita, tais como: Lucros do Banco Central, Remuneração da Conta Única do Tesouro, Recebimentos de dívidas (estados e municípios com a União, por exemplo)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2014 a 5/10/2020 (período de “déficit primário”, incluindo o período da Pandemia) o governo federal destinou MAIS RECURSOS (R$1,8 trilhão de fontes que excluem a emissão de títulos da dívida pública) para pagar juros e amortizações da dívida pública, do que investiu em áreas sociais com recursos advindos de endividamento (R$907,81 bilhões). Ou seja,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R$ 902,11 bilhões no período.</a:t>
            </a:r>
          </a:p>
          <a:p>
            <a:pPr algn="just" eaLnBrk="1" hangingPunct="1">
              <a:buFontTx/>
              <a:buChar char="-"/>
            </a:pPr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2000 a 5/10/2020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R$ 2,6 TRILHÕES !!!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>
            <a:extLst>
              <a:ext uri="{FF2B5EF4-FFF2-40B4-BE49-F238E27FC236}">
                <a16:creationId xmlns:a16="http://schemas.microsoft.com/office/drawing/2014/main" id="{0FF7D329-AF50-4A6B-924A-5C9081BF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831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aixaDeTexto 1">
            <a:extLst>
              <a:ext uri="{FF2B5EF4-FFF2-40B4-BE49-F238E27FC236}">
                <a16:creationId xmlns:a16="http://schemas.microsoft.com/office/drawing/2014/main" id="{B3A1E9D2-3251-40F8-89C8-A391ECFD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A DÍVIDA PÚBLICA SUGA RECURSOS QUE PODERIAM ESTAR SENDO INVESTIDOS EM NOSSO DESENVOLVIMENTO SOCIOECONÔMICO</a:t>
            </a:r>
          </a:p>
          <a:p>
            <a:pPr algn="ctr" eaLnBrk="1" hangingPunct="1"/>
            <a:r>
              <a:rPr lang="pt-BR" altLang="pt-BR" sz="2300">
                <a:solidFill>
                  <a:schemeClr val="tx1"/>
                </a:solidFill>
                <a:latin typeface="Tahoma" panose="020B0604030504040204" pitchFamily="34" charset="0"/>
              </a:rPr>
              <a:t>A Dívida Pública no Brasil não tem financiado os gastos sociais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90114" name="Picture 3">
            <a:extLst>
              <a:ext uri="{FF2B5EF4-FFF2-40B4-BE49-F238E27FC236}">
                <a16:creationId xmlns:a16="http://schemas.microsoft.com/office/drawing/2014/main" id="{96D674ED-D03E-4122-8642-9467D4A7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717675"/>
            <a:ext cx="7369175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aixaDeTexto 1">
            <a:extLst>
              <a:ext uri="{FF2B5EF4-FFF2-40B4-BE49-F238E27FC236}">
                <a16:creationId xmlns:a16="http://schemas.microsoft.com/office/drawing/2014/main" id="{2C5E474A-09C7-4DA0-A454-E05F8CA4B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F3D890D-220F-4361-A8F5-1F47F223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026">
            <a:extLst>
              <a:ext uri="{FF2B5EF4-FFF2-40B4-BE49-F238E27FC236}">
                <a16:creationId xmlns:a16="http://schemas.microsoft.com/office/drawing/2014/main" id="{7BAD2351-27D5-41B0-AAC2-EC089014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96258" name="TextBox 1">
            <a:extLst>
              <a:ext uri="{FF2B5EF4-FFF2-40B4-BE49-F238E27FC236}">
                <a16:creationId xmlns:a16="http://schemas.microsoft.com/office/drawing/2014/main" id="{012EE8AB-3E12-4275-9632-708DBA18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96259" name="Figura3">
            <a:extLst>
              <a:ext uri="{FF2B5EF4-FFF2-40B4-BE49-F238E27FC236}">
                <a16:creationId xmlns:a16="http://schemas.microsoft.com/office/drawing/2014/main" id="{9468F23C-6926-41A3-961C-4E35D205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A4A33099-459E-41E1-A5A1-A314A565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>
            <a:extLst>
              <a:ext uri="{FF2B5EF4-FFF2-40B4-BE49-F238E27FC236}">
                <a16:creationId xmlns:a16="http://schemas.microsoft.com/office/drawing/2014/main" id="{D5371DF0-DD9C-4084-BD9C-648B58E3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2015: 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BC26628-C155-4ACD-9D7A-B9AE73D0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3316" name="Retângulo 2">
            <a:extLst>
              <a:ext uri="{FF2B5EF4-FFF2-40B4-BE49-F238E27FC236}">
                <a16:creationId xmlns:a16="http://schemas.microsoft.com/office/drawing/2014/main" id="{A7A21F45-36E3-4F19-A0BA-B5478158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2BBED05F-FE1B-41C3-9351-B80916A89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CB4C5A4-EBB0-4A79-ACB5-44BEA7B9C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B6A45CB3-0970-4116-BE23-23BE8329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2">
            <a:extLst>
              <a:ext uri="{FF2B5EF4-FFF2-40B4-BE49-F238E27FC236}">
                <a16:creationId xmlns:a16="http://schemas.microsoft.com/office/drawing/2014/main" id="{2181DF16-E1BF-4256-8C38-13738310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88913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8EAC7AF4-4FEB-4A1D-B240-9B4196B96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TCU afirma que dívida não serviu para investimento no país</a:t>
            </a: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3200" b="0">
                <a:hlinkClick r:id="rId2"/>
              </a:rPr>
              <a:t>https://bit.ly/2NTPlJo</a:t>
            </a:r>
            <a:r>
              <a:rPr lang="pt-BR" altLang="pt-BR" sz="3200" b="0"/>
              <a:t> 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R$ 1 Trilhão de Superávit Primário. Apesar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tem feito a chamada Dívida Pública explodir?</a:t>
            </a:r>
          </a:p>
          <a:p>
            <a:pPr lvl="1" algn="ctr" eaLnBrk="1" hangingPunct="1">
              <a:lnSpc>
                <a:spcPct val="110000"/>
              </a:lnSpc>
              <a:buFontTx/>
              <a:buChar char="•"/>
            </a:pPr>
            <a:endParaRPr lang="pt-BR" altLang="pt-BR" sz="1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 evidente que os investimentos e gastos sociais 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>
            <a:extLst>
              <a:ext uri="{FF2B5EF4-FFF2-40B4-BE49-F238E27FC236}">
                <a16:creationId xmlns:a16="http://schemas.microsoft.com/office/drawing/2014/main" id="{71DD1FC5-94D6-44D4-9A2B-7EDE8254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6329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DÍVIDA PÚBLICA TEM SIDO GERADA POR MECANISMOS FINANCEIROS:</a:t>
            </a:r>
          </a:p>
          <a:p>
            <a:pPr algn="ctr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Transformações de dívidas do setor privado em dívida pública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ilegal transferência de dívidas privadas para o BC: PROER, PROES, EC 106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Transformação de dívida externa irregular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suspeita de prescrição, em operação feita em Luxemburgo: Plano Brady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Elevadíssimas taxas de juros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sem justificativa técnica ou econômica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ilegal prática do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anatocismo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incidência contínua de juros sobre juros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irregular 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contabilização de juros como se fosse amortização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da dívida, burlando-se o artigo 167, III, da Constituição Federal.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As sigilosas operações de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swap cambial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realizadas pelo BC em moeda nacional, garantindo o risco de variação do dólar de forma sigilosa.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Remuneração da sobra do caixa dos bancos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que chegam a R$ 1,4 trilhão.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Emissão excessiva de títulos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Prejuízos do Banco Central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transferidos para o TN (Art. 7º da LRF) 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pitchFamily="34" charset="0"/>
              </a:rPr>
              <a:t> gera dívida ilegal que é paga por fora do orçamento, mediante desvio de arrecadação que sequer alcançará os cofres públicos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>
            <a:extLst>
              <a:ext uri="{FF2B5EF4-FFF2-40B4-BE49-F238E27FC236}">
                <a16:creationId xmlns:a16="http://schemas.microsoft.com/office/drawing/2014/main" id="{BA95635E-70A5-4853-8628-A7268923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5BCA202C-3F6E-4BB4-AE26-2C957594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D3CD0BBF-E5C7-4B3A-9B76-997D12BD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103426" name="TextBox 1">
            <a:extLst>
              <a:ext uri="{FF2B5EF4-FFF2-40B4-BE49-F238E27FC236}">
                <a16:creationId xmlns:a16="http://schemas.microsoft.com/office/drawing/2014/main" id="{B982D6B3-73C8-41F5-B653-D491CF18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3427" name="Picture 2">
            <a:extLst>
              <a:ext uri="{FF2B5EF4-FFF2-40B4-BE49-F238E27FC236}">
                <a16:creationId xmlns:a16="http://schemas.microsoft.com/office/drawing/2014/main" id="{C977CCBB-4B29-42EB-B70D-3C39E88D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E81B43DF-A89D-4164-8794-A45BBAC1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42DE246D-260D-4FA3-8EC7-BF5199EF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09037E40-3930-4BBF-9A89-7D3CD8E73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2693B850-9378-49B2-A136-B1F5C409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>
            <a:extLst>
              <a:ext uri="{FF2B5EF4-FFF2-40B4-BE49-F238E27FC236}">
                <a16:creationId xmlns:a16="http://schemas.microsoft.com/office/drawing/2014/main" id="{C22B5F3A-5F9D-4241-8804-9170CCA1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10066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Documento da Frente Parlamentar da Reforma Administrativa (PEC 32) também usa 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como justificativa para essa contrarreforma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42386304-DEC9-4F7D-BEE4-C2ADDA6B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16113"/>
            <a:ext cx="53832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4E35725B-A254-4B2D-A089-A307E315F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16113"/>
            <a:ext cx="38417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60451</TotalTime>
  <Words>4770</Words>
  <Application>Microsoft Office PowerPoint</Application>
  <PresentationFormat>Papel A4 (210 x 297 mm)</PresentationFormat>
  <Paragraphs>572</Paragraphs>
  <Slides>64</Slides>
  <Notes>37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2567</cp:revision>
  <cp:lastPrinted>2008-11-20T19:12:03Z</cp:lastPrinted>
  <dcterms:created xsi:type="dcterms:W3CDTF">2001-11-19T18:24:28Z</dcterms:created>
  <dcterms:modified xsi:type="dcterms:W3CDTF">2020-10-30T14:58:18Z</dcterms:modified>
</cp:coreProperties>
</file>